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3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1285-F449-4C79-ACA1-5C87AB62789B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AE88-57AC-40D7-B05D-0624C49E96C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7504" y="134044"/>
            <a:ext cx="9001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 smtClean="0"/>
              <a:t>Call</a:t>
            </a:r>
            <a:r>
              <a:rPr lang="pt-BR" sz="1400" dirty="0" smtClean="0"/>
              <a:t>:</a:t>
            </a:r>
          </a:p>
          <a:p>
            <a:r>
              <a:rPr lang="pt-BR" sz="1400" dirty="0" err="1" smtClean="0"/>
              <a:t>lm</a:t>
            </a:r>
            <a:r>
              <a:rPr lang="pt-BR" sz="1400" dirty="0" smtClean="0"/>
              <a:t>(formula = </a:t>
            </a:r>
            <a:r>
              <a:rPr lang="pt-BR" sz="1400" dirty="0" err="1" smtClean="0"/>
              <a:t>salario</a:t>
            </a:r>
            <a:r>
              <a:rPr lang="pt-BR" sz="1400" dirty="0" smtClean="0"/>
              <a:t> ~ </a:t>
            </a:r>
            <a:r>
              <a:rPr lang="pt-BR" sz="1400" dirty="0" err="1" smtClean="0"/>
              <a:t>grau_pagamento</a:t>
            </a:r>
            <a:r>
              <a:rPr lang="pt-BR" sz="1400" dirty="0" smtClean="0"/>
              <a:t> + </a:t>
            </a:r>
            <a:r>
              <a:rPr lang="pt-BR" sz="1400" dirty="0" err="1" smtClean="0"/>
              <a:t>raca</a:t>
            </a:r>
            <a:r>
              <a:rPr lang="pt-BR" sz="1400" dirty="0" smtClean="0"/>
              <a:t> + </a:t>
            </a:r>
            <a:r>
              <a:rPr lang="pt-BR" sz="1400" dirty="0" err="1" smtClean="0"/>
              <a:t>anos_trabalho</a:t>
            </a:r>
            <a:r>
              <a:rPr lang="pt-BR" sz="1400" dirty="0" smtClean="0"/>
              <a:t>, </a:t>
            </a:r>
          </a:p>
          <a:p>
            <a:r>
              <a:rPr lang="pt-BR" sz="1400" dirty="0" smtClean="0"/>
              <a:t>    data = </a:t>
            </a:r>
            <a:r>
              <a:rPr lang="pt-BR" sz="1400" dirty="0" err="1" smtClean="0"/>
              <a:t>banco_de_dados</a:t>
            </a:r>
            <a:r>
              <a:rPr lang="pt-BR" sz="1400" dirty="0" smtClean="0"/>
              <a:t>)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Residuals</a:t>
            </a:r>
            <a:r>
              <a:rPr lang="pt-BR" sz="1400" dirty="0" smtClean="0"/>
              <a:t>:</a:t>
            </a:r>
          </a:p>
          <a:p>
            <a:r>
              <a:rPr lang="pt-BR" sz="1400" dirty="0" smtClean="0"/>
              <a:t>    </a:t>
            </a:r>
            <a:r>
              <a:rPr lang="pt-BR" sz="1400" dirty="0" err="1" smtClean="0"/>
              <a:t>Min</a:t>
            </a:r>
            <a:r>
              <a:rPr lang="pt-BR" sz="1400" dirty="0" smtClean="0"/>
              <a:t>      1Q  </a:t>
            </a:r>
            <a:r>
              <a:rPr lang="pt-BR" sz="1400" dirty="0" err="1" smtClean="0"/>
              <a:t>Median</a:t>
            </a:r>
            <a:r>
              <a:rPr lang="pt-BR" sz="1400" dirty="0" smtClean="0"/>
              <a:t>      3Q     Max </a:t>
            </a:r>
          </a:p>
          <a:p>
            <a:r>
              <a:rPr lang="pt-BR" sz="1400" dirty="0" smtClean="0"/>
              <a:t>-980.79 -176.27   15.27  153.04  586.92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Coefficients</a:t>
            </a:r>
            <a:r>
              <a:rPr lang="pt-BR" sz="1400" dirty="0" smtClean="0"/>
              <a:t>:</a:t>
            </a:r>
          </a:p>
          <a:p>
            <a:r>
              <a:rPr lang="pt-BR" sz="1400" dirty="0" smtClean="0"/>
              <a:t>                                                                                  </a:t>
            </a:r>
            <a:r>
              <a:rPr lang="pt-BR" sz="1400" dirty="0" err="1" smtClean="0"/>
              <a:t>Estimate</a:t>
            </a:r>
            <a:r>
              <a:rPr lang="pt-BR" sz="1400" dirty="0" smtClean="0"/>
              <a:t> </a:t>
            </a:r>
            <a:r>
              <a:rPr lang="pt-BR" sz="1400" dirty="0" err="1" smtClean="0"/>
              <a:t>Std</a:t>
            </a:r>
            <a:r>
              <a:rPr lang="pt-BR" sz="1400" dirty="0" smtClean="0"/>
              <a:t>. </a:t>
            </a:r>
            <a:r>
              <a:rPr lang="pt-BR" sz="1400" dirty="0" err="1" smtClean="0"/>
              <a:t>Error</a:t>
            </a:r>
            <a:r>
              <a:rPr lang="pt-BR" sz="1400" dirty="0" smtClean="0"/>
              <a:t> t </a:t>
            </a:r>
            <a:r>
              <a:rPr lang="pt-BR" sz="1400" dirty="0" err="1" smtClean="0"/>
              <a:t>value</a:t>
            </a:r>
            <a:r>
              <a:rPr lang="pt-BR" sz="1400" dirty="0" smtClean="0"/>
              <a:t>                </a:t>
            </a:r>
            <a:r>
              <a:rPr lang="pt-BR" sz="1400" dirty="0" err="1" smtClean="0"/>
              <a:t>Pr</a:t>
            </a:r>
            <a:r>
              <a:rPr lang="pt-BR" sz="1400" dirty="0" smtClean="0"/>
              <a:t>(&gt;|t|)    </a:t>
            </a:r>
          </a:p>
          <a:p>
            <a:r>
              <a:rPr lang="pt-BR" sz="1400" dirty="0" smtClean="0"/>
              <a:t>(</a:t>
            </a:r>
            <a:r>
              <a:rPr lang="pt-BR" sz="1400" dirty="0" err="1" smtClean="0"/>
              <a:t>Intercept</a:t>
            </a:r>
            <a:r>
              <a:rPr lang="pt-BR" sz="1400" dirty="0" smtClean="0"/>
              <a:t>)                                                                   916.11      44.59  20.546      &lt; 0.0000000000000002 ***</a:t>
            </a:r>
          </a:p>
          <a:p>
            <a:r>
              <a:rPr lang="pt-BR" sz="1400" dirty="0" err="1" smtClean="0"/>
              <a:t>grau_pagamentoProfessor</a:t>
            </a:r>
            <a:r>
              <a:rPr lang="pt-BR" sz="1400" dirty="0" smtClean="0"/>
              <a:t> Assistente (Grau 2)   274.35      39.37   6.969       0.0000000000126 ***</a:t>
            </a:r>
          </a:p>
          <a:p>
            <a:r>
              <a:rPr lang="pt-BR" sz="1400" dirty="0" err="1" smtClean="0"/>
              <a:t>grau_pagamentoProfessor</a:t>
            </a:r>
            <a:r>
              <a:rPr lang="pt-BR" sz="1400" dirty="0" smtClean="0"/>
              <a:t> Assistente (Grau 3)   634.63      51.96  12.214      &lt; 0.0000000000000002 ***</a:t>
            </a:r>
          </a:p>
          <a:p>
            <a:r>
              <a:rPr lang="pt-BR" sz="1400" dirty="0" err="1" smtClean="0"/>
              <a:t>racaNão</a:t>
            </a:r>
            <a:r>
              <a:rPr lang="pt-BR" sz="1400" dirty="0" smtClean="0"/>
              <a:t> Branco                                                            58.38      27.56   </a:t>
            </a:r>
            <a:r>
              <a:rPr lang="pt-BR" sz="1400" smtClean="0"/>
              <a:t>2.118        0.0347 </a:t>
            </a:r>
            <a:r>
              <a:rPr lang="pt-BR" sz="1400" dirty="0" smtClean="0"/>
              <a:t>*  </a:t>
            </a:r>
          </a:p>
          <a:p>
            <a:r>
              <a:rPr lang="pt-BR" sz="1400" dirty="0" err="1" smtClean="0"/>
              <a:t>anos_trabalho</a:t>
            </a:r>
            <a:r>
              <a:rPr lang="pt-BR" sz="1400" dirty="0" smtClean="0"/>
              <a:t>                                                             115.23      17.95   6.420        0.0000000003721 ***</a:t>
            </a:r>
          </a:p>
          <a:p>
            <a:r>
              <a:rPr lang="pt-BR" sz="1400" dirty="0" smtClean="0"/>
              <a:t>---</a:t>
            </a:r>
          </a:p>
          <a:p>
            <a:r>
              <a:rPr lang="pt-BR" sz="1400" dirty="0" smtClean="0"/>
              <a:t>Signif. </a:t>
            </a:r>
            <a:r>
              <a:rPr lang="pt-BR" sz="1400" dirty="0" err="1" smtClean="0"/>
              <a:t>codes</a:t>
            </a:r>
            <a:r>
              <a:rPr lang="pt-BR" sz="1400" dirty="0" smtClean="0"/>
              <a:t>:  0 ‘***’ 0.001 ‘**’ 0.01 ‘*’ 0.05 ‘.’ 0.1 ‘ ’ 1</a:t>
            </a:r>
          </a:p>
          <a:p>
            <a:endParaRPr lang="pt-BR" sz="1400" dirty="0" smtClean="0"/>
          </a:p>
          <a:p>
            <a:r>
              <a:rPr lang="pt-BR" sz="1400" dirty="0" smtClean="0"/>
              <a:t>Residual standard </a:t>
            </a:r>
            <a:r>
              <a:rPr lang="pt-BR" sz="1400" dirty="0" err="1" smtClean="0"/>
              <a:t>error</a:t>
            </a:r>
            <a:r>
              <a:rPr lang="pt-BR" sz="1400" dirty="0" smtClean="0"/>
              <a:t>: 256.3 </a:t>
            </a:r>
            <a:r>
              <a:rPr lang="pt-BR" sz="1400" dirty="0" err="1" smtClean="0"/>
              <a:t>on</a:t>
            </a:r>
            <a:r>
              <a:rPr lang="pt-BR" sz="1400" dirty="0" smtClean="0"/>
              <a:t> 415 </a:t>
            </a:r>
            <a:r>
              <a:rPr lang="pt-BR" sz="1400" dirty="0" err="1" smtClean="0"/>
              <a:t>degrees</a:t>
            </a:r>
            <a:r>
              <a:rPr lang="pt-BR" sz="1400" dirty="0" smtClean="0"/>
              <a:t> </a:t>
            </a:r>
            <a:r>
              <a:rPr lang="pt-BR" sz="1400" dirty="0" err="1" smtClean="0"/>
              <a:t>of</a:t>
            </a:r>
            <a:r>
              <a:rPr lang="pt-BR" sz="1400" dirty="0" smtClean="0"/>
              <a:t> </a:t>
            </a:r>
            <a:r>
              <a:rPr lang="pt-BR" sz="1400" dirty="0" err="1" smtClean="0"/>
              <a:t>freedom</a:t>
            </a:r>
            <a:endParaRPr lang="pt-BR" sz="1400" dirty="0" smtClean="0"/>
          </a:p>
          <a:p>
            <a:r>
              <a:rPr lang="pt-BR" sz="1400" dirty="0" err="1" smtClean="0"/>
              <a:t>Multiple</a:t>
            </a:r>
            <a:r>
              <a:rPr lang="pt-BR" sz="1400" dirty="0" smtClean="0"/>
              <a:t> </a:t>
            </a:r>
            <a:r>
              <a:rPr lang="pt-BR" sz="1400" dirty="0" err="1" smtClean="0"/>
              <a:t>R-squared</a:t>
            </a:r>
            <a:r>
              <a:rPr lang="pt-BR" sz="1400" dirty="0" smtClean="0"/>
              <a:t>:  0.6826,	</a:t>
            </a:r>
            <a:r>
              <a:rPr lang="pt-BR" sz="1400" dirty="0" err="1" smtClean="0"/>
              <a:t>Adjusted</a:t>
            </a:r>
            <a:r>
              <a:rPr lang="pt-BR" sz="1400" dirty="0" smtClean="0"/>
              <a:t> </a:t>
            </a:r>
            <a:r>
              <a:rPr lang="pt-BR" sz="1400" dirty="0" err="1" smtClean="0"/>
              <a:t>R-squared</a:t>
            </a:r>
            <a:r>
              <a:rPr lang="pt-BR" sz="1400" dirty="0" smtClean="0"/>
              <a:t>:  0.6796 </a:t>
            </a:r>
          </a:p>
          <a:p>
            <a:r>
              <a:rPr lang="pt-BR" sz="1400" dirty="0" err="1" smtClean="0"/>
              <a:t>F-statistic</a:t>
            </a:r>
            <a:r>
              <a:rPr lang="pt-BR" sz="1400" dirty="0" smtClean="0"/>
              <a:t>: 223.1 </a:t>
            </a:r>
            <a:r>
              <a:rPr lang="pt-BR" sz="1400" dirty="0" err="1" smtClean="0"/>
              <a:t>on</a:t>
            </a:r>
            <a:r>
              <a:rPr lang="pt-BR" sz="1400" dirty="0" smtClean="0"/>
              <a:t> 4 </a:t>
            </a:r>
            <a:r>
              <a:rPr lang="pt-BR" sz="1400" dirty="0" err="1" smtClean="0"/>
              <a:t>and</a:t>
            </a:r>
            <a:r>
              <a:rPr lang="pt-BR" sz="1400" dirty="0" smtClean="0"/>
              <a:t> 415 DF,  </a:t>
            </a:r>
            <a:r>
              <a:rPr lang="pt-BR" sz="1400" dirty="0" err="1" smtClean="0"/>
              <a:t>p-value</a:t>
            </a:r>
            <a:r>
              <a:rPr lang="pt-BR" sz="1400" dirty="0" smtClean="0"/>
              <a:t>: &lt; 0.00000000000000022</a:t>
            </a:r>
            <a:endParaRPr lang="pt-BR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122</Words>
  <Application>Microsoft Office PowerPoint</Application>
  <PresentationFormat>Apresentação na tela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7</cp:revision>
  <dcterms:created xsi:type="dcterms:W3CDTF">2022-11-29T20:32:38Z</dcterms:created>
  <dcterms:modified xsi:type="dcterms:W3CDTF">2022-11-29T21:40:45Z</dcterms:modified>
</cp:coreProperties>
</file>