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3" r:id="rId4"/>
    <p:sldId id="274" r:id="rId5"/>
    <p:sldId id="259" r:id="rId6"/>
    <p:sldId id="261" r:id="rId7"/>
    <p:sldId id="265" r:id="rId8"/>
    <p:sldId id="258" r:id="rId9"/>
    <p:sldId id="268" r:id="rId10"/>
    <p:sldId id="257" r:id="rId11"/>
    <p:sldId id="262" r:id="rId12"/>
    <p:sldId id="267" r:id="rId13"/>
    <p:sldId id="270" r:id="rId14"/>
    <p:sldId id="26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73623" autoAdjust="0"/>
  </p:normalViewPr>
  <p:slideViewPr>
    <p:cSldViewPr>
      <p:cViewPr varScale="1">
        <p:scale>
          <a:sx n="100" d="100"/>
          <a:sy n="100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2AC1-455B-4294-9A37-9D756F6AD0A2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9BF4-9B38-4144-8320-B06038B703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89BF4-9B38-4144-8320-B06038B7032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89BF4-9B38-4144-8320-B06038B7032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89BF4-9B38-4144-8320-B06038B7032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89BF4-9B38-4144-8320-B06038B70328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89BF4-9B38-4144-8320-B06038B70328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F0FF-0917-484B-A569-B02B121C704F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AB1A-5D85-4E3A-991F-2284E2822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verse/harv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verse/harv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tângulo 2"/>
          <p:cNvSpPr>
            <a:spLocks noChangeArrowheads="1"/>
          </p:cNvSpPr>
          <p:nvPr/>
        </p:nvSpPr>
        <p:spPr bwMode="auto">
          <a:xfrm>
            <a:off x="4139952" y="188640"/>
            <a:ext cx="4824536" cy="583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Parte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Métodos  baseados em projetos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Diário de bordo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Blog </a:t>
            </a:r>
            <a:r>
              <a:rPr lang="pt-BR" sz="1100" dirty="0">
                <a:latin typeface="Calibri" pitchFamily="34" charset="0"/>
                <a:cs typeface="Arial" pitchFamily="34" charset="0"/>
              </a:rPr>
              <a:t>/autoria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Questionário de avaliação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Gato de bigodes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Djalma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Pesquisa </a:t>
            </a:r>
            <a:r>
              <a:rPr lang="pt-BR" sz="1100" dirty="0" err="1">
                <a:latin typeface="Calibri" pitchFamily="34" charset="0"/>
                <a:cs typeface="Arial" pitchFamily="34" charset="0"/>
              </a:rPr>
              <a:t>quanti-ação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err="1">
                <a:latin typeface="Calibri" pitchFamily="34" charset="0"/>
                <a:cs typeface="Arial" pitchFamily="34" charset="0"/>
              </a:rPr>
              <a:t>kaHoot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err="1">
                <a:latin typeface="Calibri" pitchFamily="34" charset="0"/>
                <a:cs typeface="Arial" pitchFamily="34" charset="0"/>
              </a:rPr>
              <a:t>Plicker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Pôster </a:t>
            </a:r>
            <a:r>
              <a:rPr lang="pt-BR" sz="1100" dirty="0">
                <a:latin typeface="Calibri" pitchFamily="34" charset="0"/>
                <a:cs typeface="Arial" pitchFamily="34" charset="0"/>
              </a:rPr>
              <a:t>dos alunos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Fotos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Métodos Paulo </a:t>
            </a:r>
            <a:r>
              <a:rPr lang="pt-BR" sz="1100" dirty="0" err="1" smtClean="0">
                <a:latin typeface="Calibri" pitchFamily="34" charset="0"/>
                <a:cs typeface="Arial" pitchFamily="34" charset="0"/>
              </a:rPr>
              <a:t>Fres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251520" y="188640"/>
            <a:ext cx="3744416" cy="583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dirty="0" smtClean="0">
                <a:latin typeface="Calibri" pitchFamily="34" charset="0"/>
                <a:cs typeface="Arial" pitchFamily="34" charset="0"/>
              </a:rPr>
              <a:t>Parte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Calibri" pitchFamily="34" charset="0"/>
                <a:cs typeface="Arial" pitchFamily="34" charset="0"/>
              </a:rPr>
              <a:t>Como fazer um artigo quantitativo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2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2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2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dirty="0" smtClean="0">
                <a:latin typeface="Calibri" pitchFamily="34" charset="0"/>
                <a:cs typeface="Arial" pitchFamily="34" charset="0"/>
              </a:rPr>
              <a:t> pesquisa reprodutível 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pt-BR" sz="1200" dirty="0" smtClean="0">
                <a:hlinkClick r:id="rId3"/>
              </a:rPr>
              <a:t>Harvard </a:t>
            </a:r>
            <a:r>
              <a:rPr lang="pt-BR" sz="1200" dirty="0" err="1" smtClean="0">
                <a:hlinkClick r:id="rId3"/>
              </a:rPr>
              <a:t>Dataverse</a:t>
            </a:r>
            <a:r>
              <a:rPr lang="pt-BR" sz="1200" dirty="0" smtClean="0">
                <a:hlinkClick r:id="rId3"/>
              </a:rPr>
              <a:t> </a:t>
            </a:r>
            <a:endParaRPr lang="pt-BR" sz="1200" dirty="0" smtClean="0"/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pt-BR" sz="1200" dirty="0" smtClean="0"/>
              <a:t>Pegar o artigo com o Davi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s://d1pkzhm5uq4mnt.cloudfront.net/imagens/capas/_18f1069d88bbca01a47780bac9aeaa25cbc8746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2291968" cy="30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gBlkFront" descr="https://images-na.ssl-images-amazon.com/images/I/51LpGHACwYL._SX348_BO1,204,203,200_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88640"/>
            <a:ext cx="2350042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gBlkFront" descr="https://images-na.ssl-images-amazon.com/images/I/41ACeHXTVOL._SX347_BO1,204,203,200_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5" y="3717032"/>
            <a:ext cx="2248359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gBlkFront" descr="https://images-na.ssl-images-amazon.com/images/I/41k44X+-oCL._SX330_BO1,204,203,200_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717032"/>
            <a:ext cx="2232248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 smtClean="0"/>
              <a:t>Objetivos pedagógicos</a:t>
            </a:r>
            <a:endParaRPr lang="pt-BR" dirty="0" smtClean="0"/>
          </a:p>
          <a:p>
            <a:r>
              <a:rPr lang="pt-BR" dirty="0" smtClean="0"/>
              <a:t>Fazer uma análise crítica das Estatísticas apresentadas na mídia evitando a polarização (“estatística é um tipo de mentira cientifica” ou “a estatística é um método matemático superior aos outros métodos”).</a:t>
            </a:r>
          </a:p>
          <a:p>
            <a:endParaRPr lang="pt-BR" dirty="0" smtClean="0"/>
          </a:p>
          <a:p>
            <a:r>
              <a:rPr lang="pt-BR" b="1" dirty="0" smtClean="0"/>
              <a:t>Método/Sequencia didática </a:t>
            </a:r>
            <a:endParaRPr lang="pt-BR" dirty="0" smtClean="0"/>
          </a:p>
          <a:p>
            <a:r>
              <a:rPr lang="pt-BR" dirty="0" smtClean="0"/>
              <a:t>Passo 1 - Apresentar alguns exemplos de estatísticas certas e erradas na mídia;</a:t>
            </a:r>
          </a:p>
          <a:p>
            <a:r>
              <a:rPr lang="pt-BR" dirty="0" smtClean="0"/>
              <a:t>Passo 2 – Criar um jogo: Qual dessas estatísticas é errada?</a:t>
            </a:r>
          </a:p>
          <a:p>
            <a:r>
              <a:rPr lang="pt-BR" dirty="0" smtClean="0"/>
              <a:t>Passo 3 – Pedir para os(as) estudantes para se reunir em grupo de 3 ou 4 para discutir qual está certa e qual está errada;</a:t>
            </a:r>
          </a:p>
          <a:p>
            <a:r>
              <a:rPr lang="pt-BR" dirty="0" smtClean="0"/>
              <a:t>Passo 4 - Pedir para cada grupo apresentar a fundamentação do motivo de cada estatística errada.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r>
              <a:rPr lang="pt-BR" b="1" dirty="0" smtClean="0"/>
              <a:t>Como avaliar o que a turma aprendeu?</a:t>
            </a:r>
            <a:endParaRPr lang="pt-BR" dirty="0" smtClean="0"/>
          </a:p>
          <a:p>
            <a:r>
              <a:rPr lang="pt-BR" dirty="0" smtClean="0"/>
              <a:t>Pedir para os(as) alunos(as)  escreve um texto sobre outras estatísticas que incomodam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r>
              <a:rPr lang="pt-BR" b="1" dirty="0" smtClean="0"/>
              <a:t>Referências </a:t>
            </a:r>
            <a:endParaRPr lang="pt-BR" dirty="0" smtClean="0"/>
          </a:p>
          <a:p>
            <a:r>
              <a:rPr lang="pt-BR" dirty="0" smtClean="0"/>
              <a:t>BOAL, Augusto. </a:t>
            </a:r>
            <a:r>
              <a:rPr lang="pt-BR" b="1" dirty="0" smtClean="0"/>
              <a:t>200 exercícios e jogos para o ator e o </a:t>
            </a:r>
            <a:r>
              <a:rPr lang="pt-BR" b="1" dirty="0" err="1" smtClean="0"/>
              <a:t>não-ator</a:t>
            </a:r>
            <a:r>
              <a:rPr lang="pt-BR" b="1" dirty="0" smtClean="0"/>
              <a:t> com vontade de dizer algo através do teatro</a:t>
            </a:r>
            <a:r>
              <a:rPr lang="pt-BR" dirty="0" smtClean="0"/>
              <a:t>. Civilização Brasileira, 1977.</a:t>
            </a:r>
          </a:p>
          <a:p>
            <a:r>
              <a:rPr lang="pt-BR" dirty="0" smtClean="0"/>
              <a:t>SEIFE, Charles. </a:t>
            </a:r>
            <a:r>
              <a:rPr lang="pt-BR" b="1" dirty="0" smtClean="0"/>
              <a:t>Os números (não) mentem: como a matemática pode ser usada para enganar você</a:t>
            </a:r>
            <a:r>
              <a:rPr lang="pt-BR" dirty="0" smtClean="0"/>
              <a:t>. Editora </a:t>
            </a:r>
            <a:r>
              <a:rPr lang="pt-BR" dirty="0" err="1" smtClean="0"/>
              <a:t>Schwarcz-Companhia</a:t>
            </a:r>
            <a:r>
              <a:rPr lang="pt-BR" dirty="0" smtClean="0"/>
              <a:t> das Letras, 2012.</a:t>
            </a:r>
          </a:p>
          <a:p>
            <a:r>
              <a:rPr lang="pt-BR" dirty="0" smtClean="0"/>
              <a:t>CARVALHO, Felipe; PIMENTEL, Mariano. Atividades autorais online: aprendendo com criatividade. </a:t>
            </a:r>
            <a:r>
              <a:rPr lang="pt-BR" b="1" dirty="0" smtClean="0"/>
              <a:t>SBC Horizontes, </a:t>
            </a:r>
            <a:r>
              <a:rPr lang="pt-BR" b="1" dirty="0" err="1" smtClean="0"/>
              <a:t>nov</a:t>
            </a:r>
            <a:r>
              <a:rPr lang="pt-BR" dirty="0" smtClean="0"/>
              <a:t>, 2020.</a:t>
            </a:r>
          </a:p>
          <a:p>
            <a:r>
              <a:rPr lang="pt-BR" dirty="0" smtClean="0"/>
              <a:t>PIMENTEL, Mariano. Cinco equívocos sobre avaliação da aprendizagem</a:t>
            </a:r>
            <a:r>
              <a:rPr lang="pt-BR" b="1" dirty="0" smtClean="0"/>
              <a:t> SBC Horizontes, agosto</a:t>
            </a:r>
            <a:r>
              <a:rPr lang="pt-BR" dirty="0" smtClean="0"/>
              <a:t>, 2021.</a:t>
            </a:r>
          </a:p>
          <a:p>
            <a:r>
              <a:rPr lang="pt-BR" dirty="0" smtClean="0"/>
              <a:t>HUFF, </a:t>
            </a:r>
            <a:r>
              <a:rPr lang="pt-BR" dirty="0" err="1" smtClean="0"/>
              <a:t>Darrell</a:t>
            </a:r>
            <a:r>
              <a:rPr lang="pt-BR" dirty="0" smtClean="0"/>
              <a:t>. </a:t>
            </a:r>
            <a:r>
              <a:rPr lang="pt-BR" b="1" dirty="0" smtClean="0"/>
              <a:t>Como mentir com estatística</a:t>
            </a:r>
            <a:r>
              <a:rPr lang="pt-BR" dirty="0" smtClean="0"/>
              <a:t>. Editora </a:t>
            </a:r>
            <a:r>
              <a:rPr lang="pt-BR" dirty="0" err="1" smtClean="0"/>
              <a:t>Intrinseca</a:t>
            </a:r>
            <a:r>
              <a:rPr lang="pt-BR" dirty="0" smtClean="0"/>
              <a:t>, 2016.</a:t>
            </a:r>
          </a:p>
          <a:p>
            <a:r>
              <a:rPr lang="pt-BR" dirty="0" smtClean="0"/>
              <a:t>VYGOTSKY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s://d1pkzhm5uq4mnt.cloudfront.net/imagens/capas/_18f1069d88bbca01a47780bac9aeaa25cbc8746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2291968" cy="30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gBlkFront" descr="https://images-na.ssl-images-amazon.com/images/I/51LpGHACwYL._SX348_BO1,204,203,200_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88640"/>
            <a:ext cx="2350042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gBlkFront" descr="https://images-na.ssl-images-amazon.com/images/I/41ACeHXTVOL._SX347_BO1,204,203,200_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5" y="3717032"/>
            <a:ext cx="2248359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gBlkFront" descr="https://images-na.ssl-images-amazon.com/images/I/41k44X+-oCL._SX330_BO1,204,203,200_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717032"/>
            <a:ext cx="2232248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s://d1pkzhm5uq4mnt.cloudfront.net/imagens/capas/_18f1069d88bbca01a47780bac9aeaa25cbc8746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2291968" cy="30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gBlkFront" descr="https://images-na.ssl-images-amazon.com/images/I/51LpGHACwYL._SX348_BO1,204,203,200_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88640"/>
            <a:ext cx="2350042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gBlkFront" descr="https://images-na.ssl-images-amazon.com/images/I/41ACeHXTVOL._SX347_BO1,204,203,200_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5" y="3717032"/>
            <a:ext cx="2248359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gBlkFront" descr="https://images-na.ssl-images-amazon.com/images/I/41k44X+-oCL._SX330_BO1,204,203,200_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717032"/>
            <a:ext cx="2232248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85800" y="2130425"/>
            <a:ext cx="7772400" cy="2306687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Epifania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....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59832" y="476672"/>
            <a:ext cx="3744416" cy="58326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R (linguagem de programação) – Wikipédia, a enciclopédia liv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429000"/>
            <a:ext cx="1848980" cy="1656184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3419872" y="908720"/>
            <a:ext cx="3168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Forte" pitchFamily="66" charset="0"/>
              </a:rPr>
              <a:t>18</a:t>
            </a:r>
            <a:r>
              <a:rPr lang="pt-BR" sz="3600" dirty="0" smtClean="0">
                <a:solidFill>
                  <a:schemeClr val="bg1"/>
                </a:solidFill>
                <a:latin typeface="Forte" pitchFamily="66" charset="0"/>
              </a:rPr>
              <a:t> Projetos de Estatística em sala de aula</a:t>
            </a:r>
          </a:p>
          <a:p>
            <a:r>
              <a:rPr lang="pt-BR" sz="3600" dirty="0" smtClean="0">
                <a:solidFill>
                  <a:schemeClr val="bg1"/>
                </a:solidFill>
                <a:latin typeface="Forte" pitchFamily="66" charset="0"/>
              </a:rPr>
              <a:t>com o </a:t>
            </a:r>
            <a:endParaRPr lang="pt-BR" sz="3600" dirty="0">
              <a:solidFill>
                <a:schemeClr val="bg1"/>
              </a:solidFill>
              <a:latin typeface="Forte" pitchFamily="66" charset="0"/>
            </a:endParaRPr>
          </a:p>
        </p:txBody>
      </p:sp>
      <p:pic>
        <p:nvPicPr>
          <p:cNvPr id="4100" name="Picture 4" descr="내가 사용하는 데이터 분석 환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6696" y="876299"/>
            <a:ext cx="11430000" cy="5981701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419872" y="55172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Profs. do DMQ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UNIRIO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dos professores</a:t>
            </a:r>
          </a:p>
          <a:p>
            <a:r>
              <a:rPr lang="pt-BR" dirty="0" smtClean="0"/>
              <a:t>Apresentação da metodologia</a:t>
            </a:r>
          </a:p>
          <a:p>
            <a:r>
              <a:rPr lang="pt-BR" dirty="0" smtClean="0"/>
              <a:t>Apresentação do R e </a:t>
            </a:r>
            <a:r>
              <a:rPr lang="pt-BR" dirty="0" err="1" smtClean="0"/>
              <a:t>Rcommander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6632"/>
            <a:ext cx="8363272" cy="674136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Projeto 1 – Primeiros passos em um conjunto de dados com o R </a:t>
            </a:r>
            <a:r>
              <a:rPr lang="pt-BR" dirty="0" err="1" smtClean="0"/>
              <a:t>Commander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Projeto 2 – Aquisição de dados do DATASUS, do IBGE, do INEP, do INPE, do TSE, do Tesouro Nacional e do CAGED.</a:t>
            </a:r>
          </a:p>
          <a:p>
            <a:r>
              <a:rPr lang="pt-BR" dirty="0" smtClean="0"/>
              <a:t>Projeto 3 – Análise Fatorial/Análise de Cluster para avaliar o desmatamento do Amazonas com R.</a:t>
            </a:r>
          </a:p>
          <a:p>
            <a:r>
              <a:rPr lang="pt-BR" dirty="0" smtClean="0"/>
              <a:t>Projeto 4 – Os fatores maternos associados ao baixo peso ao nascer </a:t>
            </a:r>
          </a:p>
          <a:p>
            <a:r>
              <a:rPr lang="pt-BR" dirty="0" smtClean="0"/>
              <a:t>Projeto 5 – Analisando dados da COVID-19 com o R.</a:t>
            </a:r>
          </a:p>
          <a:p>
            <a:r>
              <a:rPr lang="pt-BR" dirty="0" smtClean="0"/>
              <a:t>Projeto 6 – Fazendo mapas e estatística espacial com o R para ver as queimadas.</a:t>
            </a:r>
          </a:p>
          <a:p>
            <a:r>
              <a:rPr lang="pt-BR" dirty="0" smtClean="0"/>
              <a:t>Projeto 7 – Controle da qualidade com o R: um exemplo aplicado.</a:t>
            </a:r>
          </a:p>
          <a:p>
            <a:r>
              <a:rPr lang="pt-BR" dirty="0" smtClean="0"/>
              <a:t>Projeto 8 –  Descobrindo a diferença entre a coca e a coca light com o R: uma visita ao livro uma senhora toma chá.</a:t>
            </a:r>
          </a:p>
          <a:p>
            <a:r>
              <a:rPr lang="pt-BR" dirty="0" smtClean="0"/>
              <a:t>Projeto 9 – Mostrando a verdadeira cara da ditadura militar do Chile com o R.</a:t>
            </a:r>
          </a:p>
          <a:p>
            <a:r>
              <a:rPr lang="pt-BR" dirty="0" smtClean="0"/>
              <a:t>Projeto 10 – Avaliando o Efeito do Plano Amostral com o R.  Avaliando a situação do Brasil com o pacote </a:t>
            </a:r>
            <a:r>
              <a:rPr lang="pt-BR" dirty="0" err="1" smtClean="0"/>
              <a:t>convey</a:t>
            </a:r>
            <a:r>
              <a:rPr lang="pt-BR" dirty="0" smtClean="0"/>
              <a:t> e </a:t>
            </a:r>
            <a:r>
              <a:rPr lang="pt-BR" dirty="0" err="1" smtClean="0"/>
              <a:t>survey</a:t>
            </a:r>
            <a:r>
              <a:rPr lang="pt-BR" dirty="0" smtClean="0"/>
              <a:t>.</a:t>
            </a:r>
          </a:p>
          <a:p>
            <a:r>
              <a:rPr lang="pt-BR" dirty="0" smtClean="0"/>
              <a:t>Projeto 11 – Como sair do vermelho com R. Um estudo da Educação financeira e educação estatística com R.</a:t>
            </a:r>
          </a:p>
          <a:p>
            <a:r>
              <a:rPr lang="pt-BR" dirty="0" smtClean="0"/>
              <a:t>Projeto 12 – Análise Fatorial/Análise de Cluster para avaliar o desmatamento do Amazonas com R.</a:t>
            </a:r>
          </a:p>
          <a:p>
            <a:r>
              <a:rPr lang="pt-BR" dirty="0" smtClean="0"/>
              <a:t>Projeto 13 – Machine </a:t>
            </a:r>
            <a:r>
              <a:rPr lang="pt-BR" dirty="0" err="1" smtClean="0"/>
              <a:t>Learning</a:t>
            </a:r>
            <a:r>
              <a:rPr lang="pt-BR" dirty="0" smtClean="0"/>
              <a:t> com R: Um estudo de ........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10 </a:t>
            </a:r>
            <a:r>
              <a:rPr lang="pt-BR" dirty="0" err="1" smtClean="0"/>
              <a:t>sequecias</a:t>
            </a:r>
            <a:r>
              <a:rPr lang="pt-BR" dirty="0" smtClean="0"/>
              <a:t> didáticas</a:t>
            </a:r>
          </a:p>
          <a:p>
            <a:r>
              <a:rPr lang="pt-BR" dirty="0" smtClean="0"/>
              <a:t>10 </a:t>
            </a:r>
            <a:r>
              <a:rPr lang="pt-BR" dirty="0" err="1" smtClean="0"/>
              <a:t>conselhos´para</a:t>
            </a:r>
            <a:r>
              <a:rPr lang="pt-BR" dirty="0" smtClean="0"/>
              <a:t> fazer um artigo cientifico</a:t>
            </a:r>
          </a:p>
          <a:p>
            <a:r>
              <a:rPr lang="pt-BR" dirty="0" smtClean="0"/>
              <a:t>10 projetos inovadores com o R</a:t>
            </a:r>
          </a:p>
          <a:p>
            <a:r>
              <a:rPr lang="pt-BR" dirty="0" smtClean="0"/>
              <a:t>10 coisas </a:t>
            </a:r>
            <a:r>
              <a:rPr lang="pt-BR" dirty="0" err="1" smtClean="0"/>
              <a:t>classicas</a:t>
            </a:r>
            <a:r>
              <a:rPr lang="pt-BR" dirty="0" smtClean="0"/>
              <a:t> que você </a:t>
            </a:r>
            <a:r>
              <a:rPr lang="pt-BR" dirty="0" err="1" smtClean="0"/>
              <a:t>naão</a:t>
            </a:r>
            <a:r>
              <a:rPr lang="pt-BR" dirty="0" smtClean="0"/>
              <a:t> sabia sobre a estatística com o R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tângulo 2"/>
          <p:cNvSpPr>
            <a:spLocks noChangeArrowheads="1"/>
          </p:cNvSpPr>
          <p:nvPr/>
        </p:nvSpPr>
        <p:spPr bwMode="auto">
          <a:xfrm>
            <a:off x="4139952" y="188640"/>
            <a:ext cx="4824536" cy="583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FASE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Métodos  baseados em projetos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Diário de bordo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Blog </a:t>
            </a:r>
            <a:r>
              <a:rPr lang="pt-BR" sz="1100" dirty="0">
                <a:latin typeface="Calibri" pitchFamily="34" charset="0"/>
                <a:cs typeface="Arial" pitchFamily="34" charset="0"/>
              </a:rPr>
              <a:t>/autoria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Questionário de avaliação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Gato de bigodes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Djalma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>
                <a:latin typeface="Calibri" pitchFamily="34" charset="0"/>
                <a:cs typeface="Arial" pitchFamily="34" charset="0"/>
              </a:rPr>
              <a:t>Pesquisa </a:t>
            </a:r>
            <a:r>
              <a:rPr lang="pt-BR" sz="1100" dirty="0" err="1">
                <a:latin typeface="Calibri" pitchFamily="34" charset="0"/>
                <a:cs typeface="Arial" pitchFamily="34" charset="0"/>
              </a:rPr>
              <a:t>quanti-ação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err="1">
                <a:latin typeface="Calibri" pitchFamily="34" charset="0"/>
                <a:cs typeface="Arial" pitchFamily="34" charset="0"/>
              </a:rPr>
              <a:t>kaHoot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err="1">
                <a:latin typeface="Calibri" pitchFamily="34" charset="0"/>
                <a:cs typeface="Arial" pitchFamily="34" charset="0"/>
              </a:rPr>
              <a:t>Plicker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Pôster </a:t>
            </a:r>
            <a:r>
              <a:rPr lang="pt-BR" sz="1100" dirty="0">
                <a:latin typeface="Calibri" pitchFamily="34" charset="0"/>
                <a:cs typeface="Arial" pitchFamily="34" charset="0"/>
              </a:rPr>
              <a:t>dos alunos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Fotos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100" dirty="0" smtClean="0">
                <a:latin typeface="Calibri" pitchFamily="34" charset="0"/>
                <a:cs typeface="Arial" pitchFamily="34" charset="0"/>
              </a:rPr>
              <a:t>Métodos Paulo </a:t>
            </a:r>
            <a:r>
              <a:rPr lang="pt-BR" sz="1100" dirty="0" err="1" smtClean="0">
                <a:latin typeface="Calibri" pitchFamily="34" charset="0"/>
                <a:cs typeface="Arial" pitchFamily="34" charset="0"/>
              </a:rPr>
              <a:t>Fres</a:t>
            </a:r>
            <a:endParaRPr lang="pt-BR" sz="1100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251520" y="188640"/>
            <a:ext cx="3744416" cy="583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dirty="0" smtClean="0">
                <a:latin typeface="Calibri" pitchFamily="34" charset="0"/>
                <a:cs typeface="Arial" pitchFamily="34" charset="0"/>
              </a:rPr>
              <a:t>FASE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Calibri" pitchFamily="34" charset="0"/>
                <a:cs typeface="Arial" pitchFamily="34" charset="0"/>
              </a:rPr>
              <a:t>Como fazer um artigo quantitativo pesquisa reprodutível 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pt-BR" sz="1200" dirty="0" smtClean="0">
                <a:hlinkClick r:id="rId3"/>
              </a:rPr>
              <a:t>Harvard </a:t>
            </a:r>
            <a:r>
              <a:rPr lang="pt-BR" sz="1200" dirty="0" err="1" smtClean="0">
                <a:hlinkClick r:id="rId3"/>
              </a:rPr>
              <a:t>Dataverse</a:t>
            </a:r>
            <a:r>
              <a:rPr lang="pt-BR" sz="1200" dirty="0" smtClean="0">
                <a:hlinkClick r:id="rId3"/>
              </a:rPr>
              <a:t> </a:t>
            </a:r>
            <a:endParaRPr lang="pt-BR" sz="1200" dirty="0" smtClean="0"/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pt-BR" sz="1200" dirty="0" smtClean="0"/>
              <a:t>Pegar o artigo com o Davi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 smtClean="0"/>
              <a:t>Queridas e queridos colegas do DMQ,Eu e o </a:t>
            </a:r>
            <a:r>
              <a:rPr lang="pt-BR" dirty="0" err="1" smtClean="0"/>
              <a:t>Stevev</a:t>
            </a:r>
            <a:r>
              <a:rPr lang="pt-BR" dirty="0" smtClean="0"/>
              <a:t>, estamos propondo  uma reunião de “prosseguimento” do nosso projeto de disponibilizar um livro que sirva para os alunos e docentes das disciplinas de Estatística no Brasil. Estamos pensando em iniciar uma versão com o material acumulado já existente e produzido pelo grupo e organizar um </a:t>
            </a:r>
            <a:r>
              <a:rPr lang="pt-BR" dirty="0" err="1" smtClean="0"/>
              <a:t>Bookdown</a:t>
            </a:r>
            <a:r>
              <a:rPr lang="pt-BR" dirty="0" smtClean="0"/>
              <a:t> que armazene o que já existe e tivesse links inclusive para vídeos. Diante da diversidade do material, o leitor poderia escolher o percurso que quisesse percorrer. Só a título de exemplo poderíamos indicar 3 possíveis percursos: 1.	</a:t>
            </a:r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endParaRPr lang="pt-BR" dirty="0" smtClean="0"/>
          </a:p>
          <a:p>
            <a:pPr algn="r"/>
            <a:r>
              <a:rPr lang="pt-BR" dirty="0" smtClean="0"/>
              <a:t>2. Percurso 2 : um roteiro  para quem quiser consolidar conceitos e que percorrerá módulos com textos leves , mas com as definições e linguagem matemática e Estatística sobre : 1) o pensamento estatístico 2) Amostragem (desenhos de estudo) 2) controlando e medindo a Variabilidade 3) utilizando a incerteza nas decisões  4) Simplificando fenômenos multivariados       3. Percurso 3: um roteiro para tratar da  elaboração de um artigo científico (seguindo aquele artigo da Revista Brasileira de Enfermagem)1) Definindo os objetivos gerais e específicos ( intersecção com o item 1 e 2 do Percurso 1)  2) Descrevendo a metodologia : Desenho de estudo e análise estatística  (intersecção com o item 3 do percurso 1 e  item 2 do Percurso 2 ) 3) Descrevendo a Análise estatística  (intersecção com o item 4 do percurso 1 e com os conceitos do percurso 2)4) Resultados   Neste percurso 3, penso que poderiam ser incluídos  exemplos da produção dos alunos (que autorizassem) Títulos possíveis para o livro : 1) “ O  mundo fabuloso da Estatística e do R” 2) “ O R no país da Estatística   “ 3) “ O desafiante  mundo da pesquisa com a Estatística e o R”data para uma reunião: semana de 4 a 8 de outubro Quem topa e pode?Tereza e Steven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Percurso 1: um roteiro para um professor  que quiser seguir  a nossa metodologia a partir de: 1) apresentação de algumas questões de pesquisa 2) banco de dados 3) desenho de estudo, definição das variáveis , unidades de observação, medidas descritivas , gráficos  4) medidas de associação, testes de hipóteses 5) Modelos Em cada um desses 5 itens, existiriam links para : artigos, sites com as bases de dados (Davi tem uma apresentação boa para isso), apostilas do Felipe, textos mais teóricos sobre os diversos conceitos </a:t>
            </a:r>
            <a:r>
              <a:rPr lang="pt-BR" dirty="0" err="1" smtClean="0"/>
              <a:t>etc</a:t>
            </a:r>
            <a:r>
              <a:rPr lang="pt-BR" dirty="0" smtClean="0"/>
              <a:t>       </a:t>
            </a:r>
          </a:p>
          <a:p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251520" y="188640"/>
            <a:ext cx="8640960" cy="583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800" dirty="0" smtClean="0">
                <a:latin typeface="Calibri" pitchFamily="34" charset="0"/>
                <a:cs typeface="Arial" pitchFamily="34" charset="0"/>
              </a:rPr>
              <a:t> FASE </a:t>
            </a:r>
            <a:r>
              <a:rPr kumimoji="0" lang="pt-BR" sz="13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latin typeface="Calibri" pitchFamily="34" charset="0"/>
                <a:cs typeface="Arial" pitchFamily="34" charset="0"/>
              </a:rPr>
              <a:t>          Como fazer um artigo quantitativo pesquisa reprodutível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60214" t="8920" b="22201"/>
          <a:stretch>
            <a:fillRect/>
          </a:stretch>
        </p:blipFill>
        <p:spPr bwMode="auto">
          <a:xfrm>
            <a:off x="179512" y="764704"/>
            <a:ext cx="885252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esquisa Reprodutível | Course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784976" cy="46007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1075" t="4720" b="20000"/>
          <a:stretch>
            <a:fillRect/>
          </a:stretch>
        </p:blipFill>
        <p:spPr bwMode="auto">
          <a:xfrm>
            <a:off x="0" y="72008"/>
            <a:ext cx="972892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251520" y="188640"/>
            <a:ext cx="8640960" cy="583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800" dirty="0" smtClean="0">
                <a:latin typeface="Calibri" pitchFamily="34" charset="0"/>
                <a:cs typeface="Arial" pitchFamily="34" charset="0"/>
              </a:rPr>
              <a:t> FASE </a:t>
            </a:r>
            <a:r>
              <a:rPr kumimoji="0" lang="pt-BR" sz="13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latin typeface="Calibri" pitchFamily="34" charset="0"/>
                <a:cs typeface="Arial" pitchFamily="34" charset="0"/>
              </a:rPr>
              <a:t>          Métodos  baseados em projetos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pt-BR" dirty="0" smtClean="0">
                <a:latin typeface="Calibri" pitchFamily="34" charset="0"/>
                <a:cs typeface="Arial" pitchFamily="34" charset="0"/>
              </a:rPr>
              <a:t>          Diário de bordo, Experimento da Coca-Cola, Blog /autoria, 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pt-BR" dirty="0" smtClean="0">
                <a:latin typeface="Calibri" pitchFamily="34" charset="0"/>
                <a:cs typeface="Arial" pitchFamily="34" charset="0"/>
              </a:rPr>
              <a:t>          Questionário de avaliação,Gato de bigodes,Djalma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pt-BR" dirty="0" smtClean="0">
                <a:latin typeface="Calibri" pitchFamily="34" charset="0"/>
                <a:cs typeface="Arial" pitchFamily="34" charset="0"/>
              </a:rPr>
              <a:t>          Pesquisa </a:t>
            </a:r>
            <a:r>
              <a:rPr lang="pt-BR" dirty="0" err="1" smtClean="0">
                <a:latin typeface="Calibri" pitchFamily="34" charset="0"/>
                <a:cs typeface="Arial" pitchFamily="34" charset="0"/>
              </a:rPr>
              <a:t>quanti-ação</a:t>
            </a:r>
            <a:r>
              <a:rPr lang="pt-BR" dirty="0" smtClean="0">
                <a:latin typeface="Calibri" pitchFamily="34" charset="0"/>
                <a:cs typeface="Arial" pitchFamily="34" charset="0"/>
              </a:rPr>
              <a:t>,</a:t>
            </a:r>
            <a:r>
              <a:rPr lang="pt-BR" dirty="0" err="1" smtClean="0">
                <a:latin typeface="Calibri" pitchFamily="34" charset="0"/>
                <a:cs typeface="Arial" pitchFamily="34" charset="0"/>
              </a:rPr>
              <a:t>kaHoot</a:t>
            </a:r>
            <a:r>
              <a:rPr lang="pt-BR" dirty="0" smtClean="0">
                <a:latin typeface="Calibri" pitchFamily="34" charset="0"/>
                <a:cs typeface="Arial" pitchFamily="34" charset="0"/>
              </a:rPr>
              <a:t>,</a:t>
            </a:r>
            <a:r>
              <a:rPr lang="pt-BR" dirty="0" err="1" smtClean="0">
                <a:latin typeface="Calibri" pitchFamily="34" charset="0"/>
                <a:cs typeface="Arial" pitchFamily="34" charset="0"/>
              </a:rPr>
              <a:t>Plicker</a:t>
            </a:r>
            <a:r>
              <a:rPr lang="pt-BR" dirty="0" smtClean="0">
                <a:latin typeface="Calibri" pitchFamily="34" charset="0"/>
                <a:cs typeface="Arial" pitchFamily="34" charset="0"/>
              </a:rPr>
              <a:t>,Pôster dos alunos ,Fotos,Métodos Paulo Freire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100" b="1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742</Words>
  <Application>Microsoft Office PowerPoint</Application>
  <PresentationFormat>Apresentação na tela (4:3)</PresentationFormat>
  <Paragraphs>106</Paragraphs>
  <Slides>17</Slides>
  <Notes>5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40</cp:revision>
  <dcterms:created xsi:type="dcterms:W3CDTF">2021-10-06T22:46:07Z</dcterms:created>
  <dcterms:modified xsi:type="dcterms:W3CDTF">2021-10-13T22:47:46Z</dcterms:modified>
</cp:coreProperties>
</file>