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0"/>
  </p:notesMasterIdLst>
  <p:sldIdLst>
    <p:sldId id="256" r:id="rId2"/>
    <p:sldId id="257" r:id="rId3"/>
    <p:sldId id="258" r:id="rId4"/>
    <p:sldId id="298" r:id="rId5"/>
    <p:sldId id="299" r:id="rId6"/>
    <p:sldId id="300" r:id="rId7"/>
    <p:sldId id="301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83" r:id="rId16"/>
    <p:sldId id="280" r:id="rId17"/>
    <p:sldId id="281" r:id="rId18"/>
    <p:sldId id="284" r:id="rId19"/>
    <p:sldId id="285" r:id="rId20"/>
    <p:sldId id="286" r:id="rId21"/>
    <p:sldId id="288" r:id="rId22"/>
    <p:sldId id="289" r:id="rId23"/>
    <p:sldId id="290" r:id="rId24"/>
    <p:sldId id="291" r:id="rId25"/>
    <p:sldId id="292" r:id="rId26"/>
    <p:sldId id="294" r:id="rId27"/>
    <p:sldId id="297" r:id="rId28"/>
    <p:sldId id="29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60" autoAdjust="0"/>
  </p:normalViewPr>
  <p:slideViewPr>
    <p:cSldViewPr snapToGrid="0">
      <p:cViewPr varScale="1">
        <p:scale>
          <a:sx n="82" d="100"/>
          <a:sy n="82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67A4-53F2-41FA-8131-E1A00D6717B2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784FC-6E54-4B9F-ADC0-FA5230220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平衡数据分类问题在现实世界中广泛存在，譬如信用卡欺诈，网络入侵，生物诊断等等。在这些问题中，不同类别的数据分布差别很大。如欺诈用户要远少于正常用户。网络入侵要远少于正常访问。而且往往人们更关注的是少数类数据。在后面我们有时也称少数类为正类，而多数类为负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27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另外一方面，</a:t>
            </a:r>
            <a:r>
              <a:rPr lang="zh-CN" altLang="en-US" dirty="0" smtClean="0"/>
              <a:t>假设有个数据集。它的所有正例排在前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负例之前，那么此时的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值可以达到</a:t>
            </a:r>
            <a:r>
              <a:rPr lang="en-US" altLang="zh-CN" dirty="0" smtClean="0"/>
              <a:t>0.9</a:t>
            </a:r>
            <a:r>
              <a:rPr lang="zh-CN" altLang="en-US" dirty="0" smtClean="0"/>
              <a:t>以上</a:t>
            </a:r>
            <a:r>
              <a:rPr lang="zh-CN" altLang="en-US" dirty="0" smtClean="0"/>
              <a:t>。比如我们这个数据集一共只有这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个正例，这个负例排所有负例的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。从这个点划分下去，</a:t>
            </a:r>
            <a:r>
              <a:rPr lang="en-US" altLang="zh-CN" dirty="0" err="1" smtClean="0"/>
              <a:t>FPRate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0.1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达到了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。往后不管再怎么切分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1.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曲线大致如图所示。容易得知</a:t>
            </a:r>
            <a:r>
              <a:rPr lang="en-US" altLang="zh-CN" dirty="0" smtClean="0"/>
              <a:t>AUC</a:t>
            </a:r>
            <a:r>
              <a:rPr lang="zh-CN" altLang="en-US" dirty="0" smtClean="0"/>
              <a:t>会大于等于</a:t>
            </a:r>
            <a:r>
              <a:rPr lang="en-US" altLang="zh-CN" dirty="0" smtClean="0"/>
              <a:t>0.9</a:t>
            </a:r>
            <a:r>
              <a:rPr lang="zh-CN" altLang="en-US" dirty="0" smtClean="0"/>
              <a:t>。虽然</a:t>
            </a:r>
            <a:r>
              <a:rPr lang="en-US" altLang="zh-CN" dirty="0" smtClean="0"/>
              <a:t>0.9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已经很高了。但影响实际分类结果的，是前面这一小部分的数据。这里如何设定一个合理的阈值，会影响分类器在其他性能指标如查准率查全率以及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值得结果。传统会直接以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为划分阈值，而这个值往往并不是最优的点。设定不同阈值会影响查准率和查全率，之前说过这两个指标存在</a:t>
            </a:r>
            <a:r>
              <a:rPr lang="en-US" altLang="zh-CN" dirty="0" smtClean="0"/>
              <a:t>trade-off</a:t>
            </a:r>
            <a:r>
              <a:rPr lang="zh-CN" altLang="en-US" dirty="0" smtClean="0"/>
              <a:t>。一个高一个就低。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63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实验中，我们采用的是一份蛋白质远程同源检测数据，其中测试集的正例是用某一家族的数据组成，训练集的正例是用属于同于超家族的数据构成。训练集和测试集的负例是用不同超家族的数据构成。一个构造了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个家族，后面的指标都是取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个家族的平均值得到的。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4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虽然前面的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很高，但是这里平均查全率，查准率和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值都不是很理想。特别地，传统以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为划分阈值，其结果要远劣于其他的阈值。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20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这里是采用了本文提出的最优阈值框架得到的结果。采用值方式，其分类结果要远优于把阈值统一设为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时的分类结果。不过要稍劣于</a:t>
            </a:r>
            <a:r>
              <a:rPr lang="en-US" altLang="zh-CN" dirty="0" smtClean="0"/>
              <a:t>0.1</a:t>
            </a:r>
            <a:r>
              <a:rPr lang="zh-CN" altLang="en-US" dirty="0" smtClean="0"/>
              <a:t>时的分类结果。而采用位置信息的方式，其分类性能要优于直接使用值的方式。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6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这是不同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值的分类结果。首先查全率是随着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值的增加而增加，而查准率则是在递减。在实际应用中可以根据</a:t>
            </a:r>
            <a:r>
              <a:rPr lang="en-US" altLang="zh-CN" dirty="0" smtClean="0"/>
              <a:t>beat</a:t>
            </a:r>
            <a:r>
              <a:rPr lang="zh-CN" altLang="en-US" dirty="0" smtClean="0"/>
              <a:t>值调节两者的重要性。另外在我们这个数据集中，最佳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值是在</a:t>
            </a:r>
            <a:r>
              <a:rPr lang="en-US" altLang="zh-CN" dirty="0" smtClean="0"/>
              <a:t>0.8</a:t>
            </a:r>
            <a:r>
              <a:rPr lang="zh-CN" altLang="en-US" dirty="0" smtClean="0"/>
              <a:t>取得。而不是在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，分析可能是因为训练集和测试集不同的正负比导致的，测试集的正负比更高，提高查全率有利于整体的性能。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前面的查全率，查准率以及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值虽然在相对比较上能衡量不同方式的好坏，但其绝对值似乎并不高。为了证明我们方法的有效性，我们把寻找训练集的最佳阈值的算法直接应用到测试集上，计算最优阈值下测试集的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值，这个值是理论上所能达到的最优结果。我们把每个家族单独列出来。横轴是我们算法得到的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值，纵轴是理论最优的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值。可以看出我们算法找到的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值是接近理论最优的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值。特别地有几个家族正好位于对角线之上，表明这几个家族取得理论上最优的分类效果。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分类器在不平衡数据集上往往取得很差的效果。其实简单的类别分布倾斜，并不会造成分类困难。感性的认识是，如果不平衡数据是线性可分的，则传统分类器，在该数据集上的性能不会有太大的降低。造成不平衡数据分类困境主要有以下几个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小析取项问题，当一个概念由一系列子概念组成，且其中有一些子概念为被充分表达时，就会出现小析取项问题。小析取项是一种类内不平衡。如这里的少数类分成两个析取项。另外还需特别注意在这边是多数类数据，这是多数类的一个小析取项。小析取项的存在极大地增加了问题的复杂性，因为很难知道这些小簇数据是代表一个子概念，还是噪音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9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其次是训练样本密度不足。图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是一个原始数据，图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是抽取了其中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的数据。右边的数据很难学习出样本的分布边界。我们抽取了不同比例的数据，然后用同一个模型进行分类。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值是衡量分类结果的指标，越高越好。可以看出数据越多，分类性能越好。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类别覆盖问题，我们构造了人工数据说明类别覆盖对不平衡数据分类的影响。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覆盖率的分布，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70%</a:t>
            </a:r>
            <a:r>
              <a:rPr lang="zh-CN" altLang="en-US" dirty="0" smtClean="0"/>
              <a:t>覆盖率的分布。随着覆盖率的增加，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值基本是递减的。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是正确识别少数类的比例，</a:t>
            </a:r>
            <a:r>
              <a:rPr lang="en-US" altLang="zh-CN" dirty="0" err="1" smtClean="0"/>
              <a:t>Tnrate</a:t>
            </a:r>
            <a:r>
              <a:rPr lang="zh-CN" altLang="en-US" dirty="0" smtClean="0"/>
              <a:t>是正确识别多数类的比例。可以看出随着覆盖率的增加，少数类识别率越来越低。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5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数据偏移问题，这是指训练集和测试集的分布发生的变化。上方是分布不偏移时的情况，测试集的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0.95</a:t>
            </a:r>
            <a:r>
              <a:rPr lang="zh-CN" altLang="en-US" dirty="0" smtClean="0"/>
              <a:t>。而下面则是分布偏移的情况，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0.7</a:t>
            </a:r>
            <a:r>
              <a:rPr lang="zh-CN" altLang="en-US" dirty="0" smtClean="0"/>
              <a:t>左右。所以分布偏移对分类性能影响很大。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1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分布不平衡问题有多种方法，其中一个是从性能指标入手。因为学习器优化的目标是使评估指标最大化，可以说衡量指标指导着分类器的建模过程。这里介绍下主流的分类器性能评价指标。在一个而分类问题中，混淆矩阵记录着每个类被正确和错误分类的样本数。根据混淆矩阵可以得到以下评估指标 </a:t>
            </a:r>
            <a:r>
              <a:rPr lang="en-US" altLang="zh-CN" dirty="0" smtClean="0"/>
              <a:t>… …</a:t>
            </a:r>
            <a:r>
              <a:rPr lang="zh-CN" altLang="en-US" dirty="0" smtClean="0"/>
              <a:t>这些指标中有的对类别分布敏感，即当类别分布发生变化时，虽然分类器的实际性能没变，指标性能会发生改变，这不利于比较在不同类别分布下，分类器的性能。另外像</a:t>
            </a:r>
            <a:r>
              <a:rPr lang="en-US" altLang="zh-CN" dirty="0" smtClean="0"/>
              <a:t>F</a:t>
            </a:r>
            <a:r>
              <a:rPr lang="zh-CN" altLang="en-US" dirty="0" smtClean="0"/>
              <a:t>和几何均数，虽然对类别分布不敏感，但没办法在一个样本分布范围内，比较两个分类器的性能。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在不平衡分类中最常用的指标是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曲线和其对应的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值。在二分类问题中，很多学习器的输出是一个概率预测，如样本属于正类的概率。先根据学习器的预测结果对样本进行排序，然后设定一个阈值，把。。。分完后，计算得到一个</a:t>
            </a:r>
            <a:r>
              <a:rPr lang="en-US" altLang="zh-CN" dirty="0" smtClean="0"/>
              <a:t>TP</a:t>
            </a:r>
            <a:r>
              <a:rPr lang="zh-CN" altLang="en-US" dirty="0" smtClean="0"/>
              <a:t>值和</a:t>
            </a:r>
            <a:r>
              <a:rPr lang="en-US" altLang="zh-CN" dirty="0" smtClean="0"/>
              <a:t>FP</a:t>
            </a:r>
            <a:r>
              <a:rPr lang="zh-CN" altLang="en-US" dirty="0" smtClean="0"/>
              <a:t>值。将阈值从负无穷递增到正无穷，可以得到一系列（</a:t>
            </a:r>
            <a:r>
              <a:rPr lang="en-US" altLang="zh-CN" dirty="0" err="1" smtClean="0"/>
              <a:t>tp,fp</a:t>
            </a:r>
            <a:r>
              <a:rPr lang="zh-CN" altLang="en-US" dirty="0" smtClean="0"/>
              <a:t>）点对。以</a:t>
            </a:r>
            <a:r>
              <a:rPr lang="en-US" altLang="zh-CN" dirty="0" smtClean="0"/>
              <a:t>FPR</a:t>
            </a:r>
            <a:r>
              <a:rPr lang="zh-CN" altLang="en-US" dirty="0" smtClean="0"/>
              <a:t>为横轴，</a:t>
            </a:r>
            <a:r>
              <a:rPr lang="en-US" altLang="zh-CN" dirty="0" smtClean="0"/>
              <a:t>TPR</a:t>
            </a:r>
            <a:r>
              <a:rPr lang="zh-CN" altLang="en-US" dirty="0" smtClean="0"/>
              <a:t>为纵轴，将这些点对连起来就可以得到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曲线。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曲线具有如下优点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当两条曲线出现交叉时，会用曲线下面的面积，即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值最为衡量分类器性能的指标。</a:t>
            </a:r>
            <a:r>
              <a:rPr lang="en-US" altLang="zh-CN" dirty="0" smtClean="0"/>
              <a:t>AUC</a:t>
            </a:r>
            <a:r>
              <a:rPr lang="zh-CN" altLang="en-US" dirty="0" smtClean="0"/>
              <a:t>越大，性能越好。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5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曲线具有如上优点，当也存在不足之处。当数据集存在大量的垃圾负例时，即那些很明显是负例的数据，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曲线会拔高分类器的性能。这里我们构造了两个数据集，其中一个没垃圾负例，另外一个增加了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的垃圾负例。可以看出在其中指标上，两个数据集并没有太多大差异，但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</a:t>
            </a:r>
            <a:r>
              <a:rPr lang="zh-CN" altLang="en-US" dirty="0" smtClean="0"/>
              <a:t>却有明显</a:t>
            </a:r>
            <a:r>
              <a:rPr lang="zh-CN" altLang="en-US" dirty="0" smtClean="0"/>
              <a:t>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4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8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3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520654-A8E0-4455-BA4E-F5E65D8040F2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F4E798-0542-4BEA-823E-F39764AC873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" y="23813"/>
            <a:ext cx="4901007" cy="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559" y="91857"/>
            <a:ext cx="7244255" cy="570295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46277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27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7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8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07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11569700" y="44450"/>
            <a:ext cx="958851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00766F2E-CE8B-4BD9-8683-4C7F64BA825D}" type="slidenum">
              <a:rPr lang="zh-CN" altLang="en-US" sz="1200"/>
              <a:pPr/>
              <a:t>‹#›</a:t>
            </a:fld>
            <a:r>
              <a:rPr lang="zh-CN" altLang="en-US" sz="1200" dirty="0" smtClean="0"/>
              <a:t>/</a:t>
            </a:r>
            <a:r>
              <a:rPr lang="en-US" altLang="zh-CN" sz="1200" dirty="0" smtClean="0"/>
              <a:t>41</a:t>
            </a:r>
            <a:endParaRPr lang="zh-CN" altLang="en-US" sz="1200" dirty="0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692150"/>
            <a:ext cx="12192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1" y="701675"/>
            <a:ext cx="12187767" cy="0"/>
          </a:xfrm>
          <a:prstGeom prst="line">
            <a:avLst/>
          </a:prstGeom>
          <a:noFill/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7362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4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674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不平衡数据的最优</a:t>
            </a:r>
            <a: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分类阈值研究</a:t>
            </a:r>
            <a:endParaRPr lang="zh-CN" altLang="en-US" sz="48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107259" y="5064744"/>
            <a:ext cx="5586761" cy="1655763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zh-CN" altLang="en-US" sz="2400" dirty="0" smtClean="0"/>
              <a:t>答  辩  人：谢思发</a:t>
            </a:r>
            <a:endParaRPr lang="en-US" altLang="zh-CN" sz="2400" dirty="0" smtClean="0"/>
          </a:p>
          <a:p>
            <a:pPr marL="0" indent="0" algn="r">
              <a:buNone/>
            </a:pPr>
            <a:r>
              <a:rPr lang="zh-CN" altLang="en-US" sz="2400" dirty="0" smtClean="0"/>
              <a:t>指导教师：吴梅红</a:t>
            </a:r>
            <a:endParaRPr lang="en-US" altLang="zh-CN" sz="2400" dirty="0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0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曲线的缺陷：垃圾负例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44" y="1613241"/>
            <a:ext cx="6501049" cy="2674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22" y="4631689"/>
            <a:ext cx="5448300" cy="11144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639908" y="3001108"/>
            <a:ext cx="2590800" cy="2414955"/>
            <a:chOff x="8639908" y="3001108"/>
            <a:chExt cx="2590800" cy="2414955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8639908" y="5416062"/>
              <a:ext cx="25908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8639908" y="3001108"/>
              <a:ext cx="0" cy="24149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8639908" y="3364523"/>
              <a:ext cx="2192215" cy="23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0832123" y="3376246"/>
              <a:ext cx="0" cy="20280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任意多边形 21"/>
          <p:cNvSpPr/>
          <p:nvPr/>
        </p:nvSpPr>
        <p:spPr bwMode="auto">
          <a:xfrm>
            <a:off x="8663354" y="3387969"/>
            <a:ext cx="2145323" cy="2016369"/>
          </a:xfrm>
          <a:custGeom>
            <a:avLst/>
            <a:gdLst>
              <a:gd name="connsiteX0" fmla="*/ 0 w 2145323"/>
              <a:gd name="connsiteY0" fmla="*/ 2016369 h 2016369"/>
              <a:gd name="connsiteX1" fmla="*/ 738554 w 2145323"/>
              <a:gd name="connsiteY1" fmla="*/ 1019908 h 2016369"/>
              <a:gd name="connsiteX2" fmla="*/ 2145323 w 2145323"/>
              <a:gd name="connsiteY2" fmla="*/ 0 h 201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323" h="2016369">
                <a:moveTo>
                  <a:pt x="0" y="2016369"/>
                </a:moveTo>
                <a:cubicBezTo>
                  <a:pt x="190500" y="1686169"/>
                  <a:pt x="381000" y="1355969"/>
                  <a:pt x="738554" y="1019908"/>
                </a:cubicBezTo>
                <a:cubicBezTo>
                  <a:pt x="1096108" y="683847"/>
                  <a:pt x="1620715" y="341923"/>
                  <a:pt x="214532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22" idx="1"/>
          </p:cNvCxnSpPr>
          <p:nvPr/>
        </p:nvCxnSpPr>
        <p:spPr bwMode="auto">
          <a:xfrm flipH="1" flipV="1">
            <a:off x="9144000" y="4173415"/>
            <a:ext cx="257908" cy="2344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任意多边形 25"/>
          <p:cNvSpPr/>
          <p:nvPr/>
        </p:nvSpPr>
        <p:spPr bwMode="auto">
          <a:xfrm>
            <a:off x="8663354" y="3387969"/>
            <a:ext cx="2121877" cy="2004646"/>
          </a:xfrm>
          <a:custGeom>
            <a:avLst/>
            <a:gdLst>
              <a:gd name="connsiteX0" fmla="*/ 0 w 2121877"/>
              <a:gd name="connsiteY0" fmla="*/ 2004646 h 2004646"/>
              <a:gd name="connsiteX1" fmla="*/ 492369 w 2121877"/>
              <a:gd name="connsiteY1" fmla="*/ 785446 h 2004646"/>
              <a:gd name="connsiteX2" fmla="*/ 2121877 w 2121877"/>
              <a:gd name="connsiteY2" fmla="*/ 0 h 20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877" h="2004646">
                <a:moveTo>
                  <a:pt x="0" y="2004646"/>
                </a:moveTo>
                <a:cubicBezTo>
                  <a:pt x="69361" y="1562100"/>
                  <a:pt x="138723" y="1119554"/>
                  <a:pt x="492369" y="785446"/>
                </a:cubicBezTo>
                <a:cubicBezTo>
                  <a:pt x="846015" y="451338"/>
                  <a:pt x="1483946" y="225669"/>
                  <a:pt x="212187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6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曲线的缺陷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64" y="1880694"/>
            <a:ext cx="4095749" cy="3752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4161693" y="1880694"/>
            <a:ext cx="2672862" cy="3751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03" y="2795220"/>
            <a:ext cx="3621281" cy="24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7"/>
                <a:ext cx="11217165" cy="26283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训练集的最优分类阈值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以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F-measure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dirty="0" smtClean="0"/>
                  <a:t> 为指标，来指导最优阈值的查找。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训练集数据量不大时，可遍历所有阈值。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数据量大时，采用启发式策略来寻找。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7"/>
                <a:ext cx="11217165" cy="2628337"/>
              </a:xfrm>
              <a:blipFill>
                <a:blip r:embed="rId2"/>
                <a:stretch>
                  <a:fillRect l="-1359" t="-3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 smtClean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是一个样本，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/>
                  <a:t>是所有正类样本的集合，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是所有负类样本的集合；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是按降序排序的得分序列；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的正样本的个数，即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。类似地，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的负样本的个数；当选取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作为划分阈值时，可计算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值为：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240" r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7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推论：</a:t>
                </a:r>
                <a:endParaRPr lang="en-US" altLang="zh-CN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sz="2400" dirty="0"/>
                  <a:t>最</a:t>
                </a:r>
                <a:r>
                  <a:rPr lang="zh-CN" altLang="en-US" sz="2400" dirty="0" smtClean="0"/>
                  <a:t>优阈值只可能存在正类样本中；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如果第</a:t>
                </a:r>
                <a:r>
                  <a:rPr lang="en-US" altLang="zh-CN" sz="2400" dirty="0"/>
                  <a:t>j</a:t>
                </a:r>
                <a:r>
                  <a:rPr lang="zh-CN" altLang="zh-CN" sz="2400" dirty="0"/>
                  <a:t>个正样本的得分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个样本都是负样本，那么最大的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是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是目前找到的最大</a:t>
                </a:r>
                <a:r>
                  <a:rPr lang="en-US" altLang="zh-CN" sz="2400" dirty="0"/>
                  <a:t>F</a:t>
                </a:r>
                <a:r>
                  <a:rPr lang="zh-CN" altLang="zh-CN" sz="2400" dirty="0"/>
                  <a:t>值，并且其后的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0" t="-2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18453" y="1081696"/>
            <a:ext cx="1223962" cy="865188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Train set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3540000">
            <a:off x="4682027" y="2216759"/>
            <a:ext cx="760413" cy="217488"/>
          </a:xfrm>
          <a:prstGeom prst="rightArrow">
            <a:avLst>
              <a:gd name="adj1" fmla="val 50000"/>
              <a:gd name="adj2" fmla="val 87409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7500000">
            <a:off x="3910502" y="2197709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86653" y="2810484"/>
            <a:ext cx="1008062" cy="647700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train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53490" y="2808896"/>
            <a:ext cx="957263" cy="449263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test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9980000">
            <a:off x="4089890" y="3529621"/>
            <a:ext cx="504825" cy="1800225"/>
          </a:xfrm>
          <a:prstGeom prst="curvedRightArrow">
            <a:avLst>
              <a:gd name="adj1" fmla="val 42594"/>
              <a:gd name="adj2" fmla="val 147297"/>
              <a:gd name="adj3" fmla="val 33333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Picture 9" descr="QQ截图20140428105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415" y="4393221"/>
            <a:ext cx="863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 rot="5040000">
            <a:off x="5101128" y="3678846"/>
            <a:ext cx="1011237" cy="296863"/>
          </a:xfrm>
          <a:prstGeom prst="rightArrow">
            <a:avLst>
              <a:gd name="adj1" fmla="val 50000"/>
              <a:gd name="adj2" fmla="val 8516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18540000">
            <a:off x="5736921" y="3257365"/>
            <a:ext cx="2217738" cy="330200"/>
          </a:xfrm>
          <a:prstGeom prst="rightArrow">
            <a:avLst>
              <a:gd name="adj1" fmla="val 34028"/>
              <a:gd name="adj2" fmla="val 82524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618903" y="1226159"/>
            <a:ext cx="79375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0.98+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0.95+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0.93+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0.92+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0.90-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0.87-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0.85+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0.84-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0.81+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0.79+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0.77-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0.73-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0.69+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0.65-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0.62-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0.58-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0.53-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690340" y="1299184"/>
            <a:ext cx="1009650" cy="215900"/>
          </a:xfrm>
          <a:prstGeom prst="rightArrowCallout">
            <a:avLst>
              <a:gd name="adj1" fmla="val 50000"/>
              <a:gd name="adj2" fmla="val 25000"/>
              <a:gd name="adj3" fmla="val 63868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771428" y="1226159"/>
            <a:ext cx="984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691928" y="2934309"/>
            <a:ext cx="992187" cy="215900"/>
          </a:xfrm>
          <a:prstGeom prst="rightArrowCallout">
            <a:avLst>
              <a:gd name="adj1" fmla="val 50000"/>
              <a:gd name="adj2" fmla="val 25000"/>
              <a:gd name="adj3" fmla="val 62764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753965" y="2859696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7690340" y="3458184"/>
            <a:ext cx="1009650" cy="217487"/>
          </a:xfrm>
          <a:prstGeom prst="rightArrowCallout">
            <a:avLst>
              <a:gd name="adj1" fmla="val 50000"/>
              <a:gd name="adj2" fmla="val 25000"/>
              <a:gd name="adj3" fmla="val 63402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771428" y="3385159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7690340" y="4853596"/>
            <a:ext cx="976313" cy="215900"/>
          </a:xfrm>
          <a:prstGeom prst="rightArrowCallout">
            <a:avLst>
              <a:gd name="adj1" fmla="val 50000"/>
              <a:gd name="adj2" fmla="val 25000"/>
              <a:gd name="adj3" fmla="val 61760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738090" y="4780571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8684115" y="2789168"/>
            <a:ext cx="1225550" cy="936625"/>
          </a:xfrm>
          <a:prstGeom prst="star5">
            <a:avLst/>
          </a:prstGeom>
          <a:noFill/>
          <a:ln w="38100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0.79</a:t>
            </a:r>
          </a:p>
        </p:txBody>
      </p:sp>
    </p:spTree>
    <p:extLst>
      <p:ext uri="{BB962C8B-B14F-4D97-AF65-F5344CB8AC3E}">
        <p14:creationId xmlns:p14="http://schemas.microsoft.com/office/powerpoint/2010/main" val="1655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120278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6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20648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47222 " pathEditMode="relative" rAng="0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8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046852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5" grpId="0" bldLvl="0" autoUpdateAnimBg="0"/>
      <p:bldP spid="17" grpId="0" bldLvl="0" autoUpdateAnimBg="0"/>
      <p:bldP spid="17" grpId="1" bldLvl="0" autoUpdateAnimBg="0"/>
      <p:bldP spid="17" grpId="2" bldLvl="0" autoUpdateAnimBg="0"/>
      <p:bldP spid="19" grpId="0" bldLvl="0" autoUpdateAnimBg="0"/>
      <p:bldP spid="19" grpId="1" bldLvl="0" autoUpdateAnimBg="0"/>
      <p:bldP spid="21" grpId="0" bldLvl="0" autoUpdateAnimBg="0"/>
      <p:bldP spid="21" grpId="1" bldLvl="0" autoUpdateAnimBg="0"/>
      <p:bldP spid="21" grpId="2" bldLvl="0" autoUpdateAnimBg="0"/>
      <p:bldP spid="23" grpId="0" bldLvl="0" autoUpdateAnimBg="0"/>
      <p:bldP spid="23" grpId="1" bldLvl="0" autoUpdateAnimBg="0"/>
      <p:bldP spid="24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6765" y="960529"/>
            <a:ext cx="4855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错分代价不同的最优分类阈值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134578"/>
                  </p:ext>
                </p:extLst>
              </p:nvPr>
            </p:nvGraphicFramePr>
            <p:xfrm>
              <a:off x="2465240" y="1514527"/>
              <a:ext cx="5268595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5775">
                      <a:extLst>
                        <a:ext uri="{9D8B030D-6E8A-4147-A177-3AD203B41FA5}">
                          <a16:colId xmlns:a16="http://schemas.microsoft.com/office/drawing/2014/main" val="2968704508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1534013871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2948262411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真实类别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预测类别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14257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17297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𝑐𝑜𝑠𝑡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2206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𝑐𝑜𝑠𝑡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36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134578"/>
                  </p:ext>
                </p:extLst>
              </p:nvPr>
            </p:nvGraphicFramePr>
            <p:xfrm>
              <a:off x="2465240" y="1514527"/>
              <a:ext cx="5268595" cy="10278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5775">
                      <a:extLst>
                        <a:ext uri="{9D8B030D-6E8A-4147-A177-3AD203B41FA5}">
                          <a16:colId xmlns:a16="http://schemas.microsoft.com/office/drawing/2014/main" val="2968704508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1534013871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2948262411"/>
                        </a:ext>
                      </a:extLst>
                    </a:gridCol>
                  </a:tblGrid>
                  <a:tr h="239586">
                    <a:tc row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真实类别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预测类别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142571"/>
                      </a:ext>
                    </a:extLst>
                  </a:tr>
                  <a:tr h="23958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1729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73913" r="-100346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94" t="-173913" r="-694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22066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80000" r="-10034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94" t="-280000" r="-694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365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24351" y="2889389"/>
                <a:ext cx="4250266" cy="413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51" y="2889389"/>
                <a:ext cx="4250266" cy="413896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85447" y="29267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整体的错分代价为：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24010" y="3381014"/>
                <a:ext cx="6356677" cy="51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 smtClean="0"/>
                  <a:t>整体错分代价为：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0" y="3381014"/>
                <a:ext cx="6356677" cy="511807"/>
              </a:xfrm>
              <a:prstGeom prst="rect">
                <a:avLst/>
              </a:prstGeom>
              <a:blipFill>
                <a:blip r:embed="rId4"/>
                <a:stretch>
                  <a:fillRect l="-767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2067" y="1259147"/>
                <a:ext cx="11091041" cy="2086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最优阈值只可能位于正类样本中。</a:t>
                </a: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个正样本的得分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，并且其后的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个样本都是负样本，那么最小的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pt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是目前找到的最小的全局错分代价，并且其后的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7" y="1259147"/>
                <a:ext cx="11091041" cy="2086149"/>
              </a:xfrm>
              <a:prstGeom prst="rect">
                <a:avLst/>
              </a:prstGeom>
              <a:blipFill>
                <a:blip r:embed="rId2"/>
                <a:stretch>
                  <a:fillRect l="-385" r="-2474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6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558" y="902676"/>
            <a:ext cx="351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最优阈值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应用方式</a:t>
            </a:r>
            <a:endParaRPr lang="zh-CN" altLang="en-US" sz="2800" dirty="0"/>
          </a:p>
        </p:txBody>
      </p:sp>
      <p:sp>
        <p:nvSpPr>
          <p:cNvPr id="6" name="爆炸形 1 5"/>
          <p:cNvSpPr/>
          <p:nvPr/>
        </p:nvSpPr>
        <p:spPr bwMode="auto">
          <a:xfrm>
            <a:off x="1216977" y="1654027"/>
            <a:ext cx="1995146" cy="149979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值方式</a:t>
            </a:r>
          </a:p>
        </p:txBody>
      </p:sp>
      <p:sp>
        <p:nvSpPr>
          <p:cNvPr id="7" name="爆炸形 1 6"/>
          <p:cNvSpPr/>
          <p:nvPr/>
        </p:nvSpPr>
        <p:spPr bwMode="auto">
          <a:xfrm>
            <a:off x="855784" y="3381951"/>
            <a:ext cx="2497016" cy="225083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位置信息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32741" y="1863972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训练集 </a:t>
            </a:r>
            <a:r>
              <a:rPr lang="en-US" altLang="zh-CN" dirty="0" smtClean="0"/>
              <a:t>(0.98 ,0.55)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32741" y="2362146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 </a:t>
            </a:r>
            <a:r>
              <a:rPr lang="en-US" altLang="zh-CN" dirty="0" smtClean="0"/>
              <a:t>(0.81 ,0.25)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𝑟𝑒𝑠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𝑜𝑙𝑑𝑡𝑒𝑠𝑡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𝑀𝑎𝑥𝑡𝑟𝑎𝑖𝑛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𝑇h𝑟𝑒𝑠h𝑜𝑙𝑑𝑡𝑟𝑎𝑖𝑛</m:t>
                              </m:r>
                            </m:e>
                          </m:d>
                        </m:num>
                        <m:den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𝑀𝑎𝑥𝑡𝑟𝑎𝑖𝑛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𝑀𝑖𝑛𝑡𝑟𝑎𝑖𝑛</m:t>
                          </m:r>
                        </m:den>
                      </m:f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𝑀𝑎𝑥𝑡𝑒𝑠𝑡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𝑀𝑖𝑛𝑡𝑒𝑠𝑡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45" y="1717131"/>
            <a:ext cx="7784124" cy="33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48" y="1536943"/>
            <a:ext cx="6799751" cy="46293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969" y="9148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流程图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4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34588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不平衡数据分类问题广泛存在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4" y="1893169"/>
            <a:ext cx="2620389" cy="2132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95" y="1893169"/>
            <a:ext cx="2829024" cy="20431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454" y="40255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信用卡欺诈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6107" y="40953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网络入侵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7928" y="4025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生物诊断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13" y="1893169"/>
            <a:ext cx="3162626" cy="20214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71448" y="4787504"/>
            <a:ext cx="28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数据分布不平衡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05347" y="509042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更关注少数类数据</a:t>
            </a:r>
          </a:p>
        </p:txBody>
      </p:sp>
    </p:spTree>
    <p:extLst>
      <p:ext uri="{BB962C8B-B14F-4D97-AF65-F5344CB8AC3E}">
        <p14:creationId xmlns:p14="http://schemas.microsoft.com/office/powerpoint/2010/main" val="20044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4800" y="8323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数据集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16" y="1093948"/>
            <a:ext cx="5903669" cy="42382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24173" y="417341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family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60466"/>
              </p:ext>
            </p:extLst>
          </p:nvPr>
        </p:nvGraphicFramePr>
        <p:xfrm>
          <a:off x="2755076" y="1949206"/>
          <a:ext cx="7620000" cy="413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8111633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486052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19289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60127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652764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380598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744506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79390490"/>
                    </a:ext>
                  </a:extLst>
                </a:gridCol>
              </a:tblGrid>
              <a:tr h="266785"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AUC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Index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4630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0.717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95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0.690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170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85923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287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0.860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31005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623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0.791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4243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0.986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215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296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3744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0.819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29091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0.644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0.952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61449"/>
                  </a:ext>
                </a:extLst>
              </a:tr>
              <a:tr h="295092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0.998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0.757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average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0.861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772099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0.517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0.981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0.790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7917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6559" y="890180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特    征：基于氨基酸的组分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理化性质而构建</a:t>
            </a:r>
            <a:r>
              <a:rPr lang="en-US" altLang="zh-CN" sz="2400" dirty="0" smtClean="0"/>
              <a:t>188</a:t>
            </a:r>
            <a:r>
              <a:rPr lang="zh-CN" altLang="en-US" sz="2400" dirty="0" smtClean="0"/>
              <a:t>维特征向量</a:t>
            </a:r>
            <a:endParaRPr lang="en-US" altLang="zh-CN" sz="2400" dirty="0"/>
          </a:p>
          <a:p>
            <a:r>
              <a:rPr lang="zh-CN" altLang="en-US" sz="2400" dirty="0" smtClean="0"/>
              <a:t>分类器：随机森林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统一阈值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6558"/>
              </p:ext>
            </p:extLst>
          </p:nvPr>
        </p:nvGraphicFramePr>
        <p:xfrm>
          <a:off x="550984" y="1698651"/>
          <a:ext cx="105156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183285370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3933258434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2232722672"/>
                    </a:ext>
                  </a:extLst>
                </a:gridCol>
                <a:gridCol w="2622591">
                  <a:extLst>
                    <a:ext uri="{9D8B030D-6E8A-4147-A177-3AD203B41FA5}">
                      <a16:colId xmlns:a16="http://schemas.microsoft.com/office/drawing/2014/main" val="397585458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Threshold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MeanPrecision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MeanRecall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MeanF1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56764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0.01852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0.00013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0.00026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8783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0.03063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0.00251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0.00463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1381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0.17411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0.04963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0.07171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0108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0.16850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0.22259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0.18001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0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</a:t>
            </a:r>
            <a:r>
              <a:rPr lang="zh-CN" altLang="en-US" sz="2400" dirty="0" smtClean="0"/>
              <a:t>优阈值使用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13703"/>
              </p:ext>
            </p:extLst>
          </p:nvPr>
        </p:nvGraphicFramePr>
        <p:xfrm>
          <a:off x="550984" y="1606318"/>
          <a:ext cx="10515601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742">
                  <a:extLst>
                    <a:ext uri="{9D8B030D-6E8A-4147-A177-3AD203B41FA5}">
                      <a16:colId xmlns:a16="http://schemas.microsoft.com/office/drawing/2014/main" val="2368465492"/>
                    </a:ext>
                  </a:extLst>
                </a:gridCol>
                <a:gridCol w="1352025">
                  <a:extLst>
                    <a:ext uri="{9D8B030D-6E8A-4147-A177-3AD203B41FA5}">
                      <a16:colId xmlns:a16="http://schemas.microsoft.com/office/drawing/2014/main" val="2238746820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3375604189"/>
                    </a:ext>
                  </a:extLst>
                </a:gridCol>
                <a:gridCol w="938140">
                  <a:extLst>
                    <a:ext uri="{9D8B030D-6E8A-4147-A177-3AD203B41FA5}">
                      <a16:colId xmlns:a16="http://schemas.microsoft.com/office/drawing/2014/main" val="3225608039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235419846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320176465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2191869362"/>
                    </a:ext>
                  </a:extLst>
                </a:gridCol>
                <a:gridCol w="1642807">
                  <a:extLst>
                    <a:ext uri="{9D8B030D-6E8A-4147-A177-3AD203B41FA5}">
                      <a16:colId xmlns:a16="http://schemas.microsoft.com/office/drawing/2014/main" val="1515762680"/>
                    </a:ext>
                  </a:extLst>
                </a:gridCol>
                <a:gridCol w="1286229">
                  <a:extLst>
                    <a:ext uri="{9D8B030D-6E8A-4147-A177-3AD203B41FA5}">
                      <a16:colId xmlns:a16="http://schemas.microsoft.com/office/drawing/2014/main" val="1044501121"/>
                    </a:ext>
                  </a:extLst>
                </a:gridCol>
              </a:tblGrid>
              <a:tr h="355628">
                <a:tc row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折数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值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位置信息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43967"/>
                  </a:ext>
                </a:extLst>
              </a:tr>
              <a:tr h="354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90661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0.118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0.156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0.105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0.165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0.280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54123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0.205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0.330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0.204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48309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0.160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0.343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0.187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11850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0.121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0.388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0.190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调节</m:t>
                    </m:r>
                  </m:oMath>
                </a14:m>
                <a:r>
                  <a:rPr lang="zh-CN" altLang="en-US" sz="2400" dirty="0" smtClean="0"/>
                  <a:t>因子：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blipFill>
                <a:blip r:embed="rId3"/>
                <a:stretch>
                  <a:fillRect l="-2548" t="-14474" r="-382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923069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26670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213995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0.2452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0.2066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0.3729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923069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" t="-833" r="-300928" b="-2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0.2452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0.2066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0.3729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4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最优</m:t>
                    </m:r>
                  </m:oMath>
                </a14:m>
                <a:r>
                  <a:rPr lang="zh-CN" altLang="en-US" sz="2400" dirty="0" smtClean="0"/>
                  <a:t>分类结果上界：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blipFill>
                <a:blip r:embed="rId3"/>
                <a:stretch>
                  <a:fillRect l="-1649" t="-14474" r="-226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65" y="1606318"/>
            <a:ext cx="6786196" cy="31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本文主要工作</a:t>
            </a:r>
          </a:p>
        </p:txBody>
      </p:sp>
      <p:sp>
        <p:nvSpPr>
          <p:cNvPr id="7" name="矩形 6"/>
          <p:cNvSpPr/>
          <p:nvPr/>
        </p:nvSpPr>
        <p:spPr>
          <a:xfrm>
            <a:off x="445475" y="1791276"/>
            <a:ext cx="7914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介绍造成不平衡数据分类困难的影响因素；</a:t>
            </a:r>
            <a:endParaRPr lang="en-US" altLang="zh-CN" sz="24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深入分析</a:t>
            </a:r>
            <a:r>
              <a:rPr lang="en-US" altLang="zh-CN" sz="2400" dirty="0"/>
              <a:t>AUC</a:t>
            </a:r>
            <a:r>
              <a:rPr lang="zh-CN" altLang="zh-CN" sz="2400" dirty="0" smtClean="0"/>
              <a:t>指标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说明</a:t>
            </a:r>
            <a:r>
              <a:rPr lang="zh-CN" altLang="zh-CN" sz="2400" dirty="0"/>
              <a:t>其在衡量不平衡数据分类时的优势，以及不足之</a:t>
            </a:r>
            <a:r>
              <a:rPr lang="zh-CN" altLang="zh-CN" sz="2400" dirty="0" smtClean="0"/>
              <a:t>处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的缺陷，提出了一个寻找最优分类阈值的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56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攻读硕士学位期间所发表的论文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5691" y="1107630"/>
            <a:ext cx="7561385" cy="425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谢</a:t>
            </a: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思发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林琛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苏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江弋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平台下热点事件检测》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小型微型计算机系统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Vol.35 No.4,2014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2]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Si-fa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Wei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Chen,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Xiangrong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Liu. Identifying Reliable Posts And Users In Online Social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Networks.International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.[J]Journal of Pattern Recognition and Artificial Intelligence (IJPRAI),Vol.28 No.6, 2014.</a:t>
            </a:r>
            <a:endParaRPr lang="zh-CN" altLang="zh-CN" sz="24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Si-fa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Pei Li, Yi Jiang, Y Zhao. A Discriminative Method For Protein Remote Homology Detection Based On N-Gram.[J]Genetics and Molecular Research(GMR).2015</a:t>
            </a:r>
            <a:endParaRPr lang="zh-CN" altLang="zh-CN" sz="24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Zou,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Sifa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Ziyu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Lin,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Meihong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Wu, Ying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Finding the Best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Classifiaction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Thresholdin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Imbalanced Classification.[J]Big Data Research.2016.</a:t>
            </a:r>
            <a:endParaRPr lang="zh-CN" altLang="zh-CN" sz="24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7" y="1005689"/>
            <a:ext cx="4422016" cy="36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58860" y="239187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欢迎各位老师批评指正！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77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6" y="1005818"/>
            <a:ext cx="8835156" cy="21359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不平衡数据分类的挑战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分类器的评估指标，如正确率，会偏向多数类；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预测少数类的规则特殊，覆盖率低；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少数类里规模小的类簇，容易被错认为噪音数据；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164123" y="4360980"/>
            <a:ext cx="914400" cy="1863971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335117" y="5896703"/>
            <a:ext cx="914400" cy="3282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2448809" y="5050649"/>
            <a:ext cx="978408" cy="484632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21723" y="4071602"/>
            <a:ext cx="914400" cy="215334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3531778" y="4571995"/>
            <a:ext cx="1637152" cy="1324708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准确率：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90%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0269413" y="1317665"/>
            <a:ext cx="844061" cy="8511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648090" y="2558546"/>
            <a:ext cx="586153" cy="6426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0961075" y="6091342"/>
            <a:ext cx="117230" cy="112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0996243" y="2592574"/>
            <a:ext cx="586153" cy="6426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10" idx="3"/>
            <a:endCxn id="11" idx="0"/>
          </p:cNvCxnSpPr>
          <p:nvPr/>
        </p:nvCxnSpPr>
        <p:spPr bwMode="auto">
          <a:xfrm flipH="1">
            <a:off x="9941167" y="2044129"/>
            <a:ext cx="451856" cy="514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10" idx="5"/>
            <a:endCxn id="13" idx="0"/>
          </p:cNvCxnSpPr>
          <p:nvPr/>
        </p:nvCxnSpPr>
        <p:spPr bwMode="auto">
          <a:xfrm>
            <a:off x="10989864" y="2044129"/>
            <a:ext cx="299456" cy="548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9167444" y="357553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0"/>
          </p:cNvCxnSpPr>
          <p:nvPr/>
        </p:nvCxnSpPr>
        <p:spPr bwMode="auto">
          <a:xfrm flipH="1">
            <a:off x="9407767" y="3107045"/>
            <a:ext cx="326163" cy="468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10066445" y="363361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11" idx="5"/>
            <a:endCxn id="25" idx="0"/>
          </p:cNvCxnSpPr>
          <p:nvPr/>
        </p:nvCxnSpPr>
        <p:spPr bwMode="auto">
          <a:xfrm>
            <a:off x="10148403" y="3107045"/>
            <a:ext cx="158365" cy="526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10755920" y="3615453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445395" y="363361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13" idx="3"/>
            <a:endCxn id="30" idx="0"/>
          </p:cNvCxnSpPr>
          <p:nvPr/>
        </p:nvCxnSpPr>
        <p:spPr bwMode="auto">
          <a:xfrm flipH="1">
            <a:off x="10996243" y="3141073"/>
            <a:ext cx="85840" cy="47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stCxn id="13" idx="5"/>
            <a:endCxn id="31" idx="0"/>
          </p:cNvCxnSpPr>
          <p:nvPr/>
        </p:nvCxnSpPr>
        <p:spPr bwMode="auto">
          <a:xfrm>
            <a:off x="11496556" y="3141073"/>
            <a:ext cx="189162" cy="492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>
            <a:stCxn id="30" idx="4"/>
          </p:cNvCxnSpPr>
          <p:nvPr/>
        </p:nvCxnSpPr>
        <p:spPr bwMode="auto">
          <a:xfrm flipH="1">
            <a:off x="10691443" y="4119459"/>
            <a:ext cx="304800" cy="36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>
            <a:off x="10755920" y="4484077"/>
            <a:ext cx="323277" cy="404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10755920" y="4888524"/>
            <a:ext cx="323277" cy="36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/>
          <p:cNvSpPr txBox="1"/>
          <p:nvPr/>
        </p:nvSpPr>
        <p:spPr>
          <a:xfrm>
            <a:off x="10607586" y="532227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2"/>
          </p:cNvCxnSpPr>
          <p:nvPr/>
        </p:nvCxnSpPr>
        <p:spPr bwMode="auto">
          <a:xfrm>
            <a:off x="10838419" y="5645442"/>
            <a:ext cx="157824" cy="44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59" y="3270349"/>
            <a:ext cx="3695700" cy="329565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 bwMode="auto">
          <a:xfrm>
            <a:off x="5673388" y="4137624"/>
            <a:ext cx="777803" cy="5486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3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5" grpId="0" animBg="1"/>
      <p:bldP spid="30" grpId="0" animBg="1"/>
      <p:bldP spid="31" grpId="0" animBg="1"/>
      <p:bldP spid="55" grpId="0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2979481" cy="506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小析取项问题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71" y="1225273"/>
            <a:ext cx="6499067" cy="4895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650521" y="3083169"/>
            <a:ext cx="2590802" cy="33996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37218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训练集密度不足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5" y="1732630"/>
            <a:ext cx="6825462" cy="2853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66" y="1732630"/>
            <a:ext cx="4255964" cy="24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类别覆盖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87" y="1097714"/>
            <a:ext cx="5911822" cy="2599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27" y="3905859"/>
            <a:ext cx="5495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数据偏移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77" y="1484739"/>
            <a:ext cx="5248275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52" y="3902666"/>
            <a:ext cx="5295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4609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单一评估指标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准确率和错误率   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𝐴𝑐𝑐</m:t>
                    </m:r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查准率和查全率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F-Measure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敏感性和特异性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𝑇𝑃𝑅𝑎𝑡𝑒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CN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𝐹𝑃𝑅𝑎𝑡𝑒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  几何均数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4609536"/>
              </a:xfrm>
              <a:blipFill>
                <a:blip r:embed="rId3"/>
                <a:stretch>
                  <a:fillRect l="-1359" t="-2116"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47" y="1146494"/>
            <a:ext cx="5486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6" y="1631456"/>
            <a:ext cx="4406648" cy="3614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6646" y="2215662"/>
            <a:ext cx="373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对类别分布不敏感；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具有良好的可视性；</a:t>
            </a:r>
            <a:endParaRPr lang="zh-CN" altLang="en-US" sz="2800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074316" y="1443789"/>
            <a:ext cx="46893" cy="4390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 rot="10800000">
            <a:off x="5063347" y="5484033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10800000">
            <a:off x="5063347" y="5179232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 rot="10800000">
            <a:off x="5063348" y="4793766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10800000">
            <a:off x="5063348" y="4356316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 rot="10800000">
            <a:off x="5063350" y="3926745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10800000">
            <a:off x="5063347" y="2905068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10800000">
            <a:off x="5056947" y="3127250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10800000">
            <a:off x="5063353" y="3249060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五角星 20"/>
          <p:cNvSpPr/>
          <p:nvPr/>
        </p:nvSpPr>
        <p:spPr bwMode="auto">
          <a:xfrm rot="10800000">
            <a:off x="5020818" y="5283800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 rot="10800000">
            <a:off x="5020818" y="496727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五角星 22"/>
          <p:cNvSpPr/>
          <p:nvPr/>
        </p:nvSpPr>
        <p:spPr bwMode="auto">
          <a:xfrm rot="10800000">
            <a:off x="5034771" y="4854229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五角星 23"/>
          <p:cNvSpPr/>
          <p:nvPr/>
        </p:nvSpPr>
        <p:spPr bwMode="auto">
          <a:xfrm rot="10800000">
            <a:off x="5019339" y="460480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五角星 24"/>
          <p:cNvSpPr/>
          <p:nvPr/>
        </p:nvSpPr>
        <p:spPr bwMode="auto">
          <a:xfrm rot="10800000">
            <a:off x="5020818" y="4450101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五角星 25"/>
          <p:cNvSpPr/>
          <p:nvPr/>
        </p:nvSpPr>
        <p:spPr bwMode="auto">
          <a:xfrm rot="10800000">
            <a:off x="5020819" y="4156259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五角星 26"/>
          <p:cNvSpPr/>
          <p:nvPr/>
        </p:nvSpPr>
        <p:spPr bwMode="auto">
          <a:xfrm rot="10800000">
            <a:off x="5042089" y="253983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五角星 27"/>
          <p:cNvSpPr/>
          <p:nvPr/>
        </p:nvSpPr>
        <p:spPr bwMode="auto">
          <a:xfrm rot="10800000">
            <a:off x="5034771" y="2987344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五角星 28"/>
          <p:cNvSpPr/>
          <p:nvPr/>
        </p:nvSpPr>
        <p:spPr bwMode="auto">
          <a:xfrm rot="10800000">
            <a:off x="5020818" y="403882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五角星 29"/>
          <p:cNvSpPr/>
          <p:nvPr/>
        </p:nvSpPr>
        <p:spPr bwMode="auto">
          <a:xfrm rot="10800000">
            <a:off x="5034772" y="3710503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五角星 30"/>
          <p:cNvSpPr/>
          <p:nvPr/>
        </p:nvSpPr>
        <p:spPr bwMode="auto">
          <a:xfrm rot="10800000">
            <a:off x="5020819" y="353491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五角星 31"/>
          <p:cNvSpPr/>
          <p:nvPr/>
        </p:nvSpPr>
        <p:spPr bwMode="auto">
          <a:xfrm rot="10800000">
            <a:off x="5012363" y="3359321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五角星 32"/>
          <p:cNvSpPr/>
          <p:nvPr/>
        </p:nvSpPr>
        <p:spPr bwMode="auto">
          <a:xfrm rot="10800000">
            <a:off x="5027228" y="2353564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五角星 33"/>
          <p:cNvSpPr/>
          <p:nvPr/>
        </p:nvSpPr>
        <p:spPr bwMode="auto">
          <a:xfrm rot="10800000">
            <a:off x="5012368" y="2189080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五角星 34"/>
          <p:cNvSpPr/>
          <p:nvPr/>
        </p:nvSpPr>
        <p:spPr bwMode="auto">
          <a:xfrm rot="10800000">
            <a:off x="5012368" y="201035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4968754" y="1983307"/>
            <a:ext cx="236078" cy="12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4271211" y="1864336"/>
            <a:ext cx="697543" cy="1189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4948307" y="3363906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/>
          <p:cNvSpPr txBox="1"/>
          <p:nvPr/>
        </p:nvSpPr>
        <p:spPr>
          <a:xfrm>
            <a:off x="5074316" y="267068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flipH="1" flipV="1">
            <a:off x="2406316" y="2326972"/>
            <a:ext cx="2553004" cy="10380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4980564" y="4477249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1537109" y="3534912"/>
            <a:ext cx="3446443" cy="9423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>
            <a:off x="4939885" y="5594940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1084530" y="4767362"/>
            <a:ext cx="3866553" cy="8222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284305" y="1450965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305" y="1450965"/>
                <a:ext cx="457176" cy="369332"/>
              </a:xfrm>
              <a:prstGeom prst="rect">
                <a:avLst/>
              </a:prstGeom>
              <a:blipFill>
                <a:blip r:embed="rId4"/>
                <a:stretch>
                  <a:fillRect l="-120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239889" y="5633544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89" y="5633544"/>
                <a:ext cx="514885" cy="369332"/>
              </a:xfrm>
              <a:prstGeom prst="rect">
                <a:avLst/>
              </a:prstGeom>
              <a:blipFill>
                <a:blip r:embed="rId5"/>
                <a:stretch>
                  <a:fillRect l="-107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6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2425</Words>
  <Application>Microsoft Office PowerPoint</Application>
  <PresentationFormat>宽屏</PresentationFormat>
  <Paragraphs>381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Wingdings</vt:lpstr>
      <vt:lpstr>1_pptdesign.blogbus.com</vt:lpstr>
      <vt:lpstr>不平衡数据的最优 分类阈值研究</vt:lpstr>
      <vt:lpstr>课题背景及意义</vt:lpstr>
      <vt:lpstr>课题背景及意义</vt:lpstr>
      <vt:lpstr>不平衡数据分类综述</vt:lpstr>
      <vt:lpstr>不平衡数据分类综述</vt:lpstr>
      <vt:lpstr>不平衡数据分类综述</vt:lpstr>
      <vt:lpstr>不平衡数据分类综述</vt:lpstr>
      <vt:lpstr>衡量不平衡分类性能的指标</vt:lpstr>
      <vt:lpstr>衡量不平衡分类性能的指标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总结与展望</vt:lpstr>
      <vt:lpstr>攻读硕士学位期间所发表的论文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Cai</dc:creator>
  <cp:lastModifiedBy>Ma Cai</cp:lastModifiedBy>
  <cp:revision>286</cp:revision>
  <dcterms:created xsi:type="dcterms:W3CDTF">2016-04-25T02:00:31Z</dcterms:created>
  <dcterms:modified xsi:type="dcterms:W3CDTF">2016-05-15T03:30:00Z</dcterms:modified>
</cp:coreProperties>
</file>