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0" autoAdjust="0"/>
  </p:normalViewPr>
  <p:slideViewPr>
    <p:cSldViewPr snapToGrid="0">
      <p:cViewPr varScale="1">
        <p:scale>
          <a:sx n="82" d="100"/>
          <a:sy n="82" d="100"/>
        </p:scale>
        <p:origin x="86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41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asyEnsemble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2204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解决不平衡数据分类的策略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重采样技术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代价敏感学习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集成学习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08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1139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降采样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随机降</a:t>
            </a:r>
            <a:r>
              <a:rPr lang="zh-CN" altLang="en-US" dirty="0" smtClean="0"/>
              <a:t>采样，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31" name="矩形 30">
            <a:hlinkClick r:id="rId2" action="ppaction://hlinkfile"/>
          </p:cNvPr>
          <p:cNvSpPr/>
          <p:nvPr/>
        </p:nvSpPr>
        <p:spPr bwMode="auto">
          <a:xfrm>
            <a:off x="2848706" y="1599015"/>
            <a:ext cx="2614248" cy="546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/>
              <a:t>EasyEnsemble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2954" y="1599015"/>
            <a:ext cx="27314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 err="1"/>
              <a:t>BalanceCasede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6764" y="2488989"/>
            <a:ext cx="813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过</a:t>
            </a:r>
            <a:r>
              <a:rPr lang="zh-CN" altLang="en-US" sz="3200" dirty="0" smtClean="0"/>
              <a:t>采样</a:t>
            </a:r>
            <a:endParaRPr lang="en-US" altLang="zh-CN" sz="3200" dirty="0" smtClean="0"/>
          </a:p>
          <a:p>
            <a:pPr marL="0" lvl="1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随机</a:t>
            </a:r>
            <a:r>
              <a:rPr lang="zh-CN" altLang="en-US" sz="2800" dirty="0"/>
              <a:t>过采样，</a:t>
            </a:r>
            <a:r>
              <a:rPr lang="en-US" altLang="zh-CN" sz="2800" dirty="0"/>
              <a:t>SMOTE</a:t>
            </a:r>
            <a:endParaRPr lang="en-US" altLang="zh-CN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96764" y="3727938"/>
            <a:ext cx="77976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数据清理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800" dirty="0"/>
              <a:t>ENN</a:t>
            </a:r>
            <a:r>
              <a:rPr lang="zh-CN" altLang="en-US" sz="2800" dirty="0"/>
              <a:t>规则，</a:t>
            </a:r>
            <a:r>
              <a:rPr lang="en-US" altLang="zh-CN" sz="2800" dirty="0" err="1"/>
              <a:t>Tomke</a:t>
            </a:r>
            <a:r>
              <a:rPr lang="en-US" altLang="zh-CN" sz="2800" dirty="0"/>
              <a:t> Links</a:t>
            </a:r>
          </a:p>
          <a:p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2157046"/>
            <a:ext cx="2728698" cy="23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代价敏感学习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直接法：将错分代价引入到学习算法，如结合进损失函数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元学习：对训练集进行预处理或对输出结果进行后期加工处理。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53" y="1741099"/>
            <a:ext cx="5334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集成学习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4248615" y="1005818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不平衡分类的集成学习策略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864764" y="1927230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代价敏感集成学习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720468" y="1927230"/>
            <a:ext cx="2479287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数据预处理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集成学习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64764" y="2848643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代价敏感提升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(Boosting)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00212" y="2868319"/>
            <a:ext cx="1624360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Boosting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92537" y="2864056"/>
            <a:ext cx="1553016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Bagging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329395" y="2864056"/>
            <a:ext cx="1196361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层次集成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 bwMode="auto">
          <a:xfrm flipH="1">
            <a:off x="2336725" y="1393902"/>
            <a:ext cx="3383851" cy="533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 bwMode="auto">
          <a:xfrm>
            <a:off x="5720576" y="1393902"/>
            <a:ext cx="2239536" cy="533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8" idx="0"/>
          </p:cNvCxnSpPr>
          <p:nvPr/>
        </p:nvCxnSpPr>
        <p:spPr bwMode="auto">
          <a:xfrm>
            <a:off x="2336725" y="2315314"/>
            <a:ext cx="0" cy="533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7" idx="2"/>
            <a:endCxn id="9" idx="0"/>
          </p:cNvCxnSpPr>
          <p:nvPr/>
        </p:nvCxnSpPr>
        <p:spPr bwMode="auto">
          <a:xfrm flipH="1">
            <a:off x="5412392" y="2315314"/>
            <a:ext cx="2547720" cy="553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7" idx="2"/>
            <a:endCxn id="10" idx="0"/>
          </p:cNvCxnSpPr>
          <p:nvPr/>
        </p:nvCxnSpPr>
        <p:spPr bwMode="auto">
          <a:xfrm>
            <a:off x="7960112" y="2315314"/>
            <a:ext cx="8933" cy="548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7" idx="2"/>
            <a:endCxn id="11" idx="0"/>
          </p:cNvCxnSpPr>
          <p:nvPr/>
        </p:nvCxnSpPr>
        <p:spPr bwMode="auto">
          <a:xfrm>
            <a:off x="7960112" y="2315314"/>
            <a:ext cx="1967464" cy="548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1126273" y="3713356"/>
            <a:ext cx="1742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AdaCost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CSB1,CSB2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RareBoost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AdaC3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4287" y="3713356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SMOTEBoost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MSMOTEBoost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RUSBoost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DataBoost</a:t>
            </a:r>
            <a:r>
              <a:rPr lang="en-US" altLang="zh-CN" dirty="0" smtClean="0"/>
              <a:t>-IM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40344" y="3713356"/>
            <a:ext cx="2448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OverBagging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UnderBagging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UnderOverBagging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IIVotes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199755" y="3667189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EasyEnsemble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BalanceCascade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1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55591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𝑎𝑐𝑐</m:t>
                    </m:r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敏感性和特异性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5559106"/>
              </a:xfrm>
              <a:blipFill>
                <a:blip r:embed="rId2"/>
                <a:stretch>
                  <a:fillRect l="-1359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91" y="1602299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Precision-Recall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0" y="1565802"/>
            <a:ext cx="4520156" cy="3507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5723" y="2508738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曲线强相关；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在数据严重倾斜时，更好地捕抓分类器性能的变化；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代价敏感错误率与代价曲线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87" y="1558874"/>
            <a:ext cx="4945798" cy="37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9" y="1607286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06" y="4656563"/>
            <a:ext cx="54483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75" y="1893169"/>
            <a:ext cx="2922665" cy="2043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59" y="1956693"/>
            <a:ext cx="2992012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短信欺诈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F-measure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训练集数据量不大时，可遍历所有阈值。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数据量大时，采用启发式策略来寻找。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240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个样本都是负样本，那么最大的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0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83767"/>
                  </p:ext>
                </p:extLst>
              </p:nvPr>
            </p:nvGraphicFramePr>
            <p:xfrm>
              <a:off x="2935001" y="747133"/>
              <a:ext cx="6228454" cy="662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8454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</a:t>
                          </a:r>
                          <a:r>
                            <a:rPr lang="en-US" sz="11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83767"/>
                  </p:ext>
                </p:extLst>
              </p:nvPr>
            </p:nvGraphicFramePr>
            <p:xfrm>
              <a:off x="2935001" y="747133"/>
              <a:ext cx="6228454" cy="60083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8454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67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8" t="-2273" r="-196" b="-216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196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" t="-125000" r="-196" b="-2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316216" r="-196" b="-22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51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375610" r="-196" b="-1960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541667" r="-196" b="-2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624324" r="-196" b="-1975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684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690909" r="-196" b="-147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504348" r="-196" b="-8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158333" r="-196" b="-1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51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078571" r="-196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375000" r="-196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67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288636" r="-196" b="-8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900000" r="-196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00000" r="-196" b="-6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43243" r="-196" b="-5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166176" r="-196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50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50000" r="-196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50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202439" r="-196" b="-1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684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" t="-2145455" r="-196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7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6765" y="960529"/>
            <a:ext cx="4855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错分代价不同的最优分类阈值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278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239586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23958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3913" r="-100346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173913" r="-69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80000" r="-1003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280000" r="-69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85447" y="29267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整体的错分代价为：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整体错分代价为：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blipFill>
                <a:blip r:embed="rId4"/>
                <a:stretch>
                  <a:fillRect l="-767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最优阈值只可能位于正类样本中。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个样本都是负样本，那么最小的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pt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是目前找到的最小的全局错分代价，并且其后的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  <a:blipFill>
                <a:blip r:embed="rId2"/>
                <a:stretch>
                  <a:fillRect l="-385" r="-2474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63643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Init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59065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73" r="-84" b="-2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385" r="-84" b="-2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21053" r="-84" b="-21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80952" r="-84" b="-185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17949" r="-84" b="-18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634211" r="-84" b="-18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704444" r="-84" b="-13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822727" r="-84" b="-1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68421" r="-84" b="-1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57143" r="-84" b="-11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8947" r="-84" b="-1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9545" r="-84" b="-8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51282" r="-84" b="-66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900000" r="-84" b="-5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0" r="-84" b="-4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73333" r="-84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7143" r="-84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58537" r="-84" b="-1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57778" r="-8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1359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不平衡分类的挑战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分类器的评估指标，如正确率，会偏向多数类；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预测少数类的规则特殊，覆盖率低；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少数类里规模小的类簇，容易被错认为噪音数据；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64123" y="4360980"/>
            <a:ext cx="914400" cy="186397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5117" y="5896703"/>
            <a:ext cx="914400" cy="3282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448809" y="5050649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1723" y="4071602"/>
            <a:ext cx="914400" cy="21533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3531778" y="4571995"/>
            <a:ext cx="1637152" cy="1324708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准确率：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269413" y="1317665"/>
            <a:ext cx="844061" cy="8511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48090" y="2558546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961075" y="6091342"/>
            <a:ext cx="117230" cy="112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996243" y="2592574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3"/>
            <a:endCxn id="11" idx="0"/>
          </p:cNvCxnSpPr>
          <p:nvPr/>
        </p:nvCxnSpPr>
        <p:spPr bwMode="auto">
          <a:xfrm flipH="1">
            <a:off x="9941167" y="2044129"/>
            <a:ext cx="451856" cy="51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5"/>
            <a:endCxn id="13" idx="0"/>
          </p:cNvCxnSpPr>
          <p:nvPr/>
        </p:nvCxnSpPr>
        <p:spPr bwMode="auto">
          <a:xfrm>
            <a:off x="10989864" y="2044129"/>
            <a:ext cx="299456" cy="5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9167444" y="357553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0"/>
          </p:cNvCxnSpPr>
          <p:nvPr/>
        </p:nvCxnSpPr>
        <p:spPr bwMode="auto">
          <a:xfrm flipH="1">
            <a:off x="9407767" y="3107045"/>
            <a:ext cx="326163" cy="46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1006644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5"/>
            <a:endCxn id="25" idx="0"/>
          </p:cNvCxnSpPr>
          <p:nvPr/>
        </p:nvCxnSpPr>
        <p:spPr bwMode="auto">
          <a:xfrm>
            <a:off x="10148403" y="3107045"/>
            <a:ext cx="158365" cy="52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10755920" y="3615453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4539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3" idx="3"/>
            <a:endCxn id="30" idx="0"/>
          </p:cNvCxnSpPr>
          <p:nvPr/>
        </p:nvCxnSpPr>
        <p:spPr bwMode="auto">
          <a:xfrm flipH="1">
            <a:off x="10996243" y="3141073"/>
            <a:ext cx="85840" cy="47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13" idx="5"/>
            <a:endCxn id="31" idx="0"/>
          </p:cNvCxnSpPr>
          <p:nvPr/>
        </p:nvCxnSpPr>
        <p:spPr bwMode="auto">
          <a:xfrm>
            <a:off x="11496556" y="3141073"/>
            <a:ext cx="189162" cy="49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30" idx="4"/>
          </p:cNvCxnSpPr>
          <p:nvPr/>
        </p:nvCxnSpPr>
        <p:spPr bwMode="auto">
          <a:xfrm flipH="1">
            <a:off x="10691443" y="4119459"/>
            <a:ext cx="304800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10755920" y="4484077"/>
            <a:ext cx="323277" cy="404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0755920" y="4888524"/>
            <a:ext cx="323277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10607586" y="532227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 bwMode="auto">
          <a:xfrm>
            <a:off x="10838419" y="5645442"/>
            <a:ext cx="157824" cy="44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9" y="3270349"/>
            <a:ext cx="3695700" cy="32956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 bwMode="auto">
          <a:xfrm>
            <a:off x="5673388" y="4137624"/>
            <a:ext cx="777803" cy="548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3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5" grpId="0" animBg="1"/>
      <p:bldP spid="30" grpId="0" animBg="1"/>
      <p:bldP spid="31" grpId="0" animBg="1"/>
      <p:bldP spid="55" grpId="0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834295"/>
            <a:ext cx="5903669" cy="4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9385"/>
              </p:ext>
            </p:extLst>
          </p:nvPr>
        </p:nvGraphicFramePr>
        <p:xfrm>
          <a:off x="1090245" y="662152"/>
          <a:ext cx="8569570" cy="602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52">
                  <a:extLst>
                    <a:ext uri="{9D8B030D-6E8A-4147-A177-3AD203B41FA5}">
                      <a16:colId xmlns:a16="http://schemas.microsoft.com/office/drawing/2014/main" val="3628446204"/>
                    </a:ext>
                  </a:extLst>
                </a:gridCol>
                <a:gridCol w="911835">
                  <a:extLst>
                    <a:ext uri="{9D8B030D-6E8A-4147-A177-3AD203B41FA5}">
                      <a16:colId xmlns:a16="http://schemas.microsoft.com/office/drawing/2014/main" val="729335015"/>
                    </a:ext>
                  </a:extLst>
                </a:gridCol>
                <a:gridCol w="1401525">
                  <a:extLst>
                    <a:ext uri="{9D8B030D-6E8A-4147-A177-3AD203B41FA5}">
                      <a16:colId xmlns:a16="http://schemas.microsoft.com/office/drawing/2014/main" val="3559259461"/>
                    </a:ext>
                  </a:extLst>
                </a:gridCol>
                <a:gridCol w="1245489">
                  <a:extLst>
                    <a:ext uri="{9D8B030D-6E8A-4147-A177-3AD203B41FA5}">
                      <a16:colId xmlns:a16="http://schemas.microsoft.com/office/drawing/2014/main" val="278774117"/>
                    </a:ext>
                  </a:extLst>
                </a:gridCol>
                <a:gridCol w="1352519">
                  <a:extLst>
                    <a:ext uri="{9D8B030D-6E8A-4147-A177-3AD203B41FA5}">
                      <a16:colId xmlns:a16="http://schemas.microsoft.com/office/drawing/2014/main" val="2216831409"/>
                    </a:ext>
                  </a:extLst>
                </a:gridCol>
                <a:gridCol w="2645050">
                  <a:extLst>
                    <a:ext uri="{9D8B030D-6E8A-4147-A177-3AD203B41FA5}">
                      <a16:colId xmlns:a16="http://schemas.microsoft.com/office/drawing/2014/main" val="1166880680"/>
                    </a:ext>
                  </a:extLst>
                </a:gridCol>
              </a:tblGrid>
              <a:tr h="211317"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001"/>
                  </a:ext>
                </a:extLst>
              </a:tr>
              <a:tr h="26028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12/2330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9/1746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11/423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95/3653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182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11/2509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8/1824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46/3880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69460"/>
                  </a:ext>
                </a:extLst>
              </a:tr>
              <a:tr h="2462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19/3002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8/1263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43/3627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397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17/2686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10/1579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33/3203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9/873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499"/>
                  </a:ext>
                </a:extLst>
              </a:tr>
              <a:tr h="232149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12/2890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6/1444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16/1553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26/2523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866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10/2408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8/1926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37/3591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10927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29/3208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10/1105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30/3682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5/613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3402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33/3650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90/3102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31/1068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8644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26/2256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23/1994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99/3412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22/758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6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17/2370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14/1951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42/3542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9/759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531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41/3557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8/693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24/2946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11/1349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2306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26/3625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5/696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113/3895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8/275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78785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40/3470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88/3033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33/1137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475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11/307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140/3894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26/3191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9/1104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0769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21/2928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10/1393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94/3240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27/930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781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26/2876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13/1437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20/3204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7/1121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9928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37/3002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16/1297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12/3060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5/1275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6195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34/3761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5/552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13/2083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14/2242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95634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44/3569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9/730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29/3477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7/839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75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40/3374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11/927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9464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10/1199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26/3117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7878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4449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18/1246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44/3044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702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22/3280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7/1043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36/3692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6/615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188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13/2345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11/1983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741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56/3875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6/415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14/2525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10/1803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561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13/1938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16/2385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17/1744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25/2563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2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2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F1</a:t>
                </a:r>
                <a:r>
                  <a:rPr lang="zh-CN" altLang="en-US" sz="2400" dirty="0" smtClean="0"/>
                  <a:t>值：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blipFill>
                <a:blip r:embed="rId2"/>
                <a:stretch>
                  <a:fillRect l="-514" t="-14474" r="-308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88" y="1864226"/>
            <a:ext cx="6228521" cy="32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0984" y="1606318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总结了国内外在解决不平衡数据分类时，所采用的策略。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50984" y="2263067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深入地介绍了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种数据内在特征。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0984" y="2919816"/>
            <a:ext cx="7879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介绍分类中常用的衡量指标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/>
              <a:t>重点介绍了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其在衡量不平衡数据分类时的优势，以及不足之处。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50984" y="3921879"/>
            <a:ext cx="791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的缺陷，提出了一个寻找最优分类阈值的框架。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206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国内外研究现状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不平衡数据对分类器的影响因素；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解决不平衡分类的策略；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评估不平衡数据分类的指标；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3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319" y="903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未来展望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0983" y="1606318"/>
            <a:ext cx="6646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/>
              <a:t>多分类</a:t>
            </a:r>
            <a:r>
              <a:rPr lang="zh-CN" altLang="zh-CN" sz="2400" dirty="0" smtClean="0"/>
              <a:t>情况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数据偏移问题</a:t>
            </a:r>
            <a:r>
              <a:rPr lang="zh-CN" altLang="en-US" sz="2400" dirty="0" smtClean="0"/>
              <a:t>；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低</a:t>
            </a:r>
            <a:r>
              <a:rPr lang="en-US" altLang="zh-CN" sz="2400" dirty="0" smtClean="0"/>
              <a:t>AUC</a:t>
            </a:r>
            <a:r>
              <a:rPr lang="zh-CN" altLang="zh-CN" sz="2400" dirty="0" smtClean="0"/>
              <a:t>值情况</a:t>
            </a:r>
            <a:r>
              <a:rPr lang="zh-CN" altLang="en-US" sz="2400" dirty="0" smtClean="0"/>
              <a:t>；</a:t>
            </a:r>
            <a:endParaRPr lang="zh-CN" altLang="en-US" sz="1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59" y="2239474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214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数据内在特征与分布不平衡问题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小析取项问题；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训练集密度不足；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类别覆盖；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噪音数据；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数据偏移；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4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63" y="1005817"/>
            <a:ext cx="6499067" cy="48957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765" y="1974879"/>
            <a:ext cx="515237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获取额外的训练数据；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使用一个更合适的归纳偏好；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使用更合适的指标；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避免剪枝；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应用提升方法。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7" y="1097714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7" y="3905859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0486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噪音数据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对少数类的影响比在</a:t>
            </a:r>
            <a:r>
              <a:rPr lang="zh-CN" altLang="en-US" dirty="0"/>
              <a:t>正常</a:t>
            </a:r>
            <a:r>
              <a:rPr lang="zh-CN" altLang="en-US" dirty="0" smtClean="0"/>
              <a:t>情况下深远的多，初始的正例样本较少，只要很少的噪音数据就会影响子概念的学习。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02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1488</Words>
  <Application>Microsoft Office PowerPoint</Application>
  <PresentationFormat>宽屏</PresentationFormat>
  <Paragraphs>640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课题背景及意义</vt:lpstr>
      <vt:lpstr>课题背景及意义</vt:lpstr>
      <vt:lpstr>课题背景及意义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衡量不平衡分类性能的指标</vt:lpstr>
      <vt:lpstr>衡量不平衡分类性能的指标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总结与展望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169</cp:revision>
  <dcterms:created xsi:type="dcterms:W3CDTF">2016-04-25T02:00:31Z</dcterms:created>
  <dcterms:modified xsi:type="dcterms:W3CDTF">2016-05-01T12:10:06Z</dcterms:modified>
</cp:coreProperties>
</file>