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1.xml" ContentType="application/vnd.openxmlformats-officedocument.presentationml.tags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3.xml" ContentType="application/vnd.openxmlformats-officedocument.presentationml.tags+xml"/>
  <Override PartName="/ppt/notesSlides/notesSlide9.xml" ContentType="application/vnd.openxmlformats-officedocument.presentationml.notesSlide+xml"/>
  <Override PartName="/ppt/tags/tag4.xml" ContentType="application/vnd.openxmlformats-officedocument.presentationml.tags+xml"/>
  <Override PartName="/ppt/notesSlides/notesSlide10.xml" ContentType="application/vnd.openxmlformats-officedocument.presentationml.notesSlide+xml"/>
  <Override PartName="/ppt/tags/tag5.xml" ContentType="application/vnd.openxmlformats-officedocument.presentationml.tags+xml"/>
  <Override PartName="/ppt/notesSlides/notesSlide11.xml" ContentType="application/vnd.openxmlformats-officedocument.presentationml.notesSlide+xml"/>
  <Override PartName="/ppt/tags/tag6.xml" ContentType="application/vnd.openxmlformats-officedocument.presentationml.tags+xml"/>
  <Override PartName="/ppt/notesSlides/notesSlide12.xml" ContentType="application/vnd.openxmlformats-officedocument.presentationml.notesSlide+xml"/>
  <Override PartName="/ppt/tags/tag7.xml" ContentType="application/vnd.openxmlformats-officedocument.presentationml.tag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28"/>
  </p:notesMasterIdLst>
  <p:sldIdLst>
    <p:sldId id="256" r:id="rId2"/>
    <p:sldId id="257" r:id="rId3"/>
    <p:sldId id="302" r:id="rId4"/>
    <p:sldId id="298" r:id="rId5"/>
    <p:sldId id="299" r:id="rId6"/>
    <p:sldId id="300" r:id="rId7"/>
    <p:sldId id="301" r:id="rId8"/>
    <p:sldId id="270" r:id="rId9"/>
    <p:sldId id="271" r:id="rId10"/>
    <p:sldId id="274" r:id="rId11"/>
    <p:sldId id="275" r:id="rId12"/>
    <p:sldId id="276" r:id="rId13"/>
    <p:sldId id="277" r:id="rId14"/>
    <p:sldId id="278" r:id="rId15"/>
    <p:sldId id="283" r:id="rId16"/>
    <p:sldId id="284" r:id="rId17"/>
    <p:sldId id="285" r:id="rId18"/>
    <p:sldId id="286" r:id="rId19"/>
    <p:sldId id="288" r:id="rId20"/>
    <p:sldId id="289" r:id="rId21"/>
    <p:sldId id="290" r:id="rId22"/>
    <p:sldId id="291" r:id="rId23"/>
    <p:sldId id="292" r:id="rId24"/>
    <p:sldId id="294" r:id="rId25"/>
    <p:sldId id="297" r:id="rId26"/>
    <p:sldId id="296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251" autoAdjust="0"/>
  </p:normalViewPr>
  <p:slideViewPr>
    <p:cSldViewPr snapToGrid="0">
      <p:cViewPr varScale="1">
        <p:scale>
          <a:sx n="77" d="100"/>
          <a:sy n="77" d="100"/>
        </p:scale>
        <p:origin x="106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AD6E93F-A35D-43B6-9CFC-96FF0A75AD5C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B1DC22C-647B-4C0B-9A62-1E9ADBB07804}">
      <dgm:prSet phldrT="[文本]"/>
      <dgm:spPr>
        <a:solidFill>
          <a:srgbClr val="92D050"/>
        </a:solidFill>
      </dgm:spPr>
      <dgm:t>
        <a:bodyPr/>
        <a:lstStyle/>
        <a:p>
          <a:r>
            <a:rPr lang="zh-CN" altLang="en-US" dirty="0" smtClean="0"/>
            <a:t>背景</a:t>
          </a:r>
          <a:endParaRPr lang="zh-CN" altLang="en-US" dirty="0"/>
        </a:p>
      </dgm:t>
    </dgm:pt>
    <dgm:pt modelId="{4F0A4EE5-939D-4120-8C8B-6B015BF25698}" type="parTrans" cxnId="{8CB96068-4D95-45D5-9F85-9FBC9272294C}">
      <dgm:prSet/>
      <dgm:spPr/>
      <dgm:t>
        <a:bodyPr/>
        <a:lstStyle/>
        <a:p>
          <a:endParaRPr lang="zh-CN" altLang="en-US"/>
        </a:p>
      </dgm:t>
    </dgm:pt>
    <dgm:pt modelId="{443A11CF-CE45-4CB8-B7A9-CDAE27AE9C05}" type="sibTrans" cxnId="{8CB96068-4D95-45D5-9F85-9FBC9272294C}">
      <dgm:prSet/>
      <dgm:spPr/>
      <dgm:t>
        <a:bodyPr/>
        <a:lstStyle/>
        <a:p>
          <a:endParaRPr lang="zh-CN" altLang="en-US"/>
        </a:p>
      </dgm:t>
    </dgm:pt>
    <dgm:pt modelId="{647D921A-58D2-4E33-8E0E-0699CBDED852}">
      <dgm:prSet phldrT="[文本]"/>
      <dgm:spPr/>
      <dgm:t>
        <a:bodyPr/>
        <a:lstStyle/>
        <a:p>
          <a:r>
            <a:rPr lang="zh-CN" altLang="en-US" dirty="0" smtClean="0"/>
            <a:t>课题背景及研究意义</a:t>
          </a:r>
          <a:endParaRPr lang="zh-CN" altLang="en-US" dirty="0"/>
        </a:p>
      </dgm:t>
    </dgm:pt>
    <dgm:pt modelId="{C27CE5AD-FBFE-423F-ADBB-9DC7AF0B69E4}" type="parTrans" cxnId="{F8A556E4-BFA8-464A-A877-F7D83F26EBE7}">
      <dgm:prSet/>
      <dgm:spPr/>
      <dgm:t>
        <a:bodyPr/>
        <a:lstStyle/>
        <a:p>
          <a:endParaRPr lang="zh-CN" altLang="en-US"/>
        </a:p>
      </dgm:t>
    </dgm:pt>
    <dgm:pt modelId="{6D696107-D6A8-4D6C-8C7F-29D5417283DB}" type="sibTrans" cxnId="{F8A556E4-BFA8-464A-A877-F7D83F26EBE7}">
      <dgm:prSet/>
      <dgm:spPr/>
      <dgm:t>
        <a:bodyPr/>
        <a:lstStyle/>
        <a:p>
          <a:endParaRPr lang="zh-CN" altLang="en-US"/>
        </a:p>
      </dgm:t>
    </dgm:pt>
    <dgm:pt modelId="{D4F6DEE0-80CD-4787-9504-70BF990BB3D0}">
      <dgm:prSet phldrT="[文本]"/>
      <dgm:spPr>
        <a:solidFill>
          <a:srgbClr val="FF0000"/>
        </a:solidFill>
      </dgm:spPr>
      <dgm:t>
        <a:bodyPr/>
        <a:lstStyle/>
        <a:p>
          <a:r>
            <a:rPr lang="zh-CN" altLang="en-US" dirty="0" smtClean="0"/>
            <a:t>主要工作</a:t>
          </a:r>
          <a:endParaRPr lang="zh-CN" altLang="en-US" dirty="0"/>
        </a:p>
      </dgm:t>
    </dgm:pt>
    <dgm:pt modelId="{7808F68B-9344-48D8-895D-79B3B9A20976}" type="parTrans" cxnId="{FC47EFCF-DAA4-4B15-945D-7C57E16D2879}">
      <dgm:prSet/>
      <dgm:spPr/>
      <dgm:t>
        <a:bodyPr/>
        <a:lstStyle/>
        <a:p>
          <a:endParaRPr lang="zh-CN" altLang="en-US"/>
        </a:p>
      </dgm:t>
    </dgm:pt>
    <dgm:pt modelId="{103C6B4D-62DC-415C-815A-B7AB4C20FAA0}" type="sibTrans" cxnId="{FC47EFCF-DAA4-4B15-945D-7C57E16D2879}">
      <dgm:prSet/>
      <dgm:spPr/>
      <dgm:t>
        <a:bodyPr/>
        <a:lstStyle/>
        <a:p>
          <a:endParaRPr lang="zh-CN" altLang="en-US"/>
        </a:p>
      </dgm:t>
    </dgm:pt>
    <dgm:pt modelId="{F3D86A04-3595-4129-B1CD-A86376B51049}">
      <dgm:prSet phldrT="[文本]"/>
      <dgm:spPr/>
      <dgm:t>
        <a:bodyPr/>
        <a:lstStyle/>
        <a:p>
          <a:r>
            <a:rPr lang="en-US" altLang="zh-CN" dirty="0" smtClean="0"/>
            <a:t>ROC</a:t>
          </a:r>
          <a:r>
            <a:rPr lang="zh-CN" altLang="en-US" dirty="0" smtClean="0"/>
            <a:t>曲线的优劣</a:t>
          </a:r>
          <a:endParaRPr lang="zh-CN" altLang="en-US" dirty="0"/>
        </a:p>
      </dgm:t>
    </dgm:pt>
    <dgm:pt modelId="{E8AD9849-5728-470D-82BE-A79B90583197}" type="parTrans" cxnId="{DD0D8B89-4642-4D32-8602-5A17C45C10CD}">
      <dgm:prSet/>
      <dgm:spPr/>
      <dgm:t>
        <a:bodyPr/>
        <a:lstStyle/>
        <a:p>
          <a:endParaRPr lang="zh-CN" altLang="en-US"/>
        </a:p>
      </dgm:t>
    </dgm:pt>
    <dgm:pt modelId="{B95E6D19-0D41-401D-B153-EEF42F28D34F}" type="sibTrans" cxnId="{DD0D8B89-4642-4D32-8602-5A17C45C10CD}">
      <dgm:prSet/>
      <dgm:spPr/>
      <dgm:t>
        <a:bodyPr/>
        <a:lstStyle/>
        <a:p>
          <a:endParaRPr lang="zh-CN" altLang="en-US"/>
        </a:p>
      </dgm:t>
    </dgm:pt>
    <dgm:pt modelId="{394CB917-4914-409C-86B0-4D772CEC73A3}">
      <dgm:prSet phldrT="[文本]"/>
      <dgm:spPr/>
      <dgm:t>
        <a:bodyPr/>
        <a:lstStyle/>
        <a:p>
          <a:r>
            <a:rPr lang="zh-CN" altLang="en-US" dirty="0" smtClean="0"/>
            <a:t>寻找最优分类阈值</a:t>
          </a:r>
          <a:endParaRPr lang="zh-CN" altLang="en-US" dirty="0"/>
        </a:p>
      </dgm:t>
    </dgm:pt>
    <dgm:pt modelId="{C580B33B-E9EB-4906-B840-62B7C8E6D8C5}" type="parTrans" cxnId="{11F2E04F-90E8-4DF0-92D6-FEF6F4B6BF5C}">
      <dgm:prSet/>
      <dgm:spPr/>
      <dgm:t>
        <a:bodyPr/>
        <a:lstStyle/>
        <a:p>
          <a:endParaRPr lang="zh-CN" altLang="en-US"/>
        </a:p>
      </dgm:t>
    </dgm:pt>
    <dgm:pt modelId="{BD5B8BC5-9FF5-4373-B907-7F0E3517436B}" type="sibTrans" cxnId="{11F2E04F-90E8-4DF0-92D6-FEF6F4B6BF5C}">
      <dgm:prSet/>
      <dgm:spPr/>
      <dgm:t>
        <a:bodyPr/>
        <a:lstStyle/>
        <a:p>
          <a:endParaRPr lang="zh-CN" altLang="en-US"/>
        </a:p>
      </dgm:t>
    </dgm:pt>
    <dgm:pt modelId="{EA68D7F9-9EEC-42E9-A7ED-DDCF9BC6A8B9}">
      <dgm:prSet phldrT="[文本]"/>
      <dgm:spPr>
        <a:solidFill>
          <a:srgbClr val="00B0F0"/>
        </a:solidFill>
      </dgm:spPr>
      <dgm:t>
        <a:bodyPr/>
        <a:lstStyle/>
        <a:p>
          <a:r>
            <a:rPr lang="zh-CN" altLang="en-US" dirty="0" smtClean="0"/>
            <a:t>总结</a:t>
          </a:r>
          <a:r>
            <a:rPr lang="en-US" altLang="zh-CN" dirty="0" smtClean="0"/>
            <a:t>&amp;QA</a:t>
          </a:r>
          <a:endParaRPr lang="zh-CN" altLang="en-US" dirty="0"/>
        </a:p>
      </dgm:t>
    </dgm:pt>
    <dgm:pt modelId="{DF3BC973-F6AA-4331-B3E8-0A3C7783A1F8}" type="parTrans" cxnId="{8F05E6A0-0C9E-444B-BA12-53D41477584D}">
      <dgm:prSet/>
      <dgm:spPr/>
      <dgm:t>
        <a:bodyPr/>
        <a:lstStyle/>
        <a:p>
          <a:endParaRPr lang="zh-CN" altLang="en-US"/>
        </a:p>
      </dgm:t>
    </dgm:pt>
    <dgm:pt modelId="{8F818A4A-A353-40D6-A60C-C57E5B2E3862}" type="sibTrans" cxnId="{8F05E6A0-0C9E-444B-BA12-53D41477584D}">
      <dgm:prSet/>
      <dgm:spPr/>
      <dgm:t>
        <a:bodyPr/>
        <a:lstStyle/>
        <a:p>
          <a:endParaRPr lang="zh-CN" altLang="en-US"/>
        </a:p>
      </dgm:t>
    </dgm:pt>
    <dgm:pt modelId="{A5B08273-4A50-433D-8AD6-392F5BF23A78}">
      <dgm:prSet phldrT="[文本]"/>
      <dgm:spPr/>
      <dgm:t>
        <a:bodyPr/>
        <a:lstStyle/>
        <a:p>
          <a:r>
            <a:rPr lang="zh-CN" altLang="en-US" dirty="0" smtClean="0"/>
            <a:t>总结</a:t>
          </a:r>
          <a:endParaRPr lang="zh-CN" altLang="en-US" dirty="0"/>
        </a:p>
      </dgm:t>
    </dgm:pt>
    <dgm:pt modelId="{84640ECB-79E8-453E-A36D-19DD7E7CD12A}" type="parTrans" cxnId="{13DF7B95-2C75-462A-988B-0A0FAA3A3870}">
      <dgm:prSet/>
      <dgm:spPr/>
      <dgm:t>
        <a:bodyPr/>
        <a:lstStyle/>
        <a:p>
          <a:endParaRPr lang="zh-CN" altLang="en-US"/>
        </a:p>
      </dgm:t>
    </dgm:pt>
    <dgm:pt modelId="{37D959EF-69F0-4A78-8262-9F067805415B}" type="sibTrans" cxnId="{13DF7B95-2C75-462A-988B-0A0FAA3A3870}">
      <dgm:prSet/>
      <dgm:spPr/>
      <dgm:t>
        <a:bodyPr/>
        <a:lstStyle/>
        <a:p>
          <a:endParaRPr lang="zh-CN" altLang="en-US"/>
        </a:p>
      </dgm:t>
    </dgm:pt>
    <dgm:pt modelId="{058F937C-D38B-4409-9CBA-48DF51388BF8}">
      <dgm:prSet phldrT="[文本]"/>
      <dgm:spPr/>
      <dgm:t>
        <a:bodyPr/>
        <a:lstStyle/>
        <a:p>
          <a:r>
            <a:rPr lang="en-US" altLang="zh-CN" dirty="0" smtClean="0"/>
            <a:t>QA</a:t>
          </a:r>
          <a:endParaRPr lang="zh-CN" altLang="en-US" dirty="0"/>
        </a:p>
      </dgm:t>
    </dgm:pt>
    <dgm:pt modelId="{DFABA583-F557-4A2E-88C6-9BEA37E3A558}" type="parTrans" cxnId="{C936ACF1-B923-41B4-9050-058845CB372B}">
      <dgm:prSet/>
      <dgm:spPr/>
      <dgm:t>
        <a:bodyPr/>
        <a:lstStyle/>
        <a:p>
          <a:endParaRPr lang="zh-CN" altLang="en-US"/>
        </a:p>
      </dgm:t>
    </dgm:pt>
    <dgm:pt modelId="{E89DF4F2-DFE3-4DA1-A01A-D0115EDBDE0C}" type="sibTrans" cxnId="{C936ACF1-B923-41B4-9050-058845CB372B}">
      <dgm:prSet/>
      <dgm:spPr/>
      <dgm:t>
        <a:bodyPr/>
        <a:lstStyle/>
        <a:p>
          <a:endParaRPr lang="zh-CN" altLang="en-US"/>
        </a:p>
      </dgm:t>
    </dgm:pt>
    <dgm:pt modelId="{8FA8CFAB-691B-44B5-925C-BDA0EE999F41}">
      <dgm:prSet phldrT="[文本]"/>
      <dgm:spPr/>
      <dgm:t>
        <a:bodyPr/>
        <a:lstStyle/>
        <a:p>
          <a:r>
            <a:rPr lang="zh-CN" altLang="en-US" dirty="0" smtClean="0"/>
            <a:t>造成不平衡数据分类困难的因素</a:t>
          </a:r>
          <a:endParaRPr lang="zh-CN" altLang="en-US" dirty="0"/>
        </a:p>
      </dgm:t>
    </dgm:pt>
    <dgm:pt modelId="{2F0D1376-6DAA-4CC4-81A3-4BDF49FB9436}" type="parTrans" cxnId="{68AB60CE-9ED0-4647-8406-1A533165AFEA}">
      <dgm:prSet/>
      <dgm:spPr/>
      <dgm:t>
        <a:bodyPr/>
        <a:lstStyle/>
        <a:p>
          <a:endParaRPr lang="zh-CN" altLang="en-US"/>
        </a:p>
      </dgm:t>
    </dgm:pt>
    <dgm:pt modelId="{15C6EF03-CCD8-4108-9E9E-6DF1258F78BD}" type="sibTrans" cxnId="{68AB60CE-9ED0-4647-8406-1A533165AFEA}">
      <dgm:prSet/>
      <dgm:spPr/>
      <dgm:t>
        <a:bodyPr/>
        <a:lstStyle/>
        <a:p>
          <a:endParaRPr lang="zh-CN" altLang="en-US"/>
        </a:p>
      </dgm:t>
    </dgm:pt>
    <dgm:pt modelId="{1FAB28A5-2395-4267-B798-6F43A4A4650D}" type="pres">
      <dgm:prSet presAssocID="{3AD6E93F-A35D-43B6-9CFC-96FF0A75AD5C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A2A03B8B-8481-4391-8FBB-61FEF4CB7E5A}" type="pres">
      <dgm:prSet presAssocID="{AB1DC22C-647B-4C0B-9A62-1E9ADBB07804}" presName="composite" presStyleCnt="0"/>
      <dgm:spPr/>
    </dgm:pt>
    <dgm:pt modelId="{5FADD72B-D810-4100-B2CA-1050669762DA}" type="pres">
      <dgm:prSet presAssocID="{AB1DC22C-647B-4C0B-9A62-1E9ADBB07804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3858CE3-08CA-42CF-BA7C-9995A0474305}" type="pres">
      <dgm:prSet presAssocID="{AB1DC22C-647B-4C0B-9A62-1E9ADBB07804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F8F1895-C8D2-4910-AE76-618B0917116A}" type="pres">
      <dgm:prSet presAssocID="{443A11CF-CE45-4CB8-B7A9-CDAE27AE9C05}" presName="sp" presStyleCnt="0"/>
      <dgm:spPr/>
    </dgm:pt>
    <dgm:pt modelId="{66CADB3D-B8B3-4F23-B532-CCE1283B94F6}" type="pres">
      <dgm:prSet presAssocID="{D4F6DEE0-80CD-4787-9504-70BF990BB3D0}" presName="composite" presStyleCnt="0"/>
      <dgm:spPr/>
    </dgm:pt>
    <dgm:pt modelId="{DD5FD265-BB06-4237-B3BB-0DE9BE808D27}" type="pres">
      <dgm:prSet presAssocID="{D4F6DEE0-80CD-4787-9504-70BF990BB3D0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4345049-6F20-4B65-890E-37D4039C3FC3}" type="pres">
      <dgm:prSet presAssocID="{D4F6DEE0-80CD-4787-9504-70BF990BB3D0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A085305-574B-457C-B270-319254B4A405}" type="pres">
      <dgm:prSet presAssocID="{103C6B4D-62DC-415C-815A-B7AB4C20FAA0}" presName="sp" presStyleCnt="0"/>
      <dgm:spPr/>
    </dgm:pt>
    <dgm:pt modelId="{5159B161-167B-4AA5-944B-EE6C39ACEFE1}" type="pres">
      <dgm:prSet presAssocID="{EA68D7F9-9EEC-42E9-A7ED-DDCF9BC6A8B9}" presName="composite" presStyleCnt="0"/>
      <dgm:spPr/>
    </dgm:pt>
    <dgm:pt modelId="{383F45A8-2E61-4D7C-9432-36CBC6FF47A0}" type="pres">
      <dgm:prSet presAssocID="{EA68D7F9-9EEC-42E9-A7ED-DDCF9BC6A8B9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96E2842-A23D-46C2-8F1D-B79D8EEB13F3}" type="pres">
      <dgm:prSet presAssocID="{EA68D7F9-9EEC-42E9-A7ED-DDCF9BC6A8B9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C052BA7A-A16C-4EC8-9739-F59CC9814587}" type="presOf" srcId="{647D921A-58D2-4E33-8E0E-0699CBDED852}" destId="{73858CE3-08CA-42CF-BA7C-9995A0474305}" srcOrd="0" destOrd="0" presId="urn:microsoft.com/office/officeart/2005/8/layout/chevron2"/>
    <dgm:cxn modelId="{8CB96068-4D95-45D5-9F85-9FBC9272294C}" srcId="{3AD6E93F-A35D-43B6-9CFC-96FF0A75AD5C}" destId="{AB1DC22C-647B-4C0B-9A62-1E9ADBB07804}" srcOrd="0" destOrd="0" parTransId="{4F0A4EE5-939D-4120-8C8B-6B015BF25698}" sibTransId="{443A11CF-CE45-4CB8-B7A9-CDAE27AE9C05}"/>
    <dgm:cxn modelId="{7153DA19-58AC-442F-BB08-DB55C7B03497}" type="presOf" srcId="{D4F6DEE0-80CD-4787-9504-70BF990BB3D0}" destId="{DD5FD265-BB06-4237-B3BB-0DE9BE808D27}" srcOrd="0" destOrd="0" presId="urn:microsoft.com/office/officeart/2005/8/layout/chevron2"/>
    <dgm:cxn modelId="{C936ACF1-B923-41B4-9050-058845CB372B}" srcId="{EA68D7F9-9EEC-42E9-A7ED-DDCF9BC6A8B9}" destId="{058F937C-D38B-4409-9CBA-48DF51388BF8}" srcOrd="1" destOrd="0" parTransId="{DFABA583-F557-4A2E-88C6-9BEA37E3A558}" sibTransId="{E89DF4F2-DFE3-4DA1-A01A-D0115EDBDE0C}"/>
    <dgm:cxn modelId="{1AB2BD65-1E30-46A7-83E5-B304E67A77D9}" type="presOf" srcId="{058F937C-D38B-4409-9CBA-48DF51388BF8}" destId="{596E2842-A23D-46C2-8F1D-B79D8EEB13F3}" srcOrd="0" destOrd="1" presId="urn:microsoft.com/office/officeart/2005/8/layout/chevron2"/>
    <dgm:cxn modelId="{01906577-A3AE-4111-82AE-C718112F3E50}" type="presOf" srcId="{AB1DC22C-647B-4C0B-9A62-1E9ADBB07804}" destId="{5FADD72B-D810-4100-B2CA-1050669762DA}" srcOrd="0" destOrd="0" presId="urn:microsoft.com/office/officeart/2005/8/layout/chevron2"/>
    <dgm:cxn modelId="{B0DD9139-5A56-44CF-8C6A-619883C4166E}" type="presOf" srcId="{EA68D7F9-9EEC-42E9-A7ED-DDCF9BC6A8B9}" destId="{383F45A8-2E61-4D7C-9432-36CBC6FF47A0}" srcOrd="0" destOrd="0" presId="urn:microsoft.com/office/officeart/2005/8/layout/chevron2"/>
    <dgm:cxn modelId="{FC47EFCF-DAA4-4B15-945D-7C57E16D2879}" srcId="{3AD6E93F-A35D-43B6-9CFC-96FF0A75AD5C}" destId="{D4F6DEE0-80CD-4787-9504-70BF990BB3D0}" srcOrd="1" destOrd="0" parTransId="{7808F68B-9344-48D8-895D-79B3B9A20976}" sibTransId="{103C6B4D-62DC-415C-815A-B7AB4C20FAA0}"/>
    <dgm:cxn modelId="{07997C0D-2601-4548-9408-148BC512E753}" type="presOf" srcId="{A5B08273-4A50-433D-8AD6-392F5BF23A78}" destId="{596E2842-A23D-46C2-8F1D-B79D8EEB13F3}" srcOrd="0" destOrd="0" presId="urn:microsoft.com/office/officeart/2005/8/layout/chevron2"/>
    <dgm:cxn modelId="{F8A556E4-BFA8-464A-A877-F7D83F26EBE7}" srcId="{AB1DC22C-647B-4C0B-9A62-1E9ADBB07804}" destId="{647D921A-58D2-4E33-8E0E-0699CBDED852}" srcOrd="0" destOrd="0" parTransId="{C27CE5AD-FBFE-423F-ADBB-9DC7AF0B69E4}" sibTransId="{6D696107-D6A8-4D6C-8C7F-29D5417283DB}"/>
    <dgm:cxn modelId="{11F2E04F-90E8-4DF0-92D6-FEF6F4B6BF5C}" srcId="{D4F6DEE0-80CD-4787-9504-70BF990BB3D0}" destId="{394CB917-4914-409C-86B0-4D772CEC73A3}" srcOrd="2" destOrd="0" parTransId="{C580B33B-E9EB-4906-B840-62B7C8E6D8C5}" sibTransId="{BD5B8BC5-9FF5-4373-B907-7F0E3517436B}"/>
    <dgm:cxn modelId="{DD0D8B89-4642-4D32-8602-5A17C45C10CD}" srcId="{D4F6DEE0-80CD-4787-9504-70BF990BB3D0}" destId="{F3D86A04-3595-4129-B1CD-A86376B51049}" srcOrd="1" destOrd="0" parTransId="{E8AD9849-5728-470D-82BE-A79B90583197}" sibTransId="{B95E6D19-0D41-401D-B153-EEF42F28D34F}"/>
    <dgm:cxn modelId="{C4458631-325B-42CB-9420-1060E266CEAB}" type="presOf" srcId="{8FA8CFAB-691B-44B5-925C-BDA0EE999F41}" destId="{44345049-6F20-4B65-890E-37D4039C3FC3}" srcOrd="0" destOrd="0" presId="urn:microsoft.com/office/officeart/2005/8/layout/chevron2"/>
    <dgm:cxn modelId="{07832EB1-97C8-4CC2-A30E-559603DC445E}" type="presOf" srcId="{3AD6E93F-A35D-43B6-9CFC-96FF0A75AD5C}" destId="{1FAB28A5-2395-4267-B798-6F43A4A4650D}" srcOrd="0" destOrd="0" presId="urn:microsoft.com/office/officeart/2005/8/layout/chevron2"/>
    <dgm:cxn modelId="{68AB60CE-9ED0-4647-8406-1A533165AFEA}" srcId="{D4F6DEE0-80CD-4787-9504-70BF990BB3D0}" destId="{8FA8CFAB-691B-44B5-925C-BDA0EE999F41}" srcOrd="0" destOrd="0" parTransId="{2F0D1376-6DAA-4CC4-81A3-4BDF49FB9436}" sibTransId="{15C6EF03-CCD8-4108-9E9E-6DF1258F78BD}"/>
    <dgm:cxn modelId="{8F05E6A0-0C9E-444B-BA12-53D41477584D}" srcId="{3AD6E93F-A35D-43B6-9CFC-96FF0A75AD5C}" destId="{EA68D7F9-9EEC-42E9-A7ED-DDCF9BC6A8B9}" srcOrd="2" destOrd="0" parTransId="{DF3BC973-F6AA-4331-B3E8-0A3C7783A1F8}" sibTransId="{8F818A4A-A353-40D6-A60C-C57E5B2E3862}"/>
    <dgm:cxn modelId="{052BE163-CCF6-4315-A5FF-B2D9C36057F5}" type="presOf" srcId="{F3D86A04-3595-4129-B1CD-A86376B51049}" destId="{44345049-6F20-4B65-890E-37D4039C3FC3}" srcOrd="0" destOrd="1" presId="urn:microsoft.com/office/officeart/2005/8/layout/chevron2"/>
    <dgm:cxn modelId="{13DF7B95-2C75-462A-988B-0A0FAA3A3870}" srcId="{EA68D7F9-9EEC-42E9-A7ED-DDCF9BC6A8B9}" destId="{A5B08273-4A50-433D-8AD6-392F5BF23A78}" srcOrd="0" destOrd="0" parTransId="{84640ECB-79E8-453E-A36D-19DD7E7CD12A}" sibTransId="{37D959EF-69F0-4A78-8262-9F067805415B}"/>
    <dgm:cxn modelId="{9591713E-0BEB-4376-B595-7EB48516F912}" type="presOf" srcId="{394CB917-4914-409C-86B0-4D772CEC73A3}" destId="{44345049-6F20-4B65-890E-37D4039C3FC3}" srcOrd="0" destOrd="2" presId="urn:microsoft.com/office/officeart/2005/8/layout/chevron2"/>
    <dgm:cxn modelId="{F9E8DBB3-150B-42D8-84BB-6190C9B9FD28}" type="presParOf" srcId="{1FAB28A5-2395-4267-B798-6F43A4A4650D}" destId="{A2A03B8B-8481-4391-8FBB-61FEF4CB7E5A}" srcOrd="0" destOrd="0" presId="urn:microsoft.com/office/officeart/2005/8/layout/chevron2"/>
    <dgm:cxn modelId="{7C73AD90-5F69-4032-9A92-8EB7F3A5C1CB}" type="presParOf" srcId="{A2A03B8B-8481-4391-8FBB-61FEF4CB7E5A}" destId="{5FADD72B-D810-4100-B2CA-1050669762DA}" srcOrd="0" destOrd="0" presId="urn:microsoft.com/office/officeart/2005/8/layout/chevron2"/>
    <dgm:cxn modelId="{48BC302B-3BA6-4228-B855-9BCB3D3CD11B}" type="presParOf" srcId="{A2A03B8B-8481-4391-8FBB-61FEF4CB7E5A}" destId="{73858CE3-08CA-42CF-BA7C-9995A0474305}" srcOrd="1" destOrd="0" presId="urn:microsoft.com/office/officeart/2005/8/layout/chevron2"/>
    <dgm:cxn modelId="{C5589D34-B42F-4920-A0A9-DCD035C2026C}" type="presParOf" srcId="{1FAB28A5-2395-4267-B798-6F43A4A4650D}" destId="{2F8F1895-C8D2-4910-AE76-618B0917116A}" srcOrd="1" destOrd="0" presId="urn:microsoft.com/office/officeart/2005/8/layout/chevron2"/>
    <dgm:cxn modelId="{11E2300F-D70F-48D5-81E1-A87E0E6A65DF}" type="presParOf" srcId="{1FAB28A5-2395-4267-B798-6F43A4A4650D}" destId="{66CADB3D-B8B3-4F23-B532-CCE1283B94F6}" srcOrd="2" destOrd="0" presId="urn:microsoft.com/office/officeart/2005/8/layout/chevron2"/>
    <dgm:cxn modelId="{69B0E1C2-75C5-4172-9E01-4D0022365883}" type="presParOf" srcId="{66CADB3D-B8B3-4F23-B532-CCE1283B94F6}" destId="{DD5FD265-BB06-4237-B3BB-0DE9BE808D27}" srcOrd="0" destOrd="0" presId="urn:microsoft.com/office/officeart/2005/8/layout/chevron2"/>
    <dgm:cxn modelId="{A15BA167-5292-421A-991A-1ABEA12A9F61}" type="presParOf" srcId="{66CADB3D-B8B3-4F23-B532-CCE1283B94F6}" destId="{44345049-6F20-4B65-890E-37D4039C3FC3}" srcOrd="1" destOrd="0" presId="urn:microsoft.com/office/officeart/2005/8/layout/chevron2"/>
    <dgm:cxn modelId="{6D69E608-EF61-4C72-9A80-FAC547D25757}" type="presParOf" srcId="{1FAB28A5-2395-4267-B798-6F43A4A4650D}" destId="{1A085305-574B-457C-B270-319254B4A405}" srcOrd="3" destOrd="0" presId="urn:microsoft.com/office/officeart/2005/8/layout/chevron2"/>
    <dgm:cxn modelId="{1630BC76-5EF9-4BDA-88B8-5115488E7F3A}" type="presParOf" srcId="{1FAB28A5-2395-4267-B798-6F43A4A4650D}" destId="{5159B161-167B-4AA5-944B-EE6C39ACEFE1}" srcOrd="4" destOrd="0" presId="urn:microsoft.com/office/officeart/2005/8/layout/chevron2"/>
    <dgm:cxn modelId="{D3FA3C00-C8B2-4165-AB61-63B42F385BF1}" type="presParOf" srcId="{5159B161-167B-4AA5-944B-EE6C39ACEFE1}" destId="{383F45A8-2E61-4D7C-9432-36CBC6FF47A0}" srcOrd="0" destOrd="0" presId="urn:microsoft.com/office/officeart/2005/8/layout/chevron2"/>
    <dgm:cxn modelId="{649DAD22-29E0-418C-9C06-CBD4F96E453D}" type="presParOf" srcId="{5159B161-167B-4AA5-944B-EE6C39ACEFE1}" destId="{596E2842-A23D-46C2-8F1D-B79D8EEB13F3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ADD72B-D810-4100-B2CA-1050669762DA}">
      <dsp:nvSpPr>
        <dsp:cNvPr id="0" name=""/>
        <dsp:cNvSpPr/>
      </dsp:nvSpPr>
      <dsp:spPr>
        <a:xfrm rot="5400000">
          <a:off x="-267138" y="269179"/>
          <a:ext cx="1780922" cy="1246645"/>
        </a:xfrm>
        <a:prstGeom prst="chevron">
          <a:avLst/>
        </a:prstGeom>
        <a:solidFill>
          <a:srgbClr val="92D050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dirty="0" smtClean="0"/>
            <a:t>背景</a:t>
          </a:r>
          <a:endParaRPr lang="zh-CN" altLang="en-US" sz="2300" kern="1200" dirty="0"/>
        </a:p>
      </dsp:txBody>
      <dsp:txXfrm rot="-5400000">
        <a:off x="1" y="625364"/>
        <a:ext cx="1246645" cy="534277"/>
      </dsp:txXfrm>
    </dsp:sp>
    <dsp:sp modelId="{73858CE3-08CA-42CF-BA7C-9995A0474305}">
      <dsp:nvSpPr>
        <dsp:cNvPr id="0" name=""/>
        <dsp:cNvSpPr/>
      </dsp:nvSpPr>
      <dsp:spPr>
        <a:xfrm rot="5400000">
          <a:off x="4447221" y="-3198534"/>
          <a:ext cx="1157599" cy="755875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kern="1200" dirty="0" smtClean="0"/>
            <a:t>课题背景及研究意义</a:t>
          </a:r>
          <a:endParaRPr lang="zh-CN" altLang="en-US" sz="2000" kern="1200" dirty="0"/>
        </a:p>
      </dsp:txBody>
      <dsp:txXfrm rot="-5400000">
        <a:off x="1246646" y="58550"/>
        <a:ext cx="7502242" cy="1044581"/>
      </dsp:txXfrm>
    </dsp:sp>
    <dsp:sp modelId="{DD5FD265-BB06-4237-B3BB-0DE9BE808D27}">
      <dsp:nvSpPr>
        <dsp:cNvPr id="0" name=""/>
        <dsp:cNvSpPr/>
      </dsp:nvSpPr>
      <dsp:spPr>
        <a:xfrm rot="5400000">
          <a:off x="-267138" y="1857853"/>
          <a:ext cx="1780922" cy="1246645"/>
        </a:xfrm>
        <a:prstGeom prst="chevron">
          <a:avLst/>
        </a:prstGeom>
        <a:solidFill>
          <a:srgbClr val="FF0000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dirty="0" smtClean="0"/>
            <a:t>主要工作</a:t>
          </a:r>
          <a:endParaRPr lang="zh-CN" altLang="en-US" sz="2300" kern="1200" dirty="0"/>
        </a:p>
      </dsp:txBody>
      <dsp:txXfrm rot="-5400000">
        <a:off x="1" y="2214038"/>
        <a:ext cx="1246645" cy="534277"/>
      </dsp:txXfrm>
    </dsp:sp>
    <dsp:sp modelId="{44345049-6F20-4B65-890E-37D4039C3FC3}">
      <dsp:nvSpPr>
        <dsp:cNvPr id="0" name=""/>
        <dsp:cNvSpPr/>
      </dsp:nvSpPr>
      <dsp:spPr>
        <a:xfrm rot="5400000">
          <a:off x="4447221" y="-1609861"/>
          <a:ext cx="1157599" cy="755875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kern="1200" dirty="0" smtClean="0"/>
            <a:t>造成不平衡数据分类困难的因素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ROC</a:t>
          </a:r>
          <a:r>
            <a:rPr lang="zh-CN" altLang="en-US" sz="2000" kern="1200" dirty="0" smtClean="0"/>
            <a:t>曲线的优劣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kern="1200" dirty="0" smtClean="0"/>
            <a:t>寻找最优分类阈值</a:t>
          </a:r>
          <a:endParaRPr lang="zh-CN" altLang="en-US" sz="2000" kern="1200" dirty="0"/>
        </a:p>
      </dsp:txBody>
      <dsp:txXfrm rot="-5400000">
        <a:off x="1246646" y="1647223"/>
        <a:ext cx="7502242" cy="1044581"/>
      </dsp:txXfrm>
    </dsp:sp>
    <dsp:sp modelId="{383F45A8-2E61-4D7C-9432-36CBC6FF47A0}">
      <dsp:nvSpPr>
        <dsp:cNvPr id="0" name=""/>
        <dsp:cNvSpPr/>
      </dsp:nvSpPr>
      <dsp:spPr>
        <a:xfrm rot="5400000">
          <a:off x="-267138" y="3446527"/>
          <a:ext cx="1780922" cy="1246645"/>
        </a:xfrm>
        <a:prstGeom prst="chevron">
          <a:avLst/>
        </a:prstGeom>
        <a:solidFill>
          <a:srgbClr val="00B0F0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dirty="0" smtClean="0"/>
            <a:t>总结</a:t>
          </a:r>
          <a:r>
            <a:rPr lang="en-US" altLang="zh-CN" sz="2300" kern="1200" dirty="0" smtClean="0"/>
            <a:t>&amp;QA</a:t>
          </a:r>
          <a:endParaRPr lang="zh-CN" altLang="en-US" sz="2300" kern="1200" dirty="0"/>
        </a:p>
      </dsp:txBody>
      <dsp:txXfrm rot="-5400000">
        <a:off x="1" y="3802712"/>
        <a:ext cx="1246645" cy="534277"/>
      </dsp:txXfrm>
    </dsp:sp>
    <dsp:sp modelId="{596E2842-A23D-46C2-8F1D-B79D8EEB13F3}">
      <dsp:nvSpPr>
        <dsp:cNvPr id="0" name=""/>
        <dsp:cNvSpPr/>
      </dsp:nvSpPr>
      <dsp:spPr>
        <a:xfrm rot="5400000">
          <a:off x="4447221" y="-21187"/>
          <a:ext cx="1157599" cy="755875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kern="1200" dirty="0" smtClean="0"/>
            <a:t>总结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QA</a:t>
          </a:r>
          <a:endParaRPr lang="zh-CN" altLang="en-US" sz="2000" kern="1200" dirty="0"/>
        </a:p>
      </dsp:txBody>
      <dsp:txXfrm rot="-5400000">
        <a:off x="1246646" y="3235898"/>
        <a:ext cx="7502242" cy="10445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8767A4-53F2-41FA-8131-E1A00D6717B2}" type="datetimeFigureOut">
              <a:rPr lang="zh-CN" altLang="en-US" smtClean="0"/>
              <a:t>2016/5/16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C784FC-6E54-4B9F-ADC0-FA52302208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1467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各位老师同学们好，我是谢思发。我今天要答辩的题目是不平衡数据的最优分类阈值研究。我的指导老师是吴梅红老师。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C784FC-6E54-4B9F-ADC0-FA523022083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69437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虽然</a:t>
            </a:r>
            <a:r>
              <a:rPr lang="en-US" altLang="zh-CN" dirty="0" smtClean="0"/>
              <a:t>ROC</a:t>
            </a:r>
            <a:r>
              <a:rPr lang="zh-CN" altLang="en-US" dirty="0" smtClean="0"/>
              <a:t>曲线具有如上优点，当也存在不足之处。当数据集存在大量的垃圾负例时，即那些很明显是负例的数据，这些数据对模型的学习提供很少的信息，但却会拔高</a:t>
            </a:r>
            <a:r>
              <a:rPr lang="en-US" altLang="zh-CN" dirty="0" smtClean="0"/>
              <a:t>ROC</a:t>
            </a:r>
            <a:r>
              <a:rPr lang="zh-CN" altLang="en-US" dirty="0" smtClean="0"/>
              <a:t>曲线对分类器的性能的评价。这里我们构造了两个数据集，其中一个没垃圾负例，另外一个增加了</a:t>
            </a:r>
            <a:r>
              <a:rPr lang="en-US" altLang="zh-CN" dirty="0" smtClean="0"/>
              <a:t>20%</a:t>
            </a:r>
            <a:r>
              <a:rPr lang="zh-CN" altLang="en-US" dirty="0" smtClean="0"/>
              <a:t>的垃圾负例。可以看出在其他指标上，两个数据集并没有太多大差异，但</a:t>
            </a:r>
            <a:r>
              <a:rPr lang="en-US" altLang="zh-CN" dirty="0" smtClean="0"/>
              <a:t>AUC</a:t>
            </a:r>
            <a:r>
              <a:rPr lang="zh-CN" altLang="en-US" dirty="0" smtClean="0"/>
              <a:t>值却有明显的变化。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C784FC-6E54-4B9F-ADC0-FA523022083F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01497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另外一方面，假设有个数据集。它的所有正例排在前</a:t>
            </a:r>
            <a:r>
              <a:rPr lang="en-US" altLang="zh-CN" dirty="0" smtClean="0"/>
              <a:t>10%</a:t>
            </a:r>
            <a:r>
              <a:rPr lang="zh-CN" altLang="en-US" dirty="0" smtClean="0"/>
              <a:t>负例之前，那么此时的</a:t>
            </a:r>
            <a:r>
              <a:rPr lang="en-US" altLang="zh-CN" dirty="0" smtClean="0"/>
              <a:t>AUC</a:t>
            </a:r>
            <a:r>
              <a:rPr lang="zh-CN" altLang="en-US" dirty="0" smtClean="0"/>
              <a:t>值可以达到</a:t>
            </a:r>
            <a:r>
              <a:rPr lang="en-US" altLang="zh-CN" dirty="0" smtClean="0"/>
              <a:t>0.9</a:t>
            </a:r>
            <a:r>
              <a:rPr lang="zh-CN" altLang="en-US" dirty="0" smtClean="0"/>
              <a:t>以上。比如我们这个数据集一共只有这</a:t>
            </a:r>
            <a:r>
              <a:rPr lang="en-US" altLang="zh-CN" dirty="0" smtClean="0"/>
              <a:t>7</a:t>
            </a:r>
            <a:r>
              <a:rPr lang="zh-CN" altLang="en-US" dirty="0" smtClean="0"/>
              <a:t>个正例，这个负例排所有负例的</a:t>
            </a:r>
            <a:r>
              <a:rPr lang="en-US" altLang="zh-CN" dirty="0" smtClean="0"/>
              <a:t>10%</a:t>
            </a:r>
            <a:r>
              <a:rPr lang="zh-CN" altLang="en-US" dirty="0" smtClean="0"/>
              <a:t>。从这个点划分下去，</a:t>
            </a:r>
            <a:r>
              <a:rPr lang="en-US" altLang="zh-CN" dirty="0" err="1" smtClean="0"/>
              <a:t>FPRate</a:t>
            </a:r>
            <a:r>
              <a:rPr lang="zh-CN" altLang="en-US" dirty="0" smtClean="0"/>
              <a:t>是</a:t>
            </a:r>
            <a:r>
              <a:rPr lang="en-US" altLang="zh-CN" dirty="0" smtClean="0"/>
              <a:t>0.1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TPRate</a:t>
            </a:r>
            <a:r>
              <a:rPr lang="zh-CN" altLang="en-US" dirty="0" smtClean="0"/>
              <a:t>达到了</a:t>
            </a:r>
            <a:r>
              <a:rPr lang="en-US" altLang="zh-CN" dirty="0" smtClean="0"/>
              <a:t>1</a:t>
            </a:r>
            <a:r>
              <a:rPr lang="zh-CN" altLang="en-US" dirty="0" smtClean="0"/>
              <a:t>。往后不管再怎么切分</a:t>
            </a:r>
            <a:r>
              <a:rPr lang="en-US" altLang="zh-CN" dirty="0" err="1" smtClean="0"/>
              <a:t>TPRate</a:t>
            </a:r>
            <a:r>
              <a:rPr lang="zh-CN" altLang="en-US" dirty="0" smtClean="0"/>
              <a:t>都是</a:t>
            </a:r>
            <a:r>
              <a:rPr lang="en-US" altLang="zh-CN" dirty="0" smtClean="0"/>
              <a:t>1.</a:t>
            </a:r>
            <a:r>
              <a:rPr lang="zh-CN" altLang="en-US" dirty="0" smtClean="0"/>
              <a:t>所以</a:t>
            </a:r>
            <a:r>
              <a:rPr lang="en-US" altLang="zh-CN" dirty="0" smtClean="0"/>
              <a:t>ROC</a:t>
            </a:r>
            <a:r>
              <a:rPr lang="zh-CN" altLang="en-US" dirty="0" smtClean="0"/>
              <a:t>曲线大致如图所示。容易得知</a:t>
            </a:r>
            <a:r>
              <a:rPr lang="en-US" altLang="zh-CN" dirty="0" smtClean="0"/>
              <a:t>AUC</a:t>
            </a:r>
            <a:r>
              <a:rPr lang="zh-CN" altLang="en-US" dirty="0" smtClean="0"/>
              <a:t>会大于等于</a:t>
            </a:r>
            <a:r>
              <a:rPr lang="en-US" altLang="zh-CN" dirty="0" smtClean="0"/>
              <a:t>0.9</a:t>
            </a:r>
            <a:r>
              <a:rPr lang="zh-CN" altLang="en-US" dirty="0" smtClean="0"/>
              <a:t>。虽然</a:t>
            </a:r>
            <a:r>
              <a:rPr lang="en-US" altLang="zh-CN" dirty="0" smtClean="0"/>
              <a:t>0.9</a:t>
            </a:r>
            <a:r>
              <a:rPr lang="zh-CN" altLang="en-US" dirty="0" smtClean="0"/>
              <a:t>的</a:t>
            </a:r>
            <a:r>
              <a:rPr lang="en-US" altLang="zh-CN" dirty="0" smtClean="0"/>
              <a:t>AUC</a:t>
            </a:r>
            <a:r>
              <a:rPr lang="zh-CN" altLang="en-US" dirty="0" smtClean="0"/>
              <a:t>已经很高了，但并不能保证学习器取得良好的分类结果。但影响实际分类结果的，是前面这一小部分的数据。这里如何设定一个合理的阈值，会影响分类器在其他性能指标如查准率查全率以及</a:t>
            </a:r>
            <a:r>
              <a:rPr lang="en-US" altLang="zh-CN" dirty="0" smtClean="0"/>
              <a:t>F1</a:t>
            </a:r>
            <a:r>
              <a:rPr lang="zh-CN" altLang="en-US" dirty="0" smtClean="0"/>
              <a:t>值得结果。传统会直接以</a:t>
            </a:r>
            <a:r>
              <a:rPr lang="en-US" altLang="zh-CN" dirty="0" smtClean="0"/>
              <a:t>0.5</a:t>
            </a:r>
            <a:r>
              <a:rPr lang="zh-CN" altLang="en-US" dirty="0" smtClean="0"/>
              <a:t>为划分阈值，而这个值往往并不是最优的点。设定不同阈值会影响查准率和查全率，之前说过这两个指标存在</a:t>
            </a:r>
            <a:r>
              <a:rPr lang="en-US" altLang="zh-CN" dirty="0" smtClean="0"/>
              <a:t>trade-off</a:t>
            </a:r>
            <a:r>
              <a:rPr lang="zh-CN" altLang="en-US" dirty="0" smtClean="0"/>
              <a:t>。一个高一个就低。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C784FC-6E54-4B9F-ADC0-FA523022083F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56630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训练集的最优分类阈值寻找过程如下。将训练集分成一份新的训练集和一份新的测试集。用新的训练集训练模型，然后对测试集进行打分。得到测试集的得分序列。然后遍历正样本，记录最大的</a:t>
            </a:r>
            <a:r>
              <a:rPr lang="en-US" altLang="zh-CN" dirty="0" smtClean="0"/>
              <a:t>F</a:t>
            </a:r>
            <a:r>
              <a:rPr lang="zh-CN" altLang="en-US" dirty="0" smtClean="0"/>
              <a:t>值。同时记录负样本的个数。当负样本的个数满足推论</a:t>
            </a:r>
            <a:r>
              <a:rPr lang="en-US" altLang="zh-CN" dirty="0" smtClean="0"/>
              <a:t>4</a:t>
            </a:r>
            <a:r>
              <a:rPr lang="zh-CN" altLang="en-US" dirty="0" smtClean="0"/>
              <a:t>的条件时，即找到了最优的分类阈值。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C784FC-6E54-4B9F-ADC0-FA523022083F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44940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当</a:t>
            </a:r>
            <a:r>
              <a:rPr lang="zh-CN" altLang="en-US" dirty="0" smtClean="0"/>
              <a:t>找到最优阈值时如何将这个值应用到测试集呢？一开始，我们直接将这个值应用到测试集中，发现效果不好。研究后发现，这是因为训练集和测试集的得分分布不一致造成的。在训练集中，得分可能位于。。。。在后面我们采用的是位置信息的方法。即测试集的最优阈值是通过这个式子计算得到的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C784FC-6E54-4B9F-ADC0-FA523022083F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34699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最后为了使算法更具泛化性。采用了多重交叉验证的方式。将训练集分成了</a:t>
            </a:r>
            <a:r>
              <a:rPr lang="en-US" altLang="zh-CN" dirty="0" smtClean="0"/>
              <a:t>N</a:t>
            </a:r>
            <a:r>
              <a:rPr lang="zh-CN" altLang="en-US" dirty="0" smtClean="0"/>
              <a:t>份，每份数据寻找最优的位置，取平均得到最终的最优位置信息。然后用训练集训练的模型对测试集进行打分。最后结合测试集的最优阈值信息对测试集进行分类。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C784FC-6E54-4B9F-ADC0-FA523022083F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1547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在实验中，我们采用的是一份蛋白质远程同源检测数据</a:t>
            </a:r>
            <a:r>
              <a:rPr lang="zh-CN" altLang="en-US" dirty="0" smtClean="0"/>
              <a:t>，这份数据一共包括</a:t>
            </a:r>
            <a:r>
              <a:rPr lang="en-US" altLang="zh-CN" dirty="0" smtClean="0"/>
              <a:t>54</a:t>
            </a:r>
            <a:r>
              <a:rPr lang="zh-CN" altLang="en-US" dirty="0" smtClean="0"/>
              <a:t>个家族，后面的指标都是取</a:t>
            </a:r>
            <a:r>
              <a:rPr lang="en-US" altLang="zh-CN" dirty="0" smtClean="0"/>
              <a:t>54</a:t>
            </a:r>
            <a:r>
              <a:rPr lang="zh-CN" altLang="en-US" dirty="0" smtClean="0"/>
              <a:t>个家族的平均值得到的。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C784FC-6E54-4B9F-ADC0-FA523022083F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70426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首先采用统一阈值的方式进行切分。虽然</a:t>
            </a:r>
            <a:r>
              <a:rPr lang="zh-CN" altLang="en-US" dirty="0" smtClean="0"/>
              <a:t>前面的</a:t>
            </a:r>
            <a:r>
              <a:rPr lang="en-US" altLang="zh-CN" dirty="0" smtClean="0"/>
              <a:t>AUC</a:t>
            </a:r>
            <a:r>
              <a:rPr lang="zh-CN" altLang="en-US" dirty="0" smtClean="0"/>
              <a:t>很高，但是这里平均查全率，查准率和</a:t>
            </a:r>
            <a:r>
              <a:rPr lang="en-US" altLang="zh-CN" dirty="0" smtClean="0"/>
              <a:t>F1</a:t>
            </a:r>
            <a:r>
              <a:rPr lang="zh-CN" altLang="en-US" dirty="0" smtClean="0"/>
              <a:t>值都不是很理想。特别地，传统以</a:t>
            </a:r>
            <a:r>
              <a:rPr lang="en-US" altLang="zh-CN" dirty="0" smtClean="0"/>
              <a:t>0.5</a:t>
            </a:r>
            <a:r>
              <a:rPr lang="zh-CN" altLang="en-US" dirty="0" smtClean="0"/>
              <a:t>为划分阈值，其结果要远劣于其他的阈值。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C784FC-6E54-4B9F-ADC0-FA523022083F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52207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这里是采用了本文提出的最优阈值框架得到的结果。采用值方式，其分类结果要远优于把阈值统一设为</a:t>
            </a:r>
            <a:r>
              <a:rPr lang="en-US" altLang="zh-CN" dirty="0" smtClean="0"/>
              <a:t>0.5</a:t>
            </a:r>
            <a:r>
              <a:rPr lang="zh-CN" altLang="en-US" dirty="0" smtClean="0"/>
              <a:t>时的分类结果。不过要稍劣于</a:t>
            </a:r>
            <a:r>
              <a:rPr lang="en-US" altLang="zh-CN" dirty="0" smtClean="0"/>
              <a:t>0.1</a:t>
            </a:r>
            <a:r>
              <a:rPr lang="zh-CN" altLang="en-US" dirty="0" smtClean="0"/>
              <a:t>时的分类结果。而采用位置信息的方式，其分类性能要优于直接使用值的</a:t>
            </a:r>
            <a:r>
              <a:rPr lang="zh-CN" altLang="en-US" dirty="0" smtClean="0"/>
              <a:t>方式，而且也高于阈值设为</a:t>
            </a:r>
            <a:r>
              <a:rPr lang="en-US" altLang="zh-CN" dirty="0" smtClean="0"/>
              <a:t>0.1</a:t>
            </a:r>
            <a:r>
              <a:rPr lang="zh-CN" altLang="en-US" dirty="0" smtClean="0"/>
              <a:t>时的分类结果。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C784FC-6E54-4B9F-ADC0-FA523022083F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14601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此外我们还设计了一组实验，比较不同</a:t>
            </a:r>
            <a:r>
              <a:rPr lang="en-US" altLang="zh-CN" dirty="0" smtClean="0"/>
              <a:t>beta</a:t>
            </a:r>
            <a:r>
              <a:rPr lang="zh-CN" altLang="en-US" dirty="0" smtClean="0"/>
              <a:t>值的分类结果。首先查全率是随着</a:t>
            </a:r>
            <a:r>
              <a:rPr lang="en-US" altLang="zh-CN" dirty="0" smtClean="0"/>
              <a:t>beta</a:t>
            </a:r>
            <a:r>
              <a:rPr lang="zh-CN" altLang="en-US" dirty="0" smtClean="0"/>
              <a:t>值的增加而增加，而查准率则是在递减。在实际应用中可以</a:t>
            </a:r>
            <a:r>
              <a:rPr lang="zh-CN" altLang="en-US" dirty="0" smtClean="0"/>
              <a:t>根据需要，调节</a:t>
            </a:r>
            <a:r>
              <a:rPr lang="en-US" altLang="zh-CN" dirty="0" smtClean="0"/>
              <a:t>beat</a:t>
            </a:r>
            <a:r>
              <a:rPr lang="zh-CN" altLang="en-US" dirty="0" smtClean="0"/>
              <a:t>值，控制两者的偏重。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C784FC-6E54-4B9F-ADC0-FA523022083F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1323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前面的查全率，查准率以及</a:t>
            </a:r>
            <a:r>
              <a:rPr lang="en-US" altLang="zh-CN" dirty="0" smtClean="0"/>
              <a:t>F1</a:t>
            </a:r>
            <a:r>
              <a:rPr lang="zh-CN" altLang="en-US" dirty="0" smtClean="0"/>
              <a:t>值虽然在相对比较上能衡量不同方式的好坏，但其绝对值似乎并不高。为了证明我们方法的有效性，我们把寻找训练集的最佳阈值的算法直接应用到测试集上，</a:t>
            </a:r>
            <a:r>
              <a:rPr lang="zh-CN" altLang="en-US" dirty="0" smtClean="0"/>
              <a:t>计算测试集的最优</a:t>
            </a:r>
            <a:r>
              <a:rPr lang="en-US" altLang="zh-CN" dirty="0" smtClean="0"/>
              <a:t>F1</a:t>
            </a:r>
            <a:r>
              <a:rPr lang="zh-CN" altLang="en-US" dirty="0" smtClean="0"/>
              <a:t>值，这个值是理论上所能达到的最优结果。我们把每个家族单独列出来。横轴是我们算法得到的</a:t>
            </a:r>
            <a:r>
              <a:rPr lang="en-US" altLang="zh-CN" dirty="0" smtClean="0"/>
              <a:t>F1</a:t>
            </a:r>
            <a:r>
              <a:rPr lang="zh-CN" altLang="en-US" dirty="0" smtClean="0"/>
              <a:t>值，纵轴是理论最优的</a:t>
            </a:r>
            <a:r>
              <a:rPr lang="en-US" altLang="zh-CN" dirty="0" smtClean="0"/>
              <a:t>F1</a:t>
            </a:r>
            <a:r>
              <a:rPr lang="zh-CN" altLang="en-US" dirty="0" smtClean="0"/>
              <a:t>值。可以看出我们算法找到的</a:t>
            </a:r>
            <a:r>
              <a:rPr lang="en-US" altLang="zh-CN" dirty="0" smtClean="0"/>
              <a:t>F1</a:t>
            </a:r>
            <a:r>
              <a:rPr lang="zh-CN" altLang="en-US" dirty="0" smtClean="0"/>
              <a:t>值是接近理论最优的</a:t>
            </a:r>
            <a:r>
              <a:rPr lang="en-US" altLang="zh-CN" dirty="0" smtClean="0"/>
              <a:t>F1</a:t>
            </a:r>
            <a:r>
              <a:rPr lang="zh-CN" altLang="en-US" dirty="0" smtClean="0"/>
              <a:t>值。特别地有几个家族正好位于对角线之上，表明这几个家族取得理论上最优的分类效果。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C784FC-6E54-4B9F-ADC0-FA523022083F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84790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我将从以下几个方面来介绍今天的内容。阐述课题背景及研究意义。分析造成不平衡数据分类困难的因素。深入探讨</a:t>
            </a:r>
            <a:r>
              <a:rPr lang="en-US" altLang="zh-CN" dirty="0" smtClean="0"/>
              <a:t>ROC</a:t>
            </a:r>
            <a:r>
              <a:rPr lang="zh-CN" altLang="en-US" dirty="0" smtClean="0"/>
              <a:t>曲线的优劣。提出寻找最优分类阈值的框架。最后是总结和</a:t>
            </a:r>
            <a:r>
              <a:rPr lang="en-US" altLang="zh-CN" dirty="0" smtClean="0"/>
              <a:t>QA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C784FC-6E54-4B9F-ADC0-FA523022083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75275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不平衡数据分类问题在现实世界中广泛存在，譬如信用卡欺诈，网络入侵，生物诊断等等。在这些问题中，不同类别的数据分布差别很大。一般是存在一个多数类和一个少数类。如欺诈用户要远少于正常用户。网络入侵要远少于正常访问。针对不平衡数据分类的研究成果，可以推动机器学习方法在实际工程中的应用步伐。在后面的介绍中会称少数类为正类，而多数类为负类</a:t>
            </a:r>
            <a:r>
              <a:rPr lang="zh-CN" altLang="en-US" dirty="0" smtClean="0"/>
              <a:t>。传统的分类器在处理不平衡数据时，会出现性能大幅下降的现象。有研究指出如果只是简单的类别分布倾斜并不会造成分类困难。一个感性的认识是，如果不平衡数据是线性可分的，那么传统分类器在这个数据集上不会出现性能大幅的下降的问题。那么是什么造成不平衡数据的分类困难呢？我们结合前人的工作，总结了几个因素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C784FC-6E54-4B9F-ADC0-FA523022083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35915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首先是小析取项问题，当一个概念由一系列子概念组成，且其中有一些子</a:t>
            </a:r>
            <a:r>
              <a:rPr lang="zh-CN" altLang="en-US" dirty="0" smtClean="0"/>
              <a:t>概念未被</a:t>
            </a:r>
            <a:r>
              <a:rPr lang="zh-CN" altLang="en-US" dirty="0" smtClean="0"/>
              <a:t>充分表达时，就会出现小析取项问题。小析取项是一种类内不平衡。这里的红点表示少数类，可以看出少数类是由两个析取项组成。另外还需特别注意在这边是多数类数据，这是多数类的一个小析取项。小析取项的存在极大地增加了问题的复杂性，因为很难知道这些小簇数据是代表一个子概念，还是噪音数据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C784FC-6E54-4B9F-ADC0-FA523022083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17929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其次是训练样本密度不足。图</a:t>
            </a:r>
            <a:r>
              <a:rPr lang="en-US" altLang="zh-CN" dirty="0" smtClean="0"/>
              <a:t>a</a:t>
            </a:r>
            <a:r>
              <a:rPr lang="zh-CN" altLang="en-US" dirty="0" smtClean="0"/>
              <a:t>是一个原始数据，图</a:t>
            </a:r>
            <a:r>
              <a:rPr lang="en-US" altLang="zh-CN" dirty="0" smtClean="0"/>
              <a:t>b</a:t>
            </a:r>
            <a:r>
              <a:rPr lang="zh-CN" altLang="en-US" dirty="0" smtClean="0"/>
              <a:t>是抽取了其中</a:t>
            </a:r>
            <a:r>
              <a:rPr lang="en-US" altLang="zh-CN" dirty="0" smtClean="0"/>
              <a:t>10%</a:t>
            </a:r>
            <a:r>
              <a:rPr lang="zh-CN" altLang="en-US" dirty="0" smtClean="0"/>
              <a:t>的数据构成的。在左边还能学习出少数类的分布边界，在右边就很难学习了。另外我们抽取了不同比例的数据，然后用同一个模型进行分类。可以看出数据越多，分类性能越好。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C784FC-6E54-4B9F-ADC0-FA523022083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5514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类别覆盖问题，当一个区间内同时出现少数类和多数类的时候，就出现类别覆盖问题。</a:t>
            </a:r>
            <a:r>
              <a:rPr lang="en-US" altLang="zh-CN" dirty="0" smtClean="0"/>
              <a:t>A</a:t>
            </a:r>
            <a:r>
              <a:rPr lang="zh-CN" altLang="en-US" dirty="0" smtClean="0"/>
              <a:t>是</a:t>
            </a:r>
            <a:r>
              <a:rPr lang="en-US" altLang="zh-CN" dirty="0" smtClean="0"/>
              <a:t>10%</a:t>
            </a:r>
            <a:r>
              <a:rPr lang="zh-CN" altLang="en-US" dirty="0" smtClean="0"/>
              <a:t>覆盖率的数据分布，</a:t>
            </a:r>
            <a:r>
              <a:rPr lang="en-US" altLang="zh-CN" dirty="0" smtClean="0"/>
              <a:t>b</a:t>
            </a:r>
            <a:r>
              <a:rPr lang="zh-CN" altLang="en-US" dirty="0" smtClean="0"/>
              <a:t>是</a:t>
            </a:r>
            <a:r>
              <a:rPr lang="en-US" altLang="zh-CN" dirty="0" smtClean="0"/>
              <a:t>70%</a:t>
            </a:r>
            <a:r>
              <a:rPr lang="zh-CN" altLang="en-US" dirty="0" smtClean="0"/>
              <a:t>覆盖率的数据分布。随着覆盖率的增加，</a:t>
            </a:r>
            <a:r>
              <a:rPr lang="en-US" altLang="zh-CN" dirty="0" smtClean="0"/>
              <a:t>AUC</a:t>
            </a:r>
            <a:r>
              <a:rPr lang="zh-CN" altLang="en-US" dirty="0" smtClean="0"/>
              <a:t>值基本是递减的。</a:t>
            </a:r>
            <a:r>
              <a:rPr lang="en-US" altLang="zh-CN" dirty="0" err="1" smtClean="0"/>
              <a:t>Tprate</a:t>
            </a:r>
            <a:r>
              <a:rPr lang="zh-CN" altLang="en-US" dirty="0" smtClean="0"/>
              <a:t>是少数类被识别的比例，</a:t>
            </a:r>
            <a:r>
              <a:rPr lang="en-US" altLang="zh-CN" dirty="0" err="1" smtClean="0"/>
              <a:t>Tnrate</a:t>
            </a:r>
            <a:r>
              <a:rPr lang="zh-CN" altLang="en-US" dirty="0" smtClean="0"/>
              <a:t>是多数类被识别的比例。可以看出随着覆盖率的增加，少数类识别率越来越低。而多数类基本不变。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C784FC-6E54-4B9F-ADC0-FA523022083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22538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数据偏移问题，这是指训练集和测试集的分布发生的变化。上方是分布不偏移时的情况，测试集的</a:t>
            </a:r>
            <a:r>
              <a:rPr lang="en-US" altLang="zh-CN" dirty="0" err="1" smtClean="0"/>
              <a:t>auc</a:t>
            </a:r>
            <a:r>
              <a:rPr lang="zh-CN" altLang="en-US" dirty="0" smtClean="0"/>
              <a:t>在</a:t>
            </a:r>
            <a:r>
              <a:rPr lang="en-US" altLang="zh-CN" dirty="0" smtClean="0"/>
              <a:t>0.95</a:t>
            </a:r>
            <a:r>
              <a:rPr lang="zh-CN" altLang="en-US" dirty="0" smtClean="0"/>
              <a:t>。而下面则是分布偏移的情况，</a:t>
            </a:r>
            <a:r>
              <a:rPr lang="en-US" altLang="zh-CN" dirty="0" err="1" smtClean="0"/>
              <a:t>auc</a:t>
            </a:r>
            <a:r>
              <a:rPr lang="zh-CN" altLang="en-US" dirty="0" smtClean="0"/>
              <a:t>只有</a:t>
            </a:r>
            <a:r>
              <a:rPr lang="en-US" altLang="zh-CN" dirty="0" smtClean="0"/>
              <a:t>0.7</a:t>
            </a:r>
            <a:r>
              <a:rPr lang="zh-CN" altLang="en-US" dirty="0" smtClean="0"/>
              <a:t>左右。所以分布偏移对分类性能影响很大。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C784FC-6E54-4B9F-ADC0-FA523022083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12118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解决分布不平衡问题有多种方法，其中一个思路是从性能指标入手。因为学习器优化的目标是使评估指标最大化，可以说衡量指标指导着分类器的建模过程。一个合理的指标有助于模型的学习</a:t>
            </a:r>
            <a:r>
              <a:rPr lang="zh-CN" altLang="en-US" dirty="0" smtClean="0"/>
              <a:t>。这是二</a:t>
            </a:r>
            <a:r>
              <a:rPr lang="zh-CN" altLang="en-US" dirty="0" smtClean="0"/>
              <a:t>分类</a:t>
            </a:r>
            <a:r>
              <a:rPr lang="zh-CN" altLang="en-US" dirty="0" smtClean="0"/>
              <a:t>问题的混淆矩阵。根据</a:t>
            </a:r>
            <a:r>
              <a:rPr lang="zh-CN" altLang="en-US" dirty="0" smtClean="0"/>
              <a:t>混淆矩阵可以得到以下评估指标 </a:t>
            </a:r>
            <a:r>
              <a:rPr lang="en-US" altLang="zh-CN" dirty="0" smtClean="0"/>
              <a:t>… …</a:t>
            </a:r>
            <a:r>
              <a:rPr lang="zh-CN" altLang="en-US" dirty="0" smtClean="0"/>
              <a:t>这些指标中有的对类别分布敏感，即当类别的正负比发生变化时，虽然分类器的实际性能没变，指标性能会发生改变，这不利于比较在不同类别分布下，分类器的性能。另外像</a:t>
            </a:r>
            <a:r>
              <a:rPr lang="en-US" altLang="zh-CN" dirty="0" smtClean="0"/>
              <a:t>F</a:t>
            </a:r>
            <a:r>
              <a:rPr lang="zh-CN" altLang="en-US" dirty="0" smtClean="0"/>
              <a:t>值和几何均数，虽然对类别分布不敏感，但刻画能力有限，没办法在一个样本分布范围内，比较两个分类器的性能。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C784FC-6E54-4B9F-ADC0-FA523022083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2481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在不平衡分类中最常用的指标是</a:t>
            </a:r>
            <a:r>
              <a:rPr lang="en-US" altLang="zh-CN" dirty="0" smtClean="0"/>
              <a:t>ROC</a:t>
            </a:r>
            <a:r>
              <a:rPr lang="zh-CN" altLang="en-US" dirty="0" smtClean="0"/>
              <a:t>曲线和其对应的</a:t>
            </a:r>
            <a:r>
              <a:rPr lang="en-US" altLang="zh-CN" dirty="0" smtClean="0"/>
              <a:t>AUC</a:t>
            </a:r>
            <a:r>
              <a:rPr lang="zh-CN" altLang="en-US" dirty="0" smtClean="0"/>
              <a:t>值。在二分类问题中，很多学习器的输出是一个概率预测，如样本属于正类的概率。先根据学习器的预测结果对样本进行排序，然后设定一个阈值，把。。。分完后，计算得到一个</a:t>
            </a:r>
            <a:r>
              <a:rPr lang="en-US" altLang="zh-CN" dirty="0" smtClean="0"/>
              <a:t>TP</a:t>
            </a:r>
            <a:r>
              <a:rPr lang="zh-CN" altLang="en-US" dirty="0" smtClean="0"/>
              <a:t>值和</a:t>
            </a:r>
            <a:r>
              <a:rPr lang="en-US" altLang="zh-CN" dirty="0" smtClean="0"/>
              <a:t>FP</a:t>
            </a:r>
            <a:r>
              <a:rPr lang="zh-CN" altLang="en-US" dirty="0" smtClean="0"/>
              <a:t>值。将阈值从负无穷递增到正无穷，可以得到一系列（</a:t>
            </a:r>
            <a:r>
              <a:rPr lang="en-US" altLang="zh-CN" dirty="0" err="1" smtClean="0"/>
              <a:t>tp,fp</a:t>
            </a:r>
            <a:r>
              <a:rPr lang="zh-CN" altLang="en-US" dirty="0" smtClean="0"/>
              <a:t>）点对。以</a:t>
            </a:r>
            <a:r>
              <a:rPr lang="en-US" altLang="zh-CN" dirty="0" smtClean="0"/>
              <a:t>FPR</a:t>
            </a:r>
            <a:r>
              <a:rPr lang="zh-CN" altLang="en-US" dirty="0" smtClean="0"/>
              <a:t>为横轴，</a:t>
            </a:r>
            <a:r>
              <a:rPr lang="en-US" altLang="zh-CN" dirty="0" smtClean="0"/>
              <a:t>TPR</a:t>
            </a:r>
            <a:r>
              <a:rPr lang="zh-CN" altLang="en-US" dirty="0" smtClean="0"/>
              <a:t>为纵轴，将这些点对连起来就可以得到</a:t>
            </a:r>
            <a:r>
              <a:rPr lang="en-US" altLang="zh-CN" dirty="0" smtClean="0"/>
              <a:t>ROC</a:t>
            </a:r>
            <a:r>
              <a:rPr lang="zh-CN" altLang="en-US" dirty="0" smtClean="0"/>
              <a:t>曲线。</a:t>
            </a:r>
            <a:r>
              <a:rPr lang="en-US" altLang="zh-CN" dirty="0" smtClean="0"/>
              <a:t>ROC</a:t>
            </a:r>
            <a:r>
              <a:rPr lang="zh-CN" altLang="en-US" dirty="0" smtClean="0"/>
              <a:t>曲线衡量的是学习器对样本排序的能力。曲线越靠近左上角，说明分类器的性能越好。</a:t>
            </a:r>
            <a:r>
              <a:rPr lang="en-US" altLang="zh-CN" dirty="0" smtClean="0"/>
              <a:t>ROC</a:t>
            </a:r>
            <a:r>
              <a:rPr lang="zh-CN" altLang="en-US" dirty="0" smtClean="0"/>
              <a:t>曲线具有如下优点</a:t>
            </a:r>
            <a:r>
              <a:rPr lang="en-US" altLang="zh-CN" dirty="0" smtClean="0"/>
              <a:t>……</a:t>
            </a:r>
            <a:r>
              <a:rPr lang="zh-CN" altLang="en-US" dirty="0" smtClean="0"/>
              <a:t>当两条曲线出现交叉时，会用曲线下面的面积，即</a:t>
            </a:r>
            <a:r>
              <a:rPr lang="en-US" altLang="zh-CN" dirty="0" smtClean="0"/>
              <a:t>AUC</a:t>
            </a:r>
            <a:r>
              <a:rPr lang="zh-CN" altLang="en-US" dirty="0" smtClean="0"/>
              <a:t>值最为衡量分类器性能的指标。</a:t>
            </a:r>
            <a:r>
              <a:rPr lang="en-US" altLang="zh-CN" dirty="0" smtClean="0"/>
              <a:t>AUC</a:t>
            </a:r>
            <a:r>
              <a:rPr lang="zh-CN" altLang="en-US" dirty="0" smtClean="0"/>
              <a:t>越大，性能越好。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C784FC-6E54-4B9F-ADC0-FA523022083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77548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6822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5435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6835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04231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标题和图示或组织结构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SmartArt 占位符 2"/>
          <p:cNvSpPr>
            <a:spLocks noGrp="1"/>
          </p:cNvSpPr>
          <p:nvPr>
            <p:ph type="dgm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80837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03344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7520654-A8E0-4455-BA4E-F5E65D8040F2}" type="datetimeFigureOut">
              <a:rPr lang="zh-CN" altLang="en-US" smtClean="0"/>
              <a:t>2016/5/16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EF4E798-0542-4BEA-823E-F39764AC8736}" type="slidenum">
              <a:rPr lang="zh-CN" altLang="en-US" smtClean="0"/>
              <a:t>‹#›</a:t>
            </a:fld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010" y="23813"/>
            <a:ext cx="4901007" cy="598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7533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6559" y="91857"/>
            <a:ext cx="7244255" cy="570295"/>
          </a:xfrm>
          <a:prstGeom prst="rect">
            <a:avLst/>
          </a:prstGeom>
        </p:spPr>
        <p:txBody>
          <a:bodyPr/>
          <a:lstStyle>
            <a:lvl1pPr algn="l">
              <a:defRPr sz="32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6765" y="1005817"/>
            <a:ext cx="11217165" cy="462772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54905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62771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5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825625"/>
            <a:ext cx="515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543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6409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2803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72799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287851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06073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 userDrawn="1"/>
        </p:nvSpPr>
        <p:spPr bwMode="auto">
          <a:xfrm>
            <a:off x="11569700" y="44450"/>
            <a:ext cx="958851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fld id="{00766F2E-CE8B-4BD9-8683-4C7F64BA825D}" type="slidenum">
              <a:rPr lang="zh-CN" altLang="en-US" sz="1200"/>
              <a:pPr/>
              <a:t>‹#›</a:t>
            </a:fld>
            <a:r>
              <a:rPr lang="zh-CN" altLang="en-US" sz="1200" dirty="0" smtClean="0"/>
              <a:t>/</a:t>
            </a:r>
            <a:r>
              <a:rPr lang="en-US" altLang="zh-CN" sz="1200" dirty="0" smtClean="0"/>
              <a:t>27</a:t>
            </a:r>
            <a:endParaRPr lang="zh-CN" altLang="en-US" sz="1200" dirty="0"/>
          </a:p>
        </p:txBody>
      </p:sp>
      <p:sp>
        <p:nvSpPr>
          <p:cNvPr id="1027" name="Line 3"/>
          <p:cNvSpPr>
            <a:spLocks noChangeShapeType="1"/>
          </p:cNvSpPr>
          <p:nvPr userDrawn="1"/>
        </p:nvSpPr>
        <p:spPr bwMode="auto">
          <a:xfrm>
            <a:off x="0" y="692150"/>
            <a:ext cx="12192000" cy="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800"/>
          </a:p>
        </p:txBody>
      </p:sp>
      <p:sp>
        <p:nvSpPr>
          <p:cNvPr id="1028" name="Line 4"/>
          <p:cNvSpPr>
            <a:spLocks noChangeShapeType="1"/>
          </p:cNvSpPr>
          <p:nvPr userDrawn="1"/>
        </p:nvSpPr>
        <p:spPr bwMode="auto">
          <a:xfrm>
            <a:off x="1" y="701675"/>
            <a:ext cx="12187767" cy="0"/>
          </a:xfrm>
          <a:prstGeom prst="line">
            <a:avLst/>
          </a:prstGeom>
          <a:noFill/>
          <a:ln w="9525" cmpd="sng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3073629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49" r:id="rId14"/>
  </p:sldLayoutIdLst>
  <p:timing>
    <p:tnLst>
      <p:par>
        <p:cTn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5" Type="http://schemas.openxmlformats.org/officeDocument/2006/relationships/image" Target="../media/image20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5" Type="http://schemas.openxmlformats.org/officeDocument/2006/relationships/image" Target="../media/image28.wmf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w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0" y="776674"/>
            <a:ext cx="9144000" cy="2387600"/>
          </a:xfrm>
          <a:prstGeom prst="rect">
            <a:avLst/>
          </a:prstGeom>
        </p:spPr>
        <p:txBody>
          <a:bodyPr/>
          <a:lstStyle/>
          <a:p>
            <a:r>
              <a:rPr lang="zh-CN" altLang="en-US" sz="4800" b="1" dirty="0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不平衡数据的最优</a:t>
            </a:r>
            <a:r>
              <a:rPr lang="en-US" altLang="zh-CN" sz="4800" b="1" dirty="0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/>
            </a:r>
            <a:br>
              <a:rPr lang="en-US" altLang="zh-CN" sz="4800" b="1" dirty="0" smtClean="0">
                <a:solidFill>
                  <a:schemeClr val="tx2">
                    <a:lumMod val="95000"/>
                    <a:lumOff val="5000"/>
                  </a:schemeClr>
                </a:solidFill>
              </a:rPr>
            </a:br>
            <a:r>
              <a:rPr lang="zh-CN" altLang="en-US" sz="4800" b="1" dirty="0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分类阈值研究</a:t>
            </a:r>
            <a:endParaRPr lang="zh-CN" altLang="en-US" sz="4800" b="1" dirty="0">
              <a:solidFill>
                <a:schemeClr val="tx2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4294967295"/>
          </p:nvPr>
        </p:nvSpPr>
        <p:spPr>
          <a:xfrm>
            <a:off x="5107259" y="5064744"/>
            <a:ext cx="5586761" cy="1655763"/>
          </a:xfrm>
          <a:prstGeom prst="rect">
            <a:avLst/>
          </a:prstGeom>
        </p:spPr>
        <p:txBody>
          <a:bodyPr/>
          <a:lstStyle/>
          <a:p>
            <a:pPr marL="0" indent="0" algn="r">
              <a:buNone/>
            </a:pPr>
            <a:r>
              <a:rPr lang="zh-CN" altLang="en-US" sz="2400" dirty="0" smtClean="0"/>
              <a:t>答  辩  人：谢思发</a:t>
            </a:r>
            <a:endParaRPr lang="en-US" altLang="zh-CN" sz="2400" dirty="0" smtClean="0"/>
          </a:p>
          <a:p>
            <a:pPr marL="0" indent="0" algn="r">
              <a:buNone/>
            </a:pPr>
            <a:r>
              <a:rPr lang="zh-CN" altLang="en-US" sz="2400" dirty="0" smtClean="0"/>
              <a:t>指导教师：吴梅红</a:t>
            </a:r>
            <a:endParaRPr lang="en-US" altLang="zh-CN" sz="2400" dirty="0" smtClean="0"/>
          </a:p>
          <a:p>
            <a:pPr algn="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9060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413"/>
    </mc:Choice>
    <mc:Fallback xmlns="">
      <p:transition spd="slow" advTm="10413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最优分类阈值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ROC</a:t>
            </a:r>
            <a:r>
              <a:rPr lang="zh-CN" altLang="en-US" dirty="0" smtClean="0"/>
              <a:t>曲线</a:t>
            </a:r>
            <a:r>
              <a:rPr lang="zh-CN" altLang="en-US" dirty="0" smtClean="0"/>
              <a:t>的</a:t>
            </a:r>
            <a:r>
              <a:rPr lang="zh-CN" altLang="en-US" dirty="0" smtClean="0"/>
              <a:t>不足</a:t>
            </a:r>
            <a:r>
              <a:rPr lang="zh-CN" altLang="en-US" dirty="0" smtClean="0"/>
              <a:t>：</a:t>
            </a:r>
            <a:r>
              <a:rPr lang="zh-CN" altLang="en-US" dirty="0" smtClean="0"/>
              <a:t>垃圾负例</a:t>
            </a:r>
            <a:endParaRPr lang="en-US" altLang="zh-CN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6844" y="1613241"/>
            <a:ext cx="6501049" cy="267478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0422" y="4631689"/>
            <a:ext cx="5448300" cy="1114425"/>
          </a:xfrm>
          <a:prstGeom prst="rect">
            <a:avLst/>
          </a:prstGeom>
        </p:spPr>
      </p:pic>
      <p:grpSp>
        <p:nvGrpSpPr>
          <p:cNvPr id="19" name="组合 18"/>
          <p:cNvGrpSpPr/>
          <p:nvPr/>
        </p:nvGrpSpPr>
        <p:grpSpPr>
          <a:xfrm>
            <a:off x="8639908" y="3001108"/>
            <a:ext cx="2590800" cy="2414955"/>
            <a:chOff x="8639908" y="3001108"/>
            <a:chExt cx="2590800" cy="2414955"/>
          </a:xfrm>
        </p:grpSpPr>
        <p:cxnSp>
          <p:nvCxnSpPr>
            <p:cNvPr id="7" name="直接箭头连接符 6"/>
            <p:cNvCxnSpPr/>
            <p:nvPr/>
          </p:nvCxnSpPr>
          <p:spPr bwMode="auto">
            <a:xfrm>
              <a:off x="8639908" y="5416062"/>
              <a:ext cx="2590800" cy="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" name="直接箭头连接符 7"/>
            <p:cNvCxnSpPr/>
            <p:nvPr/>
          </p:nvCxnSpPr>
          <p:spPr bwMode="auto">
            <a:xfrm flipV="1">
              <a:off x="8639908" y="3001108"/>
              <a:ext cx="0" cy="2414955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" name="直接连接符 14"/>
            <p:cNvCxnSpPr/>
            <p:nvPr/>
          </p:nvCxnSpPr>
          <p:spPr bwMode="auto">
            <a:xfrm>
              <a:off x="8639908" y="3364523"/>
              <a:ext cx="2192215" cy="2344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" name="直接连接符 15"/>
            <p:cNvCxnSpPr/>
            <p:nvPr/>
          </p:nvCxnSpPr>
          <p:spPr bwMode="auto">
            <a:xfrm>
              <a:off x="10832123" y="3376246"/>
              <a:ext cx="0" cy="2028093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2" name="任意多边形 21"/>
          <p:cNvSpPr/>
          <p:nvPr/>
        </p:nvSpPr>
        <p:spPr bwMode="auto">
          <a:xfrm>
            <a:off x="8663354" y="3387969"/>
            <a:ext cx="2145323" cy="2016369"/>
          </a:xfrm>
          <a:custGeom>
            <a:avLst/>
            <a:gdLst>
              <a:gd name="connsiteX0" fmla="*/ 0 w 2145323"/>
              <a:gd name="connsiteY0" fmla="*/ 2016369 h 2016369"/>
              <a:gd name="connsiteX1" fmla="*/ 738554 w 2145323"/>
              <a:gd name="connsiteY1" fmla="*/ 1019908 h 2016369"/>
              <a:gd name="connsiteX2" fmla="*/ 2145323 w 2145323"/>
              <a:gd name="connsiteY2" fmla="*/ 0 h 2016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45323" h="2016369">
                <a:moveTo>
                  <a:pt x="0" y="2016369"/>
                </a:moveTo>
                <a:cubicBezTo>
                  <a:pt x="190500" y="1686169"/>
                  <a:pt x="381000" y="1355969"/>
                  <a:pt x="738554" y="1019908"/>
                </a:cubicBezTo>
                <a:cubicBezTo>
                  <a:pt x="1096108" y="683847"/>
                  <a:pt x="1620715" y="341923"/>
                  <a:pt x="2145323" y="0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24" name="直接箭头连接符 23"/>
          <p:cNvCxnSpPr>
            <a:stCxn id="22" idx="1"/>
          </p:cNvCxnSpPr>
          <p:nvPr/>
        </p:nvCxnSpPr>
        <p:spPr bwMode="auto">
          <a:xfrm flipH="1" flipV="1">
            <a:off x="9144000" y="4173415"/>
            <a:ext cx="257908" cy="23446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" name="任意多边形 25"/>
          <p:cNvSpPr/>
          <p:nvPr/>
        </p:nvSpPr>
        <p:spPr bwMode="auto">
          <a:xfrm>
            <a:off x="8663354" y="3387969"/>
            <a:ext cx="2121877" cy="2004646"/>
          </a:xfrm>
          <a:custGeom>
            <a:avLst/>
            <a:gdLst>
              <a:gd name="connsiteX0" fmla="*/ 0 w 2121877"/>
              <a:gd name="connsiteY0" fmla="*/ 2004646 h 2004646"/>
              <a:gd name="connsiteX1" fmla="*/ 492369 w 2121877"/>
              <a:gd name="connsiteY1" fmla="*/ 785446 h 2004646"/>
              <a:gd name="connsiteX2" fmla="*/ 2121877 w 2121877"/>
              <a:gd name="connsiteY2" fmla="*/ 0 h 20046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21877" h="2004646">
                <a:moveTo>
                  <a:pt x="0" y="2004646"/>
                </a:moveTo>
                <a:cubicBezTo>
                  <a:pt x="69361" y="1562100"/>
                  <a:pt x="138723" y="1119554"/>
                  <a:pt x="492369" y="785446"/>
                </a:cubicBezTo>
                <a:cubicBezTo>
                  <a:pt x="846015" y="451338"/>
                  <a:pt x="1483946" y="225669"/>
                  <a:pt x="2121877" y="0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07626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6276"/>
    </mc:Choice>
    <mc:Fallback xmlns="">
      <p:transition spd="slow" advTm="7627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最优分类阈值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ROC</a:t>
            </a:r>
            <a:r>
              <a:rPr lang="zh-CN" altLang="en-US" dirty="0" smtClean="0"/>
              <a:t>曲线</a:t>
            </a:r>
            <a:r>
              <a:rPr lang="zh-CN" altLang="en-US" dirty="0" smtClean="0"/>
              <a:t>的</a:t>
            </a:r>
            <a:r>
              <a:rPr lang="zh-CN" altLang="en-US" dirty="0"/>
              <a:t>不足</a:t>
            </a: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5064" y="1880694"/>
            <a:ext cx="4095749" cy="375285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 bwMode="auto">
          <a:xfrm>
            <a:off x="4161693" y="1880694"/>
            <a:ext cx="2672862" cy="375138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0703" y="2795220"/>
            <a:ext cx="3621281" cy="243327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538794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9008"/>
    </mc:Choice>
    <mc:Fallback xmlns="">
      <p:transition spd="slow" advTm="12900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最优分类阈值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396765" y="1005817"/>
                <a:ext cx="11217165" cy="1536967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zh-CN" altLang="en-US" dirty="0" smtClean="0"/>
                  <a:t>训练集的最优分类阈值</a:t>
                </a:r>
                <a:endParaRPr lang="en-US" altLang="zh-CN" dirty="0" smtClean="0"/>
              </a:p>
              <a:p>
                <a:pPr marL="400050" lvl="1" indent="0">
                  <a:buNone/>
                </a:pPr>
                <a:r>
                  <a:rPr lang="zh-CN" altLang="en-US" dirty="0" smtClean="0"/>
                  <a:t>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zh-CN" alt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sub>
                    </m:sSub>
                    <m:r>
                      <a:rPr lang="en-US" altLang="zh-CN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(1+</m:t>
                        </m:r>
                        <m:sSup>
                          <m:sSupPr>
                            <m:ctrlPr>
                              <a:rPr lang="zh-CN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p>
                            <m:r>
                              <a:rPr lang="en-US" altLang="zh-CN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𝑃𝑅</m:t>
                        </m:r>
                      </m:num>
                      <m:den>
                        <m:sSup>
                          <m:sSupPr>
                            <m:ctrlPr>
                              <a:rPr lang="zh-CN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p>
                            <m:r>
                              <a:rPr lang="en-US" altLang="zh-CN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CN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den>
                    </m:f>
                  </m:oMath>
                </a14:m>
                <a:r>
                  <a:rPr lang="zh-CN" altLang="en-US" dirty="0" smtClean="0"/>
                  <a:t> 为指标，来指导最优阈值的查找。</a:t>
                </a:r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6765" y="1005817"/>
                <a:ext cx="11217165" cy="1536967"/>
              </a:xfrm>
              <a:blipFill>
                <a:blip r:embed="rId2"/>
                <a:stretch>
                  <a:fillRect l="-1359" t="-63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直接箭头连接符 3"/>
          <p:cNvCxnSpPr/>
          <p:nvPr/>
        </p:nvCxnSpPr>
        <p:spPr bwMode="auto">
          <a:xfrm>
            <a:off x="3093929" y="3168280"/>
            <a:ext cx="3670126" cy="3996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" name="五角星 5"/>
          <p:cNvSpPr/>
          <p:nvPr/>
        </p:nvSpPr>
        <p:spPr bwMode="auto">
          <a:xfrm>
            <a:off x="4553144" y="3101451"/>
            <a:ext cx="142790" cy="142790"/>
          </a:xfrm>
          <a:prstGeom prst="star5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椭圆 6"/>
          <p:cNvSpPr/>
          <p:nvPr/>
        </p:nvSpPr>
        <p:spPr bwMode="auto">
          <a:xfrm flipV="1">
            <a:off x="5834078" y="3155754"/>
            <a:ext cx="82061" cy="82061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五角星 7"/>
          <p:cNvSpPr/>
          <p:nvPr/>
        </p:nvSpPr>
        <p:spPr bwMode="auto">
          <a:xfrm>
            <a:off x="3757892" y="3090610"/>
            <a:ext cx="142790" cy="142790"/>
          </a:xfrm>
          <a:prstGeom prst="star5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" name="五角星 9"/>
          <p:cNvSpPr/>
          <p:nvPr/>
        </p:nvSpPr>
        <p:spPr bwMode="auto">
          <a:xfrm>
            <a:off x="5019954" y="3128200"/>
            <a:ext cx="142790" cy="142790"/>
          </a:xfrm>
          <a:prstGeom prst="star5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" name="五角星 10"/>
          <p:cNvSpPr/>
          <p:nvPr/>
        </p:nvSpPr>
        <p:spPr bwMode="auto">
          <a:xfrm>
            <a:off x="6189765" y="3134865"/>
            <a:ext cx="142790" cy="142790"/>
          </a:xfrm>
          <a:prstGeom prst="star5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" name="椭圆 12"/>
          <p:cNvSpPr/>
          <p:nvPr/>
        </p:nvSpPr>
        <p:spPr bwMode="auto">
          <a:xfrm flipV="1">
            <a:off x="4843248" y="3144341"/>
            <a:ext cx="82061" cy="82061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" name="椭圆 13"/>
          <p:cNvSpPr/>
          <p:nvPr/>
        </p:nvSpPr>
        <p:spPr bwMode="auto">
          <a:xfrm flipV="1">
            <a:off x="6439138" y="3172846"/>
            <a:ext cx="82061" cy="82061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5" name="椭圆 14"/>
          <p:cNvSpPr/>
          <p:nvPr/>
        </p:nvSpPr>
        <p:spPr bwMode="auto">
          <a:xfrm flipV="1">
            <a:off x="5972328" y="3162821"/>
            <a:ext cx="82061" cy="82061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" name="椭圆 15"/>
          <p:cNvSpPr/>
          <p:nvPr/>
        </p:nvSpPr>
        <p:spPr bwMode="auto">
          <a:xfrm flipV="1">
            <a:off x="5701805" y="3160319"/>
            <a:ext cx="82061" cy="82061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7" name="椭圆 16"/>
          <p:cNvSpPr/>
          <p:nvPr/>
        </p:nvSpPr>
        <p:spPr bwMode="auto">
          <a:xfrm flipV="1">
            <a:off x="5264870" y="3153414"/>
            <a:ext cx="82061" cy="82061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" name="五角星 17"/>
          <p:cNvSpPr/>
          <p:nvPr/>
        </p:nvSpPr>
        <p:spPr bwMode="auto">
          <a:xfrm>
            <a:off x="4131100" y="3088405"/>
            <a:ext cx="142790" cy="142790"/>
          </a:xfrm>
          <a:prstGeom prst="star5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9" name="五角星 18"/>
          <p:cNvSpPr/>
          <p:nvPr/>
        </p:nvSpPr>
        <p:spPr bwMode="auto">
          <a:xfrm>
            <a:off x="3615102" y="3082019"/>
            <a:ext cx="142790" cy="142790"/>
          </a:xfrm>
          <a:prstGeom prst="star5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" name="五角星 19"/>
          <p:cNvSpPr/>
          <p:nvPr/>
        </p:nvSpPr>
        <p:spPr bwMode="auto">
          <a:xfrm>
            <a:off x="5501164" y="3123447"/>
            <a:ext cx="142790" cy="142790"/>
          </a:xfrm>
          <a:prstGeom prst="star5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1" name="五角星 20"/>
          <p:cNvSpPr/>
          <p:nvPr/>
        </p:nvSpPr>
        <p:spPr bwMode="auto">
          <a:xfrm>
            <a:off x="4324102" y="3099923"/>
            <a:ext cx="142790" cy="142790"/>
          </a:xfrm>
          <a:prstGeom prst="star5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2" name="五角星 21"/>
          <p:cNvSpPr/>
          <p:nvPr/>
        </p:nvSpPr>
        <p:spPr bwMode="auto">
          <a:xfrm>
            <a:off x="5376605" y="3123050"/>
            <a:ext cx="142790" cy="142790"/>
          </a:xfrm>
          <a:prstGeom prst="star5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3" name="椭圆 22"/>
          <p:cNvSpPr/>
          <p:nvPr/>
        </p:nvSpPr>
        <p:spPr bwMode="auto">
          <a:xfrm flipV="1">
            <a:off x="4002969" y="3129040"/>
            <a:ext cx="82061" cy="82061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6" name="五角星 25"/>
          <p:cNvSpPr/>
          <p:nvPr/>
        </p:nvSpPr>
        <p:spPr bwMode="auto">
          <a:xfrm>
            <a:off x="3140686" y="3066200"/>
            <a:ext cx="142790" cy="142790"/>
          </a:xfrm>
          <a:prstGeom prst="star5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3244937" y="2830576"/>
            <a:ext cx="415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…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椭圆形标注 28"/>
              <p:cNvSpPr/>
              <p:nvPr/>
            </p:nvSpPr>
            <p:spPr bwMode="auto">
              <a:xfrm>
                <a:off x="3909755" y="3564106"/>
                <a:ext cx="1538245" cy="807478"/>
              </a:xfrm>
              <a:prstGeom prst="wedgeEllipseCallout">
                <a:avLst>
                  <a:gd name="adj1" fmla="val 12100"/>
                  <a:gd name="adj2" fmla="val -82339"/>
                </a:avLst>
              </a:prstGeom>
              <a:solidFill>
                <a:srgbClr val="FFFF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</a:pPr>
                <a:r>
                  <a:rPr lang="en-US" altLang="zh-CN" dirty="0" smtClean="0">
                    <a:latin typeface="Arial" panose="020B0604020202020204" pitchFamily="34" charset="0"/>
                    <a:ea typeface="宋体" panose="02010600030101010101" pitchFamily="2" charset="-122"/>
                  </a:rPr>
                  <a:t>Max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𝐹</m:t>
                        </m:r>
                      </m:e>
                      <m:sub>
                        <m:r>
                          <a:rPr lang="zh-CN" altLang="en-US" sz="280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𝛽</m:t>
                        </m:r>
                      </m:sub>
                    </m:sSub>
                  </m:oMath>
                </a14:m>
                <a:endParaRPr kumimoji="0" lang="zh-CN" alt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29" name="椭圆形标注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09755" y="3564106"/>
                <a:ext cx="1538245" cy="807478"/>
              </a:xfrm>
              <a:prstGeom prst="wedgeEllipseCallout">
                <a:avLst>
                  <a:gd name="adj1" fmla="val 12100"/>
                  <a:gd name="adj2" fmla="val -82339"/>
                </a:avLst>
              </a:prstGeom>
              <a:blipFill>
                <a:blip r:embed="rId3"/>
                <a:stretch>
                  <a:fillRect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9363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393"/>
    </mc:Choice>
    <mc:Fallback xmlns="">
      <p:transition spd="slow" advTm="30393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最优分类阈值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396765" y="1005817"/>
                <a:ext cx="11217165" cy="377912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zh-CN" altLang="zh-CN" dirty="0" smtClean="0"/>
                  <a:t>定义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zh-CN" dirty="0"/>
                  <a:t>是一个样本，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zh-CN" altLang="zh-CN" dirty="0"/>
                  <a:t>是所有正类样本的集合，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zh-CN" dirty="0"/>
                  <a:t>是所有负类样本的集合；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（"/>
                        <m:endChr m:val="）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,…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zh-CN" dirty="0"/>
                  <a:t>是按降序排序的得分序列；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:r>
                  <a:rPr lang="zh-CN" altLang="zh-CN" dirty="0"/>
                  <a:t>定义为得分不小于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zh-CN" dirty="0"/>
                  <a:t>的正样本的个数，即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χ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zh-CN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>
                                        <a:latin typeface="Cambria Math" panose="02040503050406030204" pitchFamily="18" charset="0"/>
                                      </a:rPr>
                                      <m:t>σ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zh-CN">
                                        <a:latin typeface="Cambria Math" panose="02040503050406030204" pitchFamily="18" charset="0"/>
                                      </a:rPr>
                                      <m:t>j</m:t>
                                    </m:r>
                                  </m:sub>
                                </m:sSub>
                              </m:sub>
                            </m:sSub>
                          </m:e>
                        </m:d>
                      </m:e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j</m:t>
                        </m:r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&amp;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χ</m:t>
                            </m:r>
                          </m:e>
                          <m:sub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σ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j</m:t>
                                </m:r>
                              </m:sub>
                            </m:sSub>
                          </m:sub>
                        </m:sSub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C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P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zh-CN" dirty="0"/>
                  <a:t>。类似地，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zh-CN" dirty="0"/>
                  <a:t>定义为得分不小于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zh-CN" dirty="0"/>
                  <a:t>的负样本的个数；当选取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zh-CN" dirty="0"/>
                  <a:t>作为划分阈值时，可计算</a:t>
                </a:r>
                <a:r>
                  <a:rPr lang="en-US" altLang="zh-CN" dirty="0"/>
                  <a:t>F</a:t>
                </a:r>
                <a:r>
                  <a:rPr lang="zh-CN" altLang="zh-CN" dirty="0"/>
                  <a:t>值为：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F</m:t>
                        </m:r>
                      </m:e>
                      <m:sub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β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</m:sub>
                    </m:sSub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i="1" smtClean="0">
                            <a:solidFill>
                              <a:schemeClr val="accent4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>
                            <a:solidFill>
                              <a:schemeClr val="accent4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(1+</m:t>
                        </m:r>
                        <m:sSup>
                          <m:sSupPr>
                            <m:ctrlPr>
                              <a:rPr lang="zh-CN" altLang="zh-CN" i="1">
                                <a:solidFill>
                                  <a:schemeClr val="accent4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schemeClr val="accent4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p>
                            <m:r>
                              <a:rPr lang="en-US" altLang="zh-CN">
                                <a:solidFill>
                                  <a:schemeClr val="accent4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>
                            <a:solidFill>
                              <a:schemeClr val="accent4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altLang="zh-CN" i="1">
                            <a:solidFill>
                              <a:schemeClr val="accent4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𝑃𝑅</m:t>
                        </m:r>
                      </m:num>
                      <m:den>
                        <m:sSup>
                          <m:sSupPr>
                            <m:ctrlPr>
                              <a:rPr lang="zh-CN" altLang="zh-CN" i="1">
                                <a:solidFill>
                                  <a:schemeClr val="accent4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schemeClr val="accent4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p>
                            <m:r>
                              <a:rPr lang="en-US" altLang="zh-CN">
                                <a:solidFill>
                                  <a:schemeClr val="accent4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i="1">
                            <a:solidFill>
                              <a:schemeClr val="accent4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CN">
                            <a:solidFill>
                              <a:schemeClr val="accent4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i="1">
                            <a:solidFill>
                              <a:schemeClr val="accent4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den>
                    </m:f>
                    <m:r>
                      <a:rPr lang="en-US" altLang="zh-CN" i="1">
                        <a:solidFill>
                          <a:schemeClr val="accent4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lin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(</m:t>
                        </m:r>
                        <m:d>
                          <m:d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β</m:t>
                                </m:r>
                              </m:e>
                              <m:sup>
                                <m: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∗</m:t>
                        </m:r>
                        <m:f>
                          <m:f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p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n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sub>
                            </m:sSub>
                          </m:den>
                        </m:f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∗</m:t>
                        </m:r>
                        <m:f>
                          <m:f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P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sub>
                            </m:sSub>
                          </m:num>
                          <m:den>
                            <m:d>
                              <m:dPr>
                                <m:begChr m:val="|"/>
                                <m:endChr m:val="|"/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zh-CN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zh-CN">
                                        <a:latin typeface="Cambria Math" panose="02040503050406030204" pitchFamily="18" charset="0"/>
                                      </a:rPr>
                                      <m:t>p</m:t>
                                    </m:r>
                                  </m:sub>
                                </m:sSub>
                              </m:e>
                            </m:d>
                          </m:den>
                        </m:f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β</m:t>
                            </m:r>
                          </m:e>
                          <m:sup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∗</m:t>
                        </m:r>
                        <m:f>
                          <m:f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p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n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sub>
                            </m:sSub>
                          </m:den>
                        </m:f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p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sub>
                            </m:sSub>
                          </m:num>
                          <m:den>
                            <m:d>
                              <m:dPr>
                                <m:begChr m:val="|"/>
                                <m:endChr m:val="|"/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zh-CN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zh-CN">
                                        <a:latin typeface="Cambria Math" panose="02040503050406030204" pitchFamily="18" charset="0"/>
                                      </a:rPr>
                                      <m:t>p</m:t>
                                    </m:r>
                                  </m:sub>
                                </m:sSub>
                              </m:e>
                            </m:d>
                          </m:den>
                        </m:f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altLang="zh-CN" dirty="0"/>
                  <a:t> </a:t>
                </a:r>
                <a:endParaRPr lang="en-US" altLang="zh-CN" dirty="0" smtClean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6765" y="1005817"/>
                <a:ext cx="11217165" cy="3779125"/>
              </a:xfrm>
              <a:blipFill>
                <a:blip r:embed="rId2"/>
                <a:stretch>
                  <a:fillRect l="-1359" t="-2742" r="-1196" b="-8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/>
          <p:cNvSpPr/>
          <p:nvPr/>
        </p:nvSpPr>
        <p:spPr bwMode="auto">
          <a:xfrm>
            <a:off x="6388275" y="4033379"/>
            <a:ext cx="463462" cy="864297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6" name="直接箭头连接符 5"/>
          <p:cNvCxnSpPr>
            <a:stCxn id="4" idx="2"/>
          </p:cNvCxnSpPr>
          <p:nvPr/>
        </p:nvCxnSpPr>
        <p:spPr bwMode="auto">
          <a:xfrm flipH="1">
            <a:off x="5899759" y="4897676"/>
            <a:ext cx="720247" cy="47599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文本框 7"/>
          <p:cNvSpPr txBox="1"/>
          <p:nvPr/>
        </p:nvSpPr>
        <p:spPr>
          <a:xfrm>
            <a:off x="5509909" y="5255567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P</a:t>
            </a:r>
            <a:endParaRPr lang="zh-CN" altLang="en-US" sz="2400" dirty="0"/>
          </a:p>
        </p:txBody>
      </p:sp>
      <p:sp>
        <p:nvSpPr>
          <p:cNvPr id="9" name="矩形 8"/>
          <p:cNvSpPr/>
          <p:nvPr/>
        </p:nvSpPr>
        <p:spPr bwMode="auto">
          <a:xfrm>
            <a:off x="7108522" y="4020853"/>
            <a:ext cx="620037" cy="864297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11" name="直接箭头连接符 10"/>
          <p:cNvCxnSpPr>
            <a:stCxn id="9" idx="2"/>
          </p:cNvCxnSpPr>
          <p:nvPr/>
        </p:nvCxnSpPr>
        <p:spPr bwMode="auto">
          <a:xfrm>
            <a:off x="7418541" y="4885150"/>
            <a:ext cx="410226" cy="48851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文本框 12"/>
          <p:cNvSpPr txBox="1"/>
          <p:nvPr/>
        </p:nvSpPr>
        <p:spPr>
          <a:xfrm>
            <a:off x="7665929" y="5348614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R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563736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3603"/>
    </mc:Choice>
    <mc:Fallback xmlns="">
      <p:transition spd="slow" advTm="5360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/>
      <p:bldP spid="9" grpId="0" animBg="1"/>
      <p:bldP spid="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最优分类阈值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396765" y="1005818"/>
                <a:ext cx="11217165" cy="4167762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推论：</a:t>
                </a:r>
                <a:endParaRPr lang="en-US" altLang="zh-CN" dirty="0" smtClean="0"/>
              </a:p>
              <a:p>
                <a:pPr marL="857250" lvl="1" indent="-457200">
                  <a:buFont typeface="+mj-lt"/>
                  <a:buAutoNum type="arabicPeriod"/>
                </a:pPr>
                <a:r>
                  <a:rPr lang="zh-CN" altLang="en-US" sz="2400" dirty="0"/>
                  <a:t>最</a:t>
                </a:r>
                <a:r>
                  <a:rPr lang="zh-CN" altLang="en-US" sz="2400" dirty="0" smtClean="0"/>
                  <a:t>优阈值只可能存在正类样本中；</a:t>
                </a:r>
                <a:endParaRPr lang="en-US" altLang="zh-CN" sz="2400" dirty="0" smtClean="0"/>
              </a:p>
              <a:p>
                <a:pPr marL="857250" lvl="1" indent="-457200">
                  <a:buFont typeface="+mj-lt"/>
                  <a:buAutoNum type="arabicPeriod"/>
                </a:pPr>
                <a:r>
                  <a:rPr lang="zh-CN" altLang="zh-CN" sz="2400" dirty="0"/>
                  <a:t>如果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b>
                        <m:sSub>
                          <m:sSubPr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altLang="zh-CN" sz="2400" dirty="0"/>
                  <a:t> </a:t>
                </a:r>
                <a:r>
                  <a:rPr lang="zh-CN" altLang="zh-CN" sz="2400" dirty="0"/>
                  <a:t>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b>
                        <m:sSub>
                          <m:sSubPr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240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sub>
                    </m:sSub>
                  </m:oMath>
                </a14:m>
                <a:r>
                  <a:rPr lang="zh-CN" altLang="zh-CN" sz="2400" dirty="0"/>
                  <a:t>都是正例，则有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sSub>
                          <m:sSubPr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sSub>
                          <m:sSubPr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sub>
                    </m:sSub>
                  </m:oMath>
                </a14:m>
                <a:r>
                  <a:rPr lang="zh-CN" altLang="en-US" sz="2400" dirty="0" smtClean="0"/>
                  <a:t>；</a:t>
                </a:r>
                <a:endParaRPr lang="en-US" altLang="zh-CN" sz="2400" dirty="0" smtClean="0"/>
              </a:p>
              <a:p>
                <a:pPr marL="857250" lvl="1" indent="-457200">
                  <a:buFont typeface="+mj-lt"/>
                  <a:buAutoNum type="arabicPeriod"/>
                </a:pPr>
                <a:r>
                  <a:rPr lang="zh-CN" altLang="zh-CN" sz="2400" dirty="0"/>
                  <a:t>如果第</a:t>
                </a:r>
                <a:r>
                  <a:rPr lang="en-US" altLang="zh-CN" sz="2400" dirty="0"/>
                  <a:t>j</a:t>
                </a:r>
                <a:r>
                  <a:rPr lang="zh-CN" altLang="zh-CN" sz="2400" dirty="0"/>
                  <a:t>个正样本</a:t>
                </a:r>
                <a14:m>
                  <m:oMath xmlns:m="http://schemas.openxmlformats.org/officeDocument/2006/math">
                    <m:r>
                      <a:rPr lang="zh-CN" altLang="en-US" sz="2400" i="1" dirty="0">
                        <a:latin typeface="Cambria Math" panose="02040503050406030204" pitchFamily="18" charset="0"/>
                      </a:rPr>
                      <m:t>是</m:t>
                    </m:r>
                    <m:sSub>
                      <m:sSub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sSub>
                          <m:sSubPr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𝑝𝑗</m:t>
                            </m:r>
                          </m:sub>
                        </m:sSub>
                      </m:sub>
                    </m:sSub>
                  </m:oMath>
                </a14:m>
                <a:r>
                  <a:rPr lang="zh-CN" altLang="zh-CN" sz="2400" dirty="0" smtClean="0"/>
                  <a:t>，</a:t>
                </a:r>
                <a:r>
                  <a:rPr lang="zh-CN" altLang="zh-CN" sz="2400" dirty="0"/>
                  <a:t>并且其后的</a:t>
                </a:r>
                <a:r>
                  <a:rPr lang="en-US" altLang="zh-CN" sz="2400" dirty="0"/>
                  <a:t>K</a:t>
                </a:r>
                <a:r>
                  <a:rPr lang="zh-CN" altLang="zh-CN" sz="2400" dirty="0"/>
                  <a:t>个样本都是负样本，</a:t>
                </a:r>
                <a:r>
                  <a:rPr lang="zh-CN" altLang="zh-CN" sz="2400" dirty="0" smtClean="0"/>
                  <a:t>那么</a:t>
                </a:r>
                <a:r>
                  <a:rPr lang="zh-CN" altLang="en-US" sz="2400" dirty="0"/>
                  <a:t>往后</a:t>
                </a:r>
                <a:r>
                  <a:rPr lang="zh-CN" altLang="zh-CN" sz="2400" dirty="0" smtClean="0"/>
                  <a:t>最大</a:t>
                </a:r>
                <a:r>
                  <a:rPr lang="zh-CN" altLang="zh-CN" sz="2400" dirty="0"/>
                  <a:t>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sSub>
                          <m:sSubPr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sSub>
                              <m:sSubPr>
                                <m:ctrlPr>
                                  <a:rPr lang="zh-CN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sub>
                        </m:sSub>
                      </m:sub>
                    </m:sSub>
                    <m:r>
                      <a:rPr lang="en-US" altLang="zh-CN" sz="24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zh-CN" sz="2400" dirty="0"/>
                  <a:t>是</a:t>
                </a:r>
                <a:r>
                  <a:rPr lang="zh-CN" altLang="en-US" sz="2400" dirty="0" smtClean="0"/>
                  <a:t>：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(</m:t>
                        </m:r>
                        <m:d>
                          <m:dPr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zh-CN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p>
                                <m:r>
                                  <a:rPr lang="en-US" altLang="zh-CN" sz="24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40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∗</m:t>
                        </m:r>
                        <m:f>
                          <m:fPr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begChr m:val="|"/>
                                <m:endChr m:val="|"/>
                                <m:ctrlPr>
                                  <a:rPr lang="zh-CN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zh-CN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sSub>
                              <m:sSubPr>
                                <m:ctrlPr>
                                  <a:rPr lang="zh-CN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sz="240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sz="2400"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zh-CN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zh-CN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zh-CN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p>
                            <m:r>
                              <a:rPr lang="en-US" altLang="zh-CN" sz="24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∗</m:t>
                        </m:r>
                        <m:f>
                          <m:fPr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begChr m:val="|"/>
                                <m:endChr m:val="|"/>
                                <m:ctrlPr>
                                  <a:rPr lang="zh-CN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zh-CN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sSub>
                              <m:sSubPr>
                                <m:ctrlPr>
                                  <a:rPr lang="zh-CN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sz="240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sz="2400"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zh-CN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zh-CN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zh-CN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+1)</m:t>
                        </m:r>
                      </m:den>
                    </m:f>
                    <m:r>
                      <a:rPr lang="zh-CN" altLang="en-US" sz="2400" i="1" smtClean="0">
                        <a:latin typeface="Cambria Math" panose="02040503050406030204" pitchFamily="18" charset="0"/>
                      </a:rPr>
                      <m:t>；</m:t>
                    </m:r>
                  </m:oMath>
                </a14:m>
                <a:endParaRPr lang="en-US" altLang="zh-CN" sz="2400" dirty="0" smtClean="0"/>
              </a:p>
              <a:p>
                <a:pPr marL="857250" lvl="1" indent="-457200">
                  <a:buFont typeface="+mj-lt"/>
                  <a:buAutoNum type="arabicPeriod"/>
                </a:pPr>
                <a:endParaRPr lang="en-US" altLang="zh-CN" sz="2400" dirty="0" smtClean="0"/>
              </a:p>
              <a:p>
                <a:pPr marL="857250" lvl="1" indent="-457200">
                  <a:buFont typeface="+mj-lt"/>
                  <a:buAutoNum type="arabicPeriod"/>
                </a:pPr>
                <a:r>
                  <a:rPr lang="zh-CN" altLang="zh-CN" sz="2400" dirty="0" smtClean="0"/>
                  <a:t>如果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sSub>
                          <m:sSubPr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r>
                  <a:rPr lang="zh-CN" altLang="zh-CN" sz="2400" dirty="0"/>
                  <a:t>是目前找到的最大</a:t>
                </a:r>
                <a:r>
                  <a:rPr lang="en-US" altLang="zh-CN" sz="2400" dirty="0"/>
                  <a:t>F</a:t>
                </a:r>
                <a:r>
                  <a:rPr lang="zh-CN" altLang="zh-CN" sz="2400" dirty="0"/>
                  <a:t>值，并且其后的</a:t>
                </a:r>
                <a:r>
                  <a:rPr lang="en-US" altLang="zh-CN" sz="2400" dirty="0"/>
                  <a:t>K</a:t>
                </a:r>
                <a:r>
                  <a:rPr lang="zh-CN" altLang="zh-CN" sz="2400" dirty="0"/>
                  <a:t>个样本都是负类样本，则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b>
                        <m:sSub>
                          <m:sSubPr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r>
                  <a:rPr lang="zh-CN" altLang="zh-CN" sz="2400" dirty="0"/>
                  <a:t>就是我们要寻找的最优阈值，其中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lin"/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((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b>
                          <m:sSubPr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US" altLang="zh-CN" sz="240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p>
                            <m:r>
                              <a:rPr lang="en-US" altLang="zh-CN" sz="24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∗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zh-CN" altLang="en-US" sz="2400" i="1" smtClean="0">
                        <a:latin typeface="Cambria Math" panose="02040503050406030204" pitchFamily="18" charset="0"/>
                      </a:rPr>
                      <m:t>；</m:t>
                    </m:r>
                  </m:oMath>
                </a14:m>
                <a:endParaRPr lang="en-US" altLang="zh-CN" sz="2400" dirty="0" smtClean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6765" y="1005818"/>
                <a:ext cx="11217165" cy="4167762"/>
              </a:xfrm>
              <a:blipFill>
                <a:blip r:embed="rId2"/>
                <a:stretch>
                  <a:fillRect l="-380" t="-23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直接箭头连接符 4"/>
          <p:cNvCxnSpPr/>
          <p:nvPr/>
        </p:nvCxnSpPr>
        <p:spPr bwMode="auto">
          <a:xfrm>
            <a:off x="7267074" y="1881554"/>
            <a:ext cx="1648326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" name="椭圆 5"/>
          <p:cNvSpPr/>
          <p:nvPr/>
        </p:nvSpPr>
        <p:spPr bwMode="auto">
          <a:xfrm flipV="1">
            <a:off x="8423031" y="1840524"/>
            <a:ext cx="82061" cy="82061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五角星 6"/>
          <p:cNvSpPr/>
          <p:nvPr/>
        </p:nvSpPr>
        <p:spPr bwMode="auto">
          <a:xfrm>
            <a:off x="8171957" y="1792574"/>
            <a:ext cx="142790" cy="142790"/>
          </a:xfrm>
          <a:prstGeom prst="star5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五角星 7"/>
          <p:cNvSpPr/>
          <p:nvPr/>
        </p:nvSpPr>
        <p:spPr bwMode="auto">
          <a:xfrm>
            <a:off x="7933840" y="1792574"/>
            <a:ext cx="142790" cy="142790"/>
          </a:xfrm>
          <a:prstGeom prst="star5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" name="五角星 8"/>
          <p:cNvSpPr/>
          <p:nvPr/>
        </p:nvSpPr>
        <p:spPr bwMode="auto">
          <a:xfrm>
            <a:off x="7722229" y="1787948"/>
            <a:ext cx="142790" cy="142790"/>
          </a:xfrm>
          <a:prstGeom prst="star5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12" name="直接箭头连接符 11"/>
          <p:cNvCxnSpPr/>
          <p:nvPr/>
        </p:nvCxnSpPr>
        <p:spPr bwMode="auto">
          <a:xfrm>
            <a:off x="7289642" y="2334743"/>
            <a:ext cx="1648326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椭圆 12"/>
          <p:cNvSpPr/>
          <p:nvPr/>
        </p:nvSpPr>
        <p:spPr bwMode="auto">
          <a:xfrm flipV="1">
            <a:off x="8328938" y="2290931"/>
            <a:ext cx="82061" cy="82061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" name="椭圆 13"/>
          <p:cNvSpPr/>
          <p:nvPr/>
        </p:nvSpPr>
        <p:spPr bwMode="auto">
          <a:xfrm flipV="1">
            <a:off x="8120396" y="2286915"/>
            <a:ext cx="82061" cy="82061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16" name="直接箭头连接符 15"/>
          <p:cNvCxnSpPr/>
          <p:nvPr/>
        </p:nvCxnSpPr>
        <p:spPr bwMode="auto">
          <a:xfrm flipV="1">
            <a:off x="3676158" y="3920265"/>
            <a:ext cx="2195253" cy="1066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" name="椭圆 16"/>
          <p:cNvSpPr/>
          <p:nvPr/>
        </p:nvSpPr>
        <p:spPr bwMode="auto">
          <a:xfrm flipV="1">
            <a:off x="4919991" y="3889901"/>
            <a:ext cx="82061" cy="82061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" name="五角星 17"/>
          <p:cNvSpPr/>
          <p:nvPr/>
        </p:nvSpPr>
        <p:spPr bwMode="auto">
          <a:xfrm>
            <a:off x="4761158" y="3818506"/>
            <a:ext cx="142790" cy="142790"/>
          </a:xfrm>
          <a:prstGeom prst="star5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9" name="五角星 18"/>
          <p:cNvSpPr/>
          <p:nvPr/>
        </p:nvSpPr>
        <p:spPr bwMode="auto">
          <a:xfrm>
            <a:off x="4156210" y="3829172"/>
            <a:ext cx="142790" cy="142790"/>
          </a:xfrm>
          <a:prstGeom prst="star5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" name="椭圆 19"/>
          <p:cNvSpPr/>
          <p:nvPr/>
        </p:nvSpPr>
        <p:spPr bwMode="auto">
          <a:xfrm flipV="1">
            <a:off x="4004421" y="3891267"/>
            <a:ext cx="82061" cy="82061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2" name="五角星 21"/>
          <p:cNvSpPr/>
          <p:nvPr/>
        </p:nvSpPr>
        <p:spPr bwMode="auto">
          <a:xfrm>
            <a:off x="5122152" y="3848870"/>
            <a:ext cx="142790" cy="142790"/>
          </a:xfrm>
          <a:prstGeom prst="star5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3" name="椭圆 22"/>
          <p:cNvSpPr/>
          <p:nvPr/>
        </p:nvSpPr>
        <p:spPr bwMode="auto">
          <a:xfrm flipV="1">
            <a:off x="5366106" y="3879235"/>
            <a:ext cx="82061" cy="82061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4" name="椭圆 23"/>
          <p:cNvSpPr/>
          <p:nvPr/>
        </p:nvSpPr>
        <p:spPr bwMode="auto">
          <a:xfrm flipV="1">
            <a:off x="3880090" y="3887251"/>
            <a:ext cx="82061" cy="82061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5" name="椭圆 24"/>
          <p:cNvSpPr/>
          <p:nvPr/>
        </p:nvSpPr>
        <p:spPr bwMode="auto">
          <a:xfrm flipV="1">
            <a:off x="3755759" y="3883235"/>
            <a:ext cx="82061" cy="82061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6" name="矩形 25"/>
          <p:cNvSpPr/>
          <p:nvPr/>
        </p:nvSpPr>
        <p:spPr bwMode="auto">
          <a:xfrm>
            <a:off x="4116070" y="3529106"/>
            <a:ext cx="885982" cy="30991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US" altLang="zh-CN" dirty="0" smtClean="0">
                <a:latin typeface="Arial" panose="020B0604020202020204" pitchFamily="34" charset="0"/>
                <a:ea typeface="宋体" panose="02010600030101010101" pitchFamily="2" charset="-122"/>
              </a:rPr>
              <a:t>…k…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86616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4874"/>
    </mc:Choice>
    <mc:Fallback xmlns="">
      <p:transition spd="slow" advTm="44874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最优分类阈值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6765" y="747133"/>
            <a:ext cx="11217165" cy="4886412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 </a:t>
            </a:r>
            <a:endParaRPr lang="en-US" altLang="zh-CN" sz="2400" dirty="0" smtClean="0"/>
          </a:p>
        </p:txBody>
      </p:sp>
      <p:sp>
        <p:nvSpPr>
          <p:cNvPr id="6" name="AutoShape 3"/>
          <p:cNvSpPr>
            <a:spLocks noChangeArrowheads="1"/>
          </p:cNvSpPr>
          <p:nvPr/>
        </p:nvSpPr>
        <p:spPr bwMode="auto">
          <a:xfrm>
            <a:off x="4018453" y="1081696"/>
            <a:ext cx="1223962" cy="865188"/>
          </a:xfrm>
          <a:prstGeom prst="can">
            <a:avLst>
              <a:gd name="adj" fmla="val 25000"/>
            </a:avLst>
          </a:prstGeom>
          <a:noFill/>
          <a:ln w="9525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170" tIns="46990" rIns="90170" bIns="46990" anchor="ctr"/>
          <a:lstStyle/>
          <a:p>
            <a:pPr algn="ctr"/>
            <a:r>
              <a:rPr lang="zh-CN" altLang="en-US"/>
              <a:t>Train set</a:t>
            </a: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 rot="3540000">
            <a:off x="4682027" y="2216759"/>
            <a:ext cx="760413" cy="217488"/>
          </a:xfrm>
          <a:prstGeom prst="rightArrow">
            <a:avLst>
              <a:gd name="adj1" fmla="val 50000"/>
              <a:gd name="adj2" fmla="val 87409"/>
            </a:avLst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 rot="7500000">
            <a:off x="3910502" y="2197709"/>
            <a:ext cx="720725" cy="215900"/>
          </a:xfrm>
          <a:prstGeom prst="rightArrow">
            <a:avLst>
              <a:gd name="adj1" fmla="val 50000"/>
              <a:gd name="adj2" fmla="val 83456"/>
            </a:avLst>
          </a:prstGeom>
          <a:noFill/>
          <a:ln w="9525" cap="flat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3586653" y="2810484"/>
            <a:ext cx="1008062" cy="647700"/>
          </a:xfrm>
          <a:prstGeom prst="can">
            <a:avLst>
              <a:gd name="adj" fmla="val 25000"/>
            </a:avLst>
          </a:prstGeom>
          <a:noFill/>
          <a:ln w="9525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/>
              <a:t>New train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4953490" y="2808896"/>
            <a:ext cx="957263" cy="449263"/>
          </a:xfrm>
          <a:prstGeom prst="can">
            <a:avLst>
              <a:gd name="adj" fmla="val 25000"/>
            </a:avLst>
          </a:prstGeom>
          <a:noFill/>
          <a:ln w="9525" cap="flat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/>
              <a:t>New test</a:t>
            </a:r>
          </a:p>
        </p:txBody>
      </p:sp>
      <p:sp>
        <p:nvSpPr>
          <p:cNvPr id="11" name="AutoShape 8"/>
          <p:cNvSpPr>
            <a:spLocks noChangeArrowheads="1"/>
          </p:cNvSpPr>
          <p:nvPr/>
        </p:nvSpPr>
        <p:spPr bwMode="auto">
          <a:xfrm rot="19980000">
            <a:off x="4089890" y="3529621"/>
            <a:ext cx="504825" cy="1800225"/>
          </a:xfrm>
          <a:prstGeom prst="curvedRightArrow">
            <a:avLst>
              <a:gd name="adj1" fmla="val 42594"/>
              <a:gd name="adj2" fmla="val 147297"/>
              <a:gd name="adj3" fmla="val 33333"/>
            </a:avLst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pic>
        <p:nvPicPr>
          <p:cNvPr id="12" name="Picture 9" descr="QQ截图201404281050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2415" y="4393221"/>
            <a:ext cx="863600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AutoShape 10"/>
          <p:cNvSpPr>
            <a:spLocks noChangeArrowheads="1"/>
          </p:cNvSpPr>
          <p:nvPr/>
        </p:nvSpPr>
        <p:spPr bwMode="auto">
          <a:xfrm rot="5040000">
            <a:off x="5101128" y="3678846"/>
            <a:ext cx="1011237" cy="296863"/>
          </a:xfrm>
          <a:prstGeom prst="rightArrow">
            <a:avLst>
              <a:gd name="adj1" fmla="val 50000"/>
              <a:gd name="adj2" fmla="val 85160"/>
            </a:avLst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4" name="AutoShape 11"/>
          <p:cNvSpPr>
            <a:spLocks noChangeArrowheads="1"/>
          </p:cNvSpPr>
          <p:nvPr/>
        </p:nvSpPr>
        <p:spPr bwMode="auto">
          <a:xfrm rot="18540000">
            <a:off x="5736921" y="3257365"/>
            <a:ext cx="2217738" cy="330200"/>
          </a:xfrm>
          <a:prstGeom prst="rightArrow">
            <a:avLst>
              <a:gd name="adj1" fmla="val 34028"/>
              <a:gd name="adj2" fmla="val 82524"/>
            </a:avLst>
          </a:prstGeom>
          <a:noFill/>
          <a:ln w="9525" cap="flat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5" name="Text Box 12"/>
          <p:cNvSpPr txBox="1">
            <a:spLocks noChangeArrowheads="1"/>
          </p:cNvSpPr>
          <p:nvPr/>
        </p:nvSpPr>
        <p:spPr bwMode="auto">
          <a:xfrm>
            <a:off x="7618903" y="1226159"/>
            <a:ext cx="793750" cy="5303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dirty="0">
                <a:solidFill>
                  <a:srgbClr val="0000FF"/>
                </a:solidFill>
              </a:rPr>
              <a:t>0.98+</a:t>
            </a:r>
          </a:p>
          <a:p>
            <a:pPr algn="ctr"/>
            <a:r>
              <a:rPr lang="zh-CN" altLang="en-US" dirty="0">
                <a:solidFill>
                  <a:srgbClr val="0000FF"/>
                </a:solidFill>
              </a:rPr>
              <a:t>0.95+</a:t>
            </a:r>
          </a:p>
          <a:p>
            <a:pPr algn="ctr"/>
            <a:r>
              <a:rPr lang="zh-CN" altLang="en-US" dirty="0">
                <a:solidFill>
                  <a:srgbClr val="0000FF"/>
                </a:solidFill>
              </a:rPr>
              <a:t>0.93+</a:t>
            </a:r>
          </a:p>
          <a:p>
            <a:pPr algn="ctr"/>
            <a:r>
              <a:rPr lang="zh-CN" altLang="en-US" dirty="0">
                <a:solidFill>
                  <a:srgbClr val="0000FF"/>
                </a:solidFill>
              </a:rPr>
              <a:t>0.92+</a:t>
            </a:r>
          </a:p>
          <a:p>
            <a:pPr algn="ctr"/>
            <a:r>
              <a:rPr lang="zh-CN" altLang="en-US" dirty="0">
                <a:solidFill>
                  <a:srgbClr val="FF0000"/>
                </a:solidFill>
              </a:rPr>
              <a:t>0.90-</a:t>
            </a:r>
          </a:p>
          <a:p>
            <a:pPr algn="ctr"/>
            <a:r>
              <a:rPr lang="zh-CN" altLang="en-US" dirty="0">
                <a:solidFill>
                  <a:srgbClr val="FF0000"/>
                </a:solidFill>
              </a:rPr>
              <a:t>0.87-</a:t>
            </a:r>
          </a:p>
          <a:p>
            <a:pPr algn="ctr"/>
            <a:r>
              <a:rPr lang="zh-CN" altLang="en-US" dirty="0">
                <a:solidFill>
                  <a:srgbClr val="0000FF"/>
                </a:solidFill>
              </a:rPr>
              <a:t>0.85+</a:t>
            </a:r>
          </a:p>
          <a:p>
            <a:pPr algn="ctr"/>
            <a:r>
              <a:rPr lang="zh-CN" altLang="en-US" dirty="0">
                <a:solidFill>
                  <a:srgbClr val="FF0000"/>
                </a:solidFill>
              </a:rPr>
              <a:t>0.84-</a:t>
            </a:r>
          </a:p>
          <a:p>
            <a:pPr algn="ctr"/>
            <a:r>
              <a:rPr lang="zh-CN" altLang="en-US" dirty="0">
                <a:solidFill>
                  <a:srgbClr val="0000FF"/>
                </a:solidFill>
              </a:rPr>
              <a:t>0.81+</a:t>
            </a:r>
          </a:p>
          <a:p>
            <a:pPr algn="ctr"/>
            <a:r>
              <a:rPr lang="zh-CN" altLang="en-US" dirty="0">
                <a:solidFill>
                  <a:srgbClr val="0000FF"/>
                </a:solidFill>
              </a:rPr>
              <a:t>0.79+</a:t>
            </a:r>
          </a:p>
          <a:p>
            <a:pPr algn="ctr"/>
            <a:r>
              <a:rPr lang="zh-CN" altLang="en-US" dirty="0">
                <a:solidFill>
                  <a:srgbClr val="FF0000"/>
                </a:solidFill>
              </a:rPr>
              <a:t>0.77-</a:t>
            </a:r>
          </a:p>
          <a:p>
            <a:pPr algn="ctr"/>
            <a:r>
              <a:rPr lang="zh-CN" altLang="en-US" dirty="0">
                <a:solidFill>
                  <a:srgbClr val="FF0000"/>
                </a:solidFill>
              </a:rPr>
              <a:t>0.75-</a:t>
            </a:r>
          </a:p>
          <a:p>
            <a:pPr algn="ctr"/>
            <a:r>
              <a:rPr lang="zh-CN" altLang="en-US" dirty="0">
                <a:solidFill>
                  <a:srgbClr val="FF0000"/>
                </a:solidFill>
              </a:rPr>
              <a:t>0.73-</a:t>
            </a:r>
          </a:p>
          <a:p>
            <a:pPr algn="ctr"/>
            <a:r>
              <a:rPr lang="zh-CN" altLang="en-US" dirty="0">
                <a:solidFill>
                  <a:srgbClr val="0000FF"/>
                </a:solidFill>
              </a:rPr>
              <a:t>0.69+</a:t>
            </a:r>
          </a:p>
          <a:p>
            <a:pPr algn="ctr"/>
            <a:r>
              <a:rPr lang="zh-CN" altLang="en-US" dirty="0">
                <a:solidFill>
                  <a:srgbClr val="FF0000"/>
                </a:solidFill>
              </a:rPr>
              <a:t>0.65-</a:t>
            </a:r>
          </a:p>
          <a:p>
            <a:pPr algn="ctr"/>
            <a:r>
              <a:rPr lang="zh-CN" altLang="en-US" dirty="0">
                <a:solidFill>
                  <a:srgbClr val="FF0000"/>
                </a:solidFill>
              </a:rPr>
              <a:t>0.62-</a:t>
            </a:r>
          </a:p>
          <a:p>
            <a:pPr algn="ctr"/>
            <a:r>
              <a:rPr lang="zh-CN" altLang="en-US" dirty="0">
                <a:solidFill>
                  <a:srgbClr val="FF0000"/>
                </a:solidFill>
              </a:rPr>
              <a:t>0.58-</a:t>
            </a:r>
          </a:p>
          <a:p>
            <a:pPr algn="ctr"/>
            <a:r>
              <a:rPr lang="zh-CN" altLang="en-US" dirty="0">
                <a:solidFill>
                  <a:srgbClr val="FF0000"/>
                </a:solidFill>
              </a:rPr>
              <a:t>0.55-</a:t>
            </a:r>
          </a:p>
          <a:p>
            <a:pPr algn="ctr"/>
            <a:r>
              <a:rPr lang="zh-CN" altLang="en-US" dirty="0">
                <a:solidFill>
                  <a:srgbClr val="FF0000"/>
                </a:solidFill>
              </a:rPr>
              <a:t>0.53-</a:t>
            </a:r>
          </a:p>
        </p:txBody>
      </p:sp>
      <p:sp>
        <p:nvSpPr>
          <p:cNvPr id="16" name="AutoShape 13"/>
          <p:cNvSpPr>
            <a:spLocks noChangeArrowheads="1"/>
          </p:cNvSpPr>
          <p:nvPr/>
        </p:nvSpPr>
        <p:spPr bwMode="auto">
          <a:xfrm>
            <a:off x="7690340" y="1299184"/>
            <a:ext cx="1009650" cy="215900"/>
          </a:xfrm>
          <a:prstGeom prst="rightArrowCallout">
            <a:avLst>
              <a:gd name="adj1" fmla="val 50000"/>
              <a:gd name="adj2" fmla="val 25000"/>
              <a:gd name="adj3" fmla="val 63868"/>
              <a:gd name="adj4" fmla="val 66667"/>
            </a:avLst>
          </a:prstGeom>
          <a:noFill/>
          <a:ln w="28575" cap="flat" cmpd="sng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7" name="Text Box 14"/>
          <p:cNvSpPr txBox="1">
            <a:spLocks noChangeArrowheads="1"/>
          </p:cNvSpPr>
          <p:nvPr/>
        </p:nvSpPr>
        <p:spPr bwMode="auto">
          <a:xfrm>
            <a:off x="8771428" y="1226159"/>
            <a:ext cx="98425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/>
              <a:t>F value</a:t>
            </a:r>
          </a:p>
        </p:txBody>
      </p:sp>
      <p:sp>
        <p:nvSpPr>
          <p:cNvPr id="18" name="AutoShape 15"/>
          <p:cNvSpPr>
            <a:spLocks noChangeArrowheads="1"/>
          </p:cNvSpPr>
          <p:nvPr/>
        </p:nvSpPr>
        <p:spPr bwMode="auto">
          <a:xfrm>
            <a:off x="7691928" y="2934309"/>
            <a:ext cx="992187" cy="215900"/>
          </a:xfrm>
          <a:prstGeom prst="rightArrowCallout">
            <a:avLst>
              <a:gd name="adj1" fmla="val 50000"/>
              <a:gd name="adj2" fmla="val 25000"/>
              <a:gd name="adj3" fmla="val 62764"/>
              <a:gd name="adj4" fmla="val 66667"/>
            </a:avLst>
          </a:prstGeom>
          <a:noFill/>
          <a:ln w="28575" cap="flat" cmpd="sng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9" name="Text Box 16"/>
          <p:cNvSpPr txBox="1">
            <a:spLocks noChangeArrowheads="1"/>
          </p:cNvSpPr>
          <p:nvPr/>
        </p:nvSpPr>
        <p:spPr bwMode="auto">
          <a:xfrm>
            <a:off x="8753965" y="2859696"/>
            <a:ext cx="98425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/>
              <a:t>F value</a:t>
            </a:r>
          </a:p>
        </p:txBody>
      </p:sp>
      <p:sp>
        <p:nvSpPr>
          <p:cNvPr id="20" name="AutoShape 17"/>
          <p:cNvSpPr>
            <a:spLocks noChangeArrowheads="1"/>
          </p:cNvSpPr>
          <p:nvPr/>
        </p:nvSpPr>
        <p:spPr bwMode="auto">
          <a:xfrm>
            <a:off x="7690340" y="3458184"/>
            <a:ext cx="1009650" cy="217487"/>
          </a:xfrm>
          <a:prstGeom prst="rightArrowCallout">
            <a:avLst>
              <a:gd name="adj1" fmla="val 50000"/>
              <a:gd name="adj2" fmla="val 25000"/>
              <a:gd name="adj3" fmla="val 63402"/>
              <a:gd name="adj4" fmla="val 66667"/>
            </a:avLst>
          </a:prstGeom>
          <a:noFill/>
          <a:ln w="28575" cap="flat" cmpd="sng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21" name="Text Box 18"/>
          <p:cNvSpPr txBox="1">
            <a:spLocks noChangeArrowheads="1"/>
          </p:cNvSpPr>
          <p:nvPr/>
        </p:nvSpPr>
        <p:spPr bwMode="auto">
          <a:xfrm>
            <a:off x="8771428" y="3385159"/>
            <a:ext cx="984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/>
              <a:t>F value</a:t>
            </a:r>
          </a:p>
        </p:txBody>
      </p:sp>
      <p:sp>
        <p:nvSpPr>
          <p:cNvPr id="22" name="AutoShape 19"/>
          <p:cNvSpPr>
            <a:spLocks noChangeArrowheads="1"/>
          </p:cNvSpPr>
          <p:nvPr/>
        </p:nvSpPr>
        <p:spPr bwMode="auto">
          <a:xfrm>
            <a:off x="7690340" y="4853596"/>
            <a:ext cx="976313" cy="215900"/>
          </a:xfrm>
          <a:prstGeom prst="rightArrowCallout">
            <a:avLst>
              <a:gd name="adj1" fmla="val 50000"/>
              <a:gd name="adj2" fmla="val 25000"/>
              <a:gd name="adj3" fmla="val 61760"/>
              <a:gd name="adj4" fmla="val 66667"/>
            </a:avLst>
          </a:prstGeom>
          <a:noFill/>
          <a:ln w="28575" cap="flat" cmpd="sng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23" name="Text Box 20"/>
          <p:cNvSpPr txBox="1">
            <a:spLocks noChangeArrowheads="1"/>
          </p:cNvSpPr>
          <p:nvPr/>
        </p:nvSpPr>
        <p:spPr bwMode="auto">
          <a:xfrm>
            <a:off x="8738090" y="4780571"/>
            <a:ext cx="98425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dirty="0"/>
              <a:t>F value</a:t>
            </a:r>
          </a:p>
        </p:txBody>
      </p:sp>
      <p:sp>
        <p:nvSpPr>
          <p:cNvPr id="24" name="AutoShape 21"/>
          <p:cNvSpPr>
            <a:spLocks noChangeArrowheads="1"/>
          </p:cNvSpPr>
          <p:nvPr/>
        </p:nvSpPr>
        <p:spPr bwMode="auto">
          <a:xfrm>
            <a:off x="8684115" y="2789168"/>
            <a:ext cx="1225550" cy="936625"/>
          </a:xfrm>
          <a:prstGeom prst="star5">
            <a:avLst/>
          </a:prstGeom>
          <a:noFill/>
          <a:ln w="38100" cap="flat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170" tIns="46990" rIns="90170" bIns="46990" anchor="ctr"/>
          <a:lstStyle/>
          <a:p>
            <a:pPr algn="ctr"/>
            <a:r>
              <a:rPr lang="zh-CN" altLang="en-US"/>
              <a:t>0.79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5556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338"/>
    </mc:Choice>
    <mc:Fallback xmlns="">
      <p:transition spd="slow" advTm="5033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001250 0.120278 " pathEditMode="relative" rAng="0" ptsTypes="">
                                      <p:cBhvr>
                                        <p:cTn id="44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100" y="6500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000000 0.120648 " pathEditMode="relative" rAng="0" ptsTypes="">
                                      <p:cBhvr>
                                        <p:cTn id="4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0" y="66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000000 0.047222 " pathEditMode="relative" rAng="0" ptsTypes="">
                                      <p:cBhvr>
                                        <p:cTn id="74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0" y="1800"/>
                                    </p:animMotion>
                                  </p:childTnLst>
                                </p:cTn>
                              </p:par>
                              <p:par>
                                <p:cTn id="7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001250 0.046852 " pathEditMode="relative" rAng="0" ptsTypes="">
                                      <p:cBhvr>
                                        <p:cTn id="7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100" y="18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 autoUpdateAnimBg="0"/>
      <p:bldP spid="10" grpId="0" bldLvl="0" animBg="1" autoUpdateAnimBg="0"/>
      <p:bldP spid="15" grpId="0" bldLvl="0" autoUpdateAnimBg="0"/>
      <p:bldP spid="17" grpId="0" bldLvl="0" autoUpdateAnimBg="0"/>
      <p:bldP spid="17" grpId="1" bldLvl="0" autoUpdateAnimBg="0"/>
      <p:bldP spid="17" grpId="2" bldLvl="0" autoUpdateAnimBg="0"/>
      <p:bldP spid="19" grpId="0" bldLvl="0" autoUpdateAnimBg="0"/>
      <p:bldP spid="19" grpId="1" bldLvl="0" autoUpdateAnimBg="0"/>
      <p:bldP spid="21" grpId="0" bldLvl="0" autoUpdateAnimBg="0"/>
      <p:bldP spid="21" grpId="1" bldLvl="0" autoUpdateAnimBg="0"/>
      <p:bldP spid="21" grpId="2" bldLvl="0" autoUpdateAnimBg="0"/>
      <p:bldP spid="23" grpId="0" bldLvl="0" autoUpdateAnimBg="0"/>
      <p:bldP spid="23" grpId="1" bldLvl="0" autoUpdateAnimBg="0"/>
      <p:bldP spid="24" grpId="0" bldLvl="0" animBg="1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最优分类阈值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86558" y="902676"/>
            <a:ext cx="35179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最优阈值</a:t>
            </a:r>
            <a:r>
              <a:rPr lang="zh-CN" altLang="en-US" sz="2800" dirty="0"/>
              <a:t>的</a:t>
            </a:r>
            <a:r>
              <a:rPr lang="zh-CN" altLang="en-US" sz="2800" dirty="0" smtClean="0"/>
              <a:t>应用方式</a:t>
            </a:r>
            <a:endParaRPr lang="zh-CN" altLang="en-US" sz="2800" dirty="0"/>
          </a:p>
        </p:txBody>
      </p:sp>
      <p:sp>
        <p:nvSpPr>
          <p:cNvPr id="6" name="爆炸形 1 5"/>
          <p:cNvSpPr/>
          <p:nvPr/>
        </p:nvSpPr>
        <p:spPr bwMode="auto">
          <a:xfrm>
            <a:off x="1216977" y="1654027"/>
            <a:ext cx="1995146" cy="1499793"/>
          </a:xfrm>
          <a:prstGeom prst="irregularSeal1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   值方式</a:t>
            </a:r>
          </a:p>
        </p:txBody>
      </p:sp>
      <p:sp>
        <p:nvSpPr>
          <p:cNvPr id="7" name="爆炸形 1 6"/>
          <p:cNvSpPr/>
          <p:nvPr/>
        </p:nvSpPr>
        <p:spPr bwMode="auto">
          <a:xfrm>
            <a:off x="855784" y="3381951"/>
            <a:ext cx="2497016" cy="2250833"/>
          </a:xfrm>
          <a:prstGeom prst="irregularSeal1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   位置信息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4032741" y="1863972"/>
            <a:ext cx="2790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训练集 </a:t>
            </a:r>
            <a:r>
              <a:rPr lang="en-US" altLang="zh-CN" dirty="0" smtClean="0"/>
              <a:t>(0.98 ,0.55)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4032741" y="2362146"/>
            <a:ext cx="2790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测试</a:t>
            </a:r>
            <a:r>
              <a:rPr lang="zh-CN" altLang="en-US" dirty="0" smtClean="0"/>
              <a:t>集 </a:t>
            </a:r>
            <a:r>
              <a:rPr lang="en-US" altLang="zh-CN" dirty="0" smtClean="0"/>
              <a:t>(0.81 ,0.25)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3446585" y="3619027"/>
                <a:ext cx="8464061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indent="304800" algn="just">
                  <a:lnSpc>
                    <a:spcPct val="150000"/>
                  </a:lnSpc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kern="10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mbria Math" panose="02040503050406030204" pitchFamily="18" charset="0"/>
                        </a:rPr>
                        <m:t>𝑇</m:t>
                      </m:r>
                      <m:r>
                        <a:rPr lang="en-US" altLang="zh-CN" i="1" kern="1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  <m:r>
                        <a:rPr lang="en-US" altLang="zh-CN" i="1" kern="10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mbria Math" panose="02040503050406030204" pitchFamily="18" charset="0"/>
                        </a:rPr>
                        <m:t>𝑟𝑒𝑠</m:t>
                      </m:r>
                      <m:r>
                        <a:rPr lang="en-US" altLang="zh-CN" i="1" kern="1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  <m:r>
                        <a:rPr lang="en-US" altLang="zh-CN" i="1" kern="10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mbria Math" panose="02040503050406030204" pitchFamily="18" charset="0"/>
                        </a:rPr>
                        <m:t>𝑜𝑙𝑑𝑡𝑒𝑠𝑡</m:t>
                      </m:r>
                      <m:r>
                        <a:rPr lang="en-US" altLang="zh-CN" kern="10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mbria Math" panose="02040503050406030204" pitchFamily="18" charset="0"/>
                        </a:rPr>
                        <m:t>=</m:t>
                      </m:r>
                      <m:r>
                        <a:rPr lang="en-US" altLang="zh-CN" kern="100">
                          <a:latin typeface="Cambria Math" panose="02040503050406030204" pitchFamily="18" charset="0"/>
                          <a:ea typeface="宋体" panose="02010600030101010101" pitchFamily="2" charset="-122"/>
                          <a:cs typeface="Cambria Math" panose="02040503050406030204" pitchFamily="18" charset="0"/>
                        </a:rPr>
                        <m:t>(</m:t>
                      </m:r>
                      <m:f>
                        <m:fPr>
                          <m:type m:val="lin"/>
                          <m:ctrlPr>
                            <a:rPr lang="zh-CN" altLang="zh-CN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zh-CN" altLang="zh-CN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𝑀𝑎𝑥𝑡𝑟𝑎𝑖𝑛</m:t>
                              </m:r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𝑇h𝑟𝑒𝑠h𝑜𝑙𝑑𝑡𝑟𝑎𝑖𝑛</m:t>
                              </m:r>
                            </m:e>
                          </m:d>
                        </m:num>
                        <m:den>
                          <m:r>
                            <a:rPr lang="en-US" altLang="zh-CN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𝑀𝑎𝑥𝑡𝑟𝑎𝑖𝑛</m:t>
                          </m:r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𝑀𝑖𝑛𝑡𝑟𝑎𝑖𝑛</m:t>
                          </m:r>
                        </m:den>
                      </m:f>
                      <m:r>
                        <a:rPr lang="en-US" altLang="zh-CN" kern="1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US" altLang="zh-CN" kern="10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indent="304800" algn="just">
                  <a:lnSpc>
                    <a:spcPct val="150000"/>
                  </a:lnSpc>
                  <a:spcAft>
                    <a:spcPts val="0"/>
                  </a:spcAft>
                </a:pPr>
                <a:r>
                  <a:rPr lang="en-US" altLang="zh-CN" kern="100" dirty="0" smtClean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		    </a:t>
                </a:r>
                <a14:m>
                  <m:oMath xmlns:m="http://schemas.openxmlformats.org/officeDocument/2006/math">
                    <m:r>
                      <a:rPr lang="en-US" altLang="zh-CN" kern="1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</m:t>
                    </m:r>
                    <m:d>
                      <m:dPr>
                        <m:ctrlPr>
                          <a:rPr lang="zh-CN" altLang="zh-CN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𝑀𝑎𝑥𝑡𝑒𝑠𝑡</m:t>
                        </m:r>
                        <m:r>
                          <a:rPr lang="en-US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𝑀𝑖𝑛𝑡𝑒𝑠𝑡</m:t>
                        </m:r>
                      </m:e>
                    </m:d>
                    <m:r>
                      <a:rPr lang="en-US" altLang="zh-CN" kern="1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r>
                  <a:rPr lang="en-US" altLang="zh-CN" kern="1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6585" y="3619027"/>
                <a:ext cx="8464061" cy="92333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图片 10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1045" y="1717131"/>
            <a:ext cx="7784124" cy="332963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517507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5540"/>
    </mc:Choice>
    <mc:Fallback xmlns="">
      <p:transition spd="slow" advTm="7554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最优分类阈值</a:t>
            </a:r>
            <a:endParaRPr lang="zh-CN" altLang="en-US" dirty="0"/>
          </a:p>
        </p:txBody>
      </p:sp>
      <p:pic>
        <p:nvPicPr>
          <p:cNvPr id="11" name="图片 10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9048" y="1536943"/>
            <a:ext cx="6799751" cy="4629394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39969" y="914881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流程图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227432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435"/>
    </mc:Choice>
    <mc:Fallback xmlns="">
      <p:transition spd="slow" advTm="40435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蛋白质远程同源检测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304800" y="832338"/>
            <a:ext cx="1266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/>
              <a:t>数据集</a:t>
            </a:r>
            <a:endParaRPr lang="zh-CN" altLang="en-US" sz="2800" dirty="0"/>
          </a:p>
        </p:txBody>
      </p:sp>
      <p:pic>
        <p:nvPicPr>
          <p:cNvPr id="5" name="图片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6916" y="1093948"/>
            <a:ext cx="5903669" cy="4238259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224173" y="4173415"/>
            <a:ext cx="6527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family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7137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251"/>
    </mc:Choice>
    <mc:Fallback xmlns="">
      <p:transition spd="slow" advTm="50251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蛋白质远程同源检测</a:t>
            </a:r>
            <a:endParaRPr lang="zh-CN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1060466"/>
              </p:ext>
            </p:extLst>
          </p:nvPr>
        </p:nvGraphicFramePr>
        <p:xfrm>
          <a:off x="2755076" y="1949206"/>
          <a:ext cx="7620000" cy="413557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52500">
                  <a:extLst>
                    <a:ext uri="{9D8B030D-6E8A-4147-A177-3AD203B41FA5}">
                      <a16:colId xmlns:a16="http://schemas.microsoft.com/office/drawing/2014/main" val="811163350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1348605260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619289962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1326012704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3465276457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1838059881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3674450613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4079390490"/>
                    </a:ext>
                  </a:extLst>
                </a:gridCol>
              </a:tblGrid>
              <a:tr h="266785">
                <a:tc>
                  <a:txBody>
                    <a:bodyPr/>
                    <a:lstStyle/>
                    <a:p>
                      <a:pPr indent="1905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Index</a:t>
                      </a:r>
                      <a:endParaRPr lang="zh-CN" sz="2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AUC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Index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AUC</a:t>
                      </a:r>
                      <a:endParaRPr lang="zh-CN" sz="2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Index</a:t>
                      </a:r>
                      <a:endParaRPr lang="zh-CN" sz="2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AUC</a:t>
                      </a:r>
                      <a:endParaRPr lang="zh-CN" sz="2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Index</a:t>
                      </a:r>
                      <a:endParaRPr lang="zh-CN" sz="2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AUC</a:t>
                      </a:r>
                      <a:endParaRPr lang="zh-CN" sz="2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2846308"/>
                  </a:ext>
                </a:extLst>
              </a:tr>
              <a:tr h="266785"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1</a:t>
                      </a:r>
                      <a:endParaRPr lang="zh-CN" sz="2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0.973 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15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0.982 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29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0.717 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43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0.823 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7919517"/>
                  </a:ext>
                </a:extLst>
              </a:tr>
              <a:tr h="266785"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2</a:t>
                      </a:r>
                      <a:endParaRPr lang="zh-CN" sz="2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0.809 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16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0.690 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30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0.883 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44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0.766 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7617017"/>
                  </a:ext>
                </a:extLst>
              </a:tr>
              <a:tr h="266785"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3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0.983 </a:t>
                      </a:r>
                      <a:endParaRPr lang="zh-CN" sz="2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17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0.871 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31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0.972 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45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0.848 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3685923"/>
                  </a:ext>
                </a:extLst>
              </a:tr>
              <a:tr h="266785"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4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0.963 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18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0.768 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32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0.971 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46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0.820 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552878"/>
                  </a:ext>
                </a:extLst>
              </a:tr>
              <a:tr h="266785"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5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0.785 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19</a:t>
                      </a:r>
                      <a:endParaRPr lang="zh-CN" sz="2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0.860 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33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0.998 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47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0.925 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6231005"/>
                  </a:ext>
                </a:extLst>
              </a:tr>
              <a:tr h="266785"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6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0.964 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20</a:t>
                      </a:r>
                      <a:endParaRPr lang="zh-CN" sz="2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0.948 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34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0.587 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48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0.901 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176232"/>
                  </a:ext>
                </a:extLst>
              </a:tr>
              <a:tr h="266785"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7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0.791 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21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0.982 </a:t>
                      </a:r>
                      <a:endParaRPr lang="zh-CN" sz="2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35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0.936 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49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0.833 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9242436"/>
                  </a:ext>
                </a:extLst>
              </a:tr>
              <a:tr h="266785"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8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0.894 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22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0.986 </a:t>
                      </a:r>
                      <a:endParaRPr lang="zh-CN" sz="2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36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0.983 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50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0.981 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012157"/>
                  </a:ext>
                </a:extLst>
              </a:tr>
              <a:tr h="266785"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9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0.949 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23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0.666 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37</a:t>
                      </a:r>
                      <a:endParaRPr lang="zh-CN" sz="2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0.933 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51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0.913 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7852967"/>
                  </a:ext>
                </a:extLst>
              </a:tr>
              <a:tr h="266785"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10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0.950 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24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0.667 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38</a:t>
                      </a:r>
                      <a:endParaRPr lang="zh-CN" sz="2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0.569 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52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0.847 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3537446"/>
                  </a:ext>
                </a:extLst>
              </a:tr>
              <a:tr h="266785"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11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0.961 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25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0.895 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39</a:t>
                      </a:r>
                      <a:endParaRPr lang="zh-CN" sz="2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0.908 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53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0.819 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6529091"/>
                  </a:ext>
                </a:extLst>
              </a:tr>
              <a:tr h="266785"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12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0.986 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26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0.644 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40</a:t>
                      </a:r>
                      <a:endParaRPr lang="zh-CN" sz="2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0.952 </a:t>
                      </a:r>
                      <a:endParaRPr lang="zh-CN" sz="2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54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0.943 </a:t>
                      </a:r>
                      <a:endParaRPr lang="zh-CN" sz="2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3961449"/>
                  </a:ext>
                </a:extLst>
              </a:tr>
              <a:tr h="295092"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13</a:t>
                      </a:r>
                      <a:endParaRPr lang="zh-CN" sz="2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0.998 </a:t>
                      </a:r>
                      <a:endParaRPr lang="zh-CN" sz="2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27</a:t>
                      </a:r>
                      <a:endParaRPr lang="zh-CN" sz="2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0.683 </a:t>
                      </a:r>
                      <a:endParaRPr lang="zh-CN" sz="2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41</a:t>
                      </a:r>
                      <a:endParaRPr lang="zh-CN" sz="2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0.757 </a:t>
                      </a:r>
                      <a:endParaRPr lang="zh-CN" sz="2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average</a:t>
                      </a:r>
                      <a:endParaRPr lang="zh-CN" sz="2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0.861</a:t>
                      </a:r>
                      <a:endParaRPr lang="zh-CN" sz="2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4772099"/>
                  </a:ext>
                </a:extLst>
              </a:tr>
              <a:tr h="266785"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14</a:t>
                      </a:r>
                      <a:endParaRPr lang="zh-CN" sz="2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0.517 </a:t>
                      </a:r>
                      <a:endParaRPr lang="zh-CN" sz="2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28</a:t>
                      </a:r>
                      <a:endParaRPr lang="zh-CN" sz="2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0.981 </a:t>
                      </a:r>
                      <a:endParaRPr lang="zh-CN" sz="2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42</a:t>
                      </a:r>
                      <a:endParaRPr lang="zh-CN" sz="2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0.790 </a:t>
                      </a:r>
                      <a:endParaRPr lang="zh-CN" sz="2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zh-CN" sz="2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190500" algn="ctr" font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zh-CN" sz="2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9679172"/>
                  </a:ext>
                </a:extLst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186559" y="890180"/>
            <a:ext cx="822052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特    征：基于氨基酸的组分</a:t>
            </a:r>
            <a:r>
              <a:rPr lang="en-US" altLang="zh-CN" sz="2400" dirty="0" smtClean="0"/>
              <a:t>-</a:t>
            </a:r>
            <a:r>
              <a:rPr lang="zh-CN" altLang="en-US" sz="2400" dirty="0" smtClean="0"/>
              <a:t>理化性质而构建</a:t>
            </a:r>
            <a:r>
              <a:rPr lang="en-US" altLang="zh-CN" sz="2400" dirty="0" smtClean="0"/>
              <a:t>188</a:t>
            </a:r>
            <a:r>
              <a:rPr lang="zh-CN" altLang="en-US" sz="2400" dirty="0" smtClean="0"/>
              <a:t>维特征向量</a:t>
            </a:r>
            <a:endParaRPr lang="en-US" altLang="zh-CN" sz="2400" dirty="0"/>
          </a:p>
          <a:p>
            <a:r>
              <a:rPr lang="zh-CN" altLang="en-US" sz="2400" dirty="0" smtClean="0"/>
              <a:t>分类器：随机森林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347119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201"/>
    </mc:Choice>
    <mc:Fallback xmlns="">
      <p:transition spd="slow" advTm="23201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大纲</a:t>
            </a:r>
            <a:endParaRPr lang="zh-CN" altLang="en-US" dirty="0"/>
          </a:p>
        </p:txBody>
      </p:sp>
      <p:graphicFrame>
        <p:nvGraphicFramePr>
          <p:cNvPr id="14" name="图示 13"/>
          <p:cNvGraphicFramePr/>
          <p:nvPr>
            <p:extLst>
              <p:ext uri="{D42A27DB-BD31-4B8C-83A1-F6EECF244321}">
                <p14:modId xmlns:p14="http://schemas.microsoft.com/office/powerpoint/2010/main" val="314887833"/>
              </p:ext>
            </p:extLst>
          </p:nvPr>
        </p:nvGraphicFramePr>
        <p:xfrm>
          <a:off x="2280137" y="1137824"/>
          <a:ext cx="8805397" cy="49623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04496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058"/>
    </mc:Choice>
    <mc:Fallback xmlns="">
      <p:transition spd="slow" advTm="24058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蛋白质远程同源检测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50984" y="949569"/>
            <a:ext cx="16466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统一阈值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3996558"/>
              </p:ext>
            </p:extLst>
          </p:nvPr>
        </p:nvGraphicFramePr>
        <p:xfrm>
          <a:off x="550984" y="1698651"/>
          <a:ext cx="10515600" cy="1600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631003">
                  <a:extLst>
                    <a:ext uri="{9D8B030D-6E8A-4147-A177-3AD203B41FA5}">
                      <a16:colId xmlns:a16="http://schemas.microsoft.com/office/drawing/2014/main" val="2183285370"/>
                    </a:ext>
                  </a:extLst>
                </a:gridCol>
                <a:gridCol w="2631003">
                  <a:extLst>
                    <a:ext uri="{9D8B030D-6E8A-4147-A177-3AD203B41FA5}">
                      <a16:colId xmlns:a16="http://schemas.microsoft.com/office/drawing/2014/main" val="3933258434"/>
                    </a:ext>
                  </a:extLst>
                </a:gridCol>
                <a:gridCol w="2631003">
                  <a:extLst>
                    <a:ext uri="{9D8B030D-6E8A-4147-A177-3AD203B41FA5}">
                      <a16:colId xmlns:a16="http://schemas.microsoft.com/office/drawing/2014/main" val="2232722672"/>
                    </a:ext>
                  </a:extLst>
                </a:gridCol>
                <a:gridCol w="2622591">
                  <a:extLst>
                    <a:ext uri="{9D8B030D-6E8A-4147-A177-3AD203B41FA5}">
                      <a16:colId xmlns:a16="http://schemas.microsoft.com/office/drawing/2014/main" val="3975854585"/>
                    </a:ext>
                  </a:extLst>
                </a:gridCol>
              </a:tblGrid>
              <a:tr h="149860">
                <a:tc>
                  <a:txBody>
                    <a:bodyPr/>
                    <a:lstStyle/>
                    <a:p>
                      <a:pPr indent="2413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800" dirty="0">
                          <a:effectLst/>
                        </a:rPr>
                        <a:t>Threshold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413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800" dirty="0" err="1">
                          <a:effectLst/>
                        </a:rPr>
                        <a:t>MeanPrecision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413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800" dirty="0" err="1">
                          <a:effectLst/>
                        </a:rPr>
                        <a:t>MeanRecall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413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800" dirty="0">
                          <a:effectLst/>
                        </a:rPr>
                        <a:t>MeanF1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2356764"/>
                  </a:ext>
                </a:extLst>
              </a:tr>
              <a:tr h="120650">
                <a:tc>
                  <a:txBody>
                    <a:bodyPr/>
                    <a:lstStyle/>
                    <a:p>
                      <a:pPr indent="2413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800" dirty="0">
                          <a:effectLst/>
                        </a:rPr>
                        <a:t>0.5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413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800" dirty="0">
                          <a:effectLst/>
                        </a:rPr>
                        <a:t>0.01852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413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800">
                          <a:effectLst/>
                        </a:rPr>
                        <a:t>0.00013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413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800">
                          <a:effectLst/>
                        </a:rPr>
                        <a:t>0.00026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9287832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indent="2413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800" dirty="0">
                          <a:effectLst/>
                        </a:rPr>
                        <a:t>0.3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413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800" dirty="0">
                          <a:effectLst/>
                        </a:rPr>
                        <a:t>0.03063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413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800">
                          <a:effectLst/>
                        </a:rPr>
                        <a:t>0.00251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413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800">
                          <a:effectLst/>
                        </a:rPr>
                        <a:t>0.00463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0513815"/>
                  </a:ext>
                </a:extLst>
              </a:tr>
              <a:tr h="254635">
                <a:tc>
                  <a:txBody>
                    <a:bodyPr/>
                    <a:lstStyle/>
                    <a:p>
                      <a:pPr indent="2413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800">
                          <a:effectLst/>
                        </a:rPr>
                        <a:t>0.2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413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800" dirty="0">
                          <a:effectLst/>
                        </a:rPr>
                        <a:t>0.17411</a:t>
                      </a:r>
                      <a:endParaRPr lang="zh-CN" sz="24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413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800" dirty="0">
                          <a:effectLst/>
                        </a:rPr>
                        <a:t>0.04963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413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800" dirty="0">
                          <a:effectLst/>
                        </a:rPr>
                        <a:t>0.07171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4501089"/>
                  </a:ext>
                </a:extLst>
              </a:tr>
              <a:tr h="254635">
                <a:tc>
                  <a:txBody>
                    <a:bodyPr/>
                    <a:lstStyle/>
                    <a:p>
                      <a:pPr indent="2413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800" dirty="0">
                          <a:effectLst/>
                        </a:rPr>
                        <a:t>0.1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413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800" dirty="0">
                          <a:effectLst/>
                        </a:rPr>
                        <a:t>0.16850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413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800" dirty="0">
                          <a:effectLst/>
                        </a:rPr>
                        <a:t>0.22259</a:t>
                      </a:r>
                      <a:endParaRPr lang="zh-CN" sz="24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2413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800" dirty="0">
                          <a:effectLst/>
                        </a:rPr>
                        <a:t>0.18001</a:t>
                      </a:r>
                      <a:endParaRPr lang="zh-CN" sz="24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29086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4321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92"/>
    </mc:Choice>
    <mc:Fallback xmlns="">
      <p:transition spd="slow" advTm="2792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蛋白质远程同源检测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50984" y="949569"/>
            <a:ext cx="2287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最</a:t>
            </a:r>
            <a:r>
              <a:rPr lang="zh-CN" altLang="en-US" sz="2400" dirty="0" smtClean="0"/>
              <a:t>优阈值使用</a:t>
            </a:r>
            <a:r>
              <a:rPr lang="zh-CN" altLang="en-US" sz="2000" dirty="0" smtClean="0"/>
              <a:t>：</a:t>
            </a:r>
            <a:endParaRPr lang="zh-CN" altLang="en-US" sz="2000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6913703"/>
              </p:ext>
            </p:extLst>
          </p:nvPr>
        </p:nvGraphicFramePr>
        <p:xfrm>
          <a:off x="550984" y="1606318"/>
          <a:ext cx="10515601" cy="24688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85742">
                  <a:extLst>
                    <a:ext uri="{9D8B030D-6E8A-4147-A177-3AD203B41FA5}">
                      <a16:colId xmlns:a16="http://schemas.microsoft.com/office/drawing/2014/main" val="2368465492"/>
                    </a:ext>
                  </a:extLst>
                </a:gridCol>
                <a:gridCol w="1352025">
                  <a:extLst>
                    <a:ext uri="{9D8B030D-6E8A-4147-A177-3AD203B41FA5}">
                      <a16:colId xmlns:a16="http://schemas.microsoft.com/office/drawing/2014/main" val="2238746820"/>
                    </a:ext>
                  </a:extLst>
                </a:gridCol>
                <a:gridCol w="94846">
                  <a:extLst>
                    <a:ext uri="{9D8B030D-6E8A-4147-A177-3AD203B41FA5}">
                      <a16:colId xmlns:a16="http://schemas.microsoft.com/office/drawing/2014/main" val="3375604189"/>
                    </a:ext>
                  </a:extLst>
                </a:gridCol>
                <a:gridCol w="938140">
                  <a:extLst>
                    <a:ext uri="{9D8B030D-6E8A-4147-A177-3AD203B41FA5}">
                      <a16:colId xmlns:a16="http://schemas.microsoft.com/office/drawing/2014/main" val="3225608039"/>
                    </a:ext>
                  </a:extLst>
                </a:gridCol>
                <a:gridCol w="94846">
                  <a:extLst>
                    <a:ext uri="{9D8B030D-6E8A-4147-A177-3AD203B41FA5}">
                      <a16:colId xmlns:a16="http://schemas.microsoft.com/office/drawing/2014/main" val="2354198467"/>
                    </a:ext>
                  </a:extLst>
                </a:gridCol>
                <a:gridCol w="1810483">
                  <a:extLst>
                    <a:ext uri="{9D8B030D-6E8A-4147-A177-3AD203B41FA5}">
                      <a16:colId xmlns:a16="http://schemas.microsoft.com/office/drawing/2014/main" val="3201764657"/>
                    </a:ext>
                  </a:extLst>
                </a:gridCol>
                <a:gridCol w="1810483">
                  <a:extLst>
                    <a:ext uri="{9D8B030D-6E8A-4147-A177-3AD203B41FA5}">
                      <a16:colId xmlns:a16="http://schemas.microsoft.com/office/drawing/2014/main" val="2191869362"/>
                    </a:ext>
                  </a:extLst>
                </a:gridCol>
                <a:gridCol w="1642807">
                  <a:extLst>
                    <a:ext uri="{9D8B030D-6E8A-4147-A177-3AD203B41FA5}">
                      <a16:colId xmlns:a16="http://schemas.microsoft.com/office/drawing/2014/main" val="1515762680"/>
                    </a:ext>
                  </a:extLst>
                </a:gridCol>
                <a:gridCol w="1286229">
                  <a:extLst>
                    <a:ext uri="{9D8B030D-6E8A-4147-A177-3AD203B41FA5}">
                      <a16:colId xmlns:a16="http://schemas.microsoft.com/office/drawing/2014/main" val="1044501121"/>
                    </a:ext>
                  </a:extLst>
                </a:gridCol>
              </a:tblGrid>
              <a:tr h="355628">
                <a:tc rowSpan="2">
                  <a:txBody>
                    <a:bodyPr/>
                    <a:lstStyle/>
                    <a:p>
                      <a:pPr indent="203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折数</a:t>
                      </a:r>
                      <a:endParaRPr lang="zh-CN" sz="3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 gridSpan="5">
                  <a:txBody>
                    <a:bodyPr/>
                    <a:lstStyle/>
                    <a:p>
                      <a:pPr indent="203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值</a:t>
                      </a:r>
                      <a:endParaRPr lang="zh-CN" sz="3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indent="203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位置信息</a:t>
                      </a:r>
                      <a:endParaRPr lang="zh-CN" sz="3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4843967"/>
                  </a:ext>
                </a:extLst>
              </a:tr>
              <a:tr h="35458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indent="2032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Precision</a:t>
                      </a:r>
                      <a:endParaRPr lang="zh-CN" sz="3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indent="2032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Recall</a:t>
                      </a:r>
                      <a:endParaRPr lang="zh-CN" sz="3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203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F1</a:t>
                      </a:r>
                      <a:endParaRPr lang="zh-CN" sz="3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203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Precision</a:t>
                      </a:r>
                      <a:endParaRPr lang="zh-CN" sz="3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203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Recall</a:t>
                      </a:r>
                      <a:endParaRPr lang="zh-CN" sz="3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203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F1</a:t>
                      </a:r>
                      <a:endParaRPr lang="zh-CN" sz="3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2690661"/>
                  </a:ext>
                </a:extLst>
              </a:tr>
              <a:tr h="354582">
                <a:tc>
                  <a:txBody>
                    <a:bodyPr/>
                    <a:lstStyle/>
                    <a:p>
                      <a:pPr indent="203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2</a:t>
                      </a:r>
                      <a:endParaRPr lang="zh-CN" sz="3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203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0.118</a:t>
                      </a:r>
                      <a:endParaRPr lang="zh-CN" sz="3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203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0.156</a:t>
                      </a:r>
                      <a:endParaRPr lang="zh-CN" sz="3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indent="203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0.105</a:t>
                      </a:r>
                      <a:endParaRPr lang="zh-CN" sz="3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203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0.165</a:t>
                      </a:r>
                      <a:endParaRPr lang="zh-CN" sz="3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203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0.280</a:t>
                      </a:r>
                      <a:endParaRPr lang="zh-CN" sz="3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203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0.159</a:t>
                      </a:r>
                      <a:endParaRPr lang="zh-CN" sz="3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254123"/>
                  </a:ext>
                </a:extLst>
              </a:tr>
              <a:tr h="365041">
                <a:tc>
                  <a:txBody>
                    <a:bodyPr/>
                    <a:lstStyle/>
                    <a:p>
                      <a:pPr indent="203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3</a:t>
                      </a:r>
                      <a:endParaRPr lang="zh-CN" sz="3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203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0.139</a:t>
                      </a:r>
                      <a:endParaRPr lang="zh-CN" sz="3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chemeClr val="accent3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203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0.127</a:t>
                      </a:r>
                      <a:endParaRPr lang="zh-CN" sz="3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indent="203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0.110</a:t>
                      </a:r>
                      <a:endParaRPr lang="zh-CN" sz="3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20383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</a:rPr>
                        <a:t>0.205</a:t>
                      </a:r>
                      <a:endParaRPr lang="zh-CN" sz="36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203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0.330</a:t>
                      </a:r>
                      <a:endParaRPr lang="zh-CN" sz="3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20383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</a:rPr>
                        <a:t>0.204</a:t>
                      </a:r>
                      <a:endParaRPr lang="zh-CN" sz="36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1248309"/>
                  </a:ext>
                </a:extLst>
              </a:tr>
              <a:tr h="365041">
                <a:tc>
                  <a:txBody>
                    <a:bodyPr/>
                    <a:lstStyle/>
                    <a:p>
                      <a:pPr indent="203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5</a:t>
                      </a:r>
                      <a:endParaRPr lang="zh-CN" sz="3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203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0.139</a:t>
                      </a:r>
                      <a:endParaRPr lang="zh-CN" sz="3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chemeClr val="accent3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203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0.147</a:t>
                      </a:r>
                      <a:endParaRPr lang="zh-CN" sz="3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indent="203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0.123</a:t>
                      </a:r>
                      <a:endParaRPr lang="zh-CN" sz="3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203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0.160</a:t>
                      </a:r>
                      <a:endParaRPr lang="zh-CN" sz="3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203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0.343</a:t>
                      </a:r>
                      <a:endParaRPr lang="zh-CN" sz="3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203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0.187</a:t>
                      </a:r>
                      <a:endParaRPr lang="zh-CN" sz="3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6911850"/>
                  </a:ext>
                </a:extLst>
              </a:tr>
              <a:tr h="365041">
                <a:tc>
                  <a:txBody>
                    <a:bodyPr/>
                    <a:lstStyle/>
                    <a:p>
                      <a:pPr indent="203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10</a:t>
                      </a:r>
                      <a:endParaRPr lang="zh-CN" sz="3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203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0.132</a:t>
                      </a:r>
                      <a:endParaRPr lang="zh-CN" sz="3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203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0.146</a:t>
                      </a:r>
                      <a:endParaRPr lang="zh-CN" sz="3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indent="203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0.121</a:t>
                      </a:r>
                      <a:endParaRPr lang="zh-CN" sz="3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203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0.156</a:t>
                      </a:r>
                      <a:endParaRPr lang="zh-CN" sz="3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20383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</a:rPr>
                        <a:t>0.388</a:t>
                      </a:r>
                      <a:endParaRPr lang="zh-CN" sz="36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203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0.190</a:t>
                      </a:r>
                      <a:endParaRPr lang="zh-CN" sz="3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34381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2195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8"/>
    </mc:Choice>
    <mc:Fallback xmlns="">
      <p:transition spd="slow" advTm="2008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蛋白质远程同源检测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550984" y="949569"/>
                <a:ext cx="190949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400" i="1" dirty="0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</a:rPr>
                      <m:t>调节</m:t>
                    </m:r>
                  </m:oMath>
                </a14:m>
                <a:r>
                  <a:rPr lang="zh-CN" altLang="en-US" sz="2400" dirty="0" smtClean="0"/>
                  <a:t>因子：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984" y="949569"/>
                <a:ext cx="1909497" cy="461665"/>
              </a:xfrm>
              <a:prstGeom prst="rect">
                <a:avLst/>
              </a:prstGeom>
              <a:blipFill>
                <a:blip r:embed="rId3"/>
                <a:stretch>
                  <a:fillRect l="-2548" t="-14474" r="-3822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表格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12132581"/>
                  </p:ext>
                </p:extLst>
              </p:nvPr>
            </p:nvGraphicFramePr>
            <p:xfrm>
              <a:off x="550984" y="1606318"/>
              <a:ext cx="10515600" cy="233172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2626797">
                      <a:extLst>
                        <a:ext uri="{9D8B030D-6E8A-4147-A177-3AD203B41FA5}">
                          <a16:colId xmlns:a16="http://schemas.microsoft.com/office/drawing/2014/main" val="3896598993"/>
                        </a:ext>
                      </a:extLst>
                    </a:gridCol>
                    <a:gridCol w="2631003">
                      <a:extLst>
                        <a:ext uri="{9D8B030D-6E8A-4147-A177-3AD203B41FA5}">
                          <a16:colId xmlns:a16="http://schemas.microsoft.com/office/drawing/2014/main" val="3187884900"/>
                        </a:ext>
                      </a:extLst>
                    </a:gridCol>
                    <a:gridCol w="2628900">
                      <a:extLst>
                        <a:ext uri="{9D8B030D-6E8A-4147-A177-3AD203B41FA5}">
                          <a16:colId xmlns:a16="http://schemas.microsoft.com/office/drawing/2014/main" val="3522997637"/>
                        </a:ext>
                      </a:extLst>
                    </a:gridCol>
                    <a:gridCol w="2628900">
                      <a:extLst>
                        <a:ext uri="{9D8B030D-6E8A-4147-A177-3AD203B41FA5}">
                          <a16:colId xmlns:a16="http://schemas.microsoft.com/office/drawing/2014/main" val="1560162019"/>
                        </a:ext>
                      </a:extLst>
                    </a:gridCol>
                  </a:tblGrid>
                  <a:tr h="492113">
                    <a:tc>
                      <a:txBody>
                        <a:bodyPr/>
                        <a:lstStyle/>
                        <a:p>
                          <a:pPr indent="304800" algn="ctr">
                            <a:lnSpc>
                              <a:spcPct val="20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kern="1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oMath>
                            </m:oMathPara>
                          </a14:m>
                          <a:endParaRPr lang="zh-CN" sz="2400" b="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24130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kern="800" dirty="0" err="1">
                              <a:solidFill>
                                <a:schemeClr val="tx1"/>
                              </a:solidFill>
                              <a:effectLst/>
                            </a:rPr>
                            <a:t>MeanPrecision</a:t>
                          </a:r>
                          <a:endParaRPr lang="zh-CN" sz="2400" b="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24130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kern="800" dirty="0" err="1">
                              <a:solidFill>
                                <a:schemeClr val="tx1"/>
                              </a:solidFill>
                              <a:effectLst/>
                            </a:rPr>
                            <a:t>MeanRecall</a:t>
                          </a:r>
                          <a:endParaRPr lang="zh-CN" sz="2400" b="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24130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kern="800" dirty="0">
                              <a:solidFill>
                                <a:schemeClr val="tx1"/>
                              </a:solidFill>
                              <a:effectLst/>
                            </a:rPr>
                            <a:t>MeanF1</a:t>
                          </a:r>
                          <a:endParaRPr lang="zh-CN" sz="2400" b="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6369809"/>
                      </a:ext>
                    </a:extLst>
                  </a:tr>
                  <a:tr h="213995">
                    <a:tc>
                      <a:txBody>
                        <a:bodyPr/>
                        <a:lstStyle/>
                        <a:p>
                          <a:pPr indent="24130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kern="800" dirty="0">
                              <a:solidFill>
                                <a:schemeClr val="tx1"/>
                              </a:solidFill>
                              <a:effectLst/>
                            </a:rPr>
                            <a:t>0.5</a:t>
                          </a:r>
                          <a:endParaRPr lang="zh-CN" sz="2400" b="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24130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1" kern="800" dirty="0">
                              <a:effectLst/>
                            </a:rPr>
                            <a:t>0.2452</a:t>
                          </a:r>
                          <a:endParaRPr lang="zh-CN" sz="2400" b="1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24130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kern="800">
                              <a:effectLst/>
                            </a:rPr>
                            <a:t>0.2633</a:t>
                          </a:r>
                          <a:endParaRPr lang="zh-CN" sz="2400" b="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24130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kern="800">
                              <a:effectLst/>
                            </a:rPr>
                            <a:t>0.1884</a:t>
                          </a:r>
                          <a:endParaRPr lang="zh-CN" sz="2400" b="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5039614"/>
                      </a:ext>
                    </a:extLst>
                  </a:tr>
                  <a:tr h="207010">
                    <a:tc>
                      <a:txBody>
                        <a:bodyPr/>
                        <a:lstStyle/>
                        <a:p>
                          <a:pPr indent="24130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kern="800" dirty="0">
                              <a:solidFill>
                                <a:schemeClr val="tx1"/>
                              </a:solidFill>
                              <a:effectLst/>
                            </a:rPr>
                            <a:t>0.8</a:t>
                          </a:r>
                          <a:endParaRPr lang="zh-CN" sz="2400" b="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24130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kern="800" dirty="0">
                              <a:effectLst/>
                            </a:rPr>
                            <a:t>0.2284</a:t>
                          </a:r>
                          <a:endParaRPr lang="zh-CN" sz="2400" b="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24130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kern="800" dirty="0">
                              <a:effectLst/>
                            </a:rPr>
                            <a:t>0.3091</a:t>
                          </a:r>
                          <a:endParaRPr lang="zh-CN" sz="2400" b="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24130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1" kern="800" dirty="0">
                              <a:effectLst/>
                            </a:rPr>
                            <a:t>0.2066</a:t>
                          </a:r>
                          <a:endParaRPr lang="zh-CN" sz="2400" b="1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accent3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6602447"/>
                      </a:ext>
                    </a:extLst>
                  </a:tr>
                  <a:tr h="207010">
                    <a:tc>
                      <a:txBody>
                        <a:bodyPr/>
                        <a:lstStyle/>
                        <a:p>
                          <a:pPr indent="24130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kern="800" dirty="0">
                              <a:solidFill>
                                <a:schemeClr val="tx1"/>
                              </a:solidFill>
                              <a:effectLst/>
                            </a:rPr>
                            <a:t>1.0</a:t>
                          </a:r>
                          <a:endParaRPr lang="zh-CN" sz="2400" b="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24130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kern="800" dirty="0">
                              <a:effectLst/>
                            </a:rPr>
                            <a:t>0.2051</a:t>
                          </a:r>
                          <a:endParaRPr lang="zh-CN" sz="2400" b="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24130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kern="800" dirty="0">
                              <a:effectLst/>
                            </a:rPr>
                            <a:t>0.3303</a:t>
                          </a:r>
                          <a:endParaRPr lang="zh-CN" sz="2400" b="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24130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kern="800" dirty="0">
                              <a:effectLst/>
                            </a:rPr>
                            <a:t>0.2044</a:t>
                          </a:r>
                          <a:endParaRPr lang="zh-CN" sz="2400" b="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accent3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18711841"/>
                      </a:ext>
                    </a:extLst>
                  </a:tr>
                  <a:tr h="207010">
                    <a:tc>
                      <a:txBody>
                        <a:bodyPr/>
                        <a:lstStyle/>
                        <a:p>
                          <a:pPr indent="24130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kern="800" dirty="0">
                              <a:solidFill>
                                <a:schemeClr val="tx1"/>
                              </a:solidFill>
                              <a:effectLst/>
                            </a:rPr>
                            <a:t>1.2</a:t>
                          </a:r>
                          <a:endParaRPr lang="zh-CN" sz="2400" b="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24130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kern="800">
                              <a:effectLst/>
                            </a:rPr>
                            <a:t>0.1948</a:t>
                          </a:r>
                          <a:endParaRPr lang="zh-CN" sz="2400" b="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24130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kern="800" dirty="0">
                              <a:effectLst/>
                            </a:rPr>
                            <a:t>0.3364</a:t>
                          </a:r>
                          <a:endParaRPr lang="zh-CN" sz="2400" b="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24130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kern="800" dirty="0">
                              <a:effectLst/>
                            </a:rPr>
                            <a:t>0.2036</a:t>
                          </a:r>
                          <a:endParaRPr lang="zh-CN" sz="2400" b="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accent3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32550777"/>
                      </a:ext>
                    </a:extLst>
                  </a:tr>
                  <a:tr h="207010">
                    <a:tc>
                      <a:txBody>
                        <a:bodyPr/>
                        <a:lstStyle/>
                        <a:p>
                          <a:pPr indent="24130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kern="800" dirty="0">
                              <a:solidFill>
                                <a:schemeClr val="tx1"/>
                              </a:solidFill>
                              <a:effectLst/>
                            </a:rPr>
                            <a:t>1.5</a:t>
                          </a:r>
                          <a:endParaRPr lang="zh-CN" sz="2400" b="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24130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kern="800" dirty="0">
                              <a:effectLst/>
                            </a:rPr>
                            <a:t>0.1725</a:t>
                          </a:r>
                          <a:endParaRPr lang="zh-CN" sz="2400" b="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24130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1" kern="800" dirty="0">
                              <a:effectLst/>
                            </a:rPr>
                            <a:t>0.3729</a:t>
                          </a:r>
                          <a:endParaRPr lang="zh-CN" sz="2400" b="1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24130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kern="800" dirty="0">
                              <a:effectLst/>
                            </a:rPr>
                            <a:t>0.1996</a:t>
                          </a:r>
                          <a:endParaRPr lang="zh-CN" sz="2400" b="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499805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表格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12132581"/>
                  </p:ext>
                </p:extLst>
              </p:nvPr>
            </p:nvGraphicFramePr>
            <p:xfrm>
              <a:off x="550984" y="1606318"/>
              <a:ext cx="10515600" cy="233172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2626797">
                      <a:extLst>
                        <a:ext uri="{9D8B030D-6E8A-4147-A177-3AD203B41FA5}">
                          <a16:colId xmlns:a16="http://schemas.microsoft.com/office/drawing/2014/main" val="3896598993"/>
                        </a:ext>
                      </a:extLst>
                    </a:gridCol>
                    <a:gridCol w="2631003">
                      <a:extLst>
                        <a:ext uri="{9D8B030D-6E8A-4147-A177-3AD203B41FA5}">
                          <a16:colId xmlns:a16="http://schemas.microsoft.com/office/drawing/2014/main" val="3187884900"/>
                        </a:ext>
                      </a:extLst>
                    </a:gridCol>
                    <a:gridCol w="2628900">
                      <a:extLst>
                        <a:ext uri="{9D8B030D-6E8A-4147-A177-3AD203B41FA5}">
                          <a16:colId xmlns:a16="http://schemas.microsoft.com/office/drawing/2014/main" val="3522997637"/>
                        </a:ext>
                      </a:extLst>
                    </a:gridCol>
                    <a:gridCol w="2628900">
                      <a:extLst>
                        <a:ext uri="{9D8B030D-6E8A-4147-A177-3AD203B41FA5}">
                          <a16:colId xmlns:a16="http://schemas.microsoft.com/office/drawing/2014/main" val="1560162019"/>
                        </a:ext>
                      </a:extLst>
                    </a:gridCol>
                  </a:tblGrid>
                  <a:tr h="73152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32" t="-833" r="-300928" b="-2291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indent="24130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kern="800" dirty="0" err="1">
                              <a:solidFill>
                                <a:schemeClr val="tx1"/>
                              </a:solidFill>
                              <a:effectLst/>
                            </a:rPr>
                            <a:t>MeanPrecision</a:t>
                          </a:r>
                          <a:endParaRPr lang="zh-CN" sz="2400" b="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24130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kern="800" dirty="0" err="1">
                              <a:solidFill>
                                <a:schemeClr val="tx1"/>
                              </a:solidFill>
                              <a:effectLst/>
                            </a:rPr>
                            <a:t>MeanRecall</a:t>
                          </a:r>
                          <a:endParaRPr lang="zh-CN" sz="2400" b="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24130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kern="800" dirty="0">
                              <a:solidFill>
                                <a:schemeClr val="tx1"/>
                              </a:solidFill>
                              <a:effectLst/>
                            </a:rPr>
                            <a:t>MeanF1</a:t>
                          </a:r>
                          <a:endParaRPr lang="zh-CN" sz="2400" b="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6369809"/>
                      </a:ext>
                    </a:extLst>
                  </a:tr>
                  <a:tr h="320040">
                    <a:tc>
                      <a:txBody>
                        <a:bodyPr/>
                        <a:lstStyle/>
                        <a:p>
                          <a:pPr indent="24130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kern="800" dirty="0">
                              <a:solidFill>
                                <a:schemeClr val="tx1"/>
                              </a:solidFill>
                              <a:effectLst/>
                            </a:rPr>
                            <a:t>0.5</a:t>
                          </a:r>
                          <a:endParaRPr lang="zh-CN" sz="2400" b="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24130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1" kern="800" dirty="0">
                              <a:effectLst/>
                            </a:rPr>
                            <a:t>0.2452</a:t>
                          </a:r>
                          <a:endParaRPr lang="zh-CN" sz="2400" b="1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24130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kern="800">
                              <a:effectLst/>
                            </a:rPr>
                            <a:t>0.2633</a:t>
                          </a:r>
                          <a:endParaRPr lang="zh-CN" sz="2400" b="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24130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kern="800">
                              <a:effectLst/>
                            </a:rPr>
                            <a:t>0.1884</a:t>
                          </a:r>
                          <a:endParaRPr lang="zh-CN" sz="2400" b="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5039614"/>
                      </a:ext>
                    </a:extLst>
                  </a:tr>
                  <a:tr h="320040">
                    <a:tc>
                      <a:txBody>
                        <a:bodyPr/>
                        <a:lstStyle/>
                        <a:p>
                          <a:pPr indent="24130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kern="800" dirty="0">
                              <a:solidFill>
                                <a:schemeClr val="tx1"/>
                              </a:solidFill>
                              <a:effectLst/>
                            </a:rPr>
                            <a:t>0.8</a:t>
                          </a:r>
                          <a:endParaRPr lang="zh-CN" sz="2400" b="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24130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kern="800" dirty="0">
                              <a:effectLst/>
                            </a:rPr>
                            <a:t>0.2284</a:t>
                          </a:r>
                          <a:endParaRPr lang="zh-CN" sz="2400" b="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24130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kern="800" dirty="0">
                              <a:effectLst/>
                            </a:rPr>
                            <a:t>0.3091</a:t>
                          </a:r>
                          <a:endParaRPr lang="zh-CN" sz="2400" b="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24130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1" kern="800" dirty="0">
                              <a:effectLst/>
                            </a:rPr>
                            <a:t>0.2066</a:t>
                          </a:r>
                          <a:endParaRPr lang="zh-CN" sz="2400" b="1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accent3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6602447"/>
                      </a:ext>
                    </a:extLst>
                  </a:tr>
                  <a:tr h="320040">
                    <a:tc>
                      <a:txBody>
                        <a:bodyPr/>
                        <a:lstStyle/>
                        <a:p>
                          <a:pPr indent="24130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kern="800" dirty="0">
                              <a:solidFill>
                                <a:schemeClr val="tx1"/>
                              </a:solidFill>
                              <a:effectLst/>
                            </a:rPr>
                            <a:t>1.0</a:t>
                          </a:r>
                          <a:endParaRPr lang="zh-CN" sz="2400" b="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24130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kern="800" dirty="0">
                              <a:effectLst/>
                            </a:rPr>
                            <a:t>0.2051</a:t>
                          </a:r>
                          <a:endParaRPr lang="zh-CN" sz="2400" b="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24130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kern="800" dirty="0">
                              <a:effectLst/>
                            </a:rPr>
                            <a:t>0.3303</a:t>
                          </a:r>
                          <a:endParaRPr lang="zh-CN" sz="2400" b="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24130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kern="800" dirty="0">
                              <a:effectLst/>
                            </a:rPr>
                            <a:t>0.2044</a:t>
                          </a:r>
                          <a:endParaRPr lang="zh-CN" sz="2400" b="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accent3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18711841"/>
                      </a:ext>
                    </a:extLst>
                  </a:tr>
                  <a:tr h="320040">
                    <a:tc>
                      <a:txBody>
                        <a:bodyPr/>
                        <a:lstStyle/>
                        <a:p>
                          <a:pPr indent="24130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kern="800" dirty="0">
                              <a:solidFill>
                                <a:schemeClr val="tx1"/>
                              </a:solidFill>
                              <a:effectLst/>
                            </a:rPr>
                            <a:t>1.2</a:t>
                          </a:r>
                          <a:endParaRPr lang="zh-CN" sz="2400" b="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24130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kern="800">
                              <a:effectLst/>
                            </a:rPr>
                            <a:t>0.1948</a:t>
                          </a:r>
                          <a:endParaRPr lang="zh-CN" sz="2400" b="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24130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kern="800" dirty="0">
                              <a:effectLst/>
                            </a:rPr>
                            <a:t>0.3364</a:t>
                          </a:r>
                          <a:endParaRPr lang="zh-CN" sz="2400" b="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24130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kern="800" dirty="0">
                              <a:effectLst/>
                            </a:rPr>
                            <a:t>0.2036</a:t>
                          </a:r>
                          <a:endParaRPr lang="zh-CN" sz="2400" b="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accent3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32550777"/>
                      </a:ext>
                    </a:extLst>
                  </a:tr>
                  <a:tr h="320040">
                    <a:tc>
                      <a:txBody>
                        <a:bodyPr/>
                        <a:lstStyle/>
                        <a:p>
                          <a:pPr indent="24130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kern="800" dirty="0">
                              <a:solidFill>
                                <a:schemeClr val="tx1"/>
                              </a:solidFill>
                              <a:effectLst/>
                            </a:rPr>
                            <a:t>1.5</a:t>
                          </a:r>
                          <a:endParaRPr lang="zh-CN" sz="2400" b="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24130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kern="800" dirty="0">
                              <a:effectLst/>
                            </a:rPr>
                            <a:t>0.1725</a:t>
                          </a:r>
                          <a:endParaRPr lang="zh-CN" sz="2400" b="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24130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1" kern="800" dirty="0">
                              <a:effectLst/>
                            </a:rPr>
                            <a:t>0.3729</a:t>
                          </a:r>
                          <a:endParaRPr lang="zh-CN" sz="2400" b="1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241300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0" kern="800" dirty="0">
                              <a:effectLst/>
                            </a:rPr>
                            <a:t>0.1996</a:t>
                          </a:r>
                          <a:endParaRPr lang="zh-CN" sz="2400" b="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0" marB="0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499805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矩形 2"/>
              <p:cNvSpPr/>
              <p:nvPr/>
            </p:nvSpPr>
            <p:spPr>
              <a:xfrm>
                <a:off x="4027234" y="4133122"/>
                <a:ext cx="3850674" cy="102951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zh-CN" alt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sub>
                      </m:sSub>
                      <m:r>
                        <a:rPr lang="en-US" altLang="zh-CN" sz="28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(1+</m:t>
                          </m:r>
                          <m:sSup>
                            <m:sSupPr>
                              <m:ctrlPr>
                                <a:rPr lang="zh-CN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altLang="zh-CN" sz="28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8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𝑃𝑅</m:t>
                          </m:r>
                        </m:num>
                        <m:den>
                          <m:sSup>
                            <m:sSupPr>
                              <m:ctrlPr>
                                <a:rPr lang="zh-CN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altLang="zh-CN" sz="28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CN" sz="28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7234" y="4133122"/>
                <a:ext cx="3850674" cy="102951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5482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6"/>
    </mc:Choice>
    <mc:Fallback xmlns="">
      <p:transition spd="slow" advTm="456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蛋白质远程同源检测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550984" y="949569"/>
                <a:ext cx="29546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400" i="1" dirty="0" smtClean="0">
                        <a:latin typeface="Cambria Math" panose="02040503050406030204" pitchFamily="18" charset="0"/>
                      </a:rPr>
                      <m:t>最优</m:t>
                    </m:r>
                  </m:oMath>
                </a14:m>
                <a:r>
                  <a:rPr lang="zh-CN" altLang="en-US" sz="2400" dirty="0" smtClean="0"/>
                  <a:t>分类结果上界：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984" y="949569"/>
                <a:ext cx="2954655" cy="461665"/>
              </a:xfrm>
              <a:prstGeom prst="rect">
                <a:avLst/>
              </a:prstGeom>
              <a:blipFill>
                <a:blip r:embed="rId3"/>
                <a:stretch>
                  <a:fillRect l="-1649" t="-14474" r="-2268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7465" y="1606318"/>
            <a:ext cx="6786196" cy="3135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642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8508"/>
    </mc:Choice>
    <mc:Fallback xmlns="">
      <p:transition spd="slow" advTm="58508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总结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50984" y="949569"/>
            <a:ext cx="28520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r>
              <a:rPr lang="zh-CN" altLang="en-US" sz="24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本文主要工作</a:t>
            </a:r>
          </a:p>
        </p:txBody>
      </p:sp>
      <p:sp>
        <p:nvSpPr>
          <p:cNvPr id="7" name="矩形 6"/>
          <p:cNvSpPr/>
          <p:nvPr/>
        </p:nvSpPr>
        <p:spPr>
          <a:xfrm>
            <a:off x="445475" y="1791276"/>
            <a:ext cx="791434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zh-CN" altLang="en-US" sz="2400" kern="1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介绍造成不平衡数据分类困难的影响因素；</a:t>
            </a:r>
            <a:endParaRPr lang="en-US" altLang="zh-CN" sz="2400" kern="1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altLang="zh-CN" sz="2400" kern="1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zh-CN" altLang="en-US" sz="2400" dirty="0"/>
              <a:t>深入分析</a:t>
            </a:r>
            <a:r>
              <a:rPr lang="en-US" altLang="zh-CN" sz="2400" dirty="0"/>
              <a:t>AUC</a:t>
            </a:r>
            <a:r>
              <a:rPr lang="zh-CN" altLang="zh-CN" sz="2400" dirty="0" smtClean="0"/>
              <a:t>指标</a:t>
            </a:r>
            <a:r>
              <a:rPr lang="zh-CN" altLang="en-US" sz="2400" dirty="0"/>
              <a:t>，</a:t>
            </a:r>
            <a:r>
              <a:rPr lang="zh-CN" altLang="zh-CN" sz="2400" dirty="0" smtClean="0"/>
              <a:t>说明</a:t>
            </a:r>
            <a:r>
              <a:rPr lang="zh-CN" altLang="zh-CN" sz="2400" dirty="0"/>
              <a:t>其在衡量不平衡数据分类时的优势，以及不足之</a:t>
            </a:r>
            <a:r>
              <a:rPr lang="zh-CN" altLang="zh-CN" sz="2400" dirty="0" smtClean="0"/>
              <a:t>处</a:t>
            </a:r>
            <a:r>
              <a:rPr lang="zh-CN" altLang="en-US" sz="2400" dirty="0"/>
              <a:t>；</a:t>
            </a:r>
            <a:endParaRPr lang="en-US" altLang="zh-CN" sz="2400" dirty="0" smtClean="0"/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altLang="zh-CN" sz="2400" dirty="0" smtClean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针对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AUC</a:t>
            </a: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的缺陷，提出了一个寻找最优分类阈值的</a:t>
            </a:r>
            <a:r>
              <a:rPr lang="zh-CN" altLang="zh-CN" sz="2400" kern="1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框架</a:t>
            </a:r>
            <a:r>
              <a:rPr lang="zh-CN" altLang="en-US" sz="2400" kern="1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；</a:t>
            </a:r>
            <a:endParaRPr lang="zh-CN" altLang="en-US" sz="2400" dirty="0"/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545635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729"/>
    </mc:Choice>
    <mc:Fallback xmlns="">
      <p:transition spd="slow" advTm="20729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攻读硕士学位期间所发表的论文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875691" y="1107630"/>
            <a:ext cx="7561385" cy="42550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9400" indent="-279400" algn="just">
              <a:spcBef>
                <a:spcPts val="1400"/>
              </a:spcBef>
              <a:spcAft>
                <a:spcPts val="1450"/>
              </a:spcAft>
            </a:pPr>
            <a:r>
              <a:rPr lang="en-US" altLang="zh-CN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[1] </a:t>
            </a:r>
            <a:r>
              <a:rPr lang="zh-CN" altLang="zh-CN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谢</a:t>
            </a:r>
            <a:r>
              <a:rPr lang="zh-CN" altLang="zh-CN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思发</a:t>
            </a:r>
            <a:r>
              <a:rPr lang="en-US" altLang="zh-CN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zh-CN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林琛</a:t>
            </a:r>
            <a:r>
              <a:rPr lang="en-US" altLang="zh-CN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zh-CN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苏</a:t>
            </a:r>
            <a:r>
              <a:rPr lang="zh-CN" altLang="zh-CN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旋</a:t>
            </a:r>
            <a:r>
              <a:rPr lang="en-US" altLang="zh-CN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zh-CN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江弋</a:t>
            </a:r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zh-CN" altLang="zh-CN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《</a:t>
            </a:r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Hadoop</a:t>
            </a:r>
            <a:r>
              <a:rPr lang="zh-CN" altLang="zh-CN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平台下热点事件检测》</a:t>
            </a:r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[J]</a:t>
            </a:r>
            <a:r>
              <a:rPr lang="zh-CN" altLang="zh-CN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小型微型计算机系统</a:t>
            </a:r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 Vol.35 No.4,2014</a:t>
            </a:r>
            <a:r>
              <a:rPr lang="en-US" altLang="zh-CN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</a:p>
          <a:p>
            <a:pPr marL="279400" indent="-279400" algn="just">
              <a:spcBef>
                <a:spcPts val="1400"/>
              </a:spcBef>
              <a:spcAft>
                <a:spcPts val="1450"/>
              </a:spcAft>
            </a:pPr>
            <a:r>
              <a:rPr lang="en-US" altLang="zh-CN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2] </a:t>
            </a:r>
            <a:r>
              <a:rPr lang="en-US" altLang="zh-CN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Si-fa </a:t>
            </a:r>
            <a:r>
              <a:rPr lang="en-US" altLang="zh-CN" b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Xie</a:t>
            </a:r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Wei </a:t>
            </a:r>
            <a:r>
              <a:rPr lang="en-US" altLang="zh-CN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Weng</a:t>
            </a:r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Ke</a:t>
            </a:r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Chen, </a:t>
            </a:r>
            <a:r>
              <a:rPr lang="en-US" altLang="zh-CN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Xiangrong</a:t>
            </a:r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Liu. Identifying Reliable Posts And Users In Online Social </a:t>
            </a:r>
            <a:r>
              <a:rPr lang="en-US" altLang="zh-CN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Networks.International</a:t>
            </a:r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.[J]Journal of Pattern Recognition and Artificial Intelligence (IJPRAI),Vol.28 No.6, 2014.</a:t>
            </a:r>
            <a:endParaRPr lang="zh-CN" altLang="zh-CN" sz="2400" b="1" kern="100" dirty="0">
              <a:latin typeface="等线 Light" panose="02010600030101010101" pitchFamily="2" charset="-122"/>
              <a:ea typeface="等线 Light" panose="02010600030101010101" pitchFamily="2" charset="-122"/>
              <a:cs typeface="Times New Roman" panose="02020603050405020304" pitchFamily="18" charset="0"/>
            </a:endParaRPr>
          </a:p>
          <a:p>
            <a:pPr marL="279400" indent="-279400" algn="just">
              <a:spcBef>
                <a:spcPts val="1400"/>
              </a:spcBef>
              <a:spcAft>
                <a:spcPts val="1450"/>
              </a:spcAft>
            </a:pPr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[3</a:t>
            </a:r>
            <a:r>
              <a:rPr lang="en-US" altLang="zh-CN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 Si-fa </a:t>
            </a:r>
            <a:r>
              <a:rPr lang="en-US" altLang="zh-CN" b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Xie</a:t>
            </a:r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Pei Li, Yi Jiang, Y Zhao. A Discriminative Method For Protein Remote Homology Detection Based On N-Gram.[J]Genetics and Molecular Research(GMR).2015</a:t>
            </a:r>
            <a:endParaRPr lang="zh-CN" altLang="zh-CN" sz="2400" b="1" kern="100" dirty="0">
              <a:latin typeface="等线 Light" panose="02010600030101010101" pitchFamily="2" charset="-122"/>
              <a:ea typeface="等线 Light" panose="02010600030101010101" pitchFamily="2" charset="-122"/>
              <a:cs typeface="Times New Roman" panose="02020603050405020304" pitchFamily="18" charset="0"/>
            </a:endParaRPr>
          </a:p>
          <a:p>
            <a:pPr marL="279400" indent="-279400" algn="just">
              <a:spcBef>
                <a:spcPts val="1400"/>
              </a:spcBef>
              <a:spcAft>
                <a:spcPts val="1450"/>
              </a:spcAft>
            </a:pPr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[4] </a:t>
            </a:r>
            <a:r>
              <a:rPr lang="en-US" altLang="zh-CN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Quan</a:t>
            </a:r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Zou, </a:t>
            </a:r>
            <a:r>
              <a:rPr lang="en-US" altLang="zh-CN" b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Sifa</a:t>
            </a:r>
            <a:r>
              <a:rPr lang="en-US" altLang="zh-CN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Xie</a:t>
            </a:r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Ziyu</a:t>
            </a:r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Lin, </a:t>
            </a:r>
            <a:r>
              <a:rPr lang="en-US" altLang="zh-CN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Meihong</a:t>
            </a:r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Wu, Ying </a:t>
            </a:r>
            <a:r>
              <a:rPr lang="en-US" altLang="zh-CN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Ju</a:t>
            </a:r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 Finding the Best </a:t>
            </a:r>
            <a:r>
              <a:rPr lang="en-US" altLang="zh-CN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Classifiaction</a:t>
            </a:r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Thresholdin</a:t>
            </a:r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Imbalanced Classification.[J]Big Data Research.2016.</a:t>
            </a:r>
            <a:endParaRPr lang="zh-CN" altLang="zh-CN" sz="2400" b="1" kern="100" dirty="0">
              <a:effectLst/>
              <a:latin typeface="等线 Light" panose="02010600030101010101" pitchFamily="2" charset="-122"/>
              <a:ea typeface="等线 Light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0366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93"/>
    </mc:Choice>
    <mc:Fallback xmlns="">
      <p:transition spd="slow" advTm="4193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7" name="Picture 3" descr="未标题-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337" y="1005689"/>
            <a:ext cx="4422016" cy="363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4958860" y="2391873"/>
            <a:ext cx="46987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/>
              <a:t>欢迎各位老师批评指正！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987785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641"/>
    </mc:Choice>
    <mc:Fallback xmlns="">
      <p:transition spd="slow" advTm="18641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课题背景及意义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6765" y="1005817"/>
            <a:ext cx="11217165" cy="3458867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不平衡数据分类问题广泛存在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674" y="1893169"/>
            <a:ext cx="2620389" cy="213241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5295" y="1893169"/>
            <a:ext cx="2829024" cy="2043184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43454" y="4025581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信用卡欺诈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5096107" y="409535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网络入侵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8617928" y="402558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生物诊断</a:t>
            </a:r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0613" y="1893169"/>
            <a:ext cx="3162626" cy="2021446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3423140" y="4801967"/>
            <a:ext cx="47595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不同类别的数据分布不平衡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06448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6810"/>
    </mc:Choice>
    <mc:Fallback xmlns="">
      <p:transition spd="slow" advTm="5681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影响因素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6765" y="1005818"/>
            <a:ext cx="2979481" cy="506460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小析取项问题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8671" y="1225273"/>
            <a:ext cx="6499067" cy="4895718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 bwMode="auto">
          <a:xfrm>
            <a:off x="5650521" y="3083169"/>
            <a:ext cx="2590802" cy="339969"/>
          </a:xfrm>
          <a:prstGeom prst="rect">
            <a:avLst/>
          </a:prstGeom>
          <a:noFill/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04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6291"/>
    </mc:Choice>
    <mc:Fallback xmlns="">
      <p:transition spd="slow" advTm="5629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影响因素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6765" y="1005818"/>
            <a:ext cx="11217165" cy="3721826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训练集密度不足问题</a:t>
            </a:r>
            <a:endParaRPr lang="en-US" altLang="zh-CN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765" y="1732630"/>
            <a:ext cx="6825462" cy="285385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7966" y="1732630"/>
            <a:ext cx="4255964" cy="249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413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419"/>
    </mc:Choice>
    <mc:Fallback xmlns="">
      <p:transition spd="slow" advTm="50419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影响因素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6766" y="1005817"/>
            <a:ext cx="2967758" cy="717475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类别覆盖问题</a:t>
            </a: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4381" y="1005817"/>
            <a:ext cx="5911822" cy="259986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8686" y="3912838"/>
            <a:ext cx="5495925" cy="27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889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643"/>
    </mc:Choice>
    <mc:Fallback xmlns="">
      <p:transition spd="slow" advTm="50643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影响因素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6766" y="1005818"/>
            <a:ext cx="2751712" cy="478922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数据偏移问题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8477" y="1484739"/>
            <a:ext cx="5248275" cy="23050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0852" y="3902666"/>
            <a:ext cx="529590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652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242"/>
    </mc:Choice>
    <mc:Fallback xmlns="">
      <p:transition spd="slow" advTm="41242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衡量不平衡分类性能的指标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396765" y="1005818"/>
                <a:ext cx="11217165" cy="460953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zh-CN" altLang="en-US" dirty="0" smtClean="0"/>
                  <a:t>单一评估指标</a:t>
                </a:r>
                <a:endParaRPr lang="en-US" altLang="zh-CN" dirty="0" smtClean="0"/>
              </a:p>
              <a:p>
                <a:pPr marL="0" indent="0">
                  <a:buNone/>
                </a:pPr>
                <a:endParaRPr lang="en-US" altLang="zh-CN" dirty="0" smtClean="0"/>
              </a:p>
              <a:p>
                <a:pPr marL="1314450" lvl="2" indent="-514350">
                  <a:buFont typeface="Wingdings" panose="05000000000000000000" pitchFamily="2" charset="2"/>
                  <a:buChar char="Ø"/>
                </a:pPr>
                <a:r>
                  <a:rPr lang="zh-CN" altLang="en-US" dirty="0" smtClean="0"/>
                  <a:t>准确率和错误率    </a:t>
                </a:r>
                <a:r>
                  <a:rPr lang="en-US" altLang="zh-CN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𝐴𝑐𝑐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𝑇𝑁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𝑇𝑁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𝐹𝑃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𝐹𝑁</m:t>
                        </m:r>
                      </m:den>
                    </m:f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𝐸𝑟𝑟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=1−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𝐴𝑐𝑐</m:t>
                    </m:r>
                  </m:oMath>
                </a14:m>
                <a:endParaRPr lang="en-US" altLang="zh-CN" dirty="0" smtClean="0"/>
              </a:p>
              <a:p>
                <a:pPr marL="1314450" lvl="2" indent="-514350">
                  <a:buFont typeface="Wingdings" panose="05000000000000000000" pitchFamily="2" charset="2"/>
                  <a:buChar char="Ø"/>
                </a:pPr>
                <a:r>
                  <a:rPr lang="zh-CN" altLang="en-US" dirty="0" smtClean="0"/>
                  <a:t>查准率和查全率    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𝑃𝑟𝑒𝑐𝑖𝑠𝑖𝑜𝑛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𝐹𝑃</m:t>
                        </m:r>
                      </m:den>
                    </m:f>
                  </m:oMath>
                </a14:m>
                <a:r>
                  <a:rPr lang="en-US" altLang="zh-CN" dirty="0" smtClean="0"/>
                  <a:t>;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𝑅𝑒𝑐𝑎𝑙𝑙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𝐹𝑁</m:t>
                        </m:r>
                      </m:den>
                    </m:f>
                  </m:oMath>
                </a14:m>
                <a:endParaRPr lang="en-US" altLang="zh-CN" dirty="0" smtClean="0"/>
              </a:p>
              <a:p>
                <a:pPr marL="1314450" lvl="2" indent="-514350">
                  <a:buFont typeface="Wingdings" panose="05000000000000000000" pitchFamily="2" charset="2"/>
                  <a:buChar char="Ø"/>
                </a:pPr>
                <a:r>
                  <a:rPr lang="en-US" altLang="zh-CN" dirty="0" smtClean="0"/>
                  <a:t>F-Measure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𝑃𝑅</m:t>
                        </m:r>
                      </m:num>
                      <m:den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den>
                    </m:f>
                  </m:oMath>
                </a14:m>
                <a:endParaRPr lang="en-US" altLang="zh-CN" dirty="0" smtClean="0"/>
              </a:p>
              <a:p>
                <a:pPr marL="1314450" lvl="2" indent="-514350">
                  <a:buFont typeface="Wingdings" panose="05000000000000000000" pitchFamily="2" charset="2"/>
                  <a:buChar char="Ø"/>
                </a:pPr>
                <a:r>
                  <a:rPr lang="en-US" altLang="zh-CN" dirty="0" err="1" smtClean="0"/>
                  <a:t>TPRate</a:t>
                </a:r>
                <a:r>
                  <a:rPr lang="zh-CN" altLang="en-US" dirty="0" smtClean="0"/>
                  <a:t>和</a:t>
                </a:r>
                <a:r>
                  <a:rPr lang="en-US" altLang="zh-CN" dirty="0" err="1" smtClean="0"/>
                  <a:t>FPRate</a:t>
                </a:r>
                <a:r>
                  <a:rPr lang="zh-CN" altLang="en-US" dirty="0" smtClean="0"/>
                  <a:t>    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𝑇𝑃𝑅𝑎𝑡𝑒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𝐹𝑁</m:t>
                        </m:r>
                      </m:den>
                    </m:f>
                  </m:oMath>
                </a14:m>
                <a:r>
                  <a:rPr lang="en-US" altLang="zh-CN" dirty="0" smtClean="0"/>
                  <a:t>;</a:t>
                </a:r>
                <a14:m>
                  <m:oMath xmlns:m="http://schemas.openxmlformats.org/officeDocument/2006/math"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𝐹𝑃𝑅𝑎𝑡𝑒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𝐹𝑃</m:t>
                        </m:r>
                      </m:num>
                      <m:den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𝑇𝑁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𝐹𝑃</m:t>
                        </m:r>
                      </m:den>
                    </m:f>
                  </m:oMath>
                </a14:m>
                <a:endParaRPr lang="en-US" altLang="zh-CN" dirty="0" smtClean="0"/>
              </a:p>
              <a:p>
                <a:pPr marL="1314450" lvl="2" indent="-514350">
                  <a:buFont typeface="Wingdings" panose="05000000000000000000" pitchFamily="2" charset="2"/>
                  <a:buChar char="Ø"/>
                </a:pPr>
                <a:r>
                  <a:rPr lang="zh-CN" altLang="en-US" dirty="0" smtClean="0"/>
                  <a:t>  几何均数               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𝐺𝑀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𝑇𝑃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𝑇𝑃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𝐹𝑁</m:t>
                            </m:r>
                          </m:den>
                        </m:f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𝐹𝑃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𝑇𝑁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𝐹𝑃</m:t>
                            </m:r>
                          </m:den>
                        </m:f>
                      </m:e>
                    </m:rad>
                  </m:oMath>
                </a14:m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6765" y="1005818"/>
                <a:ext cx="11217165" cy="4609536"/>
              </a:xfrm>
              <a:blipFill>
                <a:blip r:embed="rId3"/>
                <a:stretch>
                  <a:fillRect l="-1359" t="-2116" b="-7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2147" y="1146494"/>
            <a:ext cx="54864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758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2531"/>
    </mc:Choice>
    <mc:Fallback xmlns="">
      <p:transition spd="slow" advTm="19253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衡量不平衡分类性能的指标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ROC</a:t>
            </a:r>
            <a:r>
              <a:rPr lang="zh-CN" altLang="en-US" dirty="0" smtClean="0"/>
              <a:t>曲线和</a:t>
            </a:r>
            <a:r>
              <a:rPr lang="en-US" altLang="zh-CN" dirty="0" smtClean="0"/>
              <a:t>AUC</a:t>
            </a:r>
            <a:r>
              <a:rPr lang="zh-CN" altLang="en-US" dirty="0" smtClean="0"/>
              <a:t>值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906" y="1631456"/>
            <a:ext cx="4406648" cy="361447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576646" y="2215662"/>
            <a:ext cx="37396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1.</a:t>
            </a:r>
            <a:r>
              <a:rPr lang="zh-CN" altLang="en-US" sz="2800" dirty="0" smtClean="0"/>
              <a:t>对类别分布不敏感；</a:t>
            </a:r>
            <a:endParaRPr lang="en-US" altLang="zh-CN" sz="2800" dirty="0" smtClean="0"/>
          </a:p>
          <a:p>
            <a:r>
              <a:rPr lang="en-US" altLang="zh-CN" sz="2800" dirty="0" smtClean="0"/>
              <a:t>2.</a:t>
            </a:r>
            <a:r>
              <a:rPr lang="zh-CN" altLang="en-US" sz="2800" dirty="0" smtClean="0"/>
              <a:t>具有良好的可视性；</a:t>
            </a:r>
            <a:endParaRPr lang="zh-CN" altLang="en-US" sz="2800" dirty="0"/>
          </a:p>
        </p:txBody>
      </p:sp>
      <p:cxnSp>
        <p:nvCxnSpPr>
          <p:cNvPr id="10" name="直接箭头连接符 9"/>
          <p:cNvCxnSpPr/>
          <p:nvPr/>
        </p:nvCxnSpPr>
        <p:spPr bwMode="auto">
          <a:xfrm>
            <a:off x="5074316" y="1443789"/>
            <a:ext cx="46893" cy="439034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椭圆 12"/>
          <p:cNvSpPr/>
          <p:nvPr/>
        </p:nvSpPr>
        <p:spPr bwMode="auto">
          <a:xfrm rot="10800000">
            <a:off x="5063347" y="5484033"/>
            <a:ext cx="118885" cy="93785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" name="椭圆 13"/>
          <p:cNvSpPr/>
          <p:nvPr/>
        </p:nvSpPr>
        <p:spPr bwMode="auto">
          <a:xfrm rot="10800000">
            <a:off x="5063347" y="5179232"/>
            <a:ext cx="118885" cy="93785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5" name="椭圆 14"/>
          <p:cNvSpPr/>
          <p:nvPr/>
        </p:nvSpPr>
        <p:spPr bwMode="auto">
          <a:xfrm rot="10800000">
            <a:off x="5063348" y="4793766"/>
            <a:ext cx="118885" cy="93785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" name="椭圆 15"/>
          <p:cNvSpPr/>
          <p:nvPr/>
        </p:nvSpPr>
        <p:spPr bwMode="auto">
          <a:xfrm rot="10800000">
            <a:off x="5063348" y="4356316"/>
            <a:ext cx="118885" cy="93785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7" name="椭圆 16"/>
          <p:cNvSpPr/>
          <p:nvPr/>
        </p:nvSpPr>
        <p:spPr bwMode="auto">
          <a:xfrm rot="10800000">
            <a:off x="5063350" y="3926745"/>
            <a:ext cx="118885" cy="93785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" name="椭圆 17"/>
          <p:cNvSpPr/>
          <p:nvPr/>
        </p:nvSpPr>
        <p:spPr bwMode="auto">
          <a:xfrm rot="10800000">
            <a:off x="5063347" y="2905068"/>
            <a:ext cx="118885" cy="93785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9" name="椭圆 18"/>
          <p:cNvSpPr/>
          <p:nvPr/>
        </p:nvSpPr>
        <p:spPr bwMode="auto">
          <a:xfrm rot="10800000">
            <a:off x="5056947" y="3127250"/>
            <a:ext cx="118885" cy="93785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" name="椭圆 19"/>
          <p:cNvSpPr/>
          <p:nvPr/>
        </p:nvSpPr>
        <p:spPr bwMode="auto">
          <a:xfrm rot="10800000">
            <a:off x="5063353" y="3249060"/>
            <a:ext cx="118885" cy="93785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1" name="五角星 20"/>
          <p:cNvSpPr/>
          <p:nvPr/>
        </p:nvSpPr>
        <p:spPr bwMode="auto">
          <a:xfrm rot="10800000">
            <a:off x="5020818" y="5283800"/>
            <a:ext cx="191137" cy="212896"/>
          </a:xfrm>
          <a:prstGeom prst="star5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2" name="五角星 21"/>
          <p:cNvSpPr/>
          <p:nvPr/>
        </p:nvSpPr>
        <p:spPr bwMode="auto">
          <a:xfrm rot="10800000">
            <a:off x="5020818" y="4967276"/>
            <a:ext cx="191137" cy="212896"/>
          </a:xfrm>
          <a:prstGeom prst="star5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3" name="五角星 22"/>
          <p:cNvSpPr/>
          <p:nvPr/>
        </p:nvSpPr>
        <p:spPr bwMode="auto">
          <a:xfrm rot="10800000">
            <a:off x="5034771" y="4854229"/>
            <a:ext cx="191137" cy="212896"/>
          </a:xfrm>
          <a:prstGeom prst="star5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4" name="五角星 23"/>
          <p:cNvSpPr/>
          <p:nvPr/>
        </p:nvSpPr>
        <p:spPr bwMode="auto">
          <a:xfrm rot="10800000">
            <a:off x="5019339" y="4604802"/>
            <a:ext cx="191137" cy="212896"/>
          </a:xfrm>
          <a:prstGeom prst="star5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5" name="五角星 24"/>
          <p:cNvSpPr/>
          <p:nvPr/>
        </p:nvSpPr>
        <p:spPr bwMode="auto">
          <a:xfrm rot="10800000">
            <a:off x="5020818" y="4450101"/>
            <a:ext cx="191137" cy="212896"/>
          </a:xfrm>
          <a:prstGeom prst="star5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6" name="五角星 25"/>
          <p:cNvSpPr/>
          <p:nvPr/>
        </p:nvSpPr>
        <p:spPr bwMode="auto">
          <a:xfrm rot="10800000">
            <a:off x="5020819" y="4156259"/>
            <a:ext cx="191137" cy="212896"/>
          </a:xfrm>
          <a:prstGeom prst="star5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7" name="五角星 26"/>
          <p:cNvSpPr/>
          <p:nvPr/>
        </p:nvSpPr>
        <p:spPr bwMode="auto">
          <a:xfrm rot="10800000">
            <a:off x="5042089" y="2539832"/>
            <a:ext cx="191137" cy="212896"/>
          </a:xfrm>
          <a:prstGeom prst="star5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8" name="五角星 27"/>
          <p:cNvSpPr/>
          <p:nvPr/>
        </p:nvSpPr>
        <p:spPr bwMode="auto">
          <a:xfrm rot="10800000">
            <a:off x="5034771" y="2987344"/>
            <a:ext cx="191137" cy="212896"/>
          </a:xfrm>
          <a:prstGeom prst="star5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9" name="五角星 28"/>
          <p:cNvSpPr/>
          <p:nvPr/>
        </p:nvSpPr>
        <p:spPr bwMode="auto">
          <a:xfrm rot="10800000">
            <a:off x="5020818" y="4038826"/>
            <a:ext cx="191137" cy="212896"/>
          </a:xfrm>
          <a:prstGeom prst="star5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0" name="五角星 29"/>
          <p:cNvSpPr/>
          <p:nvPr/>
        </p:nvSpPr>
        <p:spPr bwMode="auto">
          <a:xfrm rot="10800000">
            <a:off x="5034772" y="3710503"/>
            <a:ext cx="191137" cy="212896"/>
          </a:xfrm>
          <a:prstGeom prst="star5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1" name="五角星 30"/>
          <p:cNvSpPr/>
          <p:nvPr/>
        </p:nvSpPr>
        <p:spPr bwMode="auto">
          <a:xfrm rot="10800000">
            <a:off x="5020819" y="3534912"/>
            <a:ext cx="191137" cy="212896"/>
          </a:xfrm>
          <a:prstGeom prst="star5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2" name="五角星 31"/>
          <p:cNvSpPr/>
          <p:nvPr/>
        </p:nvSpPr>
        <p:spPr bwMode="auto">
          <a:xfrm rot="10800000">
            <a:off x="5012363" y="3359321"/>
            <a:ext cx="191137" cy="212896"/>
          </a:xfrm>
          <a:prstGeom prst="star5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3" name="五角星 32"/>
          <p:cNvSpPr/>
          <p:nvPr/>
        </p:nvSpPr>
        <p:spPr bwMode="auto">
          <a:xfrm rot="10800000">
            <a:off x="5027228" y="2353564"/>
            <a:ext cx="191137" cy="212896"/>
          </a:xfrm>
          <a:prstGeom prst="star5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" name="五角星 33"/>
          <p:cNvSpPr/>
          <p:nvPr/>
        </p:nvSpPr>
        <p:spPr bwMode="auto">
          <a:xfrm rot="10800000">
            <a:off x="5012368" y="2189080"/>
            <a:ext cx="191137" cy="212896"/>
          </a:xfrm>
          <a:prstGeom prst="star5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5" name="五角星 34"/>
          <p:cNvSpPr/>
          <p:nvPr/>
        </p:nvSpPr>
        <p:spPr bwMode="auto">
          <a:xfrm rot="10800000">
            <a:off x="5012368" y="2010356"/>
            <a:ext cx="191137" cy="212896"/>
          </a:xfrm>
          <a:prstGeom prst="star5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37" name="直接连接符 36"/>
          <p:cNvCxnSpPr/>
          <p:nvPr/>
        </p:nvCxnSpPr>
        <p:spPr bwMode="auto">
          <a:xfrm>
            <a:off x="4968754" y="1983307"/>
            <a:ext cx="236078" cy="1289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" name="直接箭头连接符 40"/>
          <p:cNvCxnSpPr/>
          <p:nvPr/>
        </p:nvCxnSpPr>
        <p:spPr bwMode="auto">
          <a:xfrm flipH="1" flipV="1">
            <a:off x="4271211" y="1864336"/>
            <a:ext cx="697543" cy="11897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" name="直接连接符 48"/>
          <p:cNvCxnSpPr/>
          <p:nvPr/>
        </p:nvCxnSpPr>
        <p:spPr bwMode="auto">
          <a:xfrm>
            <a:off x="4948307" y="3363906"/>
            <a:ext cx="291582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2" name="文本框 51"/>
          <p:cNvSpPr txBox="1"/>
          <p:nvPr/>
        </p:nvSpPr>
        <p:spPr>
          <a:xfrm>
            <a:off x="5074316" y="2670687"/>
            <a:ext cx="461665" cy="32316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dirty="0" smtClean="0"/>
              <a:t>…</a:t>
            </a:r>
            <a:endParaRPr lang="zh-CN" altLang="en-US" dirty="0"/>
          </a:p>
        </p:txBody>
      </p:sp>
      <p:cxnSp>
        <p:nvCxnSpPr>
          <p:cNvPr id="53" name="直接箭头连接符 52"/>
          <p:cNvCxnSpPr/>
          <p:nvPr/>
        </p:nvCxnSpPr>
        <p:spPr bwMode="auto">
          <a:xfrm flipH="1" flipV="1">
            <a:off x="2406316" y="2326972"/>
            <a:ext cx="2553004" cy="1038025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9" name="直接连接符 58"/>
          <p:cNvCxnSpPr/>
          <p:nvPr/>
        </p:nvCxnSpPr>
        <p:spPr bwMode="auto">
          <a:xfrm>
            <a:off x="4980564" y="4477249"/>
            <a:ext cx="291582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0" name="直接箭头连接符 59"/>
          <p:cNvCxnSpPr/>
          <p:nvPr/>
        </p:nvCxnSpPr>
        <p:spPr bwMode="auto">
          <a:xfrm flipH="1" flipV="1">
            <a:off x="1537109" y="3534912"/>
            <a:ext cx="3446443" cy="94233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4" name="直接连接符 63"/>
          <p:cNvCxnSpPr/>
          <p:nvPr/>
        </p:nvCxnSpPr>
        <p:spPr bwMode="auto">
          <a:xfrm>
            <a:off x="4939885" y="5594940"/>
            <a:ext cx="291582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5" name="直接箭头连接符 64"/>
          <p:cNvCxnSpPr/>
          <p:nvPr/>
        </p:nvCxnSpPr>
        <p:spPr bwMode="auto">
          <a:xfrm flipH="1" flipV="1">
            <a:off x="1084530" y="4767362"/>
            <a:ext cx="3866553" cy="82222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5284305" y="1450965"/>
                <a:ext cx="4571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/>
                  <a:t>-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4305" y="1450965"/>
                <a:ext cx="457176" cy="369332"/>
              </a:xfrm>
              <a:prstGeom prst="rect">
                <a:avLst/>
              </a:prstGeom>
              <a:blipFill>
                <a:blip r:embed="rId5"/>
                <a:stretch>
                  <a:fillRect l="-12000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/>
              <p:cNvSpPr txBox="1"/>
              <p:nvPr/>
            </p:nvSpPr>
            <p:spPr>
              <a:xfrm>
                <a:off x="5239889" y="5633544"/>
                <a:ext cx="5148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+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0" name="文本框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9889" y="5633544"/>
                <a:ext cx="514885" cy="369332"/>
              </a:xfrm>
              <a:prstGeom prst="rect">
                <a:avLst/>
              </a:prstGeom>
              <a:blipFill>
                <a:blip r:embed="rId6"/>
                <a:stretch>
                  <a:fillRect l="-10714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582625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8959"/>
    </mc:Choice>
    <mc:Fallback xmlns="">
      <p:transition spd="slow" advTm="11895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8|1.2|1.7|31.4|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2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4.3|2.3|0.7|1.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6.6|1.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2.3|48.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7|0.5|2.7|0.6|2.7|1.8|0.7|6.7|0.8|4.1|0.6|0.9|0.5|0.5|0.4|1|11|0.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1"/>
</p:tagLst>
</file>

<file path=ppt/theme/theme1.xml><?xml version="1.0" encoding="utf-8"?>
<a:theme xmlns:a="http://schemas.openxmlformats.org/drawingml/2006/main" name="1_pptdesign.blogbus.com">
  <a:themeElements>
    <a:clrScheme name="pptdesign.blogbus.com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EFE6AF"/>
      </a:accent1>
      <a:accent2>
        <a:srgbClr val="F7B103"/>
      </a:accent2>
      <a:accent3>
        <a:srgbClr val="FFFFFF"/>
      </a:accent3>
      <a:accent4>
        <a:srgbClr val="000000"/>
      </a:accent4>
      <a:accent5>
        <a:srgbClr val="F6F0D4"/>
      </a:accent5>
      <a:accent6>
        <a:srgbClr val="E0A002"/>
      </a:accent6>
      <a:hlink>
        <a:srgbClr val="54401C"/>
      </a:hlink>
      <a:folHlink>
        <a:srgbClr val="513103"/>
      </a:folHlink>
    </a:clrScheme>
    <a:fontScheme name="pptdesign.blogbus.com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pptdesign.blogbus.com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design.blogbus.com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design.blogbus.com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design.blogbus.com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design.blogbus.com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design.blogbus.com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design.blogbus.com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design.blogbus.com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design.blogbus.com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design.blogbus.com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design.blogbus.com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design.blogbus.com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design.blogbus.com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EFE6AF"/>
        </a:accent1>
        <a:accent2>
          <a:srgbClr val="F7B103"/>
        </a:accent2>
        <a:accent3>
          <a:srgbClr val="FFFFFF"/>
        </a:accent3>
        <a:accent4>
          <a:srgbClr val="000000"/>
        </a:accent4>
        <a:accent5>
          <a:srgbClr val="F6F0D4"/>
        </a:accent5>
        <a:accent6>
          <a:srgbClr val="E0A002"/>
        </a:accent6>
        <a:hlink>
          <a:srgbClr val="54401C"/>
        </a:hlink>
        <a:folHlink>
          <a:srgbClr val="51310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5213</TotalTime>
  <Words>2698</Words>
  <Application>Microsoft Office PowerPoint</Application>
  <PresentationFormat>宽屏</PresentationFormat>
  <Paragraphs>371</Paragraphs>
  <Slides>26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5" baseType="lpstr">
      <vt:lpstr>等线</vt:lpstr>
      <vt:lpstr>等线 Light</vt:lpstr>
      <vt:lpstr>宋体</vt:lpstr>
      <vt:lpstr>微软雅黑</vt:lpstr>
      <vt:lpstr>Arial</vt:lpstr>
      <vt:lpstr>Cambria Math</vt:lpstr>
      <vt:lpstr>Times New Roman</vt:lpstr>
      <vt:lpstr>Wingdings</vt:lpstr>
      <vt:lpstr>1_pptdesign.blogbus.com</vt:lpstr>
      <vt:lpstr>不平衡数据的最优 分类阈值研究</vt:lpstr>
      <vt:lpstr>大纲</vt:lpstr>
      <vt:lpstr>课题背景及意义</vt:lpstr>
      <vt:lpstr>影响因素</vt:lpstr>
      <vt:lpstr>影响因素</vt:lpstr>
      <vt:lpstr>影响因素</vt:lpstr>
      <vt:lpstr>影响因素</vt:lpstr>
      <vt:lpstr>衡量不平衡分类性能的指标</vt:lpstr>
      <vt:lpstr>衡量不平衡分类性能的指标</vt:lpstr>
      <vt:lpstr>最优分类阈值</vt:lpstr>
      <vt:lpstr>最优分类阈值</vt:lpstr>
      <vt:lpstr>最优分类阈值</vt:lpstr>
      <vt:lpstr>最优分类阈值</vt:lpstr>
      <vt:lpstr>最优分类阈值</vt:lpstr>
      <vt:lpstr>最优分类阈值</vt:lpstr>
      <vt:lpstr>最优分类阈值</vt:lpstr>
      <vt:lpstr>最优分类阈值</vt:lpstr>
      <vt:lpstr>蛋白质远程同源检测</vt:lpstr>
      <vt:lpstr>蛋白质远程同源检测</vt:lpstr>
      <vt:lpstr>蛋白质远程同源检测</vt:lpstr>
      <vt:lpstr>蛋白质远程同源检测</vt:lpstr>
      <vt:lpstr>蛋白质远程同源检测</vt:lpstr>
      <vt:lpstr>蛋白质远程同源检测</vt:lpstr>
      <vt:lpstr>总结</vt:lpstr>
      <vt:lpstr>攻读硕士学位期间所发表的论文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Ma Cai</dc:creator>
  <cp:lastModifiedBy>Ma Cai</cp:lastModifiedBy>
  <cp:revision>369</cp:revision>
  <dcterms:created xsi:type="dcterms:W3CDTF">2016-04-25T02:00:31Z</dcterms:created>
  <dcterms:modified xsi:type="dcterms:W3CDTF">2016-05-16T10:31:11Z</dcterms:modified>
</cp:coreProperties>
</file>