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9"/>
  </p:notesMasterIdLst>
  <p:sldIdLst>
    <p:sldId id="256" r:id="rId2"/>
    <p:sldId id="257" r:id="rId3"/>
    <p:sldId id="302" r:id="rId4"/>
    <p:sldId id="258" r:id="rId5"/>
    <p:sldId id="298" r:id="rId6"/>
    <p:sldId id="299" r:id="rId7"/>
    <p:sldId id="300" r:id="rId8"/>
    <p:sldId id="301" r:id="rId9"/>
    <p:sldId id="270" r:id="rId10"/>
    <p:sldId id="271" r:id="rId11"/>
    <p:sldId id="274" r:id="rId12"/>
    <p:sldId id="275" r:id="rId13"/>
    <p:sldId id="276" r:id="rId14"/>
    <p:sldId id="277" r:id="rId15"/>
    <p:sldId id="278" r:id="rId16"/>
    <p:sldId id="283" r:id="rId17"/>
    <p:sldId id="284" r:id="rId18"/>
    <p:sldId id="285" r:id="rId19"/>
    <p:sldId id="286" r:id="rId20"/>
    <p:sldId id="288" r:id="rId21"/>
    <p:sldId id="289" r:id="rId22"/>
    <p:sldId id="290" r:id="rId23"/>
    <p:sldId id="291" r:id="rId24"/>
    <p:sldId id="292" r:id="rId25"/>
    <p:sldId id="294" r:id="rId26"/>
    <p:sldId id="297" r:id="rId27"/>
    <p:sldId id="29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60" autoAdjust="0"/>
  </p:normalViewPr>
  <p:slideViewPr>
    <p:cSldViewPr snapToGrid="0">
      <p:cViewPr varScale="1">
        <p:scale>
          <a:sx n="82" d="100"/>
          <a:sy n="82" d="100"/>
        </p:scale>
        <p:origin x="8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D6E93F-A35D-43B6-9CFC-96FF0A75AD5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B1DC22C-647B-4C0B-9A62-1E9ADBB07804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 smtClean="0"/>
            <a:t>背景</a:t>
          </a:r>
          <a:endParaRPr lang="zh-CN" altLang="en-US" dirty="0"/>
        </a:p>
      </dgm:t>
    </dgm:pt>
    <dgm:pt modelId="{4F0A4EE5-939D-4120-8C8B-6B015BF25698}" type="parTrans" cxnId="{8CB96068-4D95-45D5-9F85-9FBC9272294C}">
      <dgm:prSet/>
      <dgm:spPr/>
      <dgm:t>
        <a:bodyPr/>
        <a:lstStyle/>
        <a:p>
          <a:endParaRPr lang="zh-CN" altLang="en-US"/>
        </a:p>
      </dgm:t>
    </dgm:pt>
    <dgm:pt modelId="{443A11CF-CE45-4CB8-B7A9-CDAE27AE9C05}" type="sibTrans" cxnId="{8CB96068-4D95-45D5-9F85-9FBC9272294C}">
      <dgm:prSet/>
      <dgm:spPr/>
      <dgm:t>
        <a:bodyPr/>
        <a:lstStyle/>
        <a:p>
          <a:endParaRPr lang="zh-CN" altLang="en-US"/>
        </a:p>
      </dgm:t>
    </dgm:pt>
    <dgm:pt modelId="{647D921A-58D2-4E33-8E0E-0699CBDED852}">
      <dgm:prSet phldrT="[文本]"/>
      <dgm:spPr/>
      <dgm:t>
        <a:bodyPr/>
        <a:lstStyle/>
        <a:p>
          <a:r>
            <a:rPr lang="zh-CN" altLang="en-US" dirty="0" smtClean="0"/>
            <a:t>课题背景及研究意义</a:t>
          </a:r>
          <a:endParaRPr lang="zh-CN" altLang="en-US" dirty="0"/>
        </a:p>
      </dgm:t>
    </dgm:pt>
    <dgm:pt modelId="{C27CE5AD-FBFE-423F-ADBB-9DC7AF0B69E4}" type="parTrans" cxnId="{F8A556E4-BFA8-464A-A877-F7D83F26EBE7}">
      <dgm:prSet/>
      <dgm:spPr/>
      <dgm:t>
        <a:bodyPr/>
        <a:lstStyle/>
        <a:p>
          <a:endParaRPr lang="zh-CN" altLang="en-US"/>
        </a:p>
      </dgm:t>
    </dgm:pt>
    <dgm:pt modelId="{6D696107-D6A8-4D6C-8C7F-29D5417283DB}" type="sibTrans" cxnId="{F8A556E4-BFA8-464A-A877-F7D83F26EBE7}">
      <dgm:prSet/>
      <dgm:spPr/>
      <dgm:t>
        <a:bodyPr/>
        <a:lstStyle/>
        <a:p>
          <a:endParaRPr lang="zh-CN" altLang="en-US"/>
        </a:p>
      </dgm:t>
    </dgm:pt>
    <dgm:pt modelId="{86ACBCF3-B788-4084-8790-B65B3E1C4E08}">
      <dgm:prSet phldrT="[文本]"/>
      <dgm:spPr/>
      <dgm:t>
        <a:bodyPr/>
        <a:lstStyle/>
        <a:p>
          <a:r>
            <a:rPr lang="zh-CN" altLang="en-US" dirty="0" smtClean="0"/>
            <a:t>造成不平衡数据分类困难的因素</a:t>
          </a:r>
          <a:endParaRPr lang="zh-CN" altLang="en-US" dirty="0"/>
        </a:p>
      </dgm:t>
    </dgm:pt>
    <dgm:pt modelId="{DD196622-52B2-438C-9846-0E3512E7D864}" type="parTrans" cxnId="{186AC346-3DD9-4C8D-87EC-865391654164}">
      <dgm:prSet/>
      <dgm:spPr/>
      <dgm:t>
        <a:bodyPr/>
        <a:lstStyle/>
        <a:p>
          <a:endParaRPr lang="zh-CN" altLang="en-US"/>
        </a:p>
      </dgm:t>
    </dgm:pt>
    <dgm:pt modelId="{BC31A40D-9342-45F8-ACA9-53B865FEE762}" type="sibTrans" cxnId="{186AC346-3DD9-4C8D-87EC-865391654164}">
      <dgm:prSet/>
      <dgm:spPr/>
      <dgm:t>
        <a:bodyPr/>
        <a:lstStyle/>
        <a:p>
          <a:endParaRPr lang="zh-CN" altLang="en-US"/>
        </a:p>
      </dgm:t>
    </dgm:pt>
    <dgm:pt modelId="{D4F6DEE0-80CD-4787-9504-70BF990BB3D0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 smtClean="0"/>
            <a:t>主要工作</a:t>
          </a:r>
          <a:endParaRPr lang="zh-CN" altLang="en-US" dirty="0"/>
        </a:p>
      </dgm:t>
    </dgm:pt>
    <dgm:pt modelId="{7808F68B-9344-48D8-895D-79B3B9A20976}" type="parTrans" cxnId="{FC47EFCF-DAA4-4B15-945D-7C57E16D2879}">
      <dgm:prSet/>
      <dgm:spPr/>
      <dgm:t>
        <a:bodyPr/>
        <a:lstStyle/>
        <a:p>
          <a:endParaRPr lang="zh-CN" altLang="en-US"/>
        </a:p>
      </dgm:t>
    </dgm:pt>
    <dgm:pt modelId="{103C6B4D-62DC-415C-815A-B7AB4C20FAA0}" type="sibTrans" cxnId="{FC47EFCF-DAA4-4B15-945D-7C57E16D2879}">
      <dgm:prSet/>
      <dgm:spPr/>
      <dgm:t>
        <a:bodyPr/>
        <a:lstStyle/>
        <a:p>
          <a:endParaRPr lang="zh-CN" altLang="en-US"/>
        </a:p>
      </dgm:t>
    </dgm:pt>
    <dgm:pt modelId="{F3D86A04-3595-4129-B1CD-A86376B51049}">
      <dgm:prSet phldrT="[文本]"/>
      <dgm:spPr/>
      <dgm:t>
        <a:bodyPr/>
        <a:lstStyle/>
        <a:p>
          <a:r>
            <a:rPr lang="en-US" altLang="zh-CN" dirty="0" smtClean="0"/>
            <a:t>ROC</a:t>
          </a:r>
          <a:r>
            <a:rPr lang="zh-CN" altLang="en-US" dirty="0" smtClean="0"/>
            <a:t>曲线的优劣</a:t>
          </a:r>
          <a:endParaRPr lang="zh-CN" altLang="en-US" dirty="0"/>
        </a:p>
      </dgm:t>
    </dgm:pt>
    <dgm:pt modelId="{E8AD9849-5728-470D-82BE-A79B90583197}" type="parTrans" cxnId="{DD0D8B89-4642-4D32-8602-5A17C45C10CD}">
      <dgm:prSet/>
      <dgm:spPr/>
      <dgm:t>
        <a:bodyPr/>
        <a:lstStyle/>
        <a:p>
          <a:endParaRPr lang="zh-CN" altLang="en-US"/>
        </a:p>
      </dgm:t>
    </dgm:pt>
    <dgm:pt modelId="{B95E6D19-0D41-401D-B153-EEF42F28D34F}" type="sibTrans" cxnId="{DD0D8B89-4642-4D32-8602-5A17C45C10CD}">
      <dgm:prSet/>
      <dgm:spPr/>
      <dgm:t>
        <a:bodyPr/>
        <a:lstStyle/>
        <a:p>
          <a:endParaRPr lang="zh-CN" altLang="en-US"/>
        </a:p>
      </dgm:t>
    </dgm:pt>
    <dgm:pt modelId="{394CB917-4914-409C-86B0-4D772CEC73A3}">
      <dgm:prSet phldrT="[文本]"/>
      <dgm:spPr/>
      <dgm:t>
        <a:bodyPr/>
        <a:lstStyle/>
        <a:p>
          <a:r>
            <a:rPr lang="zh-CN" altLang="en-US" dirty="0" smtClean="0"/>
            <a:t>寻找最优分类阈值</a:t>
          </a:r>
          <a:endParaRPr lang="zh-CN" altLang="en-US" dirty="0"/>
        </a:p>
      </dgm:t>
    </dgm:pt>
    <dgm:pt modelId="{C580B33B-E9EB-4906-B840-62B7C8E6D8C5}" type="parTrans" cxnId="{11F2E04F-90E8-4DF0-92D6-FEF6F4B6BF5C}">
      <dgm:prSet/>
      <dgm:spPr/>
      <dgm:t>
        <a:bodyPr/>
        <a:lstStyle/>
        <a:p>
          <a:endParaRPr lang="zh-CN" altLang="en-US"/>
        </a:p>
      </dgm:t>
    </dgm:pt>
    <dgm:pt modelId="{BD5B8BC5-9FF5-4373-B907-7F0E3517436B}" type="sibTrans" cxnId="{11F2E04F-90E8-4DF0-92D6-FEF6F4B6BF5C}">
      <dgm:prSet/>
      <dgm:spPr/>
      <dgm:t>
        <a:bodyPr/>
        <a:lstStyle/>
        <a:p>
          <a:endParaRPr lang="zh-CN" altLang="en-US"/>
        </a:p>
      </dgm:t>
    </dgm:pt>
    <dgm:pt modelId="{EA68D7F9-9EEC-42E9-A7ED-DDCF9BC6A8B9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总结</a:t>
          </a:r>
          <a:r>
            <a:rPr lang="en-US" altLang="zh-CN" dirty="0" smtClean="0"/>
            <a:t>&amp;QA</a:t>
          </a:r>
          <a:endParaRPr lang="zh-CN" altLang="en-US" dirty="0"/>
        </a:p>
      </dgm:t>
    </dgm:pt>
    <dgm:pt modelId="{DF3BC973-F6AA-4331-B3E8-0A3C7783A1F8}" type="parTrans" cxnId="{8F05E6A0-0C9E-444B-BA12-53D41477584D}">
      <dgm:prSet/>
      <dgm:spPr/>
      <dgm:t>
        <a:bodyPr/>
        <a:lstStyle/>
        <a:p>
          <a:endParaRPr lang="zh-CN" altLang="en-US"/>
        </a:p>
      </dgm:t>
    </dgm:pt>
    <dgm:pt modelId="{8F818A4A-A353-40D6-A60C-C57E5B2E3862}" type="sibTrans" cxnId="{8F05E6A0-0C9E-444B-BA12-53D41477584D}">
      <dgm:prSet/>
      <dgm:spPr/>
      <dgm:t>
        <a:bodyPr/>
        <a:lstStyle/>
        <a:p>
          <a:endParaRPr lang="zh-CN" altLang="en-US"/>
        </a:p>
      </dgm:t>
    </dgm:pt>
    <dgm:pt modelId="{A5B08273-4A50-433D-8AD6-392F5BF23A78}">
      <dgm:prSet phldrT="[文本]"/>
      <dgm:spPr/>
      <dgm:t>
        <a:bodyPr/>
        <a:lstStyle/>
        <a:p>
          <a:r>
            <a:rPr lang="zh-CN" altLang="en-US" dirty="0" smtClean="0"/>
            <a:t>总结</a:t>
          </a:r>
          <a:endParaRPr lang="zh-CN" altLang="en-US" dirty="0"/>
        </a:p>
      </dgm:t>
    </dgm:pt>
    <dgm:pt modelId="{84640ECB-79E8-453E-A36D-19DD7E7CD12A}" type="parTrans" cxnId="{13DF7B95-2C75-462A-988B-0A0FAA3A3870}">
      <dgm:prSet/>
      <dgm:spPr/>
      <dgm:t>
        <a:bodyPr/>
        <a:lstStyle/>
        <a:p>
          <a:endParaRPr lang="zh-CN" altLang="en-US"/>
        </a:p>
      </dgm:t>
    </dgm:pt>
    <dgm:pt modelId="{37D959EF-69F0-4A78-8262-9F067805415B}" type="sibTrans" cxnId="{13DF7B95-2C75-462A-988B-0A0FAA3A3870}">
      <dgm:prSet/>
      <dgm:spPr/>
      <dgm:t>
        <a:bodyPr/>
        <a:lstStyle/>
        <a:p>
          <a:endParaRPr lang="zh-CN" altLang="en-US"/>
        </a:p>
      </dgm:t>
    </dgm:pt>
    <dgm:pt modelId="{058F937C-D38B-4409-9CBA-48DF51388BF8}">
      <dgm:prSet phldrT="[文本]"/>
      <dgm:spPr/>
      <dgm:t>
        <a:bodyPr/>
        <a:lstStyle/>
        <a:p>
          <a:r>
            <a:rPr lang="en-US" altLang="zh-CN" dirty="0" smtClean="0"/>
            <a:t>QA</a:t>
          </a:r>
          <a:endParaRPr lang="zh-CN" altLang="en-US" dirty="0"/>
        </a:p>
      </dgm:t>
    </dgm:pt>
    <dgm:pt modelId="{DFABA583-F557-4A2E-88C6-9BEA37E3A558}" type="parTrans" cxnId="{C936ACF1-B923-41B4-9050-058845CB372B}">
      <dgm:prSet/>
      <dgm:spPr/>
      <dgm:t>
        <a:bodyPr/>
        <a:lstStyle/>
        <a:p>
          <a:endParaRPr lang="zh-CN" altLang="en-US"/>
        </a:p>
      </dgm:t>
    </dgm:pt>
    <dgm:pt modelId="{E89DF4F2-DFE3-4DA1-A01A-D0115EDBDE0C}" type="sibTrans" cxnId="{C936ACF1-B923-41B4-9050-058845CB372B}">
      <dgm:prSet/>
      <dgm:spPr/>
      <dgm:t>
        <a:bodyPr/>
        <a:lstStyle/>
        <a:p>
          <a:endParaRPr lang="zh-CN" altLang="en-US"/>
        </a:p>
      </dgm:t>
    </dgm:pt>
    <dgm:pt modelId="{1FAB28A5-2395-4267-B798-6F43A4A4650D}" type="pres">
      <dgm:prSet presAssocID="{3AD6E93F-A35D-43B6-9CFC-96FF0A75AD5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2A03B8B-8481-4391-8FBB-61FEF4CB7E5A}" type="pres">
      <dgm:prSet presAssocID="{AB1DC22C-647B-4C0B-9A62-1E9ADBB07804}" presName="composite" presStyleCnt="0"/>
      <dgm:spPr/>
    </dgm:pt>
    <dgm:pt modelId="{5FADD72B-D810-4100-B2CA-1050669762DA}" type="pres">
      <dgm:prSet presAssocID="{AB1DC22C-647B-4C0B-9A62-1E9ADBB0780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858CE3-08CA-42CF-BA7C-9995A0474305}" type="pres">
      <dgm:prSet presAssocID="{AB1DC22C-647B-4C0B-9A62-1E9ADBB0780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8F1895-C8D2-4910-AE76-618B0917116A}" type="pres">
      <dgm:prSet presAssocID="{443A11CF-CE45-4CB8-B7A9-CDAE27AE9C05}" presName="sp" presStyleCnt="0"/>
      <dgm:spPr/>
    </dgm:pt>
    <dgm:pt modelId="{66CADB3D-B8B3-4F23-B532-CCE1283B94F6}" type="pres">
      <dgm:prSet presAssocID="{D4F6DEE0-80CD-4787-9504-70BF990BB3D0}" presName="composite" presStyleCnt="0"/>
      <dgm:spPr/>
    </dgm:pt>
    <dgm:pt modelId="{DD5FD265-BB06-4237-B3BB-0DE9BE808D27}" type="pres">
      <dgm:prSet presAssocID="{D4F6DEE0-80CD-4787-9504-70BF990BB3D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345049-6F20-4B65-890E-37D4039C3FC3}" type="pres">
      <dgm:prSet presAssocID="{D4F6DEE0-80CD-4787-9504-70BF990BB3D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085305-574B-457C-B270-319254B4A405}" type="pres">
      <dgm:prSet presAssocID="{103C6B4D-62DC-415C-815A-B7AB4C20FAA0}" presName="sp" presStyleCnt="0"/>
      <dgm:spPr/>
    </dgm:pt>
    <dgm:pt modelId="{5159B161-167B-4AA5-944B-EE6C39ACEFE1}" type="pres">
      <dgm:prSet presAssocID="{EA68D7F9-9EEC-42E9-A7ED-DDCF9BC6A8B9}" presName="composite" presStyleCnt="0"/>
      <dgm:spPr/>
    </dgm:pt>
    <dgm:pt modelId="{383F45A8-2E61-4D7C-9432-36CBC6FF47A0}" type="pres">
      <dgm:prSet presAssocID="{EA68D7F9-9EEC-42E9-A7ED-DDCF9BC6A8B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6E2842-A23D-46C2-8F1D-B79D8EEB13F3}" type="pres">
      <dgm:prSet presAssocID="{EA68D7F9-9EEC-42E9-A7ED-DDCF9BC6A8B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052BA7A-A16C-4EC8-9739-F59CC9814587}" type="presOf" srcId="{647D921A-58D2-4E33-8E0E-0699CBDED852}" destId="{73858CE3-08CA-42CF-BA7C-9995A0474305}" srcOrd="0" destOrd="0" presId="urn:microsoft.com/office/officeart/2005/8/layout/chevron2"/>
    <dgm:cxn modelId="{8CB96068-4D95-45D5-9F85-9FBC9272294C}" srcId="{3AD6E93F-A35D-43B6-9CFC-96FF0A75AD5C}" destId="{AB1DC22C-647B-4C0B-9A62-1E9ADBB07804}" srcOrd="0" destOrd="0" parTransId="{4F0A4EE5-939D-4120-8C8B-6B015BF25698}" sibTransId="{443A11CF-CE45-4CB8-B7A9-CDAE27AE9C05}"/>
    <dgm:cxn modelId="{7153DA19-58AC-442F-BB08-DB55C7B03497}" type="presOf" srcId="{D4F6DEE0-80CD-4787-9504-70BF990BB3D0}" destId="{DD5FD265-BB06-4237-B3BB-0DE9BE808D27}" srcOrd="0" destOrd="0" presId="urn:microsoft.com/office/officeart/2005/8/layout/chevron2"/>
    <dgm:cxn modelId="{C936ACF1-B923-41B4-9050-058845CB372B}" srcId="{EA68D7F9-9EEC-42E9-A7ED-DDCF9BC6A8B9}" destId="{058F937C-D38B-4409-9CBA-48DF51388BF8}" srcOrd="1" destOrd="0" parTransId="{DFABA583-F557-4A2E-88C6-9BEA37E3A558}" sibTransId="{E89DF4F2-DFE3-4DA1-A01A-D0115EDBDE0C}"/>
    <dgm:cxn modelId="{1AB2BD65-1E30-46A7-83E5-B304E67A77D9}" type="presOf" srcId="{058F937C-D38B-4409-9CBA-48DF51388BF8}" destId="{596E2842-A23D-46C2-8F1D-B79D8EEB13F3}" srcOrd="0" destOrd="1" presId="urn:microsoft.com/office/officeart/2005/8/layout/chevron2"/>
    <dgm:cxn modelId="{01906577-A3AE-4111-82AE-C718112F3E50}" type="presOf" srcId="{AB1DC22C-647B-4C0B-9A62-1E9ADBB07804}" destId="{5FADD72B-D810-4100-B2CA-1050669762DA}" srcOrd="0" destOrd="0" presId="urn:microsoft.com/office/officeart/2005/8/layout/chevron2"/>
    <dgm:cxn modelId="{489B12DC-B24D-4E50-934D-6E7B3798EDFF}" type="presOf" srcId="{86ACBCF3-B788-4084-8790-B65B3E1C4E08}" destId="{73858CE3-08CA-42CF-BA7C-9995A0474305}" srcOrd="0" destOrd="1" presId="urn:microsoft.com/office/officeart/2005/8/layout/chevron2"/>
    <dgm:cxn modelId="{B0DD9139-5A56-44CF-8C6A-619883C4166E}" type="presOf" srcId="{EA68D7F9-9EEC-42E9-A7ED-DDCF9BC6A8B9}" destId="{383F45A8-2E61-4D7C-9432-36CBC6FF47A0}" srcOrd="0" destOrd="0" presId="urn:microsoft.com/office/officeart/2005/8/layout/chevron2"/>
    <dgm:cxn modelId="{FC47EFCF-DAA4-4B15-945D-7C57E16D2879}" srcId="{3AD6E93F-A35D-43B6-9CFC-96FF0A75AD5C}" destId="{D4F6DEE0-80CD-4787-9504-70BF990BB3D0}" srcOrd="1" destOrd="0" parTransId="{7808F68B-9344-48D8-895D-79B3B9A20976}" sibTransId="{103C6B4D-62DC-415C-815A-B7AB4C20FAA0}"/>
    <dgm:cxn modelId="{07997C0D-2601-4548-9408-148BC512E753}" type="presOf" srcId="{A5B08273-4A50-433D-8AD6-392F5BF23A78}" destId="{596E2842-A23D-46C2-8F1D-B79D8EEB13F3}" srcOrd="0" destOrd="0" presId="urn:microsoft.com/office/officeart/2005/8/layout/chevron2"/>
    <dgm:cxn modelId="{F8A556E4-BFA8-464A-A877-F7D83F26EBE7}" srcId="{AB1DC22C-647B-4C0B-9A62-1E9ADBB07804}" destId="{647D921A-58D2-4E33-8E0E-0699CBDED852}" srcOrd="0" destOrd="0" parTransId="{C27CE5AD-FBFE-423F-ADBB-9DC7AF0B69E4}" sibTransId="{6D696107-D6A8-4D6C-8C7F-29D5417283DB}"/>
    <dgm:cxn modelId="{11F2E04F-90E8-4DF0-92D6-FEF6F4B6BF5C}" srcId="{D4F6DEE0-80CD-4787-9504-70BF990BB3D0}" destId="{394CB917-4914-409C-86B0-4D772CEC73A3}" srcOrd="1" destOrd="0" parTransId="{C580B33B-E9EB-4906-B840-62B7C8E6D8C5}" sibTransId="{BD5B8BC5-9FF5-4373-B907-7F0E3517436B}"/>
    <dgm:cxn modelId="{DD0D8B89-4642-4D32-8602-5A17C45C10CD}" srcId="{D4F6DEE0-80CD-4787-9504-70BF990BB3D0}" destId="{F3D86A04-3595-4129-B1CD-A86376B51049}" srcOrd="0" destOrd="0" parTransId="{E8AD9849-5728-470D-82BE-A79B90583197}" sibTransId="{B95E6D19-0D41-401D-B153-EEF42F28D34F}"/>
    <dgm:cxn modelId="{07832EB1-97C8-4CC2-A30E-559603DC445E}" type="presOf" srcId="{3AD6E93F-A35D-43B6-9CFC-96FF0A75AD5C}" destId="{1FAB28A5-2395-4267-B798-6F43A4A4650D}" srcOrd="0" destOrd="0" presId="urn:microsoft.com/office/officeart/2005/8/layout/chevron2"/>
    <dgm:cxn modelId="{8F05E6A0-0C9E-444B-BA12-53D41477584D}" srcId="{3AD6E93F-A35D-43B6-9CFC-96FF0A75AD5C}" destId="{EA68D7F9-9EEC-42E9-A7ED-DDCF9BC6A8B9}" srcOrd="2" destOrd="0" parTransId="{DF3BC973-F6AA-4331-B3E8-0A3C7783A1F8}" sibTransId="{8F818A4A-A353-40D6-A60C-C57E5B2E3862}"/>
    <dgm:cxn modelId="{052BE163-CCF6-4315-A5FF-B2D9C36057F5}" type="presOf" srcId="{F3D86A04-3595-4129-B1CD-A86376B51049}" destId="{44345049-6F20-4B65-890E-37D4039C3FC3}" srcOrd="0" destOrd="0" presId="urn:microsoft.com/office/officeart/2005/8/layout/chevron2"/>
    <dgm:cxn modelId="{13DF7B95-2C75-462A-988B-0A0FAA3A3870}" srcId="{EA68D7F9-9EEC-42E9-A7ED-DDCF9BC6A8B9}" destId="{A5B08273-4A50-433D-8AD6-392F5BF23A78}" srcOrd="0" destOrd="0" parTransId="{84640ECB-79E8-453E-A36D-19DD7E7CD12A}" sibTransId="{37D959EF-69F0-4A78-8262-9F067805415B}"/>
    <dgm:cxn modelId="{186AC346-3DD9-4C8D-87EC-865391654164}" srcId="{AB1DC22C-647B-4C0B-9A62-1E9ADBB07804}" destId="{86ACBCF3-B788-4084-8790-B65B3E1C4E08}" srcOrd="1" destOrd="0" parTransId="{DD196622-52B2-438C-9846-0E3512E7D864}" sibTransId="{BC31A40D-9342-45F8-ACA9-53B865FEE762}"/>
    <dgm:cxn modelId="{9591713E-0BEB-4376-B595-7EB48516F912}" type="presOf" srcId="{394CB917-4914-409C-86B0-4D772CEC73A3}" destId="{44345049-6F20-4B65-890E-37D4039C3FC3}" srcOrd="0" destOrd="1" presId="urn:microsoft.com/office/officeart/2005/8/layout/chevron2"/>
    <dgm:cxn modelId="{F9E8DBB3-150B-42D8-84BB-6190C9B9FD28}" type="presParOf" srcId="{1FAB28A5-2395-4267-B798-6F43A4A4650D}" destId="{A2A03B8B-8481-4391-8FBB-61FEF4CB7E5A}" srcOrd="0" destOrd="0" presId="urn:microsoft.com/office/officeart/2005/8/layout/chevron2"/>
    <dgm:cxn modelId="{7C73AD90-5F69-4032-9A92-8EB7F3A5C1CB}" type="presParOf" srcId="{A2A03B8B-8481-4391-8FBB-61FEF4CB7E5A}" destId="{5FADD72B-D810-4100-B2CA-1050669762DA}" srcOrd="0" destOrd="0" presId="urn:microsoft.com/office/officeart/2005/8/layout/chevron2"/>
    <dgm:cxn modelId="{48BC302B-3BA6-4228-B855-9BCB3D3CD11B}" type="presParOf" srcId="{A2A03B8B-8481-4391-8FBB-61FEF4CB7E5A}" destId="{73858CE3-08CA-42CF-BA7C-9995A0474305}" srcOrd="1" destOrd="0" presId="urn:microsoft.com/office/officeart/2005/8/layout/chevron2"/>
    <dgm:cxn modelId="{C5589D34-B42F-4920-A0A9-DCD035C2026C}" type="presParOf" srcId="{1FAB28A5-2395-4267-B798-6F43A4A4650D}" destId="{2F8F1895-C8D2-4910-AE76-618B0917116A}" srcOrd="1" destOrd="0" presId="urn:microsoft.com/office/officeart/2005/8/layout/chevron2"/>
    <dgm:cxn modelId="{11E2300F-D70F-48D5-81E1-A87E0E6A65DF}" type="presParOf" srcId="{1FAB28A5-2395-4267-B798-6F43A4A4650D}" destId="{66CADB3D-B8B3-4F23-B532-CCE1283B94F6}" srcOrd="2" destOrd="0" presId="urn:microsoft.com/office/officeart/2005/8/layout/chevron2"/>
    <dgm:cxn modelId="{69B0E1C2-75C5-4172-9E01-4D0022365883}" type="presParOf" srcId="{66CADB3D-B8B3-4F23-B532-CCE1283B94F6}" destId="{DD5FD265-BB06-4237-B3BB-0DE9BE808D27}" srcOrd="0" destOrd="0" presId="urn:microsoft.com/office/officeart/2005/8/layout/chevron2"/>
    <dgm:cxn modelId="{A15BA167-5292-421A-991A-1ABEA12A9F61}" type="presParOf" srcId="{66CADB3D-B8B3-4F23-B532-CCE1283B94F6}" destId="{44345049-6F20-4B65-890E-37D4039C3FC3}" srcOrd="1" destOrd="0" presId="urn:microsoft.com/office/officeart/2005/8/layout/chevron2"/>
    <dgm:cxn modelId="{6D69E608-EF61-4C72-9A80-FAC547D25757}" type="presParOf" srcId="{1FAB28A5-2395-4267-B798-6F43A4A4650D}" destId="{1A085305-574B-457C-B270-319254B4A405}" srcOrd="3" destOrd="0" presId="urn:microsoft.com/office/officeart/2005/8/layout/chevron2"/>
    <dgm:cxn modelId="{1630BC76-5EF9-4BDA-88B8-5115488E7F3A}" type="presParOf" srcId="{1FAB28A5-2395-4267-B798-6F43A4A4650D}" destId="{5159B161-167B-4AA5-944B-EE6C39ACEFE1}" srcOrd="4" destOrd="0" presId="urn:microsoft.com/office/officeart/2005/8/layout/chevron2"/>
    <dgm:cxn modelId="{D3FA3C00-C8B2-4165-AB61-63B42F385BF1}" type="presParOf" srcId="{5159B161-167B-4AA5-944B-EE6C39ACEFE1}" destId="{383F45A8-2E61-4D7C-9432-36CBC6FF47A0}" srcOrd="0" destOrd="0" presId="urn:microsoft.com/office/officeart/2005/8/layout/chevron2"/>
    <dgm:cxn modelId="{649DAD22-29E0-418C-9C06-CBD4F96E453D}" type="presParOf" srcId="{5159B161-167B-4AA5-944B-EE6C39ACEFE1}" destId="{596E2842-A23D-46C2-8F1D-B79D8EEB13F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DD72B-D810-4100-B2CA-1050669762DA}">
      <dsp:nvSpPr>
        <dsp:cNvPr id="0" name=""/>
        <dsp:cNvSpPr/>
      </dsp:nvSpPr>
      <dsp:spPr>
        <a:xfrm rot="5400000">
          <a:off x="-216766" y="218330"/>
          <a:ext cx="1445111" cy="1011578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背景</a:t>
          </a:r>
          <a:endParaRPr lang="zh-CN" altLang="en-US" sz="1800" kern="1200" dirty="0"/>
        </a:p>
      </dsp:txBody>
      <dsp:txXfrm rot="-5400000">
        <a:off x="1" y="507352"/>
        <a:ext cx="1011578" cy="433533"/>
      </dsp:txXfrm>
    </dsp:sp>
    <dsp:sp modelId="{73858CE3-08CA-42CF-BA7C-9995A0474305}">
      <dsp:nvSpPr>
        <dsp:cNvPr id="0" name=""/>
        <dsp:cNvSpPr/>
      </dsp:nvSpPr>
      <dsp:spPr>
        <a:xfrm rot="5400000">
          <a:off x="3756816" y="-2743674"/>
          <a:ext cx="939322" cy="64297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课题背景及研究意义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造成不平衡数据分类困难的因素</a:t>
          </a:r>
          <a:endParaRPr lang="zh-CN" altLang="en-US" sz="2500" kern="1200" dirty="0"/>
        </a:p>
      </dsp:txBody>
      <dsp:txXfrm rot="-5400000">
        <a:off x="1011578" y="47418"/>
        <a:ext cx="6383945" cy="847614"/>
      </dsp:txXfrm>
    </dsp:sp>
    <dsp:sp modelId="{DD5FD265-BB06-4237-B3BB-0DE9BE808D27}">
      <dsp:nvSpPr>
        <dsp:cNvPr id="0" name=""/>
        <dsp:cNvSpPr/>
      </dsp:nvSpPr>
      <dsp:spPr>
        <a:xfrm rot="5400000">
          <a:off x="-216766" y="1467270"/>
          <a:ext cx="1445111" cy="1011578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主要工作</a:t>
          </a:r>
          <a:endParaRPr lang="zh-CN" altLang="en-US" sz="1800" kern="1200" dirty="0"/>
        </a:p>
      </dsp:txBody>
      <dsp:txXfrm rot="-5400000">
        <a:off x="1" y="1756292"/>
        <a:ext cx="1011578" cy="433533"/>
      </dsp:txXfrm>
    </dsp:sp>
    <dsp:sp modelId="{44345049-6F20-4B65-890E-37D4039C3FC3}">
      <dsp:nvSpPr>
        <dsp:cNvPr id="0" name=""/>
        <dsp:cNvSpPr/>
      </dsp:nvSpPr>
      <dsp:spPr>
        <a:xfrm rot="5400000">
          <a:off x="3756816" y="-1494734"/>
          <a:ext cx="939322" cy="64297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/>
            <a:t>ROC</a:t>
          </a:r>
          <a:r>
            <a:rPr lang="zh-CN" altLang="en-US" sz="2500" kern="1200" dirty="0" smtClean="0"/>
            <a:t>曲线的优劣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寻找最优分类阈值</a:t>
          </a:r>
          <a:endParaRPr lang="zh-CN" altLang="en-US" sz="2500" kern="1200" dirty="0"/>
        </a:p>
      </dsp:txBody>
      <dsp:txXfrm rot="-5400000">
        <a:off x="1011578" y="1296358"/>
        <a:ext cx="6383945" cy="847614"/>
      </dsp:txXfrm>
    </dsp:sp>
    <dsp:sp modelId="{383F45A8-2E61-4D7C-9432-36CBC6FF47A0}">
      <dsp:nvSpPr>
        <dsp:cNvPr id="0" name=""/>
        <dsp:cNvSpPr/>
      </dsp:nvSpPr>
      <dsp:spPr>
        <a:xfrm rot="5400000">
          <a:off x="-216766" y="2716210"/>
          <a:ext cx="1445111" cy="1011578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总结</a:t>
          </a:r>
          <a:r>
            <a:rPr lang="en-US" altLang="zh-CN" sz="1800" kern="1200" dirty="0" smtClean="0"/>
            <a:t>&amp;QA</a:t>
          </a:r>
          <a:endParaRPr lang="zh-CN" altLang="en-US" sz="1800" kern="1200" dirty="0"/>
        </a:p>
      </dsp:txBody>
      <dsp:txXfrm rot="-5400000">
        <a:off x="1" y="3005232"/>
        <a:ext cx="1011578" cy="433533"/>
      </dsp:txXfrm>
    </dsp:sp>
    <dsp:sp modelId="{596E2842-A23D-46C2-8F1D-B79D8EEB13F3}">
      <dsp:nvSpPr>
        <dsp:cNvPr id="0" name=""/>
        <dsp:cNvSpPr/>
      </dsp:nvSpPr>
      <dsp:spPr>
        <a:xfrm rot="5400000">
          <a:off x="3756816" y="-245794"/>
          <a:ext cx="939322" cy="64297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总结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/>
            <a:t>QA</a:t>
          </a:r>
          <a:endParaRPr lang="zh-CN" altLang="en-US" sz="2500" kern="1200" dirty="0"/>
        </a:p>
      </dsp:txBody>
      <dsp:txXfrm rot="-5400000">
        <a:off x="1011578" y="2545298"/>
        <a:ext cx="6383945" cy="847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767A4-53F2-41FA-8131-E1A00D6717B2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784FC-6E54-4B9F-ADC0-FA5230220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4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各位老师同学们好，我是谢思发。我今天要答辩的题目是不平衡数据的最优分类阈值研究。我的指导老师是吴梅红老师。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43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在不平衡分类中最常用的指标是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曲线和其对应的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值。在二分类问题中，很多学习器的输出是一个概率预测，如样本属于正类的概率。先根据学习器的预测结果对样本进行排序，然后设定一个阈值，把。。。分完后，计算得到一个</a:t>
            </a:r>
            <a:r>
              <a:rPr lang="en-US" altLang="zh-CN" dirty="0" smtClean="0"/>
              <a:t>TP</a:t>
            </a:r>
            <a:r>
              <a:rPr lang="zh-CN" altLang="en-US" dirty="0" smtClean="0"/>
              <a:t>值和</a:t>
            </a:r>
            <a:r>
              <a:rPr lang="en-US" altLang="zh-CN" dirty="0" smtClean="0"/>
              <a:t>FP</a:t>
            </a:r>
            <a:r>
              <a:rPr lang="zh-CN" altLang="en-US" dirty="0" smtClean="0"/>
              <a:t>值。将阈值从负无穷递增到正无穷，可以得到一系列（</a:t>
            </a:r>
            <a:r>
              <a:rPr lang="en-US" altLang="zh-CN" dirty="0" err="1" smtClean="0"/>
              <a:t>tp,fp</a:t>
            </a:r>
            <a:r>
              <a:rPr lang="zh-CN" altLang="en-US" dirty="0" smtClean="0"/>
              <a:t>）点对。以</a:t>
            </a:r>
            <a:r>
              <a:rPr lang="en-US" altLang="zh-CN" dirty="0" smtClean="0"/>
              <a:t>FPR</a:t>
            </a:r>
            <a:r>
              <a:rPr lang="zh-CN" altLang="en-US" dirty="0" smtClean="0"/>
              <a:t>为横轴，</a:t>
            </a:r>
            <a:r>
              <a:rPr lang="en-US" altLang="zh-CN" dirty="0" smtClean="0"/>
              <a:t>TPR</a:t>
            </a:r>
            <a:r>
              <a:rPr lang="zh-CN" altLang="en-US" dirty="0" smtClean="0"/>
              <a:t>为纵轴，将这些点对连起来就可以得到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曲线。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曲线衡量的是学习器对样本排序的能力。曲线越靠近左上角，说明分类器的性能越好。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曲线具有如下优点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当两条曲线出现交叉时，会用曲线下面的面积，即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值最为衡量分类器性能的指标。</a:t>
            </a:r>
            <a:r>
              <a:rPr lang="en-US" altLang="zh-CN" dirty="0" smtClean="0"/>
              <a:t>AUC</a:t>
            </a:r>
            <a:r>
              <a:rPr lang="zh-CN" altLang="en-US" dirty="0" smtClean="0"/>
              <a:t>越大，性能越好。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54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虽然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曲线具有如上优点，当也存在不足之处。当数据集存在大量的垃圾负例时，即那些很明显是负例的数据，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曲线会拔高分类器的性能。这里我们构造了两个数据集，其中一个没垃圾负例，另外一个增加了</a:t>
            </a:r>
            <a:r>
              <a:rPr lang="en-US" altLang="zh-CN" dirty="0" smtClean="0"/>
              <a:t>20%</a:t>
            </a:r>
            <a:r>
              <a:rPr lang="zh-CN" altLang="en-US" dirty="0" smtClean="0"/>
              <a:t>的垃圾负例。可以看出在其中指标上，两个数据集并没有太多大差异，但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值却有明显的变化。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49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另外一方面，假设有个数据集。它的所有正例排在前</a:t>
            </a:r>
            <a:r>
              <a:rPr lang="en-US" altLang="zh-CN" dirty="0" smtClean="0"/>
              <a:t>10%</a:t>
            </a:r>
            <a:r>
              <a:rPr lang="zh-CN" altLang="en-US" dirty="0" smtClean="0"/>
              <a:t>负例之前，那么此时的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值可以达到</a:t>
            </a:r>
            <a:r>
              <a:rPr lang="en-US" altLang="zh-CN" dirty="0" smtClean="0"/>
              <a:t>0.9</a:t>
            </a:r>
            <a:r>
              <a:rPr lang="zh-CN" altLang="en-US" dirty="0" smtClean="0"/>
              <a:t>以上。比如我们这个数据集一共只有这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个正例，这个负例排所有负例的</a:t>
            </a:r>
            <a:r>
              <a:rPr lang="en-US" altLang="zh-CN" dirty="0" smtClean="0"/>
              <a:t>10%</a:t>
            </a:r>
            <a:r>
              <a:rPr lang="zh-CN" altLang="en-US" dirty="0" smtClean="0"/>
              <a:t>。从这个点划分下去，</a:t>
            </a:r>
            <a:r>
              <a:rPr lang="en-US" altLang="zh-CN" dirty="0" err="1" smtClean="0"/>
              <a:t>FPRate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0.1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TPRate</a:t>
            </a:r>
            <a:r>
              <a:rPr lang="zh-CN" altLang="en-US" dirty="0" smtClean="0"/>
              <a:t>达到了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。往后不管再怎么切分</a:t>
            </a:r>
            <a:r>
              <a:rPr lang="en-US" altLang="zh-CN" dirty="0" err="1" smtClean="0"/>
              <a:t>TPRate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1.</a:t>
            </a:r>
            <a:r>
              <a:rPr lang="zh-CN" altLang="en-US" dirty="0" smtClean="0"/>
              <a:t>所以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曲线大致如图所示。容易得知</a:t>
            </a:r>
            <a:r>
              <a:rPr lang="en-US" altLang="zh-CN" dirty="0" smtClean="0"/>
              <a:t>AUC</a:t>
            </a:r>
            <a:r>
              <a:rPr lang="zh-CN" altLang="en-US" dirty="0" smtClean="0"/>
              <a:t>会大于等于</a:t>
            </a:r>
            <a:r>
              <a:rPr lang="en-US" altLang="zh-CN" dirty="0" smtClean="0"/>
              <a:t>0.9</a:t>
            </a:r>
            <a:r>
              <a:rPr lang="zh-CN" altLang="en-US" dirty="0" smtClean="0"/>
              <a:t>。虽然</a:t>
            </a:r>
            <a:r>
              <a:rPr lang="en-US" altLang="zh-CN" dirty="0" smtClean="0"/>
              <a:t>0.9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已经很高了。但影响实际分类结果的，是前面这一小部分的数据。这里如何设定一个合理的阈值，会影响分类器在其他性能指标如查准率查全率以及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值得结果。传统会直接以</a:t>
            </a:r>
            <a:r>
              <a:rPr lang="en-US" altLang="zh-CN" dirty="0" smtClean="0"/>
              <a:t>0.5</a:t>
            </a:r>
            <a:r>
              <a:rPr lang="zh-CN" altLang="en-US" dirty="0" smtClean="0"/>
              <a:t>为划分阈值，而这个值往往并不是最优的点。设定不同阈值会影响查准率和查全率，之前说过这两个指标存在</a:t>
            </a:r>
            <a:r>
              <a:rPr lang="en-US" altLang="zh-CN" dirty="0" smtClean="0"/>
              <a:t>trade-off</a:t>
            </a:r>
            <a:r>
              <a:rPr lang="zh-CN" altLang="en-US" dirty="0" smtClean="0"/>
              <a:t>。一个高一个就低。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63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上是训练集的最优阈值的寻找。当找到最优阈值时如何将这个值应用到测试集呢？一开始，我们直接将这个值应用到测试集中，发现效果不好。研究后发现，这是因为训练集和测试集的得分分布不一致造成的。在训练集中，得分可能位于。。。。在后面我们采用的是位置信息的方法。即测试集的最优阈值是通过这个式子计算得到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469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最后为了使算法更具泛化性。采用了多重交叉验证的方式。将训练集分成了</a:t>
            </a:r>
            <a:r>
              <a:rPr lang="en-US" altLang="zh-CN" dirty="0" smtClean="0"/>
              <a:t>N</a:t>
            </a:r>
            <a:r>
              <a:rPr lang="zh-CN" altLang="en-US" dirty="0" smtClean="0"/>
              <a:t>份，每份数据寻找最优的位置，取平均得到最终的最优位置信息。然后用训练集训练的模型对测试集进行打分。最后结合测试集的最优阈值信息对测试集进行分类。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54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实验中，我们采用的是一份蛋白质远程同源检测数据，其中测试集的正例是用某一家族的数据组成，训练集的正例是用属于同于超家族的数据构成。训练集和测试集的负例是用不同超家族的数据构成。一个构造了</a:t>
            </a:r>
            <a:r>
              <a:rPr lang="en-US" altLang="zh-CN" dirty="0" smtClean="0"/>
              <a:t>54</a:t>
            </a:r>
            <a:r>
              <a:rPr lang="zh-CN" altLang="en-US" dirty="0" smtClean="0"/>
              <a:t>个家族，后面的指标都是取</a:t>
            </a:r>
            <a:r>
              <a:rPr lang="en-US" altLang="zh-CN" dirty="0" smtClean="0"/>
              <a:t>54</a:t>
            </a:r>
            <a:r>
              <a:rPr lang="zh-CN" altLang="en-US" dirty="0" smtClean="0"/>
              <a:t>个家族的平均值得到的。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042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虽然前面的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很高，但是这里平均查全率，查准率和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值都不是很理想。特别地，传统以</a:t>
            </a:r>
            <a:r>
              <a:rPr lang="en-US" altLang="zh-CN" dirty="0" smtClean="0"/>
              <a:t>0.5</a:t>
            </a:r>
            <a:r>
              <a:rPr lang="zh-CN" altLang="en-US" dirty="0" smtClean="0"/>
              <a:t>为划分阈值，其结果要远劣于其他的阈值。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20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这里是采用了本文提出的最优阈值框架得到的结果。采用值方式，其分类结果要远优于把阈值统一设为</a:t>
            </a:r>
            <a:r>
              <a:rPr lang="en-US" altLang="zh-CN" dirty="0" smtClean="0"/>
              <a:t>0.5</a:t>
            </a:r>
            <a:r>
              <a:rPr lang="zh-CN" altLang="en-US" dirty="0" smtClean="0"/>
              <a:t>时的分类结果。不过要稍劣于</a:t>
            </a:r>
            <a:r>
              <a:rPr lang="en-US" altLang="zh-CN" dirty="0" smtClean="0"/>
              <a:t>0.1</a:t>
            </a:r>
            <a:r>
              <a:rPr lang="zh-CN" altLang="en-US" dirty="0" smtClean="0"/>
              <a:t>时的分类结果。而采用位置信息的方式，其分类性能要优于直接使用值的方式。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460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这是不同</a:t>
            </a:r>
            <a:r>
              <a:rPr lang="en-US" altLang="zh-CN" dirty="0" smtClean="0"/>
              <a:t>beta</a:t>
            </a:r>
            <a:r>
              <a:rPr lang="zh-CN" altLang="en-US" dirty="0" smtClean="0"/>
              <a:t>值的分类结果。首先查全率是随着</a:t>
            </a:r>
            <a:r>
              <a:rPr lang="en-US" altLang="zh-CN" dirty="0" smtClean="0"/>
              <a:t>beta</a:t>
            </a:r>
            <a:r>
              <a:rPr lang="zh-CN" altLang="en-US" dirty="0" smtClean="0"/>
              <a:t>值的增加而增加，而查准率则是在递减。在实际应用中可以根据</a:t>
            </a:r>
            <a:r>
              <a:rPr lang="en-US" altLang="zh-CN" dirty="0" smtClean="0"/>
              <a:t>beat</a:t>
            </a:r>
            <a:r>
              <a:rPr lang="zh-CN" altLang="en-US" dirty="0" smtClean="0"/>
              <a:t>值调节两者的重要性。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2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前面的查全率，查准率以及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值虽然在相对比较上能衡量不同方式的好坏，但其绝对值似乎并不高。为了证明我们方法的有效性，我们把寻找训练集的最佳阈值的算法直接应用到测试集上，计算最优阈值下测试集的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值，这个值是理论上所能达到的最优结果。我们把每个家族单独列出来。横轴是我们算法得到的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值，纵轴是理论最优的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值。可以看出我们算法找到的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值是接近理论最优的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值。特别地有几个家族正好位于对角线之上，表明这几个家族取得理论上最优的分类效果。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47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我将从以下几个方面来介绍今天的内容。阐述课题背景及研究意义。分析造成不平衡数据分类困难的因素。深入探讨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曲线的优劣。提出寻找最优分类阈值的框架。最后是总结和</a:t>
            </a:r>
            <a:r>
              <a:rPr lang="en-US" altLang="zh-CN" dirty="0" smtClean="0"/>
              <a:t>QA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527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平衡数据分类问题在现实世界中广泛存在，譬如信用卡欺诈，网络入侵，生物诊断等等。在这些问题中，不同类别的数据分布差别很大。一般是存在一个多数类和一个少数类。如欺诈用户要远少于正常用户。网络入侵要远少于正常访问。而且往往人们更关注的是少数类数据</a:t>
            </a:r>
            <a:r>
              <a:rPr lang="zh-CN" altLang="en-US" dirty="0" smtClean="0"/>
              <a:t>。针对不平衡数据分类的研究成果，可以推动机器学习方法在实际工程中的应用步伐。在后面的介绍中会称</a:t>
            </a:r>
            <a:r>
              <a:rPr lang="zh-CN" altLang="en-US" dirty="0" smtClean="0"/>
              <a:t>少数类为正类，而多数类为负类。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591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传统的分类器在不平衡数据集上</a:t>
            </a:r>
            <a:r>
              <a:rPr lang="zh-CN" altLang="en-US" dirty="0" smtClean="0"/>
              <a:t>往往出现性能下降的问题。造成这个现象主要是是几个原因。其实</a:t>
            </a:r>
            <a:r>
              <a:rPr lang="zh-CN" altLang="en-US" dirty="0" smtClean="0"/>
              <a:t>简单的类别分布倾斜，并不会造成分类困难</a:t>
            </a:r>
            <a:r>
              <a:rPr lang="zh-CN" altLang="en-US" dirty="0" smtClean="0"/>
              <a:t>。一个感性</a:t>
            </a:r>
            <a:r>
              <a:rPr lang="zh-CN" altLang="en-US" dirty="0" smtClean="0"/>
              <a:t>的认识是，如果不平衡数据是线性可分的，则传统分类器，在该数据集上的性能不会有太大的降低。造成不平衡数据分类困境主要有以下几个问题。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03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首先是小析取项问题，当一个概念由一系列子概念组成，且其中有一些子概念为被充分表达时，就会出现小析取项问题。小析取项是一种类内不平衡</a:t>
            </a:r>
            <a:r>
              <a:rPr lang="zh-CN" altLang="en-US" dirty="0" smtClean="0"/>
              <a:t>。这里的红点表示少数类，可以看出少数类是由两</a:t>
            </a:r>
            <a:r>
              <a:rPr lang="zh-CN" altLang="en-US" dirty="0" smtClean="0"/>
              <a:t>个析取</a:t>
            </a:r>
            <a:r>
              <a:rPr lang="zh-CN" altLang="en-US" dirty="0" smtClean="0"/>
              <a:t>项组成。</a:t>
            </a:r>
            <a:r>
              <a:rPr lang="zh-CN" altLang="en-US" dirty="0" smtClean="0"/>
              <a:t>另外还需特别注意在这边是多数类数据，这是多数类的一个小析取项。小析取项的存在极大地增加了问题的复杂性，因为很难知道这些小簇数据是代表一个子概念，还是噪音数据。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792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其次是训练样本密度不足。图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是一个原始数据，图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是抽取了其中</a:t>
            </a:r>
            <a:r>
              <a:rPr lang="en-US" altLang="zh-CN" dirty="0" smtClean="0"/>
              <a:t>10%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数据构成的。在左边还能学习出少数类的分布边界，在右边就很难学习了。另外我们</a:t>
            </a:r>
            <a:r>
              <a:rPr lang="zh-CN" altLang="en-US" dirty="0" smtClean="0"/>
              <a:t>抽取了不同比例的数据，然后用同一个模型进行分类。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值是衡量分类结果的指标，越高越好。可以看出数据越多，分类性能越好。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51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类别覆盖问题</a:t>
            </a:r>
            <a:r>
              <a:rPr lang="zh-CN" altLang="en-US" dirty="0" smtClean="0"/>
              <a:t>，当一个区间内同时出现少数类和多数类的时候，就出现类别覆盖问题。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10%</a:t>
            </a:r>
            <a:r>
              <a:rPr lang="zh-CN" altLang="en-US" dirty="0" smtClean="0"/>
              <a:t>覆盖率</a:t>
            </a:r>
            <a:r>
              <a:rPr lang="zh-CN" altLang="en-US" dirty="0" smtClean="0"/>
              <a:t>的数据分布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</a:t>
            </a:r>
            <a:r>
              <a:rPr lang="en-US" altLang="zh-CN" dirty="0" smtClean="0"/>
              <a:t>70%</a:t>
            </a:r>
            <a:r>
              <a:rPr lang="zh-CN" altLang="en-US" dirty="0" smtClean="0"/>
              <a:t>覆盖率</a:t>
            </a:r>
            <a:r>
              <a:rPr lang="zh-CN" altLang="en-US" dirty="0" smtClean="0"/>
              <a:t>的数据分布</a:t>
            </a:r>
            <a:r>
              <a:rPr lang="zh-CN" altLang="en-US" dirty="0" smtClean="0"/>
              <a:t>。随着覆盖率的增加，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值基本是递减的。</a:t>
            </a:r>
            <a:r>
              <a:rPr lang="en-US" altLang="zh-CN" dirty="0" err="1" smtClean="0"/>
              <a:t>Tprate</a:t>
            </a:r>
            <a:r>
              <a:rPr lang="zh-CN" altLang="en-US" dirty="0" smtClean="0"/>
              <a:t>是少数类被识别的</a:t>
            </a:r>
            <a:r>
              <a:rPr lang="zh-CN" altLang="en-US" dirty="0" smtClean="0"/>
              <a:t>比例，</a:t>
            </a:r>
            <a:r>
              <a:rPr lang="en-US" altLang="zh-CN" dirty="0" err="1" smtClean="0"/>
              <a:t>Tnrate</a:t>
            </a:r>
            <a:r>
              <a:rPr lang="zh-CN" altLang="en-US" dirty="0" smtClean="0"/>
              <a:t>是多数类被识别的</a:t>
            </a:r>
            <a:r>
              <a:rPr lang="zh-CN" altLang="en-US" dirty="0" smtClean="0"/>
              <a:t>比例。可以看出随着覆盖率的增加，少数类识别率越来越低</a:t>
            </a:r>
            <a:r>
              <a:rPr lang="zh-CN" altLang="en-US" dirty="0" smtClean="0"/>
              <a:t>。而多数类基本不变。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253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数据偏移问题，这是指训练集和测试集的分布发生的变化。上方是分布不偏移时的情况，测试集的</a:t>
            </a:r>
            <a:r>
              <a:rPr lang="en-US" altLang="zh-CN" dirty="0" err="1" smtClean="0"/>
              <a:t>auc</a:t>
            </a:r>
            <a:r>
              <a:rPr lang="zh-CN" altLang="en-US" dirty="0" smtClean="0"/>
              <a:t>在</a:t>
            </a:r>
            <a:r>
              <a:rPr lang="en-US" altLang="zh-CN" dirty="0" smtClean="0"/>
              <a:t>0.95</a:t>
            </a:r>
            <a:r>
              <a:rPr lang="zh-CN" altLang="en-US" dirty="0" smtClean="0"/>
              <a:t>。而下面则是分布偏移的情况，</a:t>
            </a:r>
            <a:r>
              <a:rPr lang="en-US" altLang="zh-CN" dirty="0" err="1" smtClean="0"/>
              <a:t>auc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0.7</a:t>
            </a:r>
            <a:r>
              <a:rPr lang="zh-CN" altLang="en-US" dirty="0" smtClean="0"/>
              <a:t>左右。所以分布偏移对分类性能影响很大。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211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解决分布不平衡问题有多种方法，其中一</a:t>
            </a:r>
            <a:r>
              <a:rPr lang="zh-CN" altLang="en-US" dirty="0" smtClean="0"/>
              <a:t>个思路是</a:t>
            </a:r>
            <a:r>
              <a:rPr lang="zh-CN" altLang="en-US" dirty="0" smtClean="0"/>
              <a:t>从性能指标入手。因为学习器优化的目标是使评估指标最大化，可以说衡量指标指导着分类器的建模过程</a:t>
            </a:r>
            <a:r>
              <a:rPr lang="zh-CN" altLang="en-US" dirty="0" smtClean="0"/>
              <a:t>。一个合理的指标有助于模型的学习。</a:t>
            </a:r>
            <a:r>
              <a:rPr lang="zh-CN" altLang="en-US" dirty="0" smtClean="0"/>
              <a:t>在一</a:t>
            </a:r>
            <a:r>
              <a:rPr lang="zh-CN" altLang="en-US" dirty="0" smtClean="0"/>
              <a:t>个二分类</a:t>
            </a:r>
            <a:r>
              <a:rPr lang="zh-CN" altLang="en-US" dirty="0" smtClean="0"/>
              <a:t>问题中，混淆矩阵记录着每个类被正确和错误分类的样本数。根据混淆矩阵可以得到以下评估指标 </a:t>
            </a:r>
            <a:r>
              <a:rPr lang="en-US" altLang="zh-CN" dirty="0" smtClean="0"/>
              <a:t>… …</a:t>
            </a:r>
            <a:r>
              <a:rPr lang="zh-CN" altLang="en-US" dirty="0" smtClean="0"/>
              <a:t>这些指标中有的对类别分布敏感，即当</a:t>
            </a:r>
            <a:r>
              <a:rPr lang="zh-CN" altLang="en-US" dirty="0" smtClean="0"/>
              <a:t>类别的正负比发生</a:t>
            </a:r>
            <a:r>
              <a:rPr lang="zh-CN" altLang="en-US" dirty="0" smtClean="0"/>
              <a:t>变化时，虽然分类器的实际性能没变，指标性能会发生改变，这不利于比较在不同类别分布下，分类器的性能。另外像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值和</a:t>
            </a:r>
            <a:r>
              <a:rPr lang="zh-CN" altLang="en-US" dirty="0" smtClean="0"/>
              <a:t>几何均数，虽然对类别分布不敏感，</a:t>
            </a:r>
            <a:r>
              <a:rPr lang="zh-CN" altLang="en-US" dirty="0" smtClean="0"/>
              <a:t>但刻画能力有限，没</a:t>
            </a:r>
            <a:r>
              <a:rPr lang="zh-CN" altLang="en-US" dirty="0" smtClean="0"/>
              <a:t>办法在一个样本分布范围内，比较两个分类器的性能。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8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68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43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423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08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34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520654-A8E0-4455-BA4E-F5E65D8040F2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F4E798-0542-4BEA-823E-F39764AC8736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10" y="23813"/>
            <a:ext cx="4901007" cy="59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5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559" y="91857"/>
            <a:ext cx="7244255" cy="570295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7"/>
            <a:ext cx="11217165" cy="46277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490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277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40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80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79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785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607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11569700" y="44450"/>
            <a:ext cx="958851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00766F2E-CE8B-4BD9-8683-4C7F64BA825D}" type="slidenum">
              <a:rPr lang="zh-CN" altLang="en-US" sz="1200"/>
              <a:pPr/>
              <a:t>‹#›</a:t>
            </a:fld>
            <a:r>
              <a:rPr lang="zh-CN" altLang="en-US" sz="1200" dirty="0" smtClean="0"/>
              <a:t>/</a:t>
            </a:r>
            <a:r>
              <a:rPr lang="en-US" altLang="zh-CN" sz="1200" dirty="0" smtClean="0"/>
              <a:t>27</a:t>
            </a:r>
            <a:endParaRPr lang="zh-CN" altLang="en-US" sz="1200" dirty="0"/>
          </a:p>
        </p:txBody>
      </p:sp>
      <p:sp>
        <p:nvSpPr>
          <p:cNvPr id="1027" name="Line 3"/>
          <p:cNvSpPr>
            <a:spLocks noChangeShapeType="1"/>
          </p:cNvSpPr>
          <p:nvPr userDrawn="1"/>
        </p:nvSpPr>
        <p:spPr bwMode="auto">
          <a:xfrm>
            <a:off x="0" y="692150"/>
            <a:ext cx="121920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28" name="Line 4"/>
          <p:cNvSpPr>
            <a:spLocks noChangeShapeType="1"/>
          </p:cNvSpPr>
          <p:nvPr userDrawn="1"/>
        </p:nvSpPr>
        <p:spPr bwMode="auto">
          <a:xfrm>
            <a:off x="1" y="701675"/>
            <a:ext cx="12187767" cy="0"/>
          </a:xfrm>
          <a:prstGeom prst="line">
            <a:avLst/>
          </a:prstGeom>
          <a:noFill/>
          <a:ln w="9525" cmpd="sng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07362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49" r:id="rId14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28.wmf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776674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zh-CN" altLang="en-US" sz="48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不平衡数据的最优</a:t>
            </a:r>
            <a:r>
              <a:rPr lang="en-US" altLang="zh-CN" sz="48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/>
            </a:r>
            <a:br>
              <a:rPr lang="en-US" altLang="zh-CN" sz="48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zh-CN" altLang="en-US" sz="48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分类阈值研究</a:t>
            </a:r>
            <a:endParaRPr lang="zh-CN" altLang="en-US" sz="4800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5107259" y="5064744"/>
            <a:ext cx="5586761" cy="1655763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lang="zh-CN" altLang="en-US" sz="2400" dirty="0" smtClean="0"/>
              <a:t>答  辩  人：谢思发</a:t>
            </a:r>
            <a:endParaRPr lang="en-US" altLang="zh-CN" sz="2400" dirty="0" smtClean="0"/>
          </a:p>
          <a:p>
            <a:pPr marL="0" indent="0" algn="r">
              <a:buNone/>
            </a:pPr>
            <a:r>
              <a:rPr lang="zh-CN" altLang="en-US" sz="2400" dirty="0" smtClean="0"/>
              <a:t>指导教师：吴梅红</a:t>
            </a:r>
            <a:endParaRPr lang="en-US" altLang="zh-CN" sz="2400" dirty="0" smtClean="0"/>
          </a:p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06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12"/>
    </mc:Choice>
    <mc:Fallback xmlns="">
      <p:transition spd="slow" advTm="1721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衡量不平衡分类性能的指标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ROC</a:t>
            </a:r>
            <a:r>
              <a:rPr lang="zh-CN" altLang="en-US" dirty="0" smtClean="0"/>
              <a:t>曲线和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06" y="1631456"/>
            <a:ext cx="4406648" cy="36144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76646" y="2215662"/>
            <a:ext cx="373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对类别分布不敏感；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具有良好的可视性；</a:t>
            </a:r>
            <a:endParaRPr lang="zh-CN" altLang="en-US" sz="2800" dirty="0"/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5074316" y="1443789"/>
            <a:ext cx="46893" cy="43903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椭圆 12"/>
          <p:cNvSpPr/>
          <p:nvPr/>
        </p:nvSpPr>
        <p:spPr bwMode="auto">
          <a:xfrm rot="10800000">
            <a:off x="5063347" y="5484033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 rot="10800000">
            <a:off x="5063347" y="5179232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 rot="10800000">
            <a:off x="5063348" y="4793766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 rot="10800000">
            <a:off x="5063348" y="4356316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 rot="10800000">
            <a:off x="5063350" y="3926745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 rot="10800000">
            <a:off x="5063347" y="2905068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 rot="10800000">
            <a:off x="5056947" y="3127250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 rot="10800000">
            <a:off x="5063353" y="3249060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五角星 20"/>
          <p:cNvSpPr/>
          <p:nvPr/>
        </p:nvSpPr>
        <p:spPr bwMode="auto">
          <a:xfrm rot="10800000">
            <a:off x="5020818" y="5283800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五角星 21"/>
          <p:cNvSpPr/>
          <p:nvPr/>
        </p:nvSpPr>
        <p:spPr bwMode="auto">
          <a:xfrm rot="10800000">
            <a:off x="5020818" y="4967276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五角星 22"/>
          <p:cNvSpPr/>
          <p:nvPr/>
        </p:nvSpPr>
        <p:spPr bwMode="auto">
          <a:xfrm rot="10800000">
            <a:off x="5034771" y="4854229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五角星 23"/>
          <p:cNvSpPr/>
          <p:nvPr/>
        </p:nvSpPr>
        <p:spPr bwMode="auto">
          <a:xfrm rot="10800000">
            <a:off x="5019339" y="4604802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五角星 24"/>
          <p:cNvSpPr/>
          <p:nvPr/>
        </p:nvSpPr>
        <p:spPr bwMode="auto">
          <a:xfrm rot="10800000">
            <a:off x="5020818" y="4450101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五角星 25"/>
          <p:cNvSpPr/>
          <p:nvPr/>
        </p:nvSpPr>
        <p:spPr bwMode="auto">
          <a:xfrm rot="10800000">
            <a:off x="5020819" y="4156259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五角星 26"/>
          <p:cNvSpPr/>
          <p:nvPr/>
        </p:nvSpPr>
        <p:spPr bwMode="auto">
          <a:xfrm rot="10800000">
            <a:off x="5042089" y="2539832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五角星 27"/>
          <p:cNvSpPr/>
          <p:nvPr/>
        </p:nvSpPr>
        <p:spPr bwMode="auto">
          <a:xfrm rot="10800000">
            <a:off x="5034771" y="2987344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五角星 28"/>
          <p:cNvSpPr/>
          <p:nvPr/>
        </p:nvSpPr>
        <p:spPr bwMode="auto">
          <a:xfrm rot="10800000">
            <a:off x="5020818" y="4038826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五角星 29"/>
          <p:cNvSpPr/>
          <p:nvPr/>
        </p:nvSpPr>
        <p:spPr bwMode="auto">
          <a:xfrm rot="10800000">
            <a:off x="5034772" y="3710503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五角星 30"/>
          <p:cNvSpPr/>
          <p:nvPr/>
        </p:nvSpPr>
        <p:spPr bwMode="auto">
          <a:xfrm rot="10800000">
            <a:off x="5020819" y="3534912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五角星 31"/>
          <p:cNvSpPr/>
          <p:nvPr/>
        </p:nvSpPr>
        <p:spPr bwMode="auto">
          <a:xfrm rot="10800000">
            <a:off x="5012363" y="3359321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五角星 32"/>
          <p:cNvSpPr/>
          <p:nvPr/>
        </p:nvSpPr>
        <p:spPr bwMode="auto">
          <a:xfrm rot="10800000">
            <a:off x="5027228" y="2353564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五角星 33"/>
          <p:cNvSpPr/>
          <p:nvPr/>
        </p:nvSpPr>
        <p:spPr bwMode="auto">
          <a:xfrm rot="10800000">
            <a:off x="5012368" y="2189080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五角星 34"/>
          <p:cNvSpPr/>
          <p:nvPr/>
        </p:nvSpPr>
        <p:spPr bwMode="auto">
          <a:xfrm rot="10800000">
            <a:off x="5012368" y="2010356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>
            <a:off x="4968754" y="1983307"/>
            <a:ext cx="236078" cy="12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/>
          <p:nvPr/>
        </p:nvCxnSpPr>
        <p:spPr bwMode="auto">
          <a:xfrm flipH="1" flipV="1">
            <a:off x="4271211" y="1864336"/>
            <a:ext cx="697543" cy="11897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连接符 48"/>
          <p:cNvCxnSpPr/>
          <p:nvPr/>
        </p:nvCxnSpPr>
        <p:spPr bwMode="auto">
          <a:xfrm>
            <a:off x="4948307" y="3363906"/>
            <a:ext cx="29158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文本框 51"/>
          <p:cNvSpPr txBox="1"/>
          <p:nvPr/>
        </p:nvSpPr>
        <p:spPr>
          <a:xfrm>
            <a:off x="5074316" y="2670687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 bwMode="auto">
          <a:xfrm flipH="1" flipV="1">
            <a:off x="2406316" y="2326972"/>
            <a:ext cx="2553004" cy="10380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/>
          <p:nvPr/>
        </p:nvCxnSpPr>
        <p:spPr bwMode="auto">
          <a:xfrm>
            <a:off x="4980564" y="4477249"/>
            <a:ext cx="29158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箭头连接符 59"/>
          <p:cNvCxnSpPr/>
          <p:nvPr/>
        </p:nvCxnSpPr>
        <p:spPr bwMode="auto">
          <a:xfrm flipH="1" flipV="1">
            <a:off x="1537109" y="3534912"/>
            <a:ext cx="3446443" cy="9423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连接符 63"/>
          <p:cNvCxnSpPr/>
          <p:nvPr/>
        </p:nvCxnSpPr>
        <p:spPr bwMode="auto">
          <a:xfrm>
            <a:off x="4939885" y="5594940"/>
            <a:ext cx="29158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箭头连接符 64"/>
          <p:cNvCxnSpPr/>
          <p:nvPr/>
        </p:nvCxnSpPr>
        <p:spPr bwMode="auto">
          <a:xfrm flipH="1" flipV="1">
            <a:off x="1084530" y="4767362"/>
            <a:ext cx="3866553" cy="82222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284305" y="1450965"/>
                <a:ext cx="457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-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305" y="1450965"/>
                <a:ext cx="457176" cy="369332"/>
              </a:xfrm>
              <a:prstGeom prst="rect">
                <a:avLst/>
              </a:prstGeom>
              <a:blipFill>
                <a:blip r:embed="rId5"/>
                <a:stretch>
                  <a:fillRect l="-1200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5239889" y="5633544"/>
                <a:ext cx="514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889" y="5633544"/>
                <a:ext cx="514885" cy="369332"/>
              </a:xfrm>
              <a:prstGeom prst="rect">
                <a:avLst/>
              </a:prstGeom>
              <a:blipFill>
                <a:blip r:embed="rId6"/>
                <a:stretch>
                  <a:fillRect l="-1071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8262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10"/>
    </mc:Choice>
    <mc:Fallback xmlns="">
      <p:transition spd="slow" advTm="246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ROC</a:t>
            </a:r>
            <a:r>
              <a:rPr lang="zh-CN" altLang="en-US" dirty="0" smtClean="0"/>
              <a:t>曲线的缺陷：垃圾负例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44" y="1613241"/>
            <a:ext cx="6501049" cy="26747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422" y="4631689"/>
            <a:ext cx="5448300" cy="111442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8639908" y="3001108"/>
            <a:ext cx="2590800" cy="2414955"/>
            <a:chOff x="8639908" y="3001108"/>
            <a:chExt cx="2590800" cy="2414955"/>
          </a:xfrm>
        </p:grpSpPr>
        <p:cxnSp>
          <p:nvCxnSpPr>
            <p:cNvPr id="7" name="直接箭头连接符 6"/>
            <p:cNvCxnSpPr/>
            <p:nvPr/>
          </p:nvCxnSpPr>
          <p:spPr bwMode="auto">
            <a:xfrm>
              <a:off x="8639908" y="5416062"/>
              <a:ext cx="2590800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直接箭头连接符 7"/>
            <p:cNvCxnSpPr/>
            <p:nvPr/>
          </p:nvCxnSpPr>
          <p:spPr bwMode="auto">
            <a:xfrm flipV="1">
              <a:off x="8639908" y="3001108"/>
              <a:ext cx="0" cy="24149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8639908" y="3364523"/>
              <a:ext cx="2192215" cy="23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10832123" y="3376246"/>
              <a:ext cx="0" cy="202809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任意多边形 21"/>
          <p:cNvSpPr/>
          <p:nvPr/>
        </p:nvSpPr>
        <p:spPr bwMode="auto">
          <a:xfrm>
            <a:off x="8663354" y="3387969"/>
            <a:ext cx="2145323" cy="2016369"/>
          </a:xfrm>
          <a:custGeom>
            <a:avLst/>
            <a:gdLst>
              <a:gd name="connsiteX0" fmla="*/ 0 w 2145323"/>
              <a:gd name="connsiteY0" fmla="*/ 2016369 h 2016369"/>
              <a:gd name="connsiteX1" fmla="*/ 738554 w 2145323"/>
              <a:gd name="connsiteY1" fmla="*/ 1019908 h 2016369"/>
              <a:gd name="connsiteX2" fmla="*/ 2145323 w 2145323"/>
              <a:gd name="connsiteY2" fmla="*/ 0 h 2016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5323" h="2016369">
                <a:moveTo>
                  <a:pt x="0" y="2016369"/>
                </a:moveTo>
                <a:cubicBezTo>
                  <a:pt x="190500" y="1686169"/>
                  <a:pt x="381000" y="1355969"/>
                  <a:pt x="738554" y="1019908"/>
                </a:cubicBezTo>
                <a:cubicBezTo>
                  <a:pt x="1096108" y="683847"/>
                  <a:pt x="1620715" y="341923"/>
                  <a:pt x="2145323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/>
          <p:cNvCxnSpPr>
            <a:stCxn id="22" idx="1"/>
          </p:cNvCxnSpPr>
          <p:nvPr/>
        </p:nvCxnSpPr>
        <p:spPr bwMode="auto">
          <a:xfrm flipH="1" flipV="1">
            <a:off x="9144000" y="4173415"/>
            <a:ext cx="257908" cy="23446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任意多边形 25"/>
          <p:cNvSpPr/>
          <p:nvPr/>
        </p:nvSpPr>
        <p:spPr bwMode="auto">
          <a:xfrm>
            <a:off x="8663354" y="3387969"/>
            <a:ext cx="2121877" cy="2004646"/>
          </a:xfrm>
          <a:custGeom>
            <a:avLst/>
            <a:gdLst>
              <a:gd name="connsiteX0" fmla="*/ 0 w 2121877"/>
              <a:gd name="connsiteY0" fmla="*/ 2004646 h 2004646"/>
              <a:gd name="connsiteX1" fmla="*/ 492369 w 2121877"/>
              <a:gd name="connsiteY1" fmla="*/ 785446 h 2004646"/>
              <a:gd name="connsiteX2" fmla="*/ 2121877 w 2121877"/>
              <a:gd name="connsiteY2" fmla="*/ 0 h 2004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1877" h="2004646">
                <a:moveTo>
                  <a:pt x="0" y="2004646"/>
                </a:moveTo>
                <a:cubicBezTo>
                  <a:pt x="69361" y="1562100"/>
                  <a:pt x="138723" y="1119554"/>
                  <a:pt x="492369" y="785446"/>
                </a:cubicBezTo>
                <a:cubicBezTo>
                  <a:pt x="846015" y="451338"/>
                  <a:pt x="1483946" y="225669"/>
                  <a:pt x="2121877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762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549"/>
    </mc:Choice>
    <mc:Fallback xmlns="">
      <p:transition spd="slow" advTm="945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ROC</a:t>
            </a:r>
            <a:r>
              <a:rPr lang="zh-CN" altLang="en-US" dirty="0" smtClean="0"/>
              <a:t>曲线的缺陷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064" y="1880694"/>
            <a:ext cx="4095749" cy="37528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4161693" y="1880694"/>
            <a:ext cx="2672862" cy="37513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703" y="2795220"/>
            <a:ext cx="3621281" cy="24332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879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18"/>
    </mc:Choice>
    <mc:Fallback xmlns="">
      <p:transition spd="slow" advTm="2293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6765" y="1005817"/>
                <a:ext cx="11217165" cy="26283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训练集的最优分类阈值</a:t>
                </a:r>
                <a:endParaRPr lang="en-US" altLang="zh-CN" dirty="0" smtClean="0"/>
              </a:p>
              <a:p>
                <a:pPr marL="400050" lvl="1" indent="0">
                  <a:buNone/>
                </a:pPr>
                <a:r>
                  <a:rPr lang="zh-CN" altLang="en-US" dirty="0" smtClean="0"/>
                  <a:t>以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F-measure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𝑃𝑅</m:t>
                        </m:r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zh-CN" altLang="en-US" dirty="0" smtClean="0"/>
                  <a:t> 为指标，来指导最优阈值的查找。</a:t>
                </a:r>
                <a:endParaRPr lang="en-US" altLang="zh-CN" dirty="0" smtClean="0"/>
              </a:p>
              <a:p>
                <a:pPr marL="400050" lvl="1" indent="0">
                  <a:buNone/>
                </a:pPr>
                <a:r>
                  <a:rPr lang="zh-CN" altLang="en-US" dirty="0" smtClean="0"/>
                  <a:t>训练集数据量不大时，可遍历所有阈值。</a:t>
                </a:r>
                <a:endParaRPr lang="en-US" altLang="zh-CN" dirty="0" smtClean="0"/>
              </a:p>
              <a:p>
                <a:pPr marL="400050" lvl="1" indent="0">
                  <a:buNone/>
                </a:pPr>
                <a:r>
                  <a:rPr lang="zh-CN" altLang="en-US" dirty="0" smtClean="0"/>
                  <a:t>数据量大时，采用启发式策略来寻找。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765" y="1005817"/>
                <a:ext cx="11217165" cy="2628337"/>
              </a:xfrm>
              <a:blipFill>
                <a:blip r:embed="rId2"/>
                <a:stretch>
                  <a:fillRect l="-1359" t="-3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36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05"/>
    </mc:Choice>
    <mc:Fallback xmlns="">
      <p:transition spd="slow" advTm="30305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zh-CN" dirty="0" smtClean="0"/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是一个样本，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zh-CN" dirty="0"/>
                  <a:t>是所有正类样本的集合，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dirty="0"/>
                  <a:t>是所有负类样本的集合；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（"/>
                        <m:endChr m:val="）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/>
                  <a:t>是按降序排序的得分序列；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定义为得分不小于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的正样本的个数，即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&amp;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χ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/>
                  <a:t>。类似地，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定义为得分不小于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的负样本的个数；当选取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作为划分阈值时，可计算</a:t>
                </a:r>
                <a:r>
                  <a:rPr lang="en-US" altLang="zh-CN" dirty="0"/>
                  <a:t>F</a:t>
                </a:r>
                <a:r>
                  <a:rPr lang="zh-CN" altLang="zh-CN" dirty="0"/>
                  <a:t>值为：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 smtClean="0">
                            <a:solidFill>
                              <a:schemeClr val="accent4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solidFill>
                              <a:schemeClr val="accent4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zh-CN" altLang="zh-CN" i="1">
                                <a:solidFill>
                                  <a:schemeClr val="accent4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4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>
                                <a:solidFill>
                                  <a:schemeClr val="accent4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>
                            <a:solidFill>
                              <a:schemeClr val="accent4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solidFill>
                              <a:schemeClr val="accent4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𝑃𝑅</m:t>
                        </m:r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solidFill>
                                  <a:schemeClr val="accent4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4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>
                                <a:solidFill>
                                  <a:schemeClr val="accent4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4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>
                            <a:solidFill>
                              <a:schemeClr val="accent4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accent4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altLang="zh-CN" i="1">
                        <a:solidFill>
                          <a:schemeClr val="accent4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</m:e>
                              <m:sup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9" t="-2240" r="-1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73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587"/>
    </mc:Choice>
    <mc:Fallback xmlns="">
      <p:transition spd="slow" advTm="42587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6765" y="1005818"/>
                <a:ext cx="11217165" cy="41677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推论：</a:t>
                </a:r>
                <a:endParaRPr lang="en-US" altLang="zh-CN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zh-CN" altLang="en-US" sz="2400" dirty="0"/>
                  <a:t>最</a:t>
                </a:r>
                <a:r>
                  <a:rPr lang="zh-CN" altLang="en-US" sz="2400" dirty="0" smtClean="0"/>
                  <a:t>优阈值只可能存在正类样本中；</a:t>
                </a:r>
                <a:endParaRPr lang="en-US" altLang="zh-CN" sz="2400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zh-CN" altLang="zh-CN" sz="2400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zh-CN" sz="2400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400" dirty="0"/>
                  <a:t>都是正例，则有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dirty="0" smtClean="0"/>
                  <a:t>；</a:t>
                </a:r>
                <a:endParaRPr lang="en-US" altLang="zh-CN" sz="2400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zh-CN" altLang="zh-CN" sz="2400" dirty="0"/>
                  <a:t>如果第</a:t>
                </a:r>
                <a:r>
                  <a:rPr lang="en-US" altLang="zh-CN" sz="2400" dirty="0"/>
                  <a:t>j</a:t>
                </a:r>
                <a:r>
                  <a:rPr lang="zh-CN" altLang="zh-CN" sz="2400" dirty="0"/>
                  <a:t>个正样本的得分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400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400" dirty="0"/>
                  <a:t>，并且其后的</a:t>
                </a:r>
                <a:r>
                  <a:rPr lang="en-US" altLang="zh-CN" sz="2400" dirty="0"/>
                  <a:t>K</a:t>
                </a:r>
                <a:r>
                  <a:rPr lang="zh-CN" altLang="zh-CN" sz="2400" dirty="0"/>
                  <a:t>个样本都是负样本，那么最大的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/>
                  <a:t>是</a:t>
                </a:r>
                <a:r>
                  <a:rPr lang="zh-CN" altLang="en-US" sz="2400" dirty="0" smtClean="0"/>
                  <a:t>：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2400" dirty="0" smtClean="0"/>
              </a:p>
              <a:p>
                <a:pPr marL="857250" lvl="1" indent="-457200">
                  <a:buFont typeface="+mj-lt"/>
                  <a:buAutoNum type="arabicPeriod"/>
                </a:pPr>
                <a:endParaRPr lang="en-US" altLang="zh-CN" sz="2400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zh-CN" altLang="zh-CN" sz="2400" dirty="0" smtClean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400" dirty="0"/>
                  <a:t>是目前找到的最大</a:t>
                </a:r>
                <a:r>
                  <a:rPr lang="en-US" altLang="zh-CN" sz="2400" dirty="0"/>
                  <a:t>F</a:t>
                </a:r>
                <a:r>
                  <a:rPr lang="zh-CN" altLang="zh-CN" sz="2400" dirty="0"/>
                  <a:t>值，并且其后的</a:t>
                </a:r>
                <a:r>
                  <a:rPr lang="en-US" altLang="zh-CN" sz="2400" dirty="0"/>
                  <a:t>K</a:t>
                </a:r>
                <a:r>
                  <a:rPr lang="zh-CN" altLang="zh-CN" sz="2400" dirty="0"/>
                  <a:t>个样本都是负类样本，则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400" dirty="0"/>
                  <a:t>就是我们要寻找的最优阈值，其中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765" y="1005818"/>
                <a:ext cx="11217165" cy="4167762"/>
              </a:xfrm>
              <a:blipFill>
                <a:blip r:embed="rId2"/>
                <a:stretch>
                  <a:fillRect l="-380" t="-2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 bwMode="auto">
          <a:xfrm>
            <a:off x="7267074" y="1881554"/>
            <a:ext cx="164832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椭圆 5"/>
          <p:cNvSpPr/>
          <p:nvPr/>
        </p:nvSpPr>
        <p:spPr bwMode="auto">
          <a:xfrm flipV="1">
            <a:off x="8423031" y="1840524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五角星 6"/>
          <p:cNvSpPr/>
          <p:nvPr/>
        </p:nvSpPr>
        <p:spPr bwMode="auto">
          <a:xfrm>
            <a:off x="8171957" y="1792574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五角星 7"/>
          <p:cNvSpPr/>
          <p:nvPr/>
        </p:nvSpPr>
        <p:spPr bwMode="auto">
          <a:xfrm>
            <a:off x="7933840" y="1792574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五角星 8"/>
          <p:cNvSpPr/>
          <p:nvPr/>
        </p:nvSpPr>
        <p:spPr bwMode="auto">
          <a:xfrm>
            <a:off x="7722229" y="1787948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7289642" y="2334743"/>
            <a:ext cx="164832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椭圆 12"/>
          <p:cNvSpPr/>
          <p:nvPr/>
        </p:nvSpPr>
        <p:spPr bwMode="auto">
          <a:xfrm flipV="1">
            <a:off x="8328938" y="2290931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 flipV="1">
            <a:off x="8120396" y="2286915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V="1">
            <a:off x="3676158" y="3920265"/>
            <a:ext cx="2195253" cy="1066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椭圆 16"/>
          <p:cNvSpPr/>
          <p:nvPr/>
        </p:nvSpPr>
        <p:spPr bwMode="auto">
          <a:xfrm flipV="1">
            <a:off x="4919991" y="3889901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五角星 17"/>
          <p:cNvSpPr/>
          <p:nvPr/>
        </p:nvSpPr>
        <p:spPr bwMode="auto">
          <a:xfrm>
            <a:off x="4761158" y="3818506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五角星 18"/>
          <p:cNvSpPr/>
          <p:nvPr/>
        </p:nvSpPr>
        <p:spPr bwMode="auto">
          <a:xfrm>
            <a:off x="4156210" y="3829172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 flipV="1">
            <a:off x="4004421" y="3891267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五角星 21"/>
          <p:cNvSpPr/>
          <p:nvPr/>
        </p:nvSpPr>
        <p:spPr bwMode="auto">
          <a:xfrm>
            <a:off x="5122152" y="3848870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 flipV="1">
            <a:off x="5366106" y="3879235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 flipV="1">
            <a:off x="3880090" y="3887251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 flipV="1">
            <a:off x="3755759" y="3883235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116070" y="3529106"/>
            <a:ext cx="885982" cy="3099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…k…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661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793"/>
    </mc:Choice>
    <mc:Fallback xmlns="">
      <p:transition spd="slow" advTm="16479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747133"/>
            <a:ext cx="11217165" cy="48864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sz="2400" dirty="0" smtClean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018453" y="1081696"/>
            <a:ext cx="1223962" cy="865188"/>
          </a:xfrm>
          <a:prstGeom prst="can">
            <a:avLst>
              <a:gd name="adj" fmla="val 25000"/>
            </a:avLst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/>
              <a:t>Train set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 rot="3540000">
            <a:off x="4682027" y="2216759"/>
            <a:ext cx="760413" cy="217488"/>
          </a:xfrm>
          <a:prstGeom prst="rightArrow">
            <a:avLst>
              <a:gd name="adj1" fmla="val 50000"/>
              <a:gd name="adj2" fmla="val 87409"/>
            </a:avLst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 rot="7500000">
            <a:off x="3910502" y="2197709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586653" y="2810484"/>
            <a:ext cx="1008062" cy="647700"/>
          </a:xfrm>
          <a:prstGeom prst="can">
            <a:avLst>
              <a:gd name="adj" fmla="val 25000"/>
            </a:avLst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New train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953490" y="2808896"/>
            <a:ext cx="957263" cy="449263"/>
          </a:xfrm>
          <a:prstGeom prst="can">
            <a:avLst>
              <a:gd name="adj" fmla="val 25000"/>
            </a:avLst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New test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 rot="19980000">
            <a:off x="4089890" y="3529621"/>
            <a:ext cx="504825" cy="1800225"/>
          </a:xfrm>
          <a:prstGeom prst="curvedRightArrow">
            <a:avLst>
              <a:gd name="adj1" fmla="val 42594"/>
              <a:gd name="adj2" fmla="val 147297"/>
              <a:gd name="adj3" fmla="val 33333"/>
            </a:avLst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2" name="Picture 9" descr="QQ截图201404281050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415" y="4393221"/>
            <a:ext cx="8636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0"/>
          <p:cNvSpPr>
            <a:spLocks noChangeArrowheads="1"/>
          </p:cNvSpPr>
          <p:nvPr/>
        </p:nvSpPr>
        <p:spPr bwMode="auto">
          <a:xfrm rot="5040000">
            <a:off x="5101128" y="3678846"/>
            <a:ext cx="1011237" cy="296863"/>
          </a:xfrm>
          <a:prstGeom prst="rightArrow">
            <a:avLst>
              <a:gd name="adj1" fmla="val 50000"/>
              <a:gd name="adj2" fmla="val 85160"/>
            </a:avLst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 rot="18540000">
            <a:off x="5736921" y="3257365"/>
            <a:ext cx="2217738" cy="330200"/>
          </a:xfrm>
          <a:prstGeom prst="rightArrow">
            <a:avLst>
              <a:gd name="adj1" fmla="val 34028"/>
              <a:gd name="adj2" fmla="val 82524"/>
            </a:avLst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7618903" y="1226159"/>
            <a:ext cx="793750" cy="530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</a:rPr>
              <a:t>0.98+</a:t>
            </a:r>
          </a:p>
          <a:p>
            <a:pPr algn="ctr"/>
            <a:r>
              <a:rPr lang="zh-CN" altLang="en-US">
                <a:solidFill>
                  <a:srgbClr val="0000FF"/>
                </a:solidFill>
              </a:rPr>
              <a:t>0.95+</a:t>
            </a:r>
          </a:p>
          <a:p>
            <a:pPr algn="ctr"/>
            <a:r>
              <a:rPr lang="zh-CN" altLang="en-US">
                <a:solidFill>
                  <a:srgbClr val="0000FF"/>
                </a:solidFill>
              </a:rPr>
              <a:t>0.93+</a:t>
            </a:r>
          </a:p>
          <a:p>
            <a:pPr algn="ctr"/>
            <a:r>
              <a:rPr lang="zh-CN" altLang="en-US">
                <a:solidFill>
                  <a:srgbClr val="0000FF"/>
                </a:solidFill>
              </a:rPr>
              <a:t>0.92+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0.90-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0.87-</a:t>
            </a:r>
          </a:p>
          <a:p>
            <a:pPr algn="ctr"/>
            <a:r>
              <a:rPr lang="zh-CN" altLang="en-US">
                <a:solidFill>
                  <a:srgbClr val="0000FF"/>
                </a:solidFill>
              </a:rPr>
              <a:t>0.85+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0.84-</a:t>
            </a:r>
          </a:p>
          <a:p>
            <a:pPr algn="ctr"/>
            <a:r>
              <a:rPr lang="zh-CN" altLang="en-US">
                <a:solidFill>
                  <a:srgbClr val="0000FF"/>
                </a:solidFill>
              </a:rPr>
              <a:t>0.81+</a:t>
            </a:r>
          </a:p>
          <a:p>
            <a:pPr algn="ctr"/>
            <a:r>
              <a:rPr lang="zh-CN" altLang="en-US">
                <a:solidFill>
                  <a:srgbClr val="0000FF"/>
                </a:solidFill>
              </a:rPr>
              <a:t>0.79+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0.77-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0.75-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0.73-</a:t>
            </a:r>
          </a:p>
          <a:p>
            <a:pPr algn="ctr"/>
            <a:r>
              <a:rPr lang="zh-CN" altLang="en-US">
                <a:solidFill>
                  <a:srgbClr val="0000FF"/>
                </a:solidFill>
              </a:rPr>
              <a:t>0.69+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0.65-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0.62-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0.58-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0.55-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0.53-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7690340" y="1299184"/>
            <a:ext cx="1009650" cy="215900"/>
          </a:xfrm>
          <a:prstGeom prst="rightArrowCallout">
            <a:avLst>
              <a:gd name="adj1" fmla="val 50000"/>
              <a:gd name="adj2" fmla="val 25000"/>
              <a:gd name="adj3" fmla="val 63868"/>
              <a:gd name="adj4" fmla="val 66667"/>
            </a:avLst>
          </a:prstGeom>
          <a:noFill/>
          <a:ln w="28575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8771428" y="1226159"/>
            <a:ext cx="984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F value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7691928" y="2934309"/>
            <a:ext cx="992187" cy="215900"/>
          </a:xfrm>
          <a:prstGeom prst="rightArrowCallout">
            <a:avLst>
              <a:gd name="adj1" fmla="val 50000"/>
              <a:gd name="adj2" fmla="val 25000"/>
              <a:gd name="adj3" fmla="val 62764"/>
              <a:gd name="adj4" fmla="val 66667"/>
            </a:avLst>
          </a:prstGeom>
          <a:noFill/>
          <a:ln w="28575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8753965" y="2859696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F value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7690340" y="3458184"/>
            <a:ext cx="1009650" cy="217487"/>
          </a:xfrm>
          <a:prstGeom prst="rightArrowCallout">
            <a:avLst>
              <a:gd name="adj1" fmla="val 50000"/>
              <a:gd name="adj2" fmla="val 25000"/>
              <a:gd name="adj3" fmla="val 63402"/>
              <a:gd name="adj4" fmla="val 66667"/>
            </a:avLst>
          </a:prstGeom>
          <a:noFill/>
          <a:ln w="28575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8771428" y="3385159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F value</a:t>
            </a:r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7690340" y="4853596"/>
            <a:ext cx="976313" cy="215900"/>
          </a:xfrm>
          <a:prstGeom prst="rightArrowCallout">
            <a:avLst>
              <a:gd name="adj1" fmla="val 50000"/>
              <a:gd name="adj2" fmla="val 25000"/>
              <a:gd name="adj3" fmla="val 61760"/>
              <a:gd name="adj4" fmla="val 66667"/>
            </a:avLst>
          </a:prstGeom>
          <a:noFill/>
          <a:ln w="28575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738090" y="4780571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F value</a:t>
            </a:r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8684115" y="2789168"/>
            <a:ext cx="1225550" cy="936625"/>
          </a:xfrm>
          <a:prstGeom prst="star5">
            <a:avLst/>
          </a:prstGeom>
          <a:noFill/>
          <a:ln w="38100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/>
              <a:t>0.79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5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18"/>
    </mc:Choice>
    <mc:Fallback xmlns="">
      <p:transition spd="slow" advTm="438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1250 0.120278 " pathEditMode="relative" rAng="0" ptsTypes="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00" y="65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120648 " pathEditMode="relative" rAng="0" ptsTypes=""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047222 " pathEditMode="relative" rAng="0" ptsTypes="">
                                      <p:cBhvr>
                                        <p:cTn id="7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180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1250 0.046852 " pathEditMode="relative" rAng="0" ptsTypes="">
                                      <p:cBhvr>
                                        <p:cTn id="7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00" y="1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 autoUpdateAnimBg="0"/>
      <p:bldP spid="10" grpId="0" bldLvl="0" animBg="1" autoUpdateAnimBg="0"/>
      <p:bldP spid="15" grpId="0" bldLvl="0" autoUpdateAnimBg="0"/>
      <p:bldP spid="17" grpId="0" bldLvl="0" autoUpdateAnimBg="0"/>
      <p:bldP spid="17" grpId="1" bldLvl="0" autoUpdateAnimBg="0"/>
      <p:bldP spid="17" grpId="2" bldLvl="0" autoUpdateAnimBg="0"/>
      <p:bldP spid="19" grpId="0" bldLvl="0" autoUpdateAnimBg="0"/>
      <p:bldP spid="19" grpId="1" bldLvl="0" autoUpdateAnimBg="0"/>
      <p:bldP spid="21" grpId="0" bldLvl="0" autoUpdateAnimBg="0"/>
      <p:bldP spid="21" grpId="1" bldLvl="0" autoUpdateAnimBg="0"/>
      <p:bldP spid="21" grpId="2" bldLvl="0" autoUpdateAnimBg="0"/>
      <p:bldP spid="23" grpId="0" bldLvl="0" autoUpdateAnimBg="0"/>
      <p:bldP spid="23" grpId="1" bldLvl="0" autoUpdateAnimBg="0"/>
      <p:bldP spid="24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6558" y="902676"/>
            <a:ext cx="3517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最优阈值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应用方式</a:t>
            </a:r>
            <a:endParaRPr lang="zh-CN" altLang="en-US" sz="2800" dirty="0"/>
          </a:p>
        </p:txBody>
      </p:sp>
      <p:sp>
        <p:nvSpPr>
          <p:cNvPr id="6" name="爆炸形 1 5"/>
          <p:cNvSpPr/>
          <p:nvPr/>
        </p:nvSpPr>
        <p:spPr bwMode="auto">
          <a:xfrm>
            <a:off x="1216977" y="1654027"/>
            <a:ext cx="1995146" cy="1499793"/>
          </a:xfrm>
          <a:prstGeom prst="irregularSeal1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值方式</a:t>
            </a:r>
          </a:p>
        </p:txBody>
      </p:sp>
      <p:sp>
        <p:nvSpPr>
          <p:cNvPr id="7" name="爆炸形 1 6"/>
          <p:cNvSpPr/>
          <p:nvPr/>
        </p:nvSpPr>
        <p:spPr bwMode="auto">
          <a:xfrm>
            <a:off x="855784" y="3381951"/>
            <a:ext cx="2497016" cy="2250833"/>
          </a:xfrm>
          <a:prstGeom prst="irregularSeal1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位置信息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32741" y="1863972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训练集 </a:t>
            </a:r>
            <a:r>
              <a:rPr lang="en-US" altLang="zh-CN" dirty="0" smtClean="0"/>
              <a:t>(0.98 ,0.55)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032741" y="2362146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</a:t>
            </a:r>
            <a:r>
              <a:rPr lang="zh-CN" altLang="en-US" dirty="0" smtClean="0"/>
              <a:t>集 </a:t>
            </a:r>
            <a:r>
              <a:rPr lang="en-US" altLang="zh-CN" dirty="0" smtClean="0"/>
              <a:t>(0.81 ,0.25)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446585" y="3619027"/>
                <a:ext cx="846406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𝑟𝑒𝑠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𝑜𝑙𝑑𝑡𝑒𝑠𝑡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𝑀𝑎𝑥𝑡𝑟𝑎𝑖𝑛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𝑇h𝑟𝑒𝑠h𝑜𝑙𝑑𝑡𝑟𝑎𝑖𝑛</m:t>
                              </m:r>
                            </m:e>
                          </m:d>
                        </m:num>
                        <m:den>
                          <m:r>
                            <a:rPr lang="en-US" altLang="zh-CN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𝑀𝑎𝑥𝑡𝑟𝑎𝑖𝑛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𝑀𝑖𝑛𝑡𝑟𝑎𝑖𝑛</m:t>
                          </m:r>
                        </m:den>
                      </m:f>
                      <m:r>
                        <a:rPr lang="en-US" altLang="zh-CN" kern="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kern="1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3048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kern="1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	    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𝑀𝑎𝑥𝑡𝑒𝑠𝑡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𝑀𝑖𝑛𝑡𝑒𝑠𝑡</m:t>
                        </m:r>
                      </m:e>
                    </m:d>
                    <m:r>
                      <a:rPr lang="en-US" altLang="zh-CN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85" y="3619027"/>
                <a:ext cx="8464061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045" y="1717131"/>
            <a:ext cx="7784124" cy="33296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750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148"/>
    </mc:Choice>
    <mc:Fallback xmlns="">
      <p:transition spd="slow" advTm="781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pic>
        <p:nvPicPr>
          <p:cNvPr id="11" name="图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048" y="1536943"/>
            <a:ext cx="6799751" cy="46293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9969" y="9148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流程图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743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41"/>
    </mc:Choice>
    <mc:Fallback xmlns="">
      <p:transition spd="slow" advTm="4934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4800" y="83233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数据集</a:t>
            </a:r>
            <a:endParaRPr lang="zh-CN" altLang="en-US" sz="2800" dirty="0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916" y="1093948"/>
            <a:ext cx="5903669" cy="423825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24173" y="4173415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family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13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05"/>
    </mc:Choice>
    <mc:Fallback xmlns="">
      <p:transition spd="slow" advTm="990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1083606490"/>
              </p:ext>
            </p:extLst>
          </p:nvPr>
        </p:nvGraphicFramePr>
        <p:xfrm>
          <a:off x="2280138" y="1137823"/>
          <a:ext cx="7441378" cy="3946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44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32"/>
    </mc:Choice>
    <mc:Fallback xmlns="">
      <p:transition spd="slow" advTm="27432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060466"/>
              </p:ext>
            </p:extLst>
          </p:nvPr>
        </p:nvGraphicFramePr>
        <p:xfrm>
          <a:off x="2755076" y="1949206"/>
          <a:ext cx="7620000" cy="4135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81116335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34860526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61928996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3260127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46527645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83805988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67445061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79390490"/>
                    </a:ext>
                  </a:extLst>
                </a:gridCol>
              </a:tblGrid>
              <a:tr h="266785"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Index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AUC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Index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AUC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Index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AUC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Index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AUC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846308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0.982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29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0.717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0.823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19517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0.809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0.690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30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0.883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0.766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617017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0.983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17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0.871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31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0.972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0.848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685923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0.963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0.768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32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0.820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52878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0.785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19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0.860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0.998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47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0.925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231005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0.964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0.948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0.587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48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0.901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76232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0.791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21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0.982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0.936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49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0.833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242436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0.894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22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0.986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12157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0.949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0.666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37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0.933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51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0.913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852967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0.950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0.667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38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0.569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52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0.847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537446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0.961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0.895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39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0.908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0.819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29091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0.986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0.644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40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0.952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0.943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961449"/>
                  </a:ext>
                </a:extLst>
              </a:tr>
              <a:tr h="295092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13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0.998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27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0.683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41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0.757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average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0.861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772099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14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0.517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28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0.981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42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0.790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67917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86559" y="890180"/>
            <a:ext cx="8220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特    征：基于氨基酸的组分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理化性质而构建</a:t>
            </a:r>
            <a:r>
              <a:rPr lang="en-US" altLang="zh-CN" sz="2400" dirty="0" smtClean="0"/>
              <a:t>188</a:t>
            </a:r>
            <a:r>
              <a:rPr lang="zh-CN" altLang="en-US" sz="2400" dirty="0" smtClean="0"/>
              <a:t>维特征向量</a:t>
            </a:r>
            <a:endParaRPr lang="en-US" altLang="zh-CN" sz="2400" dirty="0"/>
          </a:p>
          <a:p>
            <a:r>
              <a:rPr lang="zh-CN" altLang="en-US" sz="2400" dirty="0" smtClean="0"/>
              <a:t>分类器：随机森林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711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25"/>
    </mc:Choice>
    <mc:Fallback xmlns="">
      <p:transition spd="slow" advTm="28425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0984" y="949569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统一阈值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96558"/>
              </p:ext>
            </p:extLst>
          </p:nvPr>
        </p:nvGraphicFramePr>
        <p:xfrm>
          <a:off x="550984" y="1698651"/>
          <a:ext cx="105156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31003">
                  <a:extLst>
                    <a:ext uri="{9D8B030D-6E8A-4147-A177-3AD203B41FA5}">
                      <a16:colId xmlns:a16="http://schemas.microsoft.com/office/drawing/2014/main" val="2183285370"/>
                    </a:ext>
                  </a:extLst>
                </a:gridCol>
                <a:gridCol w="2631003">
                  <a:extLst>
                    <a:ext uri="{9D8B030D-6E8A-4147-A177-3AD203B41FA5}">
                      <a16:colId xmlns:a16="http://schemas.microsoft.com/office/drawing/2014/main" val="3933258434"/>
                    </a:ext>
                  </a:extLst>
                </a:gridCol>
                <a:gridCol w="2631003">
                  <a:extLst>
                    <a:ext uri="{9D8B030D-6E8A-4147-A177-3AD203B41FA5}">
                      <a16:colId xmlns:a16="http://schemas.microsoft.com/office/drawing/2014/main" val="2232722672"/>
                    </a:ext>
                  </a:extLst>
                </a:gridCol>
                <a:gridCol w="2622591">
                  <a:extLst>
                    <a:ext uri="{9D8B030D-6E8A-4147-A177-3AD203B41FA5}">
                      <a16:colId xmlns:a16="http://schemas.microsoft.com/office/drawing/2014/main" val="3975854585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Threshold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 err="1">
                          <a:effectLst/>
                        </a:rPr>
                        <a:t>MeanPrecision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 err="1">
                          <a:effectLst/>
                        </a:rPr>
                        <a:t>MeanRecall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MeanF1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56764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0.5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0.01852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>
                          <a:effectLst/>
                        </a:rPr>
                        <a:t>0.00013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>
                          <a:effectLst/>
                        </a:rPr>
                        <a:t>0.00026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28783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0.03063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>
                          <a:effectLst/>
                        </a:rPr>
                        <a:t>0.00251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>
                          <a:effectLst/>
                        </a:rPr>
                        <a:t>0.00463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513815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>
                          <a:effectLst/>
                        </a:rPr>
                        <a:t>0.2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800" dirty="0">
                          <a:effectLst/>
                        </a:rPr>
                        <a:t>0.17411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0.04963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0.07171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50108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0.16850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800" dirty="0">
                          <a:effectLst/>
                        </a:rPr>
                        <a:t>0.22259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800" dirty="0">
                          <a:effectLst/>
                        </a:rPr>
                        <a:t>0.18001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908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32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6"/>
    </mc:Choice>
    <mc:Fallback xmlns="">
      <p:transition spd="slow" advTm="2176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0984" y="949569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</a:t>
            </a:r>
            <a:r>
              <a:rPr lang="zh-CN" altLang="en-US" sz="2400" dirty="0" smtClean="0"/>
              <a:t>优阈值使用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13703"/>
              </p:ext>
            </p:extLst>
          </p:nvPr>
        </p:nvGraphicFramePr>
        <p:xfrm>
          <a:off x="550984" y="1606318"/>
          <a:ext cx="10515601" cy="2468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742">
                  <a:extLst>
                    <a:ext uri="{9D8B030D-6E8A-4147-A177-3AD203B41FA5}">
                      <a16:colId xmlns:a16="http://schemas.microsoft.com/office/drawing/2014/main" val="2368465492"/>
                    </a:ext>
                  </a:extLst>
                </a:gridCol>
                <a:gridCol w="1352025">
                  <a:extLst>
                    <a:ext uri="{9D8B030D-6E8A-4147-A177-3AD203B41FA5}">
                      <a16:colId xmlns:a16="http://schemas.microsoft.com/office/drawing/2014/main" val="2238746820"/>
                    </a:ext>
                  </a:extLst>
                </a:gridCol>
                <a:gridCol w="94846">
                  <a:extLst>
                    <a:ext uri="{9D8B030D-6E8A-4147-A177-3AD203B41FA5}">
                      <a16:colId xmlns:a16="http://schemas.microsoft.com/office/drawing/2014/main" val="3375604189"/>
                    </a:ext>
                  </a:extLst>
                </a:gridCol>
                <a:gridCol w="938140">
                  <a:extLst>
                    <a:ext uri="{9D8B030D-6E8A-4147-A177-3AD203B41FA5}">
                      <a16:colId xmlns:a16="http://schemas.microsoft.com/office/drawing/2014/main" val="3225608039"/>
                    </a:ext>
                  </a:extLst>
                </a:gridCol>
                <a:gridCol w="94846">
                  <a:extLst>
                    <a:ext uri="{9D8B030D-6E8A-4147-A177-3AD203B41FA5}">
                      <a16:colId xmlns:a16="http://schemas.microsoft.com/office/drawing/2014/main" val="2354198467"/>
                    </a:ext>
                  </a:extLst>
                </a:gridCol>
                <a:gridCol w="1810483">
                  <a:extLst>
                    <a:ext uri="{9D8B030D-6E8A-4147-A177-3AD203B41FA5}">
                      <a16:colId xmlns:a16="http://schemas.microsoft.com/office/drawing/2014/main" val="3201764657"/>
                    </a:ext>
                  </a:extLst>
                </a:gridCol>
                <a:gridCol w="1810483">
                  <a:extLst>
                    <a:ext uri="{9D8B030D-6E8A-4147-A177-3AD203B41FA5}">
                      <a16:colId xmlns:a16="http://schemas.microsoft.com/office/drawing/2014/main" val="2191869362"/>
                    </a:ext>
                  </a:extLst>
                </a:gridCol>
                <a:gridCol w="1642807">
                  <a:extLst>
                    <a:ext uri="{9D8B030D-6E8A-4147-A177-3AD203B41FA5}">
                      <a16:colId xmlns:a16="http://schemas.microsoft.com/office/drawing/2014/main" val="1515762680"/>
                    </a:ext>
                  </a:extLst>
                </a:gridCol>
                <a:gridCol w="1286229">
                  <a:extLst>
                    <a:ext uri="{9D8B030D-6E8A-4147-A177-3AD203B41FA5}">
                      <a16:colId xmlns:a16="http://schemas.microsoft.com/office/drawing/2014/main" val="1044501121"/>
                    </a:ext>
                  </a:extLst>
                </a:gridCol>
              </a:tblGrid>
              <a:tr h="355628">
                <a:tc row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折数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值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位置信息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843967"/>
                  </a:ext>
                </a:extLst>
              </a:tr>
              <a:tr h="354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Precision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Recall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F1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Precision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Recall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F1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690661"/>
                  </a:ext>
                </a:extLst>
              </a:tr>
              <a:tr h="354582"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0.118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0.156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0.105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0.165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0.280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0.159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254123"/>
                  </a:ext>
                </a:extLst>
              </a:tr>
              <a:tr h="365041"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0.139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0.127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0.110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83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0.205</a:t>
                      </a:r>
                      <a:endParaRPr lang="zh-CN" sz="3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0.330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83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0.204</a:t>
                      </a:r>
                      <a:endParaRPr lang="zh-CN" sz="3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248309"/>
                  </a:ext>
                </a:extLst>
              </a:tr>
              <a:tr h="365041"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0.139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0.147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0.123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0.160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0.343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0.187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911850"/>
                  </a:ext>
                </a:extLst>
              </a:tr>
              <a:tr h="365041"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0.132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0.146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0.121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0.156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83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0.388</a:t>
                      </a:r>
                      <a:endParaRPr lang="zh-CN" sz="3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0.190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43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19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25"/>
    </mc:Choice>
    <mc:Fallback xmlns="">
      <p:transition spd="slow" advTm="10425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50984" y="949569"/>
                <a:ext cx="19094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调节</m:t>
                    </m:r>
                  </m:oMath>
                </a14:m>
                <a:r>
                  <a:rPr lang="zh-CN" altLang="en-US" sz="2400" dirty="0" smtClean="0"/>
                  <a:t>因子：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4" y="949569"/>
                <a:ext cx="1909497" cy="461665"/>
              </a:xfrm>
              <a:prstGeom prst="rect">
                <a:avLst/>
              </a:prstGeom>
              <a:blipFill>
                <a:blip r:embed="rId3"/>
                <a:stretch>
                  <a:fillRect l="-2548" t="-14474" r="-382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2132581"/>
                  </p:ext>
                </p:extLst>
              </p:nvPr>
            </p:nvGraphicFramePr>
            <p:xfrm>
              <a:off x="550984" y="1606318"/>
              <a:ext cx="10515600" cy="23317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26797">
                      <a:extLst>
                        <a:ext uri="{9D8B030D-6E8A-4147-A177-3AD203B41FA5}">
                          <a16:colId xmlns:a16="http://schemas.microsoft.com/office/drawing/2014/main" val="3896598993"/>
                        </a:ext>
                      </a:extLst>
                    </a:gridCol>
                    <a:gridCol w="2631003">
                      <a:extLst>
                        <a:ext uri="{9D8B030D-6E8A-4147-A177-3AD203B41FA5}">
                          <a16:colId xmlns:a16="http://schemas.microsoft.com/office/drawing/2014/main" val="318788490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22997637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560162019"/>
                        </a:ext>
                      </a:extLst>
                    </a:gridCol>
                  </a:tblGrid>
                  <a:tr h="492113"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MeanPrecision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MeanRecall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MeanF1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369809"/>
                      </a:ext>
                    </a:extLst>
                  </a:tr>
                  <a:tr h="213995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0.5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kern="800" dirty="0">
                              <a:effectLst/>
                            </a:rPr>
                            <a:t>0.2452</a:t>
                          </a:r>
                          <a:endParaRPr lang="zh-CN" sz="2400" b="1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0.2633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0.1884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039614"/>
                      </a:ext>
                    </a:extLst>
                  </a:tr>
                  <a:tr h="20701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0.8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0.2284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0.3091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kern="800" dirty="0">
                              <a:effectLst/>
                            </a:rPr>
                            <a:t>0.2066</a:t>
                          </a:r>
                          <a:endParaRPr lang="zh-CN" sz="2400" b="1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602447"/>
                      </a:ext>
                    </a:extLst>
                  </a:tr>
                  <a:tr h="20701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1.0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0.2051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0.3303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0.2044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11841"/>
                      </a:ext>
                    </a:extLst>
                  </a:tr>
                  <a:tr h="20701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1.2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0.1948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0.3364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0.2036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2550777"/>
                      </a:ext>
                    </a:extLst>
                  </a:tr>
                  <a:tr h="20701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1.5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0.1725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kern="800" dirty="0">
                              <a:effectLst/>
                            </a:rPr>
                            <a:t>0.3729</a:t>
                          </a:r>
                          <a:endParaRPr lang="zh-CN" sz="2400" b="1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0.1996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980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2132581"/>
                  </p:ext>
                </p:extLst>
              </p:nvPr>
            </p:nvGraphicFramePr>
            <p:xfrm>
              <a:off x="550984" y="1606318"/>
              <a:ext cx="10515600" cy="23317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26797">
                      <a:extLst>
                        <a:ext uri="{9D8B030D-6E8A-4147-A177-3AD203B41FA5}">
                          <a16:colId xmlns:a16="http://schemas.microsoft.com/office/drawing/2014/main" val="3896598993"/>
                        </a:ext>
                      </a:extLst>
                    </a:gridCol>
                    <a:gridCol w="2631003">
                      <a:extLst>
                        <a:ext uri="{9D8B030D-6E8A-4147-A177-3AD203B41FA5}">
                          <a16:colId xmlns:a16="http://schemas.microsoft.com/office/drawing/2014/main" val="318788490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22997637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560162019"/>
                        </a:ext>
                      </a:extLst>
                    </a:gridCol>
                  </a:tblGrid>
                  <a:tr h="731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32" t="-833" r="-300928" b="-22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MeanPrecision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MeanRecall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MeanF1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369809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0.5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kern="800" dirty="0">
                              <a:effectLst/>
                            </a:rPr>
                            <a:t>0.2452</a:t>
                          </a:r>
                          <a:endParaRPr lang="zh-CN" sz="2400" b="1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0.2633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0.1884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039614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0.8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0.2284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0.3091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kern="800" dirty="0">
                              <a:effectLst/>
                            </a:rPr>
                            <a:t>0.2066</a:t>
                          </a:r>
                          <a:endParaRPr lang="zh-CN" sz="2400" b="1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60244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1.0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0.2051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0.3303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0.2044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1184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1.2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0.1948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0.3364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0.2036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255077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1.5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0.1725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kern="800" dirty="0">
                              <a:effectLst/>
                            </a:rPr>
                            <a:t>0.3729</a:t>
                          </a:r>
                          <a:endParaRPr lang="zh-CN" sz="2400" b="1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0.1996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980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027234" y="4133122"/>
                <a:ext cx="3850674" cy="816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smtClean="0">
                    <a:solidFill>
                      <a:schemeClr val="tx1"/>
                    </a:solidFill>
                  </a:rPr>
                  <a:t>F-measure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zh-CN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𝑃𝑅</m:t>
                        </m:r>
                      </m:num>
                      <m:den>
                        <m:sSup>
                          <m:sSupPr>
                            <m:ctrlPr>
                              <a:rPr lang="zh-CN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234" y="4133122"/>
                <a:ext cx="3850674" cy="816698"/>
              </a:xfrm>
              <a:prstGeom prst="rect">
                <a:avLst/>
              </a:prstGeom>
              <a:blipFill>
                <a:blip r:embed="rId5"/>
                <a:stretch>
                  <a:fillRect l="-3328" b="-7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48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9"/>
    </mc:Choice>
    <mc:Fallback xmlns="">
      <p:transition spd="slow" advTm="3799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50984" y="949569"/>
                <a:ext cx="29546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最优</m:t>
                    </m:r>
                  </m:oMath>
                </a14:m>
                <a:r>
                  <a:rPr lang="zh-CN" altLang="en-US" sz="2400" dirty="0" smtClean="0"/>
                  <a:t>分类结果上界：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4" y="949569"/>
                <a:ext cx="2954655" cy="461665"/>
              </a:xfrm>
              <a:prstGeom prst="rect">
                <a:avLst/>
              </a:prstGeom>
              <a:blipFill>
                <a:blip r:embed="rId3"/>
                <a:stretch>
                  <a:fillRect l="-1649" t="-14474" r="-2268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465" y="1606318"/>
            <a:ext cx="6786196" cy="313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4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813"/>
    </mc:Choice>
    <mc:Fallback xmlns="">
      <p:transition spd="slow" advTm="86813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0984" y="949569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本文主要工作</a:t>
            </a:r>
          </a:p>
        </p:txBody>
      </p:sp>
      <p:sp>
        <p:nvSpPr>
          <p:cNvPr id="7" name="矩形 6"/>
          <p:cNvSpPr/>
          <p:nvPr/>
        </p:nvSpPr>
        <p:spPr>
          <a:xfrm>
            <a:off x="445475" y="1791276"/>
            <a:ext cx="79143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介绍造成不平衡数据分类困难的影响因素；</a:t>
            </a:r>
            <a:endParaRPr lang="en-US" altLang="zh-CN" sz="2400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2400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深入分析</a:t>
            </a:r>
            <a:r>
              <a:rPr lang="en-US" altLang="zh-CN" sz="2400" dirty="0"/>
              <a:t>AUC</a:t>
            </a:r>
            <a:r>
              <a:rPr lang="zh-CN" altLang="zh-CN" sz="2400" dirty="0" smtClean="0"/>
              <a:t>指标</a:t>
            </a:r>
            <a:r>
              <a:rPr lang="zh-CN" altLang="en-US" sz="2400" dirty="0"/>
              <a:t>，</a:t>
            </a:r>
            <a:r>
              <a:rPr lang="zh-CN" altLang="zh-CN" sz="2400" dirty="0" smtClean="0"/>
              <a:t>说明</a:t>
            </a:r>
            <a:r>
              <a:rPr lang="zh-CN" altLang="zh-CN" sz="2400" dirty="0"/>
              <a:t>其在衡量不平衡数据分类时的优势，以及不足之</a:t>
            </a:r>
            <a:r>
              <a:rPr lang="zh-CN" altLang="zh-CN" sz="2400" dirty="0" smtClean="0"/>
              <a:t>处</a:t>
            </a:r>
            <a:r>
              <a:rPr lang="zh-CN" altLang="en-US" sz="2400" dirty="0"/>
              <a:t>；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针对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AUC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的缺陷，提出了一个寻找最优分类阈值的</a:t>
            </a:r>
            <a:r>
              <a:rPr lang="zh-CN" altLang="zh-CN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框架</a:t>
            </a:r>
            <a:r>
              <a:rPr lang="zh-CN" alt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563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64"/>
    </mc:Choice>
    <mc:Fallback xmlns="">
      <p:transition spd="slow" advTm="11864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攻读硕士学位期间所发表的论文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75691" y="1107630"/>
            <a:ext cx="7561385" cy="4255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9400" indent="-279400" algn="just">
              <a:spcBef>
                <a:spcPts val="1400"/>
              </a:spcBef>
              <a:spcAft>
                <a:spcPts val="1450"/>
              </a:spcAft>
            </a:pPr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 </a:t>
            </a:r>
            <a:r>
              <a:rPr lang="zh-CN" altLang="zh-CN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谢</a:t>
            </a:r>
            <a:r>
              <a:rPr lang="zh-CN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思发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林琛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苏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江弋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Hadoop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平台下热点事件检测》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[J]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小型微型计算机系统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Vol.35 No.4,2014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279400" indent="-279400" algn="just">
              <a:spcBef>
                <a:spcPts val="1400"/>
              </a:spcBef>
              <a:spcAft>
                <a:spcPts val="1450"/>
              </a:spcAft>
            </a:pPr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2] 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Si-fa 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Wei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Weng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Chen,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Xiangrong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Liu. Identifying Reliable Posts And Users In Online Social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Networks.International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.[J]Journal of Pattern Recognition and Artificial Intelligence (IJPRAI),Vol.28 No.6, 2014.</a:t>
            </a:r>
            <a:endParaRPr lang="zh-CN" altLang="zh-CN" sz="2400" b="1" kern="100" dirty="0"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279400" indent="-279400" algn="just">
              <a:spcBef>
                <a:spcPts val="1400"/>
              </a:spcBef>
              <a:spcAft>
                <a:spcPts val="145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Si-fa 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Pei Li, Yi Jiang, Y Zhao. A Discriminative Method For Protein Remote Homology Detection Based On N-Gram.[J]Genetics and Molecular Research(GMR).2015</a:t>
            </a:r>
            <a:endParaRPr lang="zh-CN" altLang="zh-CN" sz="2400" b="1" kern="100" dirty="0"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279400" indent="-279400" algn="just">
              <a:spcBef>
                <a:spcPts val="1400"/>
              </a:spcBef>
              <a:spcAft>
                <a:spcPts val="145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Quan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Zou, 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Sifa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Ziyu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Lin,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Meihong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Wu, Ying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Ju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Finding the Best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Classifiaction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Thresholdin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Imbalanced Classification.[J]Big Data Research.2016.</a:t>
            </a:r>
            <a:endParaRPr lang="zh-CN" altLang="zh-CN" sz="2400" b="1" kern="100" dirty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36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40"/>
    </mc:Choice>
    <mc:Fallback xmlns="">
      <p:transition spd="slow" advTm="664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37" y="1005689"/>
            <a:ext cx="4422016" cy="36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958860" y="2391873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欢迎各位老师批评指正！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8778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5"/>
    </mc:Choice>
    <mc:Fallback xmlns="">
      <p:transition spd="slow" advTm="570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课题背景及意义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7"/>
            <a:ext cx="11217165" cy="34588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不平衡数据分类问题广泛存在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74" y="1893169"/>
            <a:ext cx="2620389" cy="21324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95" y="1893169"/>
            <a:ext cx="2829024" cy="204318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3454" y="40255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信用卡欺诈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96107" y="40953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网络入侵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617928" y="40255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生物诊断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613" y="1893169"/>
            <a:ext cx="3162626" cy="202144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071448" y="4787504"/>
            <a:ext cx="281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数据分布不平衡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05347" y="5090426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更关注少数类数据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644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95"/>
    </mc:Choice>
    <mc:Fallback xmlns="">
      <p:transition spd="slow" advTm="555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课题背景及意义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6" y="1005818"/>
            <a:ext cx="8835156" cy="213596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不平衡数据分类的挑战</a:t>
            </a:r>
            <a:endParaRPr lang="en-US" altLang="zh-CN" dirty="0" smtClean="0"/>
          </a:p>
          <a:p>
            <a:pPr marL="914400" lvl="1" indent="-514350">
              <a:buFont typeface="Wingdings" panose="05000000000000000000" pitchFamily="2" charset="2"/>
              <a:buChar char="u"/>
            </a:pPr>
            <a:r>
              <a:rPr lang="zh-CN" altLang="en-US" dirty="0" smtClean="0"/>
              <a:t>分类器的评估指标，如正确率，会偏向多数类；</a:t>
            </a:r>
            <a:endParaRPr lang="en-US" altLang="zh-CN" dirty="0" smtClean="0"/>
          </a:p>
          <a:p>
            <a:pPr marL="914400" lvl="1" indent="-514350">
              <a:buFont typeface="Wingdings" panose="05000000000000000000" pitchFamily="2" charset="2"/>
              <a:buChar char="u"/>
            </a:pPr>
            <a:r>
              <a:rPr lang="zh-CN" altLang="en-US" dirty="0" smtClean="0"/>
              <a:t>预测少数类的规则特殊，覆盖率低；</a:t>
            </a:r>
            <a:endParaRPr lang="en-US" altLang="zh-CN" dirty="0" smtClean="0"/>
          </a:p>
          <a:p>
            <a:pPr marL="914400" lvl="1" indent="-514350">
              <a:buFont typeface="Wingdings" panose="05000000000000000000" pitchFamily="2" charset="2"/>
              <a:buChar char="u"/>
            </a:pPr>
            <a:r>
              <a:rPr lang="zh-CN" altLang="en-US" dirty="0" smtClean="0"/>
              <a:t>少数类里规模小的类簇，容易被错认为噪音数据；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 bwMode="auto">
          <a:xfrm>
            <a:off x="164123" y="4360980"/>
            <a:ext cx="914400" cy="1863971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900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335117" y="5896703"/>
            <a:ext cx="914400" cy="32824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2448809" y="5050649"/>
            <a:ext cx="978408" cy="484632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821723" y="4071602"/>
            <a:ext cx="914400" cy="215334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1000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爆炸形 1 8"/>
          <p:cNvSpPr/>
          <p:nvPr/>
        </p:nvSpPr>
        <p:spPr bwMode="auto">
          <a:xfrm>
            <a:off x="3531778" y="4571995"/>
            <a:ext cx="1637152" cy="1324708"/>
          </a:xfrm>
          <a:prstGeom prst="irregularSeal1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准确率：  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90%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10269413" y="1317665"/>
            <a:ext cx="844061" cy="8511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9648090" y="2558546"/>
            <a:ext cx="586153" cy="6426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10961075" y="6091342"/>
            <a:ext cx="117230" cy="1125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10996243" y="2592574"/>
            <a:ext cx="586153" cy="6426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>
            <a:stCxn id="10" idx="3"/>
            <a:endCxn id="11" idx="0"/>
          </p:cNvCxnSpPr>
          <p:nvPr/>
        </p:nvCxnSpPr>
        <p:spPr bwMode="auto">
          <a:xfrm flipH="1">
            <a:off x="9941167" y="2044129"/>
            <a:ext cx="451856" cy="5144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>
            <a:stCxn id="10" idx="5"/>
            <a:endCxn id="13" idx="0"/>
          </p:cNvCxnSpPr>
          <p:nvPr/>
        </p:nvCxnSpPr>
        <p:spPr bwMode="auto">
          <a:xfrm>
            <a:off x="10989864" y="2044129"/>
            <a:ext cx="299456" cy="5484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椭圆 17"/>
          <p:cNvSpPr/>
          <p:nvPr/>
        </p:nvSpPr>
        <p:spPr bwMode="auto">
          <a:xfrm>
            <a:off x="9167444" y="3575538"/>
            <a:ext cx="480646" cy="5040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>
            <a:stCxn id="11" idx="3"/>
            <a:endCxn id="18" idx="0"/>
          </p:cNvCxnSpPr>
          <p:nvPr/>
        </p:nvCxnSpPr>
        <p:spPr bwMode="auto">
          <a:xfrm flipH="1">
            <a:off x="9407767" y="3107045"/>
            <a:ext cx="326163" cy="4684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椭圆 24"/>
          <p:cNvSpPr/>
          <p:nvPr/>
        </p:nvSpPr>
        <p:spPr bwMode="auto">
          <a:xfrm>
            <a:off x="10066445" y="3633618"/>
            <a:ext cx="480646" cy="5040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stCxn id="11" idx="5"/>
            <a:endCxn id="25" idx="0"/>
          </p:cNvCxnSpPr>
          <p:nvPr/>
        </p:nvCxnSpPr>
        <p:spPr bwMode="auto">
          <a:xfrm>
            <a:off x="10148403" y="3107045"/>
            <a:ext cx="158365" cy="5265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椭圆 29"/>
          <p:cNvSpPr/>
          <p:nvPr/>
        </p:nvSpPr>
        <p:spPr bwMode="auto">
          <a:xfrm>
            <a:off x="10755920" y="3615453"/>
            <a:ext cx="480646" cy="5040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1445395" y="3633618"/>
            <a:ext cx="480646" cy="5040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3" name="直接箭头连接符 32"/>
          <p:cNvCxnSpPr>
            <a:stCxn id="13" idx="3"/>
            <a:endCxn id="30" idx="0"/>
          </p:cNvCxnSpPr>
          <p:nvPr/>
        </p:nvCxnSpPr>
        <p:spPr bwMode="auto">
          <a:xfrm flipH="1">
            <a:off x="10996243" y="3141073"/>
            <a:ext cx="85840" cy="4743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箭头连接符 35"/>
          <p:cNvCxnSpPr>
            <a:stCxn id="13" idx="5"/>
            <a:endCxn id="31" idx="0"/>
          </p:cNvCxnSpPr>
          <p:nvPr/>
        </p:nvCxnSpPr>
        <p:spPr bwMode="auto">
          <a:xfrm>
            <a:off x="11496556" y="3141073"/>
            <a:ext cx="189162" cy="4925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>
            <a:stCxn id="30" idx="4"/>
          </p:cNvCxnSpPr>
          <p:nvPr/>
        </p:nvCxnSpPr>
        <p:spPr bwMode="auto">
          <a:xfrm flipH="1">
            <a:off x="10691443" y="4119459"/>
            <a:ext cx="304800" cy="364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箭头连接符 43"/>
          <p:cNvCxnSpPr/>
          <p:nvPr/>
        </p:nvCxnSpPr>
        <p:spPr bwMode="auto">
          <a:xfrm>
            <a:off x="10755920" y="4484077"/>
            <a:ext cx="323277" cy="4044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51"/>
          <p:cNvCxnSpPr/>
          <p:nvPr/>
        </p:nvCxnSpPr>
        <p:spPr bwMode="auto">
          <a:xfrm flipH="1">
            <a:off x="10755920" y="4888524"/>
            <a:ext cx="323277" cy="364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文本框 54"/>
          <p:cNvSpPr txBox="1"/>
          <p:nvPr/>
        </p:nvSpPr>
        <p:spPr>
          <a:xfrm>
            <a:off x="10607586" y="5322277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55" idx="2"/>
          </p:cNvCxnSpPr>
          <p:nvPr/>
        </p:nvCxnSpPr>
        <p:spPr bwMode="auto">
          <a:xfrm>
            <a:off x="10838419" y="5645442"/>
            <a:ext cx="157824" cy="445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2" name="图片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59" y="3270349"/>
            <a:ext cx="3695700" cy="3295650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 bwMode="auto">
          <a:xfrm>
            <a:off x="5673388" y="4137624"/>
            <a:ext cx="777803" cy="54867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639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755"/>
    </mc:Choice>
    <mc:Fallback xmlns="">
      <p:transition spd="slow" advTm="1557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25" grpId="0" animBg="1"/>
      <p:bldP spid="30" grpId="0" animBg="1"/>
      <p:bldP spid="31" grpId="0" animBg="1"/>
      <p:bldP spid="55" grpId="0"/>
      <p:bldP spid="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不平衡数据分类综述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8"/>
            <a:ext cx="2979481" cy="5064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小析取项问题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671" y="1225273"/>
            <a:ext cx="6499067" cy="489571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5650521" y="3083169"/>
            <a:ext cx="2590802" cy="339969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891"/>
    </mc:Choice>
    <mc:Fallback xmlns="">
      <p:transition spd="slow" advTm="568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不平衡数据分类综述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8"/>
            <a:ext cx="11217165" cy="372182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训练集密度不足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65" y="1732630"/>
            <a:ext cx="6825462" cy="28538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966" y="1732630"/>
            <a:ext cx="4255964" cy="249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1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25"/>
    </mc:Choice>
    <mc:Fallback xmlns="">
      <p:transition spd="slow" advTm="7532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不平衡数据分类综述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类别覆盖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487" y="1097714"/>
            <a:ext cx="5911822" cy="2599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027" y="3905859"/>
            <a:ext cx="54959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8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04"/>
    </mc:Choice>
    <mc:Fallback xmlns="">
      <p:transition spd="slow" advTm="8740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不平衡数据分类综述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数据偏移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77" y="1484739"/>
            <a:ext cx="5248275" cy="2305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52" y="3902666"/>
            <a:ext cx="5295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5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"/>
    </mc:Choice>
    <mc:Fallback xmlns="">
      <p:transition spd="slow" advTm="126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衡量不平衡分类性能的指标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6765" y="1005818"/>
                <a:ext cx="11217165" cy="46095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单一评估指标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1314450" lvl="2" indent="-514350"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准确率和错误率   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𝐴𝑐𝑐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𝐸𝑟𝑟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𝐴𝑐𝑐</m:t>
                    </m:r>
                  </m:oMath>
                </a14:m>
                <a:endParaRPr lang="en-US" altLang="zh-CN" dirty="0" smtClean="0"/>
              </a:p>
              <a:p>
                <a:pPr marL="1314450" lvl="2" indent="-514350"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查准率和查全率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altLang="zh-CN" dirty="0" smtClean="0"/>
                  <a:t>;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1314450" lvl="2" indent="-514350"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F-Measure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1314450" lvl="2" indent="-514350">
                  <a:buFont typeface="Wingdings" panose="05000000000000000000" pitchFamily="2" charset="2"/>
                  <a:buChar char="Ø"/>
                </a:pPr>
                <a:r>
                  <a:rPr lang="en-US" altLang="zh-CN" dirty="0" err="1" smtClean="0"/>
                  <a:t>TPRate</a:t>
                </a:r>
                <a:r>
                  <a:rPr lang="zh-CN" altLang="en-US" dirty="0" smtClean="0"/>
                  <a:t>和</a:t>
                </a:r>
                <a:r>
                  <a:rPr lang="en-US" altLang="zh-CN" dirty="0" err="1" smtClean="0"/>
                  <a:t>FPRate</a:t>
                </a:r>
                <a:r>
                  <a:rPr lang="zh-CN" alt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𝑇𝑃𝑅𝑎𝑡𝑒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altLang="zh-CN" dirty="0" smtClean="0"/>
                  <a:t>;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𝐹𝑃𝑅𝑎𝑡𝑒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1314450" lvl="2" indent="-514350"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  几何均数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𝐹𝑃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𝐹𝑃</m:t>
                            </m:r>
                          </m:den>
                        </m:f>
                      </m:e>
                    </m:rad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765" y="1005818"/>
                <a:ext cx="11217165" cy="4609536"/>
              </a:xfrm>
              <a:blipFill>
                <a:blip r:embed="rId3"/>
                <a:stretch>
                  <a:fillRect l="-1359" t="-2116" b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47" y="1146494"/>
            <a:ext cx="5486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5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669"/>
    </mc:Choice>
    <mc:Fallback xmlns="">
      <p:transition spd="slow" advTm="368669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0.8|1.1|19.9|8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7|0.9|4.4|8.7|0.7|0.5|0.5|0.4|0.5|0.5|0.4|0.4|0.4|1.5|22.7|3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6|0.7|0.1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5.7|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7.4|132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0.7|0.6|0.4|0.4|0.5|10.6|3.5|1|2|0.7|5.7|0.6|0.6|1|0.7|8.9|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"/>
</p:tagLst>
</file>

<file path=ppt/theme/theme1.xml><?xml version="1.0" encoding="utf-8"?>
<a:theme xmlns:a="http://schemas.openxmlformats.org/drawingml/2006/main" name="1_pptdesign.blogbus.com">
  <a:themeElements>
    <a:clrScheme name="pptdesign.blogbus.com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FE6AF"/>
      </a:accent1>
      <a:accent2>
        <a:srgbClr val="F7B103"/>
      </a:accent2>
      <a:accent3>
        <a:srgbClr val="FFFFFF"/>
      </a:accent3>
      <a:accent4>
        <a:srgbClr val="000000"/>
      </a:accent4>
      <a:accent5>
        <a:srgbClr val="F6F0D4"/>
      </a:accent5>
      <a:accent6>
        <a:srgbClr val="E0A002"/>
      </a:accent6>
      <a:hlink>
        <a:srgbClr val="54401C"/>
      </a:hlink>
      <a:folHlink>
        <a:srgbClr val="513103"/>
      </a:folHlink>
    </a:clrScheme>
    <a:fontScheme name="pptdesign.blogbus.co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ptdesign.blogbus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FE6AF"/>
        </a:accent1>
        <a:accent2>
          <a:srgbClr val="F7B103"/>
        </a:accent2>
        <a:accent3>
          <a:srgbClr val="FFFFFF"/>
        </a:accent3>
        <a:accent4>
          <a:srgbClr val="000000"/>
        </a:accent4>
        <a:accent5>
          <a:srgbClr val="F6F0D4"/>
        </a:accent5>
        <a:accent6>
          <a:srgbClr val="E0A002"/>
        </a:accent6>
        <a:hlink>
          <a:srgbClr val="54401C"/>
        </a:hlink>
        <a:folHlink>
          <a:srgbClr val="5131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4692</TotalTime>
  <Words>2718</Words>
  <Application>Microsoft Office PowerPoint</Application>
  <PresentationFormat>宽屏</PresentationFormat>
  <Paragraphs>380</Paragraphs>
  <Slides>27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等线</vt:lpstr>
      <vt:lpstr>等线 Light</vt:lpstr>
      <vt:lpstr>宋体</vt:lpstr>
      <vt:lpstr>微软雅黑</vt:lpstr>
      <vt:lpstr>Arial</vt:lpstr>
      <vt:lpstr>Cambria Math</vt:lpstr>
      <vt:lpstr>Times New Roman</vt:lpstr>
      <vt:lpstr>Wingdings</vt:lpstr>
      <vt:lpstr>1_pptdesign.blogbus.com</vt:lpstr>
      <vt:lpstr>不平衡数据的最优 分类阈值研究</vt:lpstr>
      <vt:lpstr>大纲</vt:lpstr>
      <vt:lpstr>课题背景及意义</vt:lpstr>
      <vt:lpstr>课题背景及意义</vt:lpstr>
      <vt:lpstr>不平衡数据分类综述</vt:lpstr>
      <vt:lpstr>不平衡数据分类综述</vt:lpstr>
      <vt:lpstr>不平衡数据分类综述</vt:lpstr>
      <vt:lpstr>不平衡数据分类综述</vt:lpstr>
      <vt:lpstr>衡量不平衡分类性能的指标</vt:lpstr>
      <vt:lpstr>衡量不平衡分类性能的指标</vt:lpstr>
      <vt:lpstr>最优分类阈值</vt:lpstr>
      <vt:lpstr>最优分类阈值</vt:lpstr>
      <vt:lpstr>最优分类阈值</vt:lpstr>
      <vt:lpstr>最优分类阈值</vt:lpstr>
      <vt:lpstr>最优分类阈值</vt:lpstr>
      <vt:lpstr>最优分类阈值</vt:lpstr>
      <vt:lpstr>最优分类阈值</vt:lpstr>
      <vt:lpstr>最优分类阈值</vt:lpstr>
      <vt:lpstr>蛋白质远程同源检测</vt:lpstr>
      <vt:lpstr>蛋白质远程同源检测</vt:lpstr>
      <vt:lpstr>蛋白质远程同源检测</vt:lpstr>
      <vt:lpstr>蛋白质远程同源检测</vt:lpstr>
      <vt:lpstr>蛋白质远程同源检测</vt:lpstr>
      <vt:lpstr>蛋白质远程同源检测</vt:lpstr>
      <vt:lpstr>总结</vt:lpstr>
      <vt:lpstr>攻读硕士学位期间所发表的论文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Cai</dc:creator>
  <cp:lastModifiedBy>Ma Cai</cp:lastModifiedBy>
  <cp:revision>331</cp:revision>
  <dcterms:created xsi:type="dcterms:W3CDTF">2016-04-25T02:00:31Z</dcterms:created>
  <dcterms:modified xsi:type="dcterms:W3CDTF">2016-05-15T14:35:04Z</dcterms:modified>
</cp:coreProperties>
</file>