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7589838" cy="10698163"/>
  <p:notesSz cx="6858000" cy="9144000"/>
  <p:defaultTextStyle>
    <a:defPPr>
      <a:defRPr lang="it-IT"/>
    </a:defPPr>
    <a:lvl1pPr marL="0" algn="l" defTabSz="113919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9595" algn="l" defTabSz="113919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9190" algn="l" defTabSz="113919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8785" algn="l" defTabSz="113919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78380" algn="l" defTabSz="113919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47975" algn="l" defTabSz="113919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17570" algn="l" defTabSz="113919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87165" algn="l" defTabSz="113919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56760" algn="l" defTabSz="113919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16">
          <p15:clr>
            <a:srgbClr val="A4A3A4"/>
          </p15:clr>
        </p15:guide>
        <p15:guide id="2" pos="24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3"/>
    <p:restoredTop sz="94617"/>
  </p:normalViewPr>
  <p:slideViewPr>
    <p:cSldViewPr snapToGrid="0" snapToObjects="1">
      <p:cViewPr varScale="1">
        <p:scale>
          <a:sx n="53" d="100"/>
          <a:sy n="53" d="100"/>
        </p:scale>
        <p:origin x="2458" y="67"/>
      </p:cViewPr>
      <p:guideLst>
        <p:guide orient="horz" pos="3416"/>
        <p:guide pos="24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48730" y="1750835"/>
            <a:ext cx="5692378" cy="3724545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8730" y="5619013"/>
            <a:ext cx="5692378" cy="2582912"/>
          </a:xfrm>
        </p:spPr>
        <p:txBody>
          <a:bodyPr/>
          <a:lstStyle>
            <a:lvl1pPr marL="0" indent="0" algn="ctr">
              <a:buNone/>
              <a:defRPr sz="2200"/>
            </a:lvl1pPr>
            <a:lvl2pPr marL="427990" indent="0" algn="ctr">
              <a:buNone/>
              <a:defRPr sz="1900"/>
            </a:lvl2pPr>
            <a:lvl3pPr marL="855980" indent="0" algn="ctr">
              <a:buNone/>
              <a:defRPr sz="1700"/>
            </a:lvl3pPr>
            <a:lvl4pPr marL="1283970" indent="0" algn="ctr">
              <a:buNone/>
              <a:defRPr sz="1500"/>
            </a:lvl4pPr>
            <a:lvl5pPr marL="1711960" indent="0" algn="ctr">
              <a:buNone/>
              <a:defRPr sz="1500"/>
            </a:lvl5pPr>
            <a:lvl6pPr marL="2139950" indent="0" algn="ctr">
              <a:buNone/>
              <a:defRPr sz="1500"/>
            </a:lvl6pPr>
            <a:lvl7pPr marL="2567940" indent="0" algn="ctr">
              <a:buNone/>
              <a:defRPr sz="1500"/>
            </a:lvl7pPr>
            <a:lvl8pPr marL="2995930" indent="0" algn="ctr">
              <a:buNone/>
              <a:defRPr sz="1500"/>
            </a:lvl8pPr>
            <a:lvl9pPr marL="3423920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5431478" y="569579"/>
            <a:ext cx="1636559" cy="90661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1802" y="569579"/>
            <a:ext cx="4814803" cy="906619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7849" y="2667113"/>
            <a:ext cx="6546235" cy="4450138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9" y="7159351"/>
            <a:ext cx="6546235" cy="2340222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279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559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83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19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399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679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29959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39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1801" y="2847891"/>
            <a:ext cx="3225681" cy="678788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42356" y="2847891"/>
            <a:ext cx="3225681" cy="678788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790" y="569579"/>
            <a:ext cx="6546235" cy="20678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2790" y="2622536"/>
            <a:ext cx="3210857" cy="128526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7990" indent="0">
              <a:buNone/>
              <a:defRPr sz="1900" b="1"/>
            </a:lvl2pPr>
            <a:lvl3pPr marL="855980" indent="0">
              <a:buNone/>
              <a:defRPr sz="1700" b="1"/>
            </a:lvl3pPr>
            <a:lvl4pPr marL="1283970" indent="0">
              <a:buNone/>
              <a:defRPr sz="1500" b="1"/>
            </a:lvl4pPr>
            <a:lvl5pPr marL="1711960" indent="0">
              <a:buNone/>
              <a:defRPr sz="1500" b="1"/>
            </a:lvl5pPr>
            <a:lvl6pPr marL="2139950" indent="0">
              <a:buNone/>
              <a:defRPr sz="1500" b="1"/>
            </a:lvl6pPr>
            <a:lvl7pPr marL="2567940" indent="0">
              <a:buNone/>
              <a:defRPr sz="1500" b="1"/>
            </a:lvl7pPr>
            <a:lvl8pPr marL="2995930" indent="0">
              <a:buNone/>
              <a:defRPr sz="1500" b="1"/>
            </a:lvl8pPr>
            <a:lvl9pPr marL="3423920" indent="0">
              <a:buNone/>
              <a:defRPr sz="15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22790" y="3907801"/>
            <a:ext cx="3210857" cy="57477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42355" y="2622536"/>
            <a:ext cx="3226670" cy="128526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7990" indent="0">
              <a:buNone/>
              <a:defRPr sz="1900" b="1"/>
            </a:lvl2pPr>
            <a:lvl3pPr marL="855980" indent="0">
              <a:buNone/>
              <a:defRPr sz="1700" b="1"/>
            </a:lvl3pPr>
            <a:lvl4pPr marL="1283970" indent="0">
              <a:buNone/>
              <a:defRPr sz="1500" b="1"/>
            </a:lvl4pPr>
            <a:lvl5pPr marL="1711960" indent="0">
              <a:buNone/>
              <a:defRPr sz="1500" b="1"/>
            </a:lvl5pPr>
            <a:lvl6pPr marL="2139950" indent="0">
              <a:buNone/>
              <a:defRPr sz="1500" b="1"/>
            </a:lvl6pPr>
            <a:lvl7pPr marL="2567940" indent="0">
              <a:buNone/>
              <a:defRPr sz="1500" b="1"/>
            </a:lvl7pPr>
            <a:lvl8pPr marL="2995930" indent="0">
              <a:buNone/>
              <a:defRPr sz="1500" b="1"/>
            </a:lvl8pPr>
            <a:lvl9pPr marL="3423920" indent="0">
              <a:buNone/>
              <a:defRPr sz="15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842355" y="3907801"/>
            <a:ext cx="3226670" cy="57477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6670" y="1540338"/>
            <a:ext cx="3842355" cy="760263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500"/>
            </a:lvl1pPr>
            <a:lvl2pPr marL="427990" indent="0">
              <a:buNone/>
              <a:defRPr sz="1300"/>
            </a:lvl2pPr>
            <a:lvl3pPr marL="855980" indent="0">
              <a:buNone/>
              <a:defRPr sz="1100"/>
            </a:lvl3pPr>
            <a:lvl4pPr marL="1283970" indent="0">
              <a:buNone/>
              <a:defRPr sz="900"/>
            </a:lvl4pPr>
            <a:lvl5pPr marL="1711960" indent="0">
              <a:buNone/>
              <a:defRPr sz="900"/>
            </a:lvl5pPr>
            <a:lvl6pPr marL="2139950" indent="0">
              <a:buNone/>
              <a:defRPr sz="900"/>
            </a:lvl6pPr>
            <a:lvl7pPr marL="2567940" indent="0">
              <a:buNone/>
              <a:defRPr sz="900"/>
            </a:lvl7pPr>
            <a:lvl8pPr marL="2995930" indent="0">
              <a:buNone/>
              <a:defRPr sz="900"/>
            </a:lvl8pPr>
            <a:lvl9pPr marL="342392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226670" y="1540338"/>
            <a:ext cx="3842355" cy="7602630"/>
          </a:xfrm>
        </p:spPr>
        <p:txBody>
          <a:bodyPr anchor="t"/>
          <a:lstStyle>
            <a:lvl1pPr marL="0" indent="0">
              <a:buNone/>
              <a:defRPr sz="3000"/>
            </a:lvl1pPr>
            <a:lvl2pPr marL="427990" indent="0">
              <a:buNone/>
              <a:defRPr sz="2600"/>
            </a:lvl2pPr>
            <a:lvl3pPr marL="855980" indent="0">
              <a:buNone/>
              <a:defRPr sz="2200"/>
            </a:lvl3pPr>
            <a:lvl4pPr marL="1283970" indent="0">
              <a:buNone/>
              <a:defRPr sz="1900"/>
            </a:lvl4pPr>
            <a:lvl5pPr marL="1711960" indent="0">
              <a:buNone/>
              <a:defRPr sz="1900"/>
            </a:lvl5pPr>
            <a:lvl6pPr marL="2139950" indent="0">
              <a:buNone/>
              <a:defRPr sz="1900"/>
            </a:lvl6pPr>
            <a:lvl7pPr marL="2567940" indent="0">
              <a:buNone/>
              <a:defRPr sz="1900"/>
            </a:lvl7pPr>
            <a:lvl8pPr marL="2995930" indent="0">
              <a:buNone/>
              <a:defRPr sz="1900"/>
            </a:lvl8pPr>
            <a:lvl9pPr marL="3423920" indent="0">
              <a:buNone/>
              <a:defRPr sz="19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500"/>
            </a:lvl1pPr>
            <a:lvl2pPr marL="427990" indent="0">
              <a:buNone/>
              <a:defRPr sz="1300"/>
            </a:lvl2pPr>
            <a:lvl3pPr marL="855980" indent="0">
              <a:buNone/>
              <a:defRPr sz="1100"/>
            </a:lvl3pPr>
            <a:lvl4pPr marL="1283970" indent="0">
              <a:buNone/>
              <a:defRPr sz="900"/>
            </a:lvl4pPr>
            <a:lvl5pPr marL="1711960" indent="0">
              <a:buNone/>
              <a:defRPr sz="900"/>
            </a:lvl5pPr>
            <a:lvl6pPr marL="2139950" indent="0">
              <a:buNone/>
              <a:defRPr sz="900"/>
            </a:lvl6pPr>
            <a:lvl7pPr marL="2567940" indent="0">
              <a:buNone/>
              <a:defRPr sz="900"/>
            </a:lvl7pPr>
            <a:lvl8pPr marL="2995930" indent="0">
              <a:buNone/>
              <a:defRPr sz="900"/>
            </a:lvl8pPr>
            <a:lvl9pPr marL="342392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69579"/>
            <a:ext cx="6546235" cy="2067817"/>
          </a:xfrm>
          <a:prstGeom prst="rect">
            <a:avLst/>
          </a:prstGeom>
        </p:spPr>
        <p:txBody>
          <a:bodyPr vert="horz" lIns="24707" tIns="12354" rIns="24707" bIns="12354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847891"/>
            <a:ext cx="6546235" cy="6787886"/>
          </a:xfrm>
          <a:prstGeom prst="rect">
            <a:avLst/>
          </a:prstGeom>
        </p:spPr>
        <p:txBody>
          <a:bodyPr vert="horz" lIns="24707" tIns="12354" rIns="24707" bIns="12354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2" y="9915613"/>
            <a:ext cx="1707713" cy="569578"/>
          </a:xfrm>
          <a:prstGeom prst="rect">
            <a:avLst/>
          </a:prstGeom>
        </p:spPr>
        <p:txBody>
          <a:bodyPr vert="horz" lIns="24707" tIns="12354" rIns="24707" bIns="1235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49A2-50A4-A947-A20F-08D5FCCD2D46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915613"/>
            <a:ext cx="2561570" cy="569578"/>
          </a:xfrm>
          <a:prstGeom prst="rect">
            <a:avLst/>
          </a:prstGeom>
        </p:spPr>
        <p:txBody>
          <a:bodyPr vert="horz" lIns="24707" tIns="12354" rIns="24707" bIns="1235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915613"/>
            <a:ext cx="1707713" cy="569578"/>
          </a:xfrm>
          <a:prstGeom prst="rect">
            <a:avLst/>
          </a:prstGeom>
        </p:spPr>
        <p:txBody>
          <a:bodyPr vert="horz" lIns="24707" tIns="12354" rIns="24707" bIns="1235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55980" rtl="0" eaLnBrk="1" latinLnBrk="0" hangingPunct="1">
        <a:lnSpc>
          <a:spcPct val="90000"/>
        </a:lnSpc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995" indent="-213995" algn="l" defTabSz="8559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198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97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96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2595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5394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93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992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3791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9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7990" algn="l" defTabSz="8559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5980" algn="l" defTabSz="8559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970" algn="l" defTabSz="8559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1960" algn="l" defTabSz="8559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9950" algn="l" defTabSz="8559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7940" algn="l" defTabSz="8559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5930" algn="l" defTabSz="8559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23920" algn="l" defTabSz="85598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.ed.gov/?id=EJ191249" TargetMode="External"/><Relationship Id="rId2" Type="http://schemas.openxmlformats.org/officeDocument/2006/relationships/hyperlink" Target="https://www.jstor.org/stable/27961324?seq=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0" y="141029"/>
            <a:ext cx="7589838" cy="1129665"/>
          </a:xfrm>
          <a:prstGeom prst="rect">
            <a:avLst/>
          </a:prstGeom>
          <a:noFill/>
        </p:spPr>
        <p:txBody>
          <a:bodyPr wrap="square" lIns="24707" tIns="12354" rIns="24707" bIns="1235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Medical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Diagnosis:A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Real Life Application Of Logic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Deeksha </a:t>
            </a:r>
            <a:r>
              <a:rPr lang="en-US" sz="16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Hegde,Nethravathi</a:t>
            </a:r>
            <a:r>
              <a:rPr lang="en-US" sz="16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K</a:t>
            </a:r>
            <a:endParaRPr lang="en-US" sz="1600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B.M.S. College of Engineering, Bangalore.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Department of Computer Applications.</a:t>
            </a:r>
          </a:p>
          <a:p>
            <a:pPr algn="ctr">
              <a:lnSpc>
                <a:spcPct val="90000"/>
              </a:lnSpc>
            </a:pPr>
            <a:endParaRPr lang="en-US" sz="1600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389890" y="1627505"/>
            <a:ext cx="3282950" cy="4081145"/>
          </a:xfrm>
          <a:prstGeom prst="roundRect">
            <a:avLst>
              <a:gd name="adj" fmla="val 5156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72" tIns="97272" rIns="97272" bIns="97272" numCol="1" spcCol="0" rtlCol="0" fromWordArt="0" anchor="t" anchorCtr="0" forceAA="0" compatLnSpc="1">
            <a:noAutofit/>
          </a:bodyPr>
          <a:lstStyle/>
          <a:p>
            <a:pPr algn="ctr">
              <a:spcAft>
                <a:spcPts val="810"/>
              </a:spcAft>
            </a:pPr>
            <a:r>
              <a:rPr lang="en-US" sz="11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Abstract</a:t>
            </a:r>
          </a:p>
          <a:p>
            <a:pPr marL="146050" lvl="1" indent="0" algn="l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Of all the mathematical topics taught at the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highschool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&amp; junior college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level,logic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must certainly be one of the most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frusturating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for both students &amp;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teachers.On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the one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hand,student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is told that logic is the necessary on which all rational reasoning and decision making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rests.Since,few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situations involving human reason are simple enough to permit the application of mathematical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logic.It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is extremely difficult to discuss and illustrate the use of logic in a believable and interesting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manner.In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this poster we will describe how logic is used as the basis of medical diagnosis.</a:t>
            </a:r>
          </a:p>
        </p:txBody>
      </p:sp>
      <p:sp>
        <p:nvSpPr>
          <p:cNvPr id="18" name="Rettangolo arrotondato 17"/>
          <p:cNvSpPr/>
          <p:nvPr/>
        </p:nvSpPr>
        <p:spPr>
          <a:xfrm>
            <a:off x="4062730" y="1627505"/>
            <a:ext cx="3285490" cy="8886190"/>
          </a:xfrm>
          <a:prstGeom prst="roundRect">
            <a:avLst>
              <a:gd name="adj" fmla="val 5156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72" tIns="97272" rIns="97272" bIns="97272" numCol="1" spcCol="0" rtlCol="0" fromWordArt="0" anchor="t" anchorCtr="0" forceAA="0" compatLnSpc="1">
            <a:noAutofit/>
          </a:bodyPr>
          <a:lstStyle/>
          <a:p>
            <a:pPr algn="l">
              <a:spcAft>
                <a:spcPts val="81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MATHEMATICAL CONCEPTS USED IN DIAGNOSIS</a:t>
            </a:r>
          </a:p>
          <a:p>
            <a:pPr algn="l">
              <a:spcAft>
                <a:spcPts val="810"/>
              </a:spcAf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We assume a diagnostic situation that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concers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m symptoms &amp; n diseases.</a:t>
            </a:r>
          </a:p>
          <a:p>
            <a:pPr algn="l">
              <a:spcAft>
                <a:spcPts val="810"/>
              </a:spcAf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For any integers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i,j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with 1≤i≤m and 1≤j≤n,let S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represent the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statement,Symptom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is present; and let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sz="1400" baseline="-250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j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represent the statement disease j is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present.True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and false is represented by 1 &amp; 0 respectively. </a:t>
            </a:r>
          </a:p>
          <a:p>
            <a:pPr algn="l">
              <a:spcAft>
                <a:spcPts val="810"/>
              </a:spcAf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By a “Symptom Complex” we will mean a particular set of assertions about the given set of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symptoms.For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example: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(S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=1^S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=0^S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=0^……)would be a Symptom Complex since it tells whether each symptom in the given set is present or not.</a:t>
            </a:r>
          </a:p>
          <a:p>
            <a:pPr>
              <a:spcAft>
                <a:spcPts val="810"/>
              </a:spcAf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By a “Disease Complex” we will mean a particular set of assertions about the given set of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diseases.For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example: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(D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=1^D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=0^D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=0^……)would be a Disease Complex since it tells whether each disease in the given set is present or not.</a:t>
            </a:r>
          </a:p>
          <a:p>
            <a:pPr>
              <a:spcAft>
                <a:spcPts val="810"/>
              </a:spcAf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By a “Symptom  Disease Complex” we will mean a particular set of assertions about the given set of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symptoms.For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example: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(S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=1^S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=0^S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=0…. D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=1^D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=0^D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=0^)would be a Symptom Disease Complex since it tells whether each symptom and disease in the given set is present or not</a:t>
            </a:r>
            <a:endParaRPr lang="en-US" sz="1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l">
              <a:spcAft>
                <a:spcPts val="810"/>
              </a:spcAft>
            </a:pPr>
            <a:endParaRPr lang="en-US" sz="1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l">
              <a:spcAft>
                <a:spcPts val="810"/>
              </a:spcAft>
            </a:pPr>
            <a:endParaRPr lang="en-US" sz="11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95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95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389890" y="6065520"/>
            <a:ext cx="3248660" cy="4448175"/>
          </a:xfrm>
          <a:prstGeom prst="roundRect">
            <a:avLst>
              <a:gd name="adj" fmla="val 5156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72" tIns="97272" rIns="97272" bIns="97272" numCol="1" spcCol="0" rtlCol="0" fromWordArt="0" anchor="t" anchorCtr="0" forceAA="0" compatLnSpc="1">
            <a:noAutofit/>
          </a:bodyPr>
          <a:lstStyle/>
          <a:p>
            <a:pPr algn="ctr">
              <a:spcAft>
                <a:spcPts val="810"/>
              </a:spcAf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pPr algn="l">
              <a:spcAft>
                <a:spcPts val="810"/>
              </a:spcAf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Medical diagnosis consists of the following sequence of steps:</a:t>
            </a:r>
          </a:p>
          <a:p>
            <a:pPr marL="285750" indent="-285750" algn="l"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 person have certain symptoms &amp; does not have others.</a:t>
            </a:r>
          </a:p>
          <a:p>
            <a:pPr marL="285750" indent="-285750" algn="l"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The doctor uses his or her medical knowledge to determine which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disease,if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any.Corresponds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to the patient’s symptoms &amp; to make a diagnosis.</a:t>
            </a:r>
          </a:p>
          <a:p>
            <a:pPr marL="285750" indent="-285750" algn="l"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If given the patient’s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symptoms,the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doctor cannot as yet make 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diagnosis,additional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tests on the patient may be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orderd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or colleagues and medical journals can be consulted in the hope that additional medical will suggest an accurate diagnosis.</a:t>
            </a:r>
          </a:p>
          <a:p>
            <a:pPr algn="l">
              <a:spcAft>
                <a:spcPts val="81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c88a71ba963bace6b5678d6dad6a99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140970"/>
            <a:ext cx="1081405" cy="1071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17"/>
          <p:cNvSpPr/>
          <p:nvPr/>
        </p:nvSpPr>
        <p:spPr>
          <a:xfrm>
            <a:off x="287655" y="169000"/>
            <a:ext cx="3487104" cy="10133330"/>
          </a:xfrm>
          <a:prstGeom prst="roundRect">
            <a:avLst>
              <a:gd name="adj" fmla="val 5156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72" tIns="97272" rIns="97272" bIns="97272" numCol="1" spcCol="0" rtlCol="0" fromWordArt="0" anchor="t" anchorCtr="0" forceAA="0" compatLnSpc="1">
            <a:noAutofit/>
          </a:bodyPr>
          <a:lstStyle/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Medical Diagnosis Model(MDM):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We  will assume that  we are working in a situation in which there are only two relevant symptoms &amp; two relevant diseases(m=2,n=2).Since each disease and symptom can either be present or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not.There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is a total 2</a:t>
            </a:r>
            <a:r>
              <a:rPr lang="en-US" sz="1200" baseline="30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8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=16 possible symptom-disease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complexes.These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are illustrated in figure1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1  2  3  4  5  6  7  8   9 10  11  12  13  14  15  16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0   1  0   1  0  1  0  1  0   1    0    1    0    1    0   1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0   0  1   1  0  0  1  1  0   0    1    1    0    0    1   1</a:t>
            </a:r>
            <a:endParaRPr lang="en-US" sz="1200" baseline="-250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0   0  0   0  1  1  1  1  0   0    0    0    1    1    1   1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0   0  0   0  0  0  0  0  1   1    1    1    1    1    1   1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Fig1:16 possible Symptom Disease complexes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)(D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→S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^S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) is true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In logic such statement is false for the Symptom Disease Complex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(D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=0^D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=1^S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=0^S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=1)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Which is represented by a column 11 of  the table in Fig1.Thus our medical knowledge denies the possibility of this Symptom Disease complex and we must consequently delete column 11 in our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model.Simillarly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we must delete column 3,4,7,8,12 from our model since each of these Symptom Disease complex model is impossible given our medical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knowledge.The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table of Fig1 with these six “impossible” Symptom Disease complexes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removed,appears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in Fig2  and is called a Medical Diagnosis Model(MDM).The MDM illustrates, for a relevant set of symptoms and diseases and the given medical knowledge relating these symptoms and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diseases,which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Symptom-Disease complexes are possible.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 1    2     5   6    9    10    13    14     15      16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D1    0    1     0   1    0     1      0       1       0        1 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D2    0    0     0   0    0     0      0       0       1        1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S1     0    0     1   1    0     0      1       1       1        1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S2     0    0     0    0    1     1     1        1      1        1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Fig2 Medical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Know;edge.The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statement (D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→S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^S</a:t>
            </a:r>
            <a:r>
              <a:rPr lang="en-US" sz="1200" baseline="-25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) is true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If in an MDM all the columns having a particular symptom complex have been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eliminated,this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simply means that given the available medical knowledge ,it is impossible for anyone to have a particular symptom disease complex.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6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6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200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200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ttangolo arrotondato 17"/>
          <p:cNvSpPr/>
          <p:nvPr/>
        </p:nvSpPr>
        <p:spPr>
          <a:xfrm>
            <a:off x="3815080" y="279718"/>
            <a:ext cx="3285490" cy="5069363"/>
          </a:xfrm>
          <a:prstGeom prst="roundRect">
            <a:avLst>
              <a:gd name="adj" fmla="val 5156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72" tIns="97272" rIns="97272" bIns="97272" numCol="1" spcCol="0" rtlCol="0" fromWordArt="0" anchor="t" anchorCtr="0" forceAA="0" compatLnSpc="1">
            <a:noAutofit/>
          </a:bodyPr>
          <a:lstStyle/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Medical Diagnosis In Real Life:</a:t>
            </a:r>
          </a:p>
          <a:p>
            <a:pPr marL="171450" indent="-171450" algn="l">
              <a:lnSpc>
                <a:spcPct val="80000"/>
              </a:lnSpc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reality medical knowledge is more likely to be of the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form,”If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person has such and such diseases then he will have such and such symptoms with probability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p.Furthermore,since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medical knowledge can really be applied with only a li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mited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probability of holding true in a particular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case,diagnoses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can also be made with only a corresponding probability of being correct.</a:t>
            </a:r>
          </a:p>
          <a:p>
            <a:pPr marL="171450" indent="-171450" algn="l">
              <a:lnSpc>
                <a:spcPct val="80000"/>
              </a:lnSpc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reality there are usually many different symptoms that are related to the given diseases to different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digrees.These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symptoms may include personal and family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histories;physical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medical discomforts of the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patient;and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result of test administered to the patient by either the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doctor,hospital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or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both.It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up to the person making diagnosis to decide which symptoms to focus attention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on,judging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by such considerations as availability of the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information;cost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the patient and discomfort to the patient .</a:t>
            </a:r>
          </a:p>
          <a:p>
            <a:pPr marL="171450" indent="-171450" algn="l">
              <a:lnSpc>
                <a:spcPct val="80000"/>
              </a:lnSpc>
              <a:spcAft>
                <a:spcPts val="81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ettangolo arrotondato 17"/>
          <p:cNvSpPr/>
          <p:nvPr/>
        </p:nvSpPr>
        <p:spPr>
          <a:xfrm>
            <a:off x="3815080" y="5349081"/>
            <a:ext cx="3285490" cy="3065939"/>
          </a:xfrm>
          <a:prstGeom prst="roundRect">
            <a:avLst>
              <a:gd name="adj" fmla="val 5156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72" tIns="97272" rIns="97272" bIns="97272" numCol="1" spcCol="0" rtlCol="0" fromWordArt="0" anchor="t" anchorCtr="0" forceAA="0" compatLnSpc="1">
            <a:noAutofit/>
          </a:bodyPr>
          <a:lstStyle/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CONCLUSION:</a:t>
            </a:r>
          </a:p>
          <a:p>
            <a:pPr marL="285750" indent="-285750" algn="l">
              <a:lnSpc>
                <a:spcPct val="80000"/>
              </a:lnSpc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mathematical logics doctors can determine which disease patient may have.</a:t>
            </a:r>
          </a:p>
          <a:p>
            <a:pPr marL="285750" indent="-285750" algn="l">
              <a:lnSpc>
                <a:spcPct val="80000"/>
              </a:lnSpc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mathematical logics medical diagnosis we can determine whether to conduct medical diagnosis or not .</a:t>
            </a: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Rettangolo arrotondato 17"/>
          <p:cNvSpPr/>
          <p:nvPr/>
        </p:nvSpPr>
        <p:spPr>
          <a:xfrm>
            <a:off x="3815080" y="8606790"/>
            <a:ext cx="3285490" cy="1811655"/>
          </a:xfrm>
          <a:prstGeom prst="roundRect">
            <a:avLst>
              <a:gd name="adj" fmla="val 5156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72" tIns="97272" rIns="97272" bIns="97272" numCol="1" spcCol="0" rtlCol="0" fromWordArt="0" anchor="t" anchorCtr="0" forceAA="0" compatLnSpc="1">
            <a:noAutofit/>
          </a:bodyPr>
          <a:lstStyle/>
          <a:p>
            <a:pPr algn="l">
              <a:lnSpc>
                <a:spcPct val="80000"/>
              </a:lnSpc>
              <a:spcAft>
                <a:spcPts val="810"/>
              </a:spcAft>
            </a:pPr>
            <a:r>
              <a:rPr lang="en-US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REFERENCES:</a:t>
            </a:r>
          </a:p>
          <a:p>
            <a:pPr marL="285750" indent="-285750" algn="l">
              <a:lnSpc>
                <a:spcPct val="80000"/>
              </a:lnSpc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2"/>
              </a:rPr>
              <a:t>https://www.jstor.org/stable/27961324?seq=1</a:t>
            </a:r>
            <a:endParaRPr lang="en-US" sz="14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80000"/>
              </a:lnSpc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3"/>
              </a:rPr>
              <a:t>https://eric.ed.gov/?id=EJ191249</a:t>
            </a:r>
            <a:endParaRPr lang="en-US" sz="14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80000"/>
              </a:lnSpc>
              <a:spcAft>
                <a:spcPts val="81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4"/>
              </a:rPr>
              <a:t>https://www.researchgate.net</a:t>
            </a:r>
            <a:endParaRPr lang="en-US" sz="14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80000"/>
              </a:lnSpc>
              <a:spcAft>
                <a:spcPts val="810"/>
              </a:spcAft>
            </a:pPr>
            <a:endParaRPr lang="en-US" sz="16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spcAft>
                <a:spcPts val="810"/>
              </a:spcAft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CE78D8-852C-4910-8B6A-D7B1DE6152F3}"/>
              </a:ext>
            </a:extLst>
          </p:cNvPr>
          <p:cNvCxnSpPr>
            <a:cxnSpLocks/>
          </p:cNvCxnSpPr>
          <p:nvPr/>
        </p:nvCxnSpPr>
        <p:spPr>
          <a:xfrm>
            <a:off x="537028" y="2177144"/>
            <a:ext cx="3036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596342-10EE-4638-9C6E-DDBD8F39BD06}"/>
              </a:ext>
            </a:extLst>
          </p:cNvPr>
          <p:cNvCxnSpPr>
            <a:cxnSpLocks/>
          </p:cNvCxnSpPr>
          <p:nvPr/>
        </p:nvCxnSpPr>
        <p:spPr>
          <a:xfrm flipV="1">
            <a:off x="682171" y="2177145"/>
            <a:ext cx="0" cy="123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731149-EF47-4A25-BEE8-F42EFF8A6277}"/>
              </a:ext>
            </a:extLst>
          </p:cNvPr>
          <p:cNvCxnSpPr>
            <a:cxnSpLocks/>
          </p:cNvCxnSpPr>
          <p:nvPr/>
        </p:nvCxnSpPr>
        <p:spPr>
          <a:xfrm>
            <a:off x="682171" y="7170057"/>
            <a:ext cx="2890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FCA33-C202-4A7C-BEAD-8862B4283E0A}"/>
              </a:ext>
            </a:extLst>
          </p:cNvPr>
          <p:cNvCxnSpPr/>
          <p:nvPr/>
        </p:nvCxnSpPr>
        <p:spPr>
          <a:xfrm>
            <a:off x="682171" y="7170057"/>
            <a:ext cx="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1109</Words>
  <Application>Microsoft Office PowerPoint</Application>
  <PresentationFormat>Custom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Tema di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Vaishnavi Bagre</dc:creator>
  <cp:lastModifiedBy>Deeksha Hegde</cp:lastModifiedBy>
  <cp:revision>49</cp:revision>
  <cp:lastPrinted>2017-11-20T14:06:00Z</cp:lastPrinted>
  <dcterms:created xsi:type="dcterms:W3CDTF">2017-11-20T12:34:00Z</dcterms:created>
  <dcterms:modified xsi:type="dcterms:W3CDTF">2021-04-04T06:27:37Z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