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4" r:id="rId5"/>
  </p:sldMasterIdLst>
  <p:notesMasterIdLst>
    <p:notesMasterId r:id="rId35"/>
  </p:notesMasterIdLst>
  <p:sldIdLst>
    <p:sldId id="405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33" r:id="rId26"/>
    <p:sldId id="429" r:id="rId27"/>
    <p:sldId id="435" r:id="rId28"/>
    <p:sldId id="432" r:id="rId29"/>
    <p:sldId id="430" r:id="rId30"/>
    <p:sldId id="428" r:id="rId31"/>
    <p:sldId id="431" r:id="rId32"/>
    <p:sldId id="434" r:id="rId33"/>
    <p:sldId id="436" r:id="rId34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700" autoAdjust="0"/>
  </p:normalViewPr>
  <p:slideViewPr>
    <p:cSldViewPr>
      <p:cViewPr>
        <p:scale>
          <a:sx n="94" d="100"/>
          <a:sy n="94" d="100"/>
        </p:scale>
        <p:origin x="-13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23E8B7-8311-43FF-867E-1B5B43177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7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5576" y="1124744"/>
            <a:ext cx="7777237" cy="4391819"/>
          </a:xfrm>
        </p:spPr>
        <p:txBody>
          <a:bodyPr/>
          <a:lstStyle>
            <a:lvl1pPr>
              <a:defRPr i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3568" y="1196752"/>
            <a:ext cx="7992120" cy="424837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0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6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19" descr="SCI41098_PPT_Templates_bottom_STF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537494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</p:txBody>
      </p:sp>
      <p:pic>
        <p:nvPicPr>
          <p:cNvPr id="5127" name="Picture 7" descr="ESS_Logo_Frugal_Blue_cmy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527675"/>
            <a:ext cx="1473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1"/>
          <p:cNvSpPr txBox="1">
            <a:spLocks noChangeArrowheads="1"/>
          </p:cNvSpPr>
          <p:nvPr/>
        </p:nvSpPr>
        <p:spPr bwMode="auto">
          <a:xfrm>
            <a:off x="179388" y="6453188"/>
            <a:ext cx="15128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9pPr>
          </a:lstStyle>
          <a:p>
            <a:pPr eaLnBrk="1" hangingPunct="1"/>
            <a:r>
              <a:rPr lang="en-US" altLang="en-US" sz="1200" baseline="15000"/>
              <a:t>In collaboration with STFC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486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4" r:id="rId2"/>
    <p:sldLayoutId id="2147484526" r:id="rId3"/>
    <p:sldLayoutId id="2147484527" r:id="rId4"/>
    <p:sldLayoutId id="214748452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GB" dirty="0" smtClean="0"/>
              <a:t>Distributed multidimensional data in Mantid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Anton </a:t>
            </a:r>
            <a:r>
              <a:rPr lang="en-GB" dirty="0" err="1" smtClean="0"/>
              <a:t>Piccardo-Selg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/>
          <a:stretch/>
        </p:blipFill>
        <p:spPr bwMode="auto">
          <a:xfrm>
            <a:off x="5004048" y="6082471"/>
            <a:ext cx="1464827" cy="77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3" t="8940" r="4222" b="-11199"/>
          <a:stretch/>
        </p:blipFill>
        <p:spPr bwMode="auto">
          <a:xfrm>
            <a:off x="6372200" y="5805264"/>
            <a:ext cx="2687782" cy="8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64886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In Collaboration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7504" y="5373216"/>
            <a:ext cx="1800200" cy="1224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</a:t>
            </a:r>
            <a:r>
              <a:rPr lang="en-GB" dirty="0" err="1"/>
              <a:t>MDEvents</a:t>
            </a:r>
            <a:r>
              <a:rPr lang="en-GB" dirty="0"/>
              <a:t> really needed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10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DI(ISIS </a:t>
            </a:r>
            <a:r>
              <a:rPr lang="en-GB" sz="2000" dirty="0"/>
              <a:t>variant)</a:t>
            </a:r>
          </a:p>
          <a:p>
            <a:pPr lvl="1"/>
            <a:r>
              <a:rPr lang="en-GB" sz="2000" dirty="0"/>
              <a:t>Mantid is not used any longer for this at ISIS  </a:t>
            </a:r>
            <a:r>
              <a:rPr lang="en-GB" sz="2000" dirty="0">
                <a:sym typeface="Wingdings" panose="05000000000000000000" pitchFamily="2" charset="2"/>
              </a:rPr>
              <a:t> Horace</a:t>
            </a:r>
          </a:p>
          <a:p>
            <a:pPr lvl="1"/>
            <a:r>
              <a:rPr lang="en-GB" sz="2000" i="1" dirty="0" err="1"/>
              <a:t>FitResolutionConvolvedModel</a:t>
            </a:r>
            <a:r>
              <a:rPr lang="en-GB" sz="2000" dirty="0"/>
              <a:t> has never been used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Efforts to make Horace compatible with distributed computing (PACE)</a:t>
            </a: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DI(SNS </a:t>
            </a:r>
            <a:r>
              <a:rPr lang="en-GB" sz="2000" dirty="0">
                <a:sym typeface="Wingdings" panose="05000000000000000000" pitchFamily="2" charset="2"/>
              </a:rPr>
              <a:t>variant)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Only required for input to </a:t>
            </a:r>
            <a:r>
              <a:rPr lang="en-GB" sz="2000" i="1" dirty="0" err="1">
                <a:sym typeface="Wingdings" panose="05000000000000000000" pitchFamily="2" charset="2"/>
              </a:rPr>
              <a:t>MDNormSCDirect</a:t>
            </a:r>
            <a:r>
              <a:rPr lang="en-GB" sz="2000" dirty="0">
                <a:sym typeface="Wingdings" panose="05000000000000000000" pitchFamily="2" charset="2"/>
              </a:rPr>
              <a:t>, where it is immediately converted to </a:t>
            </a:r>
            <a:r>
              <a:rPr lang="en-GB" sz="2000" dirty="0" err="1">
                <a:sym typeface="Wingdings" panose="05000000000000000000" pitchFamily="2" charset="2"/>
              </a:rPr>
              <a:t>MDHisto</a:t>
            </a:r>
            <a:r>
              <a:rPr lang="en-GB" sz="2000" dirty="0">
                <a:sym typeface="Wingdings" panose="05000000000000000000" pitchFamily="2" charset="2"/>
              </a:rPr>
              <a:t>. Avoid 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r>
              <a:rPr lang="en-GB" sz="2000" dirty="0">
                <a:sym typeface="Wingdings" panose="05000000000000000000" pitchFamily="2" charset="2"/>
              </a:rPr>
              <a:t> by providing a </a:t>
            </a:r>
            <a:r>
              <a:rPr lang="en-GB" sz="2000" i="1" dirty="0" err="1">
                <a:sym typeface="Wingdings" panose="05000000000000000000" pitchFamily="2" charset="2"/>
              </a:rPr>
              <a:t>ConvertToMDHisto</a:t>
            </a:r>
            <a:r>
              <a:rPr lang="en-GB" sz="2000" dirty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Downside of direct conversion means that we need one conversion per </a:t>
            </a:r>
            <a:r>
              <a:rPr lang="en-GB" sz="2000" dirty="0" smtClean="0">
                <a:sym typeface="Wingdings" panose="05000000000000000000" pitchFamily="2" charset="2"/>
              </a:rPr>
              <a:t>set of bin parameters</a:t>
            </a:r>
            <a:endParaRPr lang="en-GB" sz="2000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</a:t>
            </a:r>
            <a:r>
              <a:rPr lang="en-GB" dirty="0" smtClean="0"/>
              <a:t>viable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for MD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Avoid 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r>
              <a:rPr lang="en-GB" sz="2000" dirty="0">
                <a:sym typeface="Wingdings" panose="05000000000000000000" pitchFamily="2" charset="2"/>
              </a:rPr>
              <a:t> data for normalization </a:t>
            </a:r>
            <a:r>
              <a:rPr lang="en-GB" sz="2000" dirty="0" smtClean="0">
                <a:sym typeface="Wingdings" panose="05000000000000000000" pitchFamily="2" charset="2"/>
              </a:rPr>
              <a:t/>
            </a:r>
            <a:br>
              <a:rPr lang="en-GB" sz="2000" dirty="0" smtClean="0">
                <a:sym typeface="Wingdings" panose="05000000000000000000" pitchFamily="2" charset="2"/>
              </a:rPr>
            </a:b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>
                <a:sym typeface="Wingdings" panose="05000000000000000000" pitchFamily="2" charset="2"/>
              </a:rPr>
              <a:t>develop </a:t>
            </a:r>
            <a:r>
              <a:rPr lang="en-GB" sz="2000" i="1" dirty="0" err="1">
                <a:sym typeface="Wingdings" panose="05000000000000000000" pitchFamily="2" charset="2"/>
              </a:rPr>
              <a:t>ConvertToMDHisto</a:t>
            </a:r>
            <a:r>
              <a:rPr lang="en-GB" sz="2000" dirty="0">
                <a:sym typeface="Wingdings" panose="05000000000000000000" pitchFamily="2" charset="2"/>
              </a:rPr>
              <a:t> and modify </a:t>
            </a:r>
            <a:r>
              <a:rPr lang="en-GB" sz="2000" i="1" dirty="0" err="1">
                <a:sym typeface="Wingdings" panose="05000000000000000000" pitchFamily="2" charset="2"/>
              </a:rPr>
              <a:t>MDNormSCDirect</a:t>
            </a:r>
            <a:endParaRPr lang="en-GB" sz="2000" i="1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Avoid 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r>
              <a:rPr lang="en-GB" sz="2000" dirty="0">
                <a:sym typeface="Wingdings" panose="05000000000000000000" pitchFamily="2" charset="2"/>
              </a:rPr>
              <a:t> in SCD reduction </a:t>
            </a:r>
            <a:r>
              <a:rPr lang="en-GB" sz="2000" dirty="0" smtClean="0">
                <a:sym typeface="Wingdings" panose="05000000000000000000" pitchFamily="2" charset="2"/>
              </a:rPr>
              <a:t/>
            </a:r>
            <a:br>
              <a:rPr lang="en-GB" sz="2000" dirty="0" smtClean="0">
                <a:sym typeface="Wingdings" panose="05000000000000000000" pitchFamily="2" charset="2"/>
              </a:rPr>
            </a:b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>
                <a:sym typeface="Wingdings" panose="05000000000000000000" pitchFamily="2" charset="2"/>
              </a:rPr>
              <a:t>create a TOF version of </a:t>
            </a:r>
            <a:r>
              <a:rPr lang="en-GB" sz="2000" i="1" dirty="0" err="1">
                <a:sym typeface="Wingdings" panose="05000000000000000000" pitchFamily="2" charset="2"/>
              </a:rPr>
              <a:t>IntegratePeaksMD</a:t>
            </a:r>
            <a:r>
              <a:rPr lang="en-GB" sz="2000" dirty="0">
                <a:sym typeface="Wingdings" panose="05000000000000000000" pitchFamily="2" charset="2"/>
              </a:rPr>
              <a:t> (see </a:t>
            </a:r>
            <a:r>
              <a:rPr lang="en-GB" sz="2000" i="1" dirty="0" err="1" smtClean="0">
                <a:sym typeface="Wingdings" panose="05000000000000000000" pitchFamily="2" charset="2"/>
              </a:rPr>
              <a:t>IntegreateEllipsoids</a:t>
            </a:r>
            <a:r>
              <a:rPr lang="en-GB" sz="2000" dirty="0" smtClean="0">
                <a:sym typeface="Wingdings" panose="05000000000000000000" pitchFamily="2" charset="2"/>
              </a:rPr>
              <a:t>) and make </a:t>
            </a:r>
            <a:r>
              <a:rPr lang="en-GB" sz="2000" i="1" dirty="0" err="1" smtClean="0">
                <a:sym typeface="Wingdings" panose="05000000000000000000" pitchFamily="2" charset="2"/>
              </a:rPr>
              <a:t>IntegreateEllipsoids</a:t>
            </a:r>
            <a:r>
              <a:rPr lang="en-GB" sz="2000" i="1" dirty="0" smtClean="0">
                <a:sym typeface="Wingdings" panose="05000000000000000000" pitchFamily="2" charset="2"/>
              </a:rPr>
              <a:t>, </a:t>
            </a:r>
            <a:r>
              <a:rPr lang="en-GB" sz="2000" i="1" dirty="0" err="1" smtClean="0">
                <a:sym typeface="Wingdings" panose="05000000000000000000" pitchFamily="2" charset="2"/>
              </a:rPr>
              <a:t>FindSXPeaks</a:t>
            </a:r>
            <a:r>
              <a:rPr lang="en-GB" sz="2000" i="1" dirty="0" smtClean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and</a:t>
            </a:r>
            <a:r>
              <a:rPr lang="en-GB" sz="2000" i="1" dirty="0" smtClean="0">
                <a:sym typeface="Wingdings" panose="05000000000000000000" pitchFamily="2" charset="2"/>
              </a:rPr>
              <a:t> </a:t>
            </a:r>
            <a:r>
              <a:rPr lang="en-GB" sz="2000" i="1" dirty="0" err="1">
                <a:sym typeface="Wingdings" panose="05000000000000000000" pitchFamily="2" charset="2"/>
              </a:rPr>
              <a:t>IntegratePeaksMD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 MPI-compatible.</a:t>
            </a:r>
            <a:endParaRPr lang="en-GB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We must be able to visualize </a:t>
            </a:r>
            <a:r>
              <a:rPr lang="en-GB" sz="2000" dirty="0" err="1"/>
              <a:t>MDEvent</a:t>
            </a:r>
            <a:r>
              <a:rPr lang="en-GB" sz="2000" dirty="0"/>
              <a:t> data (on a single machine)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9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</a:t>
            </a:r>
            <a:r>
              <a:rPr lang="en-GB" dirty="0" smtClean="0"/>
              <a:t>viable solution </a:t>
            </a:r>
            <a:r>
              <a:rPr lang="en-GB" dirty="0"/>
              <a:t>for MD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12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200" dirty="0"/>
              <a:t>How can we support visualization on a single machine</a:t>
            </a:r>
            <a:r>
              <a:rPr lang="en-GB" sz="2200" dirty="0" smtClean="0"/>
              <a:t>? </a:t>
            </a:r>
            <a:r>
              <a:rPr lang="en-GB" sz="2200" dirty="0" smtClean="0">
                <a:sym typeface="Wingdings" panose="05000000000000000000" pitchFamily="2" charset="2"/>
              </a:rPr>
              <a:t> file-backed operation</a:t>
            </a:r>
            <a:endParaRPr lang="en-GB" sz="2200" dirty="0" smtClean="0"/>
          </a:p>
          <a:p>
            <a:pPr marL="0" indent="0">
              <a:buNone/>
            </a:pPr>
            <a:endParaRPr lang="en-GB" sz="2100" dirty="0"/>
          </a:p>
          <a:p>
            <a:pPr lvl="1"/>
            <a:r>
              <a:rPr lang="en-GB" dirty="0"/>
              <a:t>File creation: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GB" sz="2000" dirty="0"/>
              <a:t>Convert </a:t>
            </a:r>
            <a:r>
              <a:rPr lang="en-GB" sz="2000" i="1" dirty="0" err="1"/>
              <a:t>MatrixWorkspace</a:t>
            </a:r>
            <a:r>
              <a:rPr lang="en-GB" sz="2000" dirty="0"/>
              <a:t> with event data into a </a:t>
            </a:r>
            <a:r>
              <a:rPr lang="en-GB" sz="2000" dirty="0" smtClean="0"/>
              <a:t>temporary </a:t>
            </a:r>
            <a:r>
              <a:rPr lang="en-GB" sz="2000" i="1" dirty="0" err="1" smtClean="0"/>
              <a:t>MDEventWorkspace</a:t>
            </a:r>
            <a:r>
              <a:rPr lang="en-GB" sz="2000" i="1" dirty="0" smtClean="0"/>
              <a:t> </a:t>
            </a:r>
            <a:endParaRPr lang="en-GB" sz="2000" i="1" dirty="0"/>
          </a:p>
          <a:p>
            <a:pPr marL="1314450" lvl="2" indent="-400050">
              <a:buFont typeface="+mj-lt"/>
              <a:buAutoNum type="romanUcPeriod"/>
            </a:pPr>
            <a:r>
              <a:rPr lang="en-GB" sz="2000" dirty="0"/>
              <a:t>Parallel saving </a:t>
            </a:r>
            <a:r>
              <a:rPr lang="en-GB" sz="2000" dirty="0" smtClean="0"/>
              <a:t>of the workspace </a:t>
            </a:r>
            <a:r>
              <a:rPr lang="en-GB" sz="2000" dirty="0"/>
              <a:t>into distributed Nexus file </a:t>
            </a:r>
          </a:p>
          <a:p>
            <a:pPr lvl="1"/>
            <a:endParaRPr lang="en-GB" sz="2100" dirty="0"/>
          </a:p>
          <a:p>
            <a:pPr lvl="1"/>
            <a:r>
              <a:rPr lang="en-GB" sz="2000" dirty="0"/>
              <a:t>Slice Viewer with restricted mode: only load data from file if the view will hold only a number of events below a defined threshold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7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smtClean="0"/>
              <a:t>How can we create a distributed </a:t>
            </a:r>
            <a:r>
              <a:rPr lang="en-GB" sz="3000" dirty="0" err="1" smtClean="0"/>
              <a:t>MDEventWs</a:t>
            </a:r>
            <a:r>
              <a:rPr lang="en-GB" sz="3000" dirty="0" smtClean="0"/>
              <a:t>?</a:t>
            </a:r>
            <a:endParaRPr lang="en-GB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13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Each rank contains standard event data which maps into varying regions of MD space. 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Ranks should be responsible for certain</a:t>
            </a:r>
            <a:br>
              <a:rPr lang="en-GB" sz="2000" dirty="0" smtClean="0"/>
            </a:br>
            <a:r>
              <a:rPr lang="en-GB" sz="2000" dirty="0" smtClean="0"/>
              <a:t>sections of the MD space which are close</a:t>
            </a:r>
            <a:br>
              <a:rPr lang="en-GB" sz="2000" dirty="0" smtClean="0"/>
            </a:br>
            <a:r>
              <a:rPr lang="en-GB" sz="2000" dirty="0" smtClean="0"/>
              <a:t>to each other.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How can we split MD space between the ranks?</a:t>
            </a:r>
          </a:p>
          <a:p>
            <a:pPr lvl="1"/>
            <a:r>
              <a:rPr lang="en-GB" sz="1800" dirty="0" smtClean="0"/>
              <a:t>Naïve: wasteful and is likely not going to work</a:t>
            </a:r>
          </a:p>
          <a:p>
            <a:pPr marL="457200" lvl="1" indent="0">
              <a:buNone/>
            </a:pPr>
            <a:endParaRPr lang="en-GB" sz="1800" dirty="0"/>
          </a:p>
          <a:p>
            <a:pPr lvl="1"/>
            <a:r>
              <a:rPr lang="en-GB" sz="1800" dirty="0" smtClean="0"/>
              <a:t>Load balancing approaches from grid computing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21" y="1484784"/>
            <a:ext cx="1814811" cy="1826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13" y="3573016"/>
            <a:ext cx="2870919" cy="16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balancing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Zoltan Project:  </a:t>
            </a:r>
          </a:p>
          <a:p>
            <a:pPr lvl="1"/>
            <a:r>
              <a:rPr lang="en-GB" sz="2000" dirty="0"/>
              <a:t>Sandia library for parallel partitioning, load balancing and data-management services</a:t>
            </a:r>
          </a:p>
          <a:p>
            <a:pPr lvl="1"/>
            <a:r>
              <a:rPr lang="en-GB" sz="2000" dirty="0"/>
              <a:t>Many interchangeable strategies, but only for 2D and </a:t>
            </a:r>
            <a:r>
              <a:rPr lang="en-GB" sz="2000" dirty="0" smtClean="0"/>
              <a:t>3D</a:t>
            </a:r>
          </a:p>
          <a:p>
            <a:pPr lvl="1"/>
            <a:endParaRPr lang="en-GB" sz="2000" dirty="0"/>
          </a:p>
          <a:p>
            <a:r>
              <a:rPr lang="en-GB" sz="2000" dirty="0"/>
              <a:t>Recursive Coordinate Bisection</a:t>
            </a:r>
          </a:p>
          <a:p>
            <a:pPr lvl="1"/>
            <a:r>
              <a:rPr lang="en-GB" sz="2000" dirty="0"/>
              <a:t>Strategy of </a:t>
            </a:r>
            <a:r>
              <a:rPr lang="en-GB" sz="2000" dirty="0" err="1" smtClean="0"/>
              <a:t>ParaView</a:t>
            </a:r>
            <a:endParaRPr lang="en-GB" sz="2000" dirty="0" smtClean="0"/>
          </a:p>
          <a:p>
            <a:pPr lvl="1"/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1179068" cy="45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73368"/>
            <a:ext cx="345638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0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balancing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200" dirty="0"/>
              <a:t>Space Filling Curve</a:t>
            </a:r>
          </a:p>
          <a:p>
            <a:pPr lvl="1"/>
            <a:r>
              <a:rPr lang="en-GB" sz="2000" dirty="0"/>
              <a:t>Good when rasterized data is present</a:t>
            </a:r>
          </a:p>
          <a:p>
            <a:pPr lvl="1"/>
            <a:r>
              <a:rPr lang="en-GB" sz="2000" dirty="0"/>
              <a:t>Depth-first traversal of trees is a form of space filling curve.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13424"/>
            <a:ext cx="4896544" cy="368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1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/>
              <a:t>n%-sampling: </a:t>
            </a:r>
            <a:r>
              <a:rPr lang="en-GB" sz="2000" dirty="0"/>
              <a:t>Sample the first n% of the measurement time. Assumption that event distribution does not change largely over time (trialled on TOPAZ data</a:t>
            </a:r>
            <a:r>
              <a:rPr lang="en-GB" sz="2000" dirty="0" smtClean="0"/>
              <a:t>). </a:t>
            </a:r>
            <a:br>
              <a:rPr lang="en-GB" sz="2000" dirty="0" smtClean="0"/>
            </a:br>
            <a:r>
              <a:rPr lang="en-GB" sz="2000" dirty="0" smtClean="0"/>
              <a:t>Can have multiple sample intervals</a:t>
            </a:r>
            <a:br>
              <a:rPr lang="en-GB" sz="2000" dirty="0" smtClean="0"/>
            </a:br>
            <a:r>
              <a:rPr lang="en-GB" sz="2000" dirty="0" smtClean="0"/>
              <a:t>throughout the measurement </a:t>
            </a:r>
            <a:br>
              <a:rPr lang="en-GB" sz="2000" dirty="0" smtClean="0"/>
            </a:br>
            <a:r>
              <a:rPr lang="en-GB" sz="2000" dirty="0" smtClean="0"/>
              <a:t>period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/>
              <a:t>P</a:t>
            </a:r>
            <a:r>
              <a:rPr lang="en-GB" sz="2000" b="1" dirty="0" smtClean="0"/>
              <a:t>reliminary </a:t>
            </a:r>
            <a:r>
              <a:rPr lang="en-GB" sz="2000" b="1" dirty="0"/>
              <a:t>box structure: </a:t>
            </a:r>
            <a:r>
              <a:rPr lang="en-GB" sz="2000" dirty="0"/>
              <a:t>Build box structure based on n% sample on </a:t>
            </a:r>
            <a:r>
              <a:rPr lang="en-GB" sz="2000" dirty="0" smtClean="0"/>
              <a:t>a single </a:t>
            </a:r>
            <a:r>
              <a:rPr lang="en-GB" sz="2000" dirty="0"/>
              <a:t>machine</a:t>
            </a:r>
            <a:r>
              <a:rPr lang="en-GB" sz="2000" dirty="0" smtClean="0"/>
              <a:t>.</a:t>
            </a:r>
            <a:endParaRPr lang="en-GB" sz="2000" dirty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4824"/>
            <a:ext cx="3511582" cy="14937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24" y="4293095"/>
            <a:ext cx="2980640" cy="20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/>
              <a:t>A</a:t>
            </a:r>
            <a:r>
              <a:rPr lang="en-GB" sz="2000" b="1" dirty="0" smtClean="0"/>
              <a:t>ssign </a:t>
            </a:r>
            <a:r>
              <a:rPr lang="en-GB" sz="2000" b="1" dirty="0"/>
              <a:t>boxes to ranks: </a:t>
            </a:r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2000" dirty="0" smtClean="0"/>
              <a:t>Use </a:t>
            </a:r>
            <a:r>
              <a:rPr lang="en-GB" sz="2000" dirty="0"/>
              <a:t>space filling curve for assignment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of the boxes to particular ranks</a:t>
            </a:r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 smtClean="0"/>
              <a:t>Share hollow structure and add data on all ranks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81" y="764704"/>
            <a:ext cx="3540767" cy="5007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50391"/>
            <a:ext cx="6719122" cy="19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18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/>
              <a:t>Exchange data: </a:t>
            </a:r>
            <a:br>
              <a:rPr lang="en-GB" sz="2000" b="1" dirty="0"/>
            </a:b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1" y="1716779"/>
            <a:ext cx="8685715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19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 smtClean="0"/>
              <a:t>Split locally:</a:t>
            </a:r>
            <a:endParaRPr lang="en-GB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2" y="1988840"/>
            <a:ext cx="7740352" cy="2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248472" cy="282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Data reduction/analysis for some technique areas has to be performed in </a:t>
            </a:r>
            <a:r>
              <a:rPr lang="en-GB" sz="2000" dirty="0" smtClean="0"/>
              <a:t>multi-dimensional (MD) space </a:t>
            </a:r>
            <a:r>
              <a:rPr lang="en-GB" sz="2000" dirty="0"/>
              <a:t>(</a:t>
            </a:r>
            <a:r>
              <a:rPr lang="en-GB" sz="2000" dirty="0" smtClean="0"/>
              <a:t>sparse events)</a:t>
            </a:r>
            <a:endParaRPr lang="en-GB" sz="2000" dirty="0"/>
          </a:p>
          <a:p>
            <a:r>
              <a:rPr lang="en-GB" sz="2000" dirty="0"/>
              <a:t>Current solution: Adaptive Mesh Refinement (AMR)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Note that there is also </a:t>
            </a:r>
            <a:r>
              <a:rPr lang="en-GB" sz="2000" dirty="0" err="1">
                <a:sym typeface="Wingdings" panose="05000000000000000000" pitchFamily="2" charset="2"/>
              </a:rPr>
              <a:t>MDHisto</a:t>
            </a:r>
            <a:r>
              <a:rPr lang="en-GB" sz="2000" dirty="0">
                <a:sym typeface="Wingdings" panose="05000000000000000000" pitchFamily="2" charset="2"/>
              </a:rPr>
              <a:t>, but since the instrument resolution is not </a:t>
            </a:r>
            <a:r>
              <a:rPr lang="en-GB" sz="2000" dirty="0" smtClean="0">
                <a:sym typeface="Wingdings" panose="05000000000000000000" pitchFamily="2" charset="2"/>
              </a:rPr>
              <a:t>vastly different </a:t>
            </a:r>
            <a:r>
              <a:rPr lang="en-GB" sz="2000" dirty="0">
                <a:sym typeface="Wingdings" panose="05000000000000000000" pitchFamily="2" charset="2"/>
              </a:rPr>
              <a:t>to SNS or </a:t>
            </a:r>
            <a:r>
              <a:rPr lang="en-GB" sz="2000" dirty="0" smtClean="0">
                <a:sym typeface="Wingdings" panose="05000000000000000000" pitchFamily="2" charset="2"/>
              </a:rPr>
              <a:t>ISIS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20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 smtClean="0"/>
              <a:t>Consolidate meta data: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Meta data stored in the boxes which indicates where in a Nexus file a box needs to be stored. At this point it will not be consistent between ranks</a:t>
            </a:r>
            <a:r>
              <a:rPr lang="en-GB" sz="2000" dirty="0"/>
              <a:t> </a:t>
            </a:r>
            <a:r>
              <a:rPr lang="en-GB" sz="2000" dirty="0" smtClean="0"/>
              <a:t>at this point.  This inconsistency needs to be updated.</a:t>
            </a:r>
          </a:p>
          <a:p>
            <a:endParaRPr lang="en-GB" sz="2000" b="1" dirty="0" smtClean="0"/>
          </a:p>
          <a:p>
            <a:endParaRPr lang="en-GB" sz="2000" b="1" dirty="0"/>
          </a:p>
          <a:p>
            <a:r>
              <a:rPr lang="en-GB" sz="2000" b="1" dirty="0" smtClean="0"/>
              <a:t>Parallel save to HDF5 file </a:t>
            </a:r>
            <a:br>
              <a:rPr lang="en-GB" sz="2000" b="1" dirty="0" smtClean="0"/>
            </a:br>
            <a:r>
              <a:rPr lang="en-GB" sz="2000" dirty="0" smtClean="0"/>
              <a:t>Needs to be </a:t>
            </a:r>
            <a:r>
              <a:rPr lang="en-GB" sz="2000" dirty="0" smtClean="0"/>
              <a:t>investigated and prototyped</a:t>
            </a:r>
            <a:r>
              <a:rPr lang="en-GB" sz="2000" b="1" dirty="0" smtClean="0"/>
              <a:t/>
            </a:r>
            <a:br>
              <a:rPr lang="en-GB" sz="2000" b="1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2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4176464" cy="3132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Scarf17 Rhel7 cluster</a:t>
            </a:r>
          </a:p>
          <a:p>
            <a:pPr lvl="1"/>
            <a:r>
              <a:rPr lang="en-GB" sz="2000" dirty="0" smtClean="0"/>
              <a:t>201 nodes @ 24 cores each</a:t>
            </a:r>
          </a:p>
          <a:p>
            <a:pPr lvl="1"/>
            <a:r>
              <a:rPr lang="en-GB" sz="2000" dirty="0" smtClean="0"/>
              <a:t>128GB RAM for each node</a:t>
            </a:r>
          </a:p>
          <a:p>
            <a:pPr lvl="1"/>
            <a:r>
              <a:rPr lang="en-GB" sz="2000" dirty="0" err="1" smtClean="0"/>
              <a:t>Infiniband</a:t>
            </a:r>
            <a:r>
              <a:rPr lang="en-GB" sz="2000" dirty="0"/>
              <a:t> 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r>
              <a:rPr lang="en-GB" sz="2000" dirty="0" smtClean="0"/>
              <a:t>TOPAZ_3132_event data set with multiplied events</a:t>
            </a:r>
          </a:p>
        </p:txBody>
      </p:sp>
    </p:spTree>
    <p:extLst>
      <p:ext uri="{BB962C8B-B14F-4D97-AF65-F5344CB8AC3E}">
        <p14:creationId xmlns:p14="http://schemas.microsoft.com/office/powerpoint/2010/main" val="41774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" y="486324"/>
            <a:ext cx="9129400" cy="6371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22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3104" y="764704"/>
            <a:ext cx="3456384" cy="439181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~ 10GB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84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0" y="404664"/>
            <a:ext cx="9149720" cy="645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23</a:t>
            </a:fld>
            <a:endParaRPr lang="en-GB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703104" y="764704"/>
            <a:ext cx="3456384" cy="439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i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 smtClean="0"/>
              <a:t>~ 40GB </a:t>
            </a: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1397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Custom approach to load-balancing works very well. As a result the event-addition and splitting steps scale well.</a:t>
            </a:r>
          </a:p>
          <a:p>
            <a:endParaRPr lang="en-GB" sz="2000" dirty="0"/>
          </a:p>
          <a:p>
            <a:r>
              <a:rPr lang="en-GB" sz="2000" dirty="0" smtClean="0"/>
              <a:t>Redistribute step, where the data-intensive communication is happening is flattening out quickly in our tests, not the bottle-neck up to now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Need to investigate and improve performance of preliminary box structure step (maybe tweak n depending on data size)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Need to investigate and improve performance for consolidation of meta data</a:t>
            </a:r>
          </a:p>
          <a:p>
            <a:endParaRPr lang="en-GB" sz="2000" dirty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401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distributed file on single machine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File-backed workspace several orders of magnitudes slower than in-memory workspace, but still good user experience with </a:t>
            </a:r>
            <a:r>
              <a:rPr lang="en-GB" sz="2000" dirty="0"/>
              <a:t>4</a:t>
            </a:r>
            <a:r>
              <a:rPr lang="en-GB" sz="2000" dirty="0" smtClean="0"/>
              <a:t>0GB+ files in </a:t>
            </a:r>
            <a:r>
              <a:rPr lang="en-GB" sz="2000" dirty="0" err="1" smtClean="0"/>
              <a:t>SliceViewer</a:t>
            </a:r>
            <a:r>
              <a:rPr lang="en-GB" sz="2000" dirty="0"/>
              <a:t> .</a:t>
            </a: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Very large files (100s GB – TB) will not be able to run well in standard file-backed mode, still too much data to fetch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>
                <a:sym typeface="Wingdings" panose="05000000000000000000" pitchFamily="2" charset="2"/>
              </a:rPr>
              <a:t> determine, based number of events in the view area, if </a:t>
            </a:r>
            <a:r>
              <a:rPr lang="en-GB" sz="2000" dirty="0" err="1" smtClean="0">
                <a:sym typeface="Wingdings" panose="05000000000000000000" pitchFamily="2" charset="2"/>
              </a:rPr>
              <a:t>rebinning</a:t>
            </a:r>
            <a:r>
              <a:rPr lang="en-GB" sz="2000" dirty="0" smtClean="0">
                <a:sym typeface="Wingdings" panose="05000000000000000000" pitchFamily="2" charset="2"/>
              </a:rPr>
              <a:t> should be </a:t>
            </a:r>
            <a:r>
              <a:rPr lang="en-GB" sz="2000" dirty="0" err="1" smtClean="0">
                <a:sym typeface="Wingdings" panose="05000000000000000000" pitchFamily="2" charset="2"/>
              </a:rPr>
              <a:t>en</a:t>
            </a:r>
            <a:r>
              <a:rPr lang="en-GB" sz="2000" dirty="0" smtClean="0">
                <a:sym typeface="Wingdings" panose="05000000000000000000" pitchFamily="2" charset="2"/>
              </a:rPr>
              <a:t>- or disabled, i.e. only when the user has zoomed far enough into the data, will automatic binning work.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Parallel </a:t>
            </a:r>
            <a:r>
              <a:rPr lang="en-GB" sz="2000" dirty="0" err="1" smtClean="0">
                <a:sym typeface="Wingdings" panose="05000000000000000000" pitchFamily="2" charset="2"/>
              </a:rPr>
              <a:t>BinMD</a:t>
            </a:r>
            <a:r>
              <a:rPr lang="en-GB" sz="2000" dirty="0" smtClean="0">
                <a:sym typeface="Wingdings" panose="05000000000000000000" pitchFamily="2" charset="2"/>
              </a:rPr>
              <a:t> for file-backed mode is possible for read-only files </a:t>
            </a:r>
            <a:r>
              <a:rPr lang="en-GB" sz="2000" dirty="0" smtClean="0">
                <a:sym typeface="Wingdings" panose="05000000000000000000" pitchFamily="2" charset="2"/>
              </a:rPr>
              <a:t>might be</a:t>
            </a:r>
            <a:r>
              <a:rPr lang="en-GB" sz="2000" dirty="0" smtClean="0">
                <a:sym typeface="Wingdings" panose="05000000000000000000" pitchFamily="2" charset="2"/>
              </a:rPr>
              <a:t> possible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using multiple processes</a:t>
            </a:r>
            <a:r>
              <a:rPr lang="en-GB" sz="2000" dirty="0" smtClean="0">
                <a:sym typeface="Wingdings" panose="05000000000000000000" pitchFamily="2" charset="2"/>
              </a:rPr>
              <a:t>.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65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GB" dirty="0" smtClean="0"/>
              <a:t>ext </a:t>
            </a:r>
            <a:r>
              <a:rPr lang="en-GB" dirty="0" smtClean="0"/>
              <a:t>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Investigate parallel </a:t>
            </a:r>
            <a:r>
              <a:rPr lang="en-GB" sz="2000" dirty="0"/>
              <a:t>HDF5 file </a:t>
            </a:r>
            <a:r>
              <a:rPr lang="en-GB" sz="2000" dirty="0" smtClean="0"/>
              <a:t>saving and develop prototype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Run stress tests on very large data sets </a:t>
            </a:r>
            <a:r>
              <a:rPr lang="en-GB" sz="2000" dirty="0" smtClean="0">
                <a:sym typeface="Wingdings" panose="05000000000000000000" pitchFamily="2" charset="2"/>
              </a:rPr>
              <a:t> only way to discover bottlenecks</a:t>
            </a:r>
            <a:endParaRPr lang="en-GB" sz="2000" dirty="0" smtClean="0"/>
          </a:p>
          <a:p>
            <a:pPr lvl="1"/>
            <a:r>
              <a:rPr lang="en-GB" sz="1800" dirty="0" smtClean="0"/>
              <a:t>Multiplied data sets</a:t>
            </a:r>
          </a:p>
          <a:p>
            <a:pPr lvl="1"/>
            <a:r>
              <a:rPr lang="en-GB" sz="1800" dirty="0" smtClean="0"/>
              <a:t>Simulated data sets ?</a:t>
            </a:r>
          </a:p>
          <a:p>
            <a:pPr lvl="1"/>
            <a:r>
              <a:rPr lang="en-GB" sz="1800" dirty="0" smtClean="0"/>
              <a:t>Are there very large data sets?</a:t>
            </a:r>
          </a:p>
          <a:p>
            <a:pPr lvl="1"/>
            <a:endParaRPr lang="en-GB" sz="2000" dirty="0" smtClean="0"/>
          </a:p>
          <a:p>
            <a:r>
              <a:rPr lang="en-GB" sz="2000" dirty="0" smtClean="0"/>
              <a:t>Generalize solution</a:t>
            </a:r>
          </a:p>
          <a:p>
            <a:pPr lvl="1"/>
            <a:r>
              <a:rPr lang="en-GB" sz="1800" dirty="0" smtClean="0"/>
              <a:t>Currently focussed on a 3D SCD scenario</a:t>
            </a:r>
          </a:p>
          <a:p>
            <a:endParaRPr lang="en-GB" sz="2000" dirty="0"/>
          </a:p>
          <a:p>
            <a:r>
              <a:rPr lang="en-GB" sz="2000" dirty="0" smtClean="0"/>
              <a:t>Investigate troubles when running on Scarf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6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</a:t>
            </a:r>
            <a:r>
              <a:rPr lang="en-GB" dirty="0" smtClean="0"/>
              <a:t>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27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Validate model on a wider variety of data sets in order to further grow confidence in the n% approach</a:t>
            </a:r>
          </a:p>
          <a:p>
            <a:endParaRPr lang="en-GB" sz="2000" dirty="0"/>
          </a:p>
          <a:p>
            <a:r>
              <a:rPr lang="en-GB" sz="2000" dirty="0" smtClean="0"/>
              <a:t>Make changes to </a:t>
            </a:r>
            <a:r>
              <a:rPr lang="en-GB" sz="2000" dirty="0" err="1" smtClean="0"/>
              <a:t>SliceViewer</a:t>
            </a:r>
            <a:r>
              <a:rPr lang="en-GB" sz="2000" dirty="0" smtClean="0"/>
              <a:t> to allow for inspection of large distributed workspaces</a:t>
            </a:r>
          </a:p>
          <a:p>
            <a:pPr lvl="1"/>
            <a:r>
              <a:rPr lang="en-GB" sz="1800" dirty="0" smtClean="0"/>
              <a:t>Develop mechanism to start automatic binning only when the data content on the field of view is small enough. </a:t>
            </a:r>
          </a:p>
          <a:p>
            <a:pPr lvl="1"/>
            <a:r>
              <a:rPr lang="en-GB" sz="1800" dirty="0" smtClean="0"/>
              <a:t>Develop </a:t>
            </a:r>
            <a:r>
              <a:rPr lang="en-GB" sz="1800" dirty="0" smtClean="0"/>
              <a:t>parallel </a:t>
            </a:r>
            <a:r>
              <a:rPr lang="en-GB" sz="1800" dirty="0" err="1" smtClean="0"/>
              <a:t>BinMD</a:t>
            </a:r>
            <a:r>
              <a:rPr lang="en-GB" sz="1800" dirty="0" smtClean="0"/>
              <a:t> in file-backed </a:t>
            </a:r>
            <a:r>
              <a:rPr lang="en-GB" sz="1800" dirty="0" smtClean="0"/>
              <a:t>mode</a:t>
            </a:r>
            <a:r>
              <a:rPr lang="en-GB" sz="1800" dirty="0"/>
              <a:t> </a:t>
            </a:r>
            <a:r>
              <a:rPr lang="en-GB" sz="1800" dirty="0" smtClean="0"/>
              <a:t>(for read-only data)</a:t>
            </a:r>
            <a:endParaRPr lang="en-GB" sz="1800" dirty="0" smtClean="0"/>
          </a:p>
          <a:p>
            <a:pPr marL="457200" lvl="1" indent="0">
              <a:buNone/>
            </a:pPr>
            <a:endParaRPr lang="en-GB" sz="1800" dirty="0" smtClean="0"/>
          </a:p>
          <a:p>
            <a:r>
              <a:rPr lang="en-GB" sz="2000" i="1" dirty="0" err="1" smtClean="0"/>
              <a:t>ConvertToMDHistogram</a:t>
            </a:r>
            <a:r>
              <a:rPr lang="en-GB" sz="2000" dirty="0" smtClean="0"/>
              <a:t> algorithm for DI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830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information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28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55576" y="1124744"/>
            <a:ext cx="8136904" cy="4391819"/>
          </a:xfrm>
        </p:spPr>
        <p:txBody>
          <a:bodyPr/>
          <a:lstStyle/>
          <a:p>
            <a:r>
              <a:rPr lang="en-GB" dirty="0" smtClean="0"/>
              <a:t>Project document repository: </a:t>
            </a:r>
            <a:br>
              <a:rPr lang="en-GB" dirty="0" smtClean="0"/>
            </a:br>
            <a:r>
              <a:rPr lang="en-GB" sz="1600" dirty="0" smtClean="0"/>
              <a:t>https</a:t>
            </a:r>
            <a:r>
              <a:rPr lang="en-GB" sz="1600" dirty="0"/>
              <a:t>://github.com/DMSC-Instrument-Data/documents/tree/master/investigations/MultiDimensionalInvestigation</a:t>
            </a:r>
            <a:endParaRPr lang="en-GB" sz="1600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Prototype </a:t>
            </a:r>
            <a:r>
              <a:rPr lang="en-GB" dirty="0"/>
              <a:t>repository: </a:t>
            </a:r>
            <a:endParaRPr lang="en-GB" dirty="0" smtClean="0"/>
          </a:p>
          <a:p>
            <a:r>
              <a:rPr lang="en-GB" sz="1600" dirty="0" smtClean="0"/>
              <a:t>https</a:t>
            </a:r>
            <a:r>
              <a:rPr lang="en-GB" sz="1600" dirty="0"/>
              <a:t>://</a:t>
            </a:r>
            <a:r>
              <a:rPr lang="en-GB" sz="1600" dirty="0" smtClean="0"/>
              <a:t>github.com/DMSC-Instrument-Data/mantid/tree/DistributedMDEventPrototype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329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29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Experts contributing:</a:t>
            </a:r>
          </a:p>
          <a:p>
            <a:pPr lvl="1"/>
            <a:r>
              <a:rPr lang="en-GB" sz="1800" dirty="0" smtClean="0"/>
              <a:t>ESS</a:t>
            </a:r>
          </a:p>
          <a:p>
            <a:pPr lvl="2"/>
            <a:r>
              <a:rPr lang="en-GB" sz="2000" dirty="0" err="1"/>
              <a:t>Esko</a:t>
            </a:r>
            <a:r>
              <a:rPr lang="en-GB" sz="2000" dirty="0"/>
              <a:t> </a:t>
            </a:r>
            <a:r>
              <a:rPr lang="en-GB" sz="2000" dirty="0" err="1" smtClean="0"/>
              <a:t>Oksanen</a:t>
            </a:r>
            <a:r>
              <a:rPr lang="en-GB" sz="2000" dirty="0" smtClean="0"/>
              <a:t> (7/11/17)</a:t>
            </a:r>
          </a:p>
          <a:p>
            <a:pPr lvl="2"/>
            <a:r>
              <a:rPr lang="en-GB" sz="2000" dirty="0" smtClean="0"/>
              <a:t>Xavier </a:t>
            </a:r>
            <a:r>
              <a:rPr lang="en-GB" sz="2000" dirty="0" err="1" smtClean="0"/>
              <a:t>Fabreges</a:t>
            </a:r>
            <a:r>
              <a:rPr lang="en-GB" sz="2000" dirty="0" smtClean="0"/>
              <a:t> (23/11/17)</a:t>
            </a:r>
          </a:p>
          <a:p>
            <a:pPr lvl="2"/>
            <a:r>
              <a:rPr lang="en-GB" sz="2000" dirty="0" smtClean="0"/>
              <a:t>Pascale </a:t>
            </a:r>
            <a:r>
              <a:rPr lang="en-GB" sz="2000" dirty="0" err="1" smtClean="0"/>
              <a:t>Deen</a:t>
            </a:r>
            <a:r>
              <a:rPr lang="en-GB" sz="2000" dirty="0" smtClean="0"/>
              <a:t> (16/11/17)</a:t>
            </a:r>
          </a:p>
          <a:p>
            <a:pPr lvl="2"/>
            <a:r>
              <a:rPr lang="en-GB" sz="2000" dirty="0" smtClean="0"/>
              <a:t>Thomas Rod (27/11/17)</a:t>
            </a:r>
            <a:endParaRPr lang="en-GB" dirty="0"/>
          </a:p>
          <a:p>
            <a:pPr lvl="1"/>
            <a:r>
              <a:rPr lang="en-GB" sz="1800" dirty="0" smtClean="0"/>
              <a:t>ISIS</a:t>
            </a:r>
          </a:p>
          <a:p>
            <a:pPr lvl="2"/>
            <a:r>
              <a:rPr lang="en-GB" sz="2000" dirty="0" smtClean="0"/>
              <a:t>Pascal Manuel &amp; Fabio </a:t>
            </a:r>
            <a:r>
              <a:rPr lang="en-GB" sz="2000" dirty="0" err="1" smtClean="0"/>
              <a:t>Orlandi</a:t>
            </a:r>
            <a:r>
              <a:rPr lang="en-GB" sz="2000" dirty="0" smtClean="0"/>
              <a:t> (26/10/17)</a:t>
            </a:r>
          </a:p>
          <a:p>
            <a:pPr lvl="2"/>
            <a:r>
              <a:rPr lang="en-GB" sz="2000" dirty="0" smtClean="0"/>
              <a:t>Alex Buts (31/10/17)</a:t>
            </a:r>
            <a:endParaRPr lang="en-GB" dirty="0"/>
          </a:p>
          <a:p>
            <a:pPr lvl="1"/>
            <a:r>
              <a:rPr lang="en-GB" sz="1800" dirty="0" smtClean="0"/>
              <a:t>SNS</a:t>
            </a:r>
          </a:p>
          <a:p>
            <a:pPr lvl="2"/>
            <a:r>
              <a:rPr lang="en-GB" sz="2000" dirty="0" smtClean="0"/>
              <a:t>Vickie Lynch (24/10/17)</a:t>
            </a:r>
          </a:p>
          <a:p>
            <a:pPr lvl="2"/>
            <a:r>
              <a:rPr lang="en-GB" sz="2000" dirty="0" smtClean="0"/>
              <a:t>Andrei </a:t>
            </a:r>
            <a:r>
              <a:rPr lang="en-GB" sz="2000" dirty="0" err="1" smtClean="0"/>
              <a:t>Savici</a:t>
            </a:r>
            <a:r>
              <a:rPr lang="en-GB" sz="2000" dirty="0" smtClean="0"/>
              <a:t> (24/10/2017)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0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ESS: data sets of several 100 GB to TB require distributed compute and memory resources</a:t>
            </a:r>
            <a:endParaRPr lang="en-GB" dirty="0"/>
          </a:p>
          <a:p>
            <a:r>
              <a:rPr lang="en-GB" sz="2000" dirty="0">
                <a:sym typeface="Wingdings" panose="05000000000000000000" pitchFamily="2" charset="2"/>
              </a:rPr>
              <a:t>In detector space: We have distributed data (split by spectra</a:t>
            </a:r>
            <a:r>
              <a:rPr lang="en-GB" sz="2000" dirty="0" smtClean="0">
                <a:sym typeface="Wingdings" panose="05000000000000000000" pitchFamily="2" charset="2"/>
              </a:rPr>
              <a:t>). </a:t>
            </a:r>
            <a:r>
              <a:rPr lang="en-GB" sz="2000" dirty="0">
                <a:sym typeface="Wingdings" panose="05000000000000000000" pitchFamily="2" charset="2"/>
              </a:rPr>
              <a:t>Good/Natural solution for many algorithms too.</a:t>
            </a:r>
          </a:p>
          <a:p>
            <a:r>
              <a:rPr lang="en-GB" sz="2000" dirty="0">
                <a:sym typeface="Wingdings" panose="05000000000000000000" pitchFamily="2" charset="2"/>
              </a:rPr>
              <a:t>In </a:t>
            </a:r>
            <a:r>
              <a:rPr lang="en-GB" sz="2000" dirty="0" smtClean="0">
                <a:sym typeface="Wingdings" panose="05000000000000000000" pitchFamily="2" charset="2"/>
              </a:rPr>
              <a:t>momentum transfer space</a:t>
            </a:r>
            <a:r>
              <a:rPr lang="en-GB" sz="20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How  do we create a distributed, MD data set?</a:t>
            </a: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How do algorithms operate on this?</a:t>
            </a:r>
          </a:p>
          <a:p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2976"/>
            <a:ext cx="2003936" cy="178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55806"/>
            <a:ext cx="1656184" cy="160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923928" y="410548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3350588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21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assumptions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Everything will be done via auto-reduction. User will pick up results.</a:t>
            </a:r>
            <a:endParaRPr lang="en-GB" sz="2000" dirty="0"/>
          </a:p>
          <a:p>
            <a:r>
              <a:rPr lang="en-GB" sz="2000" dirty="0"/>
              <a:t>No visualization support for distributed </a:t>
            </a:r>
            <a:r>
              <a:rPr lang="en-GB" sz="2000" dirty="0" smtClean="0"/>
              <a:t>MD data, since there are no dedicated cluster resources for visualization available.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094576" y="2636912"/>
            <a:ext cx="3621440" cy="2880320"/>
            <a:chOff x="2267742" y="3861048"/>
            <a:chExt cx="3096346" cy="240148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861048"/>
              <a:ext cx="2952328" cy="240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 rot="2050455">
              <a:off x="2267744" y="5019938"/>
              <a:ext cx="3096344" cy="8370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 rot="19263252">
              <a:off x="2267742" y="5097377"/>
              <a:ext cx="3096344" cy="8370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06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users actually need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Relevant technique areas: Single Crystal Diffraction (SCD) and </a:t>
            </a:r>
            <a:r>
              <a:rPr lang="en-GB" sz="2000" dirty="0" smtClean="0"/>
              <a:t>Direct Inelastic(DI)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Series of discussions and interviews with instrument scientists/ experts at ESS, ISIS and SNS</a:t>
            </a:r>
          </a:p>
          <a:p>
            <a:endParaRPr lang="en-GB" sz="2000" dirty="0"/>
          </a:p>
          <a:p>
            <a:r>
              <a:rPr lang="en-GB" sz="2000" dirty="0"/>
              <a:t>The same technique areas across the different facilities expect to operate in a very similar manner</a:t>
            </a:r>
            <a:r>
              <a:rPr lang="en-GB" sz="2000" dirty="0" smtClean="0"/>
              <a:t>. Almost identical for SCD and slight differences between ISIS and SNS for DI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One </a:t>
            </a:r>
            <a:r>
              <a:rPr lang="en-GB" sz="2000" dirty="0" smtClean="0"/>
              <a:t>thing </a:t>
            </a:r>
            <a:r>
              <a:rPr lang="en-GB" sz="2000" dirty="0"/>
              <a:t>that always came up: Users </a:t>
            </a:r>
            <a:r>
              <a:rPr lang="en-GB" sz="2000" dirty="0" smtClean="0"/>
              <a:t>require interactivity, </a:t>
            </a:r>
            <a:r>
              <a:rPr lang="en-GB" sz="2000" dirty="0"/>
              <a:t>i.e. </a:t>
            </a:r>
            <a:r>
              <a:rPr lang="en-GB" sz="2000" b="1" dirty="0" smtClean="0"/>
              <a:t>must be able to visualize the data </a:t>
            </a:r>
            <a:r>
              <a:rPr lang="en-GB" sz="2000" dirty="0" smtClean="0"/>
              <a:t>and </a:t>
            </a:r>
            <a:r>
              <a:rPr lang="en-GB" sz="2000" dirty="0"/>
              <a:t>change reduction parameters based on that!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7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SCD </a:t>
            </a:r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574689"/>
              </p:ext>
            </p:extLst>
          </p:nvPr>
        </p:nvGraphicFramePr>
        <p:xfrm>
          <a:off x="539552" y="1196752"/>
          <a:ext cx="8136904" cy="41405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61538"/>
                <a:gridCol w="2647174"/>
                <a:gridCol w="1728192"/>
              </a:tblGrid>
              <a:tr h="295257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crop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normalize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TOF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ConvertToMD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search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FindMDPeaks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Determine UB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FindUBUsingFFT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PeaksWs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indexing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PeaksWs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 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IntegratePeaksMD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IntegrateEllipsoids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&amp;TOF </a:t>
                      </a:r>
                      <a:r>
                        <a:rPr lang="en-GB" sz="1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 centre position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 in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some settings,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e.g. peak radius and repeat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8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(ISIS </a:t>
            </a:r>
            <a:r>
              <a:rPr lang="en-GB" dirty="0"/>
              <a:t>variant)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7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Horace is used for the MD parts. Equivalent in Mantid would be: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27150"/>
              </p:ext>
            </p:extLst>
          </p:nvPr>
        </p:nvGraphicFramePr>
        <p:xfrm>
          <a:off x="683568" y="1844824"/>
          <a:ext cx="7632849" cy="3073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4283"/>
                <a:gridCol w="3216357"/>
                <a:gridCol w="187220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several data sets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ConvertToMD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 data set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FitResolutionConvolvedModel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 with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Inelastic (SNS Variant)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49053"/>
              </p:ext>
            </p:extLst>
          </p:nvPr>
        </p:nvGraphicFramePr>
        <p:xfrm>
          <a:off x="395536" y="1757288"/>
          <a:ext cx="7931223" cy="272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0783"/>
                <a:gridCol w="1944216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and crop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 norm (includes binning)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MDNormDirectSC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MDHisto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norm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MDHisto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 information for further processing and visual inspection with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6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</a:t>
            </a:r>
            <a:r>
              <a:rPr lang="en-GB" dirty="0" smtClean="0"/>
              <a:t>are </a:t>
            </a:r>
            <a:r>
              <a:rPr lang="en-GB" dirty="0" err="1" smtClean="0"/>
              <a:t>MDEvents</a:t>
            </a:r>
            <a:r>
              <a:rPr lang="en-GB" dirty="0" smtClean="0"/>
              <a:t> </a:t>
            </a:r>
            <a:r>
              <a:rPr lang="en-GB" dirty="0"/>
              <a:t>really needed?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88412"/>
              </p:ext>
            </p:extLst>
          </p:nvPr>
        </p:nvGraphicFramePr>
        <p:xfrm>
          <a:off x="539552" y="1844824"/>
          <a:ext cx="7776864" cy="33248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2288"/>
                <a:gridCol w="2304256"/>
                <a:gridCol w="2880320"/>
              </a:tblGrid>
              <a:tr h="368306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Alternative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8541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search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FindSXPeaks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8541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integration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TOF version can be created (see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IntegrateEllipsoids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6054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Centre position correction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6054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GB" sz="1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(dynamic binning and zoom features require full event information)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26876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SCD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-ESS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B9B35D9-CF39-4D5E-A64E-C8D110C1700B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sharepoint/v3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UK-ESS_PowerPoint_template</Template>
  <TotalTime>1957</TotalTime>
  <Words>1114</Words>
  <Application>Microsoft Office PowerPoint</Application>
  <PresentationFormat>On-screen Show (4:3)</PresentationFormat>
  <Paragraphs>293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UK-ESS_PowerPoint_template</vt:lpstr>
      <vt:lpstr>Distributed multidimensional data in Mantid</vt:lpstr>
      <vt:lpstr>Problem definition</vt:lpstr>
      <vt:lpstr>Problem definition</vt:lpstr>
      <vt:lpstr>Initial assumptions</vt:lpstr>
      <vt:lpstr>What users actually need </vt:lpstr>
      <vt:lpstr>SCD workflow</vt:lpstr>
      <vt:lpstr>DI (ISIS variant)</vt:lpstr>
      <vt:lpstr>Direct Inelastic (SNS Variant)</vt:lpstr>
      <vt:lpstr>Where are MDEvents really needed?</vt:lpstr>
      <vt:lpstr>Where are MDEvents really needed?</vt:lpstr>
      <vt:lpstr>Minimal viable solution for MD support</vt:lpstr>
      <vt:lpstr>Minimal viable solution for MD support</vt:lpstr>
      <vt:lpstr>How can we create a distributed MDEventWs?</vt:lpstr>
      <vt:lpstr>Load balancing</vt:lpstr>
      <vt:lpstr>Load balancing</vt:lpstr>
      <vt:lpstr>Our steps</vt:lpstr>
      <vt:lpstr>Our steps</vt:lpstr>
      <vt:lpstr>Our steps</vt:lpstr>
      <vt:lpstr>Our steps</vt:lpstr>
      <vt:lpstr>Our steps</vt:lpstr>
      <vt:lpstr>Initial assessment</vt:lpstr>
      <vt:lpstr>Initial assessment</vt:lpstr>
      <vt:lpstr>Initial assessment</vt:lpstr>
      <vt:lpstr>Initial assessment</vt:lpstr>
      <vt:lpstr>Viewing distributed file on single machine</vt:lpstr>
      <vt:lpstr>Next steps</vt:lpstr>
      <vt:lpstr>Further steps</vt:lpstr>
      <vt:lpstr>More information</vt:lpstr>
      <vt:lpstr>Thanks</vt:lpstr>
    </vt:vector>
  </TitlesOfParts>
  <Company>Tessella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 reduction of multi-dimensional data</dc:title>
  <dc:creator>Anton Piccardo-Selg</dc:creator>
  <cp:lastModifiedBy>Anton Piccardo-Selg</cp:lastModifiedBy>
  <cp:revision>48</cp:revision>
  <dcterms:created xsi:type="dcterms:W3CDTF">2018-01-23T11:32:13Z</dcterms:created>
  <dcterms:modified xsi:type="dcterms:W3CDTF">2018-02-14T12:25:58Z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</Properties>
</file>