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4" r:id="rId5"/>
  </p:sldMasterIdLst>
  <p:notesMasterIdLst>
    <p:notesMasterId r:id="rId23"/>
  </p:notesMasterIdLst>
  <p:sldIdLst>
    <p:sldId id="405" r:id="rId6"/>
    <p:sldId id="409" r:id="rId7"/>
    <p:sldId id="414" r:id="rId8"/>
    <p:sldId id="421" r:id="rId9"/>
    <p:sldId id="422" r:id="rId10"/>
    <p:sldId id="427" r:id="rId11"/>
    <p:sldId id="424" r:id="rId12"/>
    <p:sldId id="428" r:id="rId13"/>
    <p:sldId id="419" r:id="rId14"/>
    <p:sldId id="425" r:id="rId15"/>
    <p:sldId id="415" r:id="rId16"/>
    <p:sldId id="423" r:id="rId17"/>
    <p:sldId id="417" r:id="rId18"/>
    <p:sldId id="418" r:id="rId19"/>
    <p:sldId id="416" r:id="rId20"/>
    <p:sldId id="411" r:id="rId21"/>
    <p:sldId id="426" r:id="rId22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23E8B7-8311-43FF-867E-1B5B43177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5576" y="1124744"/>
            <a:ext cx="7777237" cy="4391819"/>
          </a:xfrm>
        </p:spPr>
        <p:txBody>
          <a:bodyPr/>
          <a:lstStyle>
            <a:lvl1pPr>
              <a:defRPr i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3568" y="1196752"/>
            <a:ext cx="7992120" cy="424837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0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5363"/>
            <a:ext cx="9144000" cy="64735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55577" y="1052736"/>
            <a:ext cx="3816424" cy="360040"/>
          </a:xfr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en-GB" sz="200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16016" y="1052736"/>
            <a:ext cx="3816424" cy="360040"/>
          </a:xfr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en-GB" sz="200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55577" y="1412107"/>
            <a:ext cx="3816424" cy="4104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716016" y="1412776"/>
            <a:ext cx="3816424" cy="4104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80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82" y="6043631"/>
            <a:ext cx="2747060" cy="596286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537494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</p:txBody>
      </p:sp>
      <p:pic>
        <p:nvPicPr>
          <p:cNvPr id="5127" name="Picture 7" descr="ESS_Logo_Frugal_Blue_cmy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48164"/>
            <a:ext cx="1368152" cy="73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46648" y="63417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5968" y="6486525"/>
            <a:ext cx="6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4" r:id="rId2"/>
    <p:sldLayoutId id="2147484526" r:id="rId3"/>
    <p:sldLayoutId id="2147484529" r:id="rId4"/>
    <p:sldLayoutId id="2147484527" r:id="rId5"/>
    <p:sldLayoutId id="2147484528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mscid/lewis/" TargetMode="External"/><Relationship Id="rId2" Type="http://schemas.openxmlformats.org/officeDocument/2006/relationships/hyperlink" Target="https://github.com/DMSC-Instrument-Data/lew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lewi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GB" dirty="0" smtClean="0"/>
              <a:t>Introduction to…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Stateful Device Emulation Framework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Michael Hart</a:t>
            </a:r>
          </a:p>
          <a:p>
            <a:r>
              <a:rPr lang="en-GB" sz="2000" dirty="0" smtClean="0"/>
              <a:t>Michael Wedel</a:t>
            </a:r>
          </a:p>
          <a:p>
            <a:r>
              <a:rPr lang="en-GB" sz="2000" dirty="0" smtClean="0"/>
              <a:t>Owen Arnold</a:t>
            </a:r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28800"/>
            <a:ext cx="4013692" cy="1760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39"/>
    </mc:Choice>
    <mc:Fallback xmlns="">
      <p:transition spd="slow" advTm="237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Chopper State Diagram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4" y="980009"/>
            <a:ext cx="7702763" cy="48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5"/>
    </mc:Choice>
    <mc:Fallback xmlns="">
      <p:transition spd="slow" advTm="4503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Lewis Overview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Python framework to unify common tasks</a:t>
            </a:r>
          </a:p>
          <a:p>
            <a:r>
              <a:rPr lang="en-GB" dirty="0" smtClean="0"/>
              <a:t>State machine to model device </a:t>
            </a:r>
            <a:r>
              <a:rPr lang="en-GB" dirty="0" smtClean="0"/>
              <a:t>states</a:t>
            </a:r>
          </a:p>
          <a:p>
            <a:r>
              <a:rPr lang="en-GB" dirty="0"/>
              <a:t>Flexible interfaces: IOC or </a:t>
            </a:r>
            <a:r>
              <a:rPr lang="en-GB" dirty="0" smtClean="0"/>
              <a:t>Device-level</a:t>
            </a:r>
            <a:endParaRPr lang="en-GB" dirty="0" smtClean="0"/>
          </a:p>
          <a:p>
            <a:r>
              <a:rPr lang="en-GB" dirty="0" smtClean="0"/>
              <a:t>Cycle-driven: Deterministic and controllable time-flow</a:t>
            </a:r>
          </a:p>
          <a:p>
            <a:r>
              <a:rPr lang="en-GB" dirty="0" smtClean="0"/>
              <a:t>JSON-RPC </a:t>
            </a:r>
            <a:r>
              <a:rPr lang="en-GB" dirty="0" smtClean="0"/>
              <a:t>to bypass normal protocol</a:t>
            </a:r>
          </a:p>
          <a:p>
            <a:r>
              <a:rPr lang="en-GB" dirty="0" smtClean="0"/>
              <a:t>Available as </a:t>
            </a:r>
            <a:r>
              <a:rPr lang="en-GB" dirty="0" err="1" smtClean="0"/>
              <a:t>Docker</a:t>
            </a:r>
            <a:r>
              <a:rPr lang="en-GB" dirty="0" smtClean="0"/>
              <a:t>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5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40"/>
    </mc:Choice>
    <mc:Fallback xmlns="">
      <p:transition spd="slow" advTm="4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Lewis Cycle-Driven Design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1447800"/>
            <a:ext cx="70008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5"/>
    </mc:Choice>
    <mc:Fallback xmlns="">
      <p:transition spd="slow" advTm="4503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and Applications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Development and testing of user-facing software without access to hardware</a:t>
            </a:r>
          </a:p>
          <a:p>
            <a:r>
              <a:rPr lang="en-GB" dirty="0" smtClean="0"/>
              <a:t>Allows testing edge conditions without stressing or jeopardizing hardware</a:t>
            </a:r>
          </a:p>
          <a:p>
            <a:r>
              <a:rPr lang="en-GB" dirty="0" smtClean="0"/>
              <a:t>Automated unit and system tests</a:t>
            </a:r>
          </a:p>
          <a:p>
            <a:r>
              <a:rPr lang="en-GB" dirty="0" smtClean="0"/>
              <a:t>Can be used to perform dry runs to test or time user </a:t>
            </a:r>
            <a:r>
              <a:rPr lang="en-GB" dirty="0" smtClean="0"/>
              <a:t>scripts</a:t>
            </a:r>
          </a:p>
          <a:p>
            <a:r>
              <a:rPr lang="en-GB" dirty="0" smtClean="0"/>
              <a:t>Can be used in many other contexts!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37"/>
    </mc:Choice>
    <mc:Fallback xmlns="">
      <p:transition spd="slow" advTm="5273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Version 1.0.3 released March 24</a:t>
            </a:r>
            <a:r>
              <a:rPr lang="en-GB" baseline="30000" dirty="0" smtClean="0"/>
              <a:t>th</a:t>
            </a:r>
            <a:r>
              <a:rPr lang="en-GB" dirty="0" smtClean="0"/>
              <a:t> 2017</a:t>
            </a:r>
          </a:p>
          <a:p>
            <a:r>
              <a:rPr lang="en-GB" dirty="0" smtClean="0"/>
              <a:t>Helped </a:t>
            </a:r>
            <a:r>
              <a:rPr lang="en-GB" dirty="0" smtClean="0"/>
              <a:t>progress Chopper design at </a:t>
            </a:r>
            <a:r>
              <a:rPr lang="en-GB" dirty="0" smtClean="0"/>
              <a:t>ESS</a:t>
            </a:r>
          </a:p>
          <a:p>
            <a:r>
              <a:rPr lang="en-GB" dirty="0"/>
              <a:t>In use at ESS Test </a:t>
            </a:r>
            <a:r>
              <a:rPr lang="en-GB" dirty="0" err="1"/>
              <a:t>Beamline</a:t>
            </a:r>
            <a:r>
              <a:rPr lang="en-GB" dirty="0"/>
              <a:t> at HZB in Berlin</a:t>
            </a:r>
          </a:p>
          <a:p>
            <a:r>
              <a:rPr lang="en-GB" dirty="0" smtClean="0"/>
              <a:t>In use by IBEX team here at ISIS</a:t>
            </a:r>
            <a:endParaRPr lang="en-GB" dirty="0" smtClean="0"/>
          </a:p>
          <a:p>
            <a:pPr lvl="1"/>
            <a:r>
              <a:rPr lang="en-GB" dirty="0" smtClean="0"/>
              <a:t>Device-level emulators </a:t>
            </a:r>
          </a:p>
          <a:p>
            <a:pPr lvl="1"/>
            <a:r>
              <a:rPr lang="en-GB" dirty="0" smtClean="0"/>
              <a:t>Tes</a:t>
            </a:r>
            <a:r>
              <a:rPr lang="en-GB" dirty="0" smtClean="0"/>
              <a:t>t IOC and GUI behaviour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11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22"/>
    </mc:Choice>
    <mc:Fallback xmlns="">
      <p:transition spd="slow" advTm="4602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Lewis Technologies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13" y="1484784"/>
            <a:ext cx="34290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99177"/>
            <a:ext cx="3409524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84984"/>
            <a:ext cx="2238499" cy="2238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29" y="3892875"/>
            <a:ext cx="3266585" cy="10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8"/>
    </mc:Choice>
    <mc:Fallback xmlns="">
      <p:transition spd="slow" advTm="165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find Lewis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GitHub </a:t>
            </a:r>
          </a:p>
          <a:p>
            <a:pPr lvl="1"/>
            <a:r>
              <a:rPr lang="en-GB" dirty="0" smtClean="0">
                <a:hlinkClick r:id="rId2"/>
              </a:rPr>
              <a:t>https://github.com/DMSC-Instrument-Data/lewis</a:t>
            </a:r>
            <a:endParaRPr lang="en-GB" dirty="0" smtClean="0"/>
          </a:p>
          <a:p>
            <a:r>
              <a:rPr lang="en-GB" dirty="0" smtClean="0"/>
              <a:t>DockerHub</a:t>
            </a:r>
          </a:p>
          <a:p>
            <a:pPr lvl="1"/>
            <a:r>
              <a:rPr lang="en-GB" dirty="0" smtClean="0">
                <a:hlinkClick r:id="rId3"/>
              </a:rPr>
              <a:t>https://hub.docker.com/r/dmscid/lewis/</a:t>
            </a:r>
            <a:endParaRPr lang="en-GB" dirty="0" smtClean="0"/>
          </a:p>
          <a:p>
            <a:r>
              <a:rPr lang="en-GB" dirty="0" err="1" smtClean="0"/>
              <a:t>PyPI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pypi.python.org/pypi/lewis</a:t>
            </a:r>
            <a:endParaRPr lang="en-GB" dirty="0" smtClean="0"/>
          </a:p>
          <a:p>
            <a:r>
              <a:rPr lang="en-GB" dirty="0" smtClean="0"/>
              <a:t>Install!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pip install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dmscid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88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1"/>
    </mc:Choice>
    <mc:Fallback xmlns="">
      <p:transition spd="slow" advTm="471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55577" y="1412776"/>
            <a:ext cx="7128791" cy="4103787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GB" sz="2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2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22"/>
    </mc:Choice>
    <mc:Fallback xmlns="">
      <p:transition spd="slow" advTm="4602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Need to develop user-facing control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6" y="2492896"/>
            <a:ext cx="8226499" cy="20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06"/>
    </mc:Choice>
    <mc:Fallback xmlns="">
      <p:transition spd="slow" advTm="407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 Artist Rendition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2" y="980009"/>
            <a:ext cx="8435424" cy="44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5"/>
    </mc:Choice>
    <mc:Fallback xmlns="">
      <p:transition spd="slow" advTm="4503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 Reality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8" y="908720"/>
            <a:ext cx="7410155" cy="49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5"/>
    </mc:Choice>
    <mc:Fallback xmlns="">
      <p:transition spd="slow" advTm="4503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Need to develop user-facing control software</a:t>
            </a:r>
          </a:p>
          <a:p>
            <a:r>
              <a:rPr lang="en-GB" dirty="0" smtClean="0"/>
              <a:t>BUT….</a:t>
            </a:r>
          </a:p>
          <a:p>
            <a:pPr lvl="1"/>
            <a:r>
              <a:rPr lang="en-GB" dirty="0" smtClean="0"/>
              <a:t>Facility does not exist yet</a:t>
            </a:r>
          </a:p>
          <a:p>
            <a:pPr lvl="1"/>
            <a:r>
              <a:rPr lang="en-GB" dirty="0" smtClean="0"/>
              <a:t>Hardware not available yet</a:t>
            </a:r>
          </a:p>
          <a:p>
            <a:pPr lvl="1"/>
            <a:r>
              <a:rPr lang="en-GB" dirty="0" smtClean="0"/>
              <a:t>EPICS IOCs not available yet</a:t>
            </a:r>
          </a:p>
          <a:p>
            <a:pPr lvl="1"/>
            <a:r>
              <a:rPr lang="en-GB" dirty="0" smtClean="0"/>
              <a:t>Cannot test our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56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06"/>
    </mc:Choice>
    <mc:Fallback xmlns="">
      <p:transition spd="slow" advTm="4070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Replace Devices + IOCs with software emulator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6" y="2492896"/>
            <a:ext cx="8226499" cy="20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9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06"/>
    </mc:Choice>
    <mc:Fallback>
      <p:transition spd="slow" advTm="4070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 IOC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Replace devices + IOCs with </a:t>
            </a:r>
            <a:r>
              <a:rPr lang="en-GB" dirty="0" smtClean="0"/>
              <a:t>Lewis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343150"/>
            <a:ext cx="7639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06"/>
    </mc:Choice>
    <mc:Fallback xmlns="">
      <p:transition spd="slow" advTm="4070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 Device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Replace devices </a:t>
            </a:r>
            <a:r>
              <a:rPr lang="en-GB" dirty="0" smtClean="0"/>
              <a:t>with Lewis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8388424" cy="17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2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06"/>
    </mc:Choice>
    <mc:Fallback>
      <p:transition spd="slow" advTm="4070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Chopper Disc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04" y="980009"/>
            <a:ext cx="43527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5"/>
    </mc:Choice>
    <mc:Fallback xmlns="">
      <p:transition spd="slow" advTm="4503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-ESS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70127AF-A0D2-43A7-B8C1-5693D4A72E9B}" vid="{20A7B70E-709A-4B11-B590-AFAC8FD48F8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9B35D9-CF39-4D5E-A64E-C8D110C1700B}">
  <ds:schemaRefs>
    <ds:schemaRef ds:uri="http://purl.org/dc/terms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UK-ESS_PowerPoint_template</Template>
  <TotalTime>2949</TotalTime>
  <Words>253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Lucida Grande</vt:lpstr>
      <vt:lpstr>Times New Roman</vt:lpstr>
      <vt:lpstr>ヒラギノ角ゴ Pro W3</vt:lpstr>
      <vt:lpstr>UK-ESS_PowerPoint_template</vt:lpstr>
      <vt:lpstr>Introduction to…</vt:lpstr>
      <vt:lpstr>Background</vt:lpstr>
      <vt:lpstr>ESS Artist Rendition</vt:lpstr>
      <vt:lpstr>ESS Reality</vt:lpstr>
      <vt:lpstr>Background</vt:lpstr>
      <vt:lpstr>Solution</vt:lpstr>
      <vt:lpstr>Replace IOC</vt:lpstr>
      <vt:lpstr>Replace Device</vt:lpstr>
      <vt:lpstr>Chopper Disc</vt:lpstr>
      <vt:lpstr>Chopper State Diagram</vt:lpstr>
      <vt:lpstr>Lewis Overview</vt:lpstr>
      <vt:lpstr>Lewis Cycle-Driven Design</vt:lpstr>
      <vt:lpstr>Use Cases and Applications</vt:lpstr>
      <vt:lpstr>Current State</vt:lpstr>
      <vt:lpstr>Lewis Technologies</vt:lpstr>
      <vt:lpstr>Where to find Lewis</vt:lpstr>
      <vt:lpstr>Questions</vt:lpstr>
    </vt:vector>
  </TitlesOfParts>
  <Company>STFC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Hart</dc:creator>
  <cp:lastModifiedBy>Mike</cp:lastModifiedBy>
  <cp:revision>40</cp:revision>
  <dcterms:created xsi:type="dcterms:W3CDTF">2016-10-11T14:24:51Z</dcterms:created>
  <dcterms:modified xsi:type="dcterms:W3CDTF">2017-04-12T08:41:51Z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</Properties>
</file>