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1" r:id="rId2"/>
    <p:sldMasterId id="2147483653" r:id="rId3"/>
    <p:sldMasterId id="2147483655" r:id="rId4"/>
  </p:sldMasterIdLst>
  <p:notesMasterIdLst>
    <p:notesMasterId r:id="rId41"/>
  </p:notesMasterIdLst>
  <p:sldIdLst>
    <p:sldId id="259" r:id="rId5"/>
    <p:sldId id="260" r:id="rId6"/>
    <p:sldId id="261" r:id="rId7"/>
    <p:sldId id="263" r:id="rId8"/>
    <p:sldId id="264" r:id="rId9"/>
    <p:sldId id="297" r:id="rId10"/>
    <p:sldId id="290" r:id="rId11"/>
    <p:sldId id="265" r:id="rId12"/>
    <p:sldId id="266" r:id="rId13"/>
    <p:sldId id="298" r:id="rId14"/>
    <p:sldId id="267" r:id="rId15"/>
    <p:sldId id="268" r:id="rId16"/>
    <p:sldId id="288" r:id="rId17"/>
    <p:sldId id="289" r:id="rId18"/>
    <p:sldId id="292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5" r:id="rId32"/>
    <p:sldId id="286" r:id="rId33"/>
    <p:sldId id="282" r:id="rId34"/>
    <p:sldId id="291" r:id="rId35"/>
    <p:sldId id="287" r:id="rId36"/>
    <p:sldId id="293" r:id="rId37"/>
    <p:sldId id="294" r:id="rId38"/>
    <p:sldId id="295" r:id="rId39"/>
    <p:sldId id="296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8" autoAdjust="0"/>
    <p:restoredTop sz="94660"/>
  </p:normalViewPr>
  <p:slideViewPr>
    <p:cSldViewPr>
      <p:cViewPr varScale="1">
        <p:scale>
          <a:sx n="85" d="100"/>
          <a:sy n="85" d="100"/>
        </p:scale>
        <p:origin x="-1322" y="-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EA4BE38-62B9-4801-B326-BDDC016F8F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37060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F1E3214-601C-42C7-9D33-F7FF9DEB866C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F1E3214-601C-42C7-9D33-F7FF9DEB866C}" type="slidenum">
              <a:rPr lang="en-US" altLang="en-US" smtClean="0"/>
              <a:pPr eaLnBrk="1" hangingPunct="1">
                <a:spcBef>
                  <a:spcPct val="0"/>
                </a:spcBef>
              </a:pPr>
              <a:t>10</a:t>
            </a:fld>
            <a:endParaRPr lang="en-US" alt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F1E3214-601C-42C7-9D33-F7FF9DEB866C}" type="slidenum">
              <a:rPr lang="en-US" altLang="en-US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F1E3214-601C-42C7-9D33-F7FF9DEB866C}" type="slidenum">
              <a:rPr lang="en-US" altLang="en-US" smtClean="0"/>
              <a:pPr eaLnBrk="1" hangingPunct="1">
                <a:spcBef>
                  <a:spcPct val="0"/>
                </a:spcBef>
              </a:pPr>
              <a:t>12</a:t>
            </a:fld>
            <a:endParaRPr lang="en-US" alt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F1E3214-601C-42C7-9D33-F7FF9DEB866C}" type="slidenum">
              <a:rPr lang="en-US" altLang="en-US" smtClean="0"/>
              <a:pPr eaLnBrk="1" hangingPunct="1">
                <a:spcBef>
                  <a:spcPct val="0"/>
                </a:spcBef>
              </a:pPr>
              <a:t>13</a:t>
            </a:fld>
            <a:endParaRPr lang="en-US" alt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F1E3214-601C-42C7-9D33-F7FF9DEB866C}" type="slidenum">
              <a:rPr lang="en-US" altLang="en-US" smtClean="0"/>
              <a:pPr eaLnBrk="1" hangingPunct="1">
                <a:spcBef>
                  <a:spcPct val="0"/>
                </a:spcBef>
              </a:pPr>
              <a:t>14</a:t>
            </a:fld>
            <a:endParaRPr lang="en-US" alt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F1E3214-601C-42C7-9D33-F7FF9DEB866C}" type="slidenum">
              <a:rPr lang="en-US" altLang="en-US" smtClean="0"/>
              <a:pPr eaLnBrk="1" hangingPunct="1">
                <a:spcBef>
                  <a:spcPct val="0"/>
                </a:spcBef>
              </a:pPr>
              <a:t>15</a:t>
            </a:fld>
            <a:endParaRPr lang="en-US" alt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F1E3214-601C-42C7-9D33-F7FF9DEB866C}" type="slidenum">
              <a:rPr lang="en-US" altLang="en-US" smtClean="0"/>
              <a:pPr eaLnBrk="1" hangingPunct="1">
                <a:spcBef>
                  <a:spcPct val="0"/>
                </a:spcBef>
              </a:pPr>
              <a:t>16</a:t>
            </a:fld>
            <a:endParaRPr lang="en-US" alt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F1E3214-601C-42C7-9D33-F7FF9DEB866C}" type="slidenum">
              <a:rPr lang="en-US" altLang="en-US" smtClean="0"/>
              <a:pPr eaLnBrk="1" hangingPunct="1">
                <a:spcBef>
                  <a:spcPct val="0"/>
                </a:spcBef>
              </a:pPr>
              <a:t>17</a:t>
            </a:fld>
            <a:endParaRPr lang="en-US" alt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F1E3214-601C-42C7-9D33-F7FF9DEB866C}" type="slidenum">
              <a:rPr lang="en-US" altLang="en-US" smtClean="0"/>
              <a:pPr eaLnBrk="1" hangingPunct="1">
                <a:spcBef>
                  <a:spcPct val="0"/>
                </a:spcBef>
              </a:pPr>
              <a:t>18</a:t>
            </a:fld>
            <a:endParaRPr lang="en-US" alt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F1E3214-601C-42C7-9D33-F7FF9DEB866C}" type="slidenum">
              <a:rPr lang="en-US" altLang="en-US" smtClean="0"/>
              <a:pPr eaLnBrk="1" hangingPunct="1">
                <a:spcBef>
                  <a:spcPct val="0"/>
                </a:spcBef>
              </a:pPr>
              <a:t>19</a:t>
            </a:fld>
            <a:endParaRPr lang="en-US" alt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F1E3214-601C-42C7-9D33-F7FF9DEB866C}" type="slidenum">
              <a:rPr lang="en-US" altLang="en-US" smtClean="0"/>
              <a:pPr eaLnBrk="1" hangingPunct="1">
                <a:spcBef>
                  <a:spcPct val="0"/>
                </a:spcBef>
              </a:pPr>
              <a:t>2</a:t>
            </a:fld>
            <a:endParaRPr lang="en-US" alt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F1E3214-601C-42C7-9D33-F7FF9DEB866C}" type="slidenum">
              <a:rPr lang="en-US" altLang="en-US" smtClean="0"/>
              <a:pPr eaLnBrk="1" hangingPunct="1">
                <a:spcBef>
                  <a:spcPct val="0"/>
                </a:spcBef>
              </a:pPr>
              <a:t>20</a:t>
            </a:fld>
            <a:endParaRPr lang="en-US" alt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F1E3214-601C-42C7-9D33-F7FF9DEB866C}" type="slidenum">
              <a:rPr lang="en-US" altLang="en-US" smtClean="0"/>
              <a:pPr eaLnBrk="1" hangingPunct="1">
                <a:spcBef>
                  <a:spcPct val="0"/>
                </a:spcBef>
              </a:pPr>
              <a:t>21</a:t>
            </a:fld>
            <a:endParaRPr lang="en-US" alt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F1E3214-601C-42C7-9D33-F7FF9DEB866C}" type="slidenum">
              <a:rPr lang="en-US" altLang="en-US" smtClean="0"/>
              <a:pPr eaLnBrk="1" hangingPunct="1">
                <a:spcBef>
                  <a:spcPct val="0"/>
                </a:spcBef>
              </a:pPr>
              <a:t>22</a:t>
            </a:fld>
            <a:endParaRPr lang="en-US" alt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F1E3214-601C-42C7-9D33-F7FF9DEB866C}" type="slidenum">
              <a:rPr lang="en-US" altLang="en-US" smtClean="0"/>
              <a:pPr eaLnBrk="1" hangingPunct="1">
                <a:spcBef>
                  <a:spcPct val="0"/>
                </a:spcBef>
              </a:pPr>
              <a:t>23</a:t>
            </a:fld>
            <a:endParaRPr lang="en-US" alt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F1E3214-601C-42C7-9D33-F7FF9DEB866C}" type="slidenum">
              <a:rPr lang="en-US" altLang="en-US" smtClean="0"/>
              <a:pPr eaLnBrk="1" hangingPunct="1">
                <a:spcBef>
                  <a:spcPct val="0"/>
                </a:spcBef>
              </a:pPr>
              <a:t>24</a:t>
            </a:fld>
            <a:endParaRPr lang="en-US" alt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F1E3214-601C-42C7-9D33-F7FF9DEB866C}" type="slidenum">
              <a:rPr lang="en-US" altLang="en-US" smtClean="0"/>
              <a:pPr eaLnBrk="1" hangingPunct="1">
                <a:spcBef>
                  <a:spcPct val="0"/>
                </a:spcBef>
              </a:pPr>
              <a:t>25</a:t>
            </a:fld>
            <a:endParaRPr lang="en-US" alt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F1E3214-601C-42C7-9D33-F7FF9DEB866C}" type="slidenum">
              <a:rPr lang="en-US" altLang="en-US" smtClean="0"/>
              <a:pPr eaLnBrk="1" hangingPunct="1">
                <a:spcBef>
                  <a:spcPct val="0"/>
                </a:spcBef>
              </a:pPr>
              <a:t>26</a:t>
            </a:fld>
            <a:endParaRPr lang="en-US" alt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F1E3214-601C-42C7-9D33-F7FF9DEB866C}" type="slidenum">
              <a:rPr lang="en-US" altLang="en-US" smtClean="0"/>
              <a:pPr eaLnBrk="1" hangingPunct="1">
                <a:spcBef>
                  <a:spcPct val="0"/>
                </a:spcBef>
              </a:pPr>
              <a:t>27</a:t>
            </a:fld>
            <a:endParaRPr lang="en-US" alt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F1E3214-601C-42C7-9D33-F7FF9DEB866C}" type="slidenum">
              <a:rPr lang="en-US" altLang="en-US" smtClean="0"/>
              <a:pPr eaLnBrk="1" hangingPunct="1">
                <a:spcBef>
                  <a:spcPct val="0"/>
                </a:spcBef>
              </a:pPr>
              <a:t>28</a:t>
            </a:fld>
            <a:endParaRPr lang="en-US" alt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F1E3214-601C-42C7-9D33-F7FF9DEB866C}" type="slidenum">
              <a:rPr lang="en-US" altLang="en-US" smtClean="0"/>
              <a:pPr eaLnBrk="1" hangingPunct="1">
                <a:spcBef>
                  <a:spcPct val="0"/>
                </a:spcBef>
              </a:pPr>
              <a:t>29</a:t>
            </a:fld>
            <a:endParaRPr lang="en-US" alt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F1E3214-601C-42C7-9D33-F7FF9DEB866C}" type="slidenum">
              <a:rPr lang="en-US" altLang="en-US" smtClean="0"/>
              <a:pPr eaLnBrk="1" hangingPunct="1">
                <a:spcBef>
                  <a:spcPct val="0"/>
                </a:spcBef>
              </a:pPr>
              <a:t>3</a:t>
            </a:fld>
            <a:endParaRPr lang="en-US" alt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F1E3214-601C-42C7-9D33-F7FF9DEB866C}" type="slidenum">
              <a:rPr lang="en-US" altLang="en-US" smtClean="0"/>
              <a:pPr eaLnBrk="1" hangingPunct="1">
                <a:spcBef>
                  <a:spcPct val="0"/>
                </a:spcBef>
              </a:pPr>
              <a:t>30</a:t>
            </a:fld>
            <a:endParaRPr lang="en-US" alt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F1E3214-601C-42C7-9D33-F7FF9DEB866C}" type="slidenum">
              <a:rPr lang="en-US" altLang="en-US" smtClean="0"/>
              <a:pPr eaLnBrk="1" hangingPunct="1">
                <a:spcBef>
                  <a:spcPct val="0"/>
                </a:spcBef>
              </a:pPr>
              <a:t>31</a:t>
            </a:fld>
            <a:endParaRPr lang="en-US" alt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F1E3214-601C-42C7-9D33-F7FF9DEB866C}" type="slidenum">
              <a:rPr lang="en-US" altLang="en-US" smtClean="0"/>
              <a:pPr eaLnBrk="1" hangingPunct="1">
                <a:spcBef>
                  <a:spcPct val="0"/>
                </a:spcBef>
              </a:pPr>
              <a:t>32</a:t>
            </a:fld>
            <a:endParaRPr lang="en-US" alt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F1E3214-601C-42C7-9D33-F7FF9DEB866C}" type="slidenum">
              <a:rPr lang="en-US" altLang="en-US" smtClean="0"/>
              <a:pPr eaLnBrk="1" hangingPunct="1">
                <a:spcBef>
                  <a:spcPct val="0"/>
                </a:spcBef>
              </a:pPr>
              <a:t>33</a:t>
            </a:fld>
            <a:endParaRPr lang="en-US" alt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F1E3214-601C-42C7-9D33-F7FF9DEB866C}" type="slidenum">
              <a:rPr lang="en-US" altLang="en-US" smtClean="0"/>
              <a:pPr eaLnBrk="1" hangingPunct="1">
                <a:spcBef>
                  <a:spcPct val="0"/>
                </a:spcBef>
              </a:pPr>
              <a:t>34</a:t>
            </a:fld>
            <a:endParaRPr lang="en-US" alt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F1E3214-601C-42C7-9D33-F7FF9DEB866C}" type="slidenum">
              <a:rPr lang="en-US" altLang="en-US" smtClean="0"/>
              <a:pPr eaLnBrk="1" hangingPunct="1">
                <a:spcBef>
                  <a:spcPct val="0"/>
                </a:spcBef>
              </a:pPr>
              <a:t>35</a:t>
            </a:fld>
            <a:endParaRPr lang="en-US" alt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F1E3214-601C-42C7-9D33-F7FF9DEB866C}" type="slidenum">
              <a:rPr lang="en-US" altLang="en-US" smtClean="0"/>
              <a:pPr eaLnBrk="1" hangingPunct="1">
                <a:spcBef>
                  <a:spcPct val="0"/>
                </a:spcBef>
              </a:pPr>
              <a:t>36</a:t>
            </a:fld>
            <a:endParaRPr lang="en-US" alt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F1E3214-601C-42C7-9D33-F7FF9DEB866C}" type="slidenum">
              <a:rPr lang="en-US" altLang="en-US" smtClean="0"/>
              <a:pPr eaLnBrk="1" hangingPunct="1">
                <a:spcBef>
                  <a:spcPct val="0"/>
                </a:spcBef>
              </a:pPr>
              <a:t>4</a:t>
            </a:fld>
            <a:endParaRPr lang="en-US" alt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F1E3214-601C-42C7-9D33-F7FF9DEB866C}" type="slidenum">
              <a:rPr lang="en-US" altLang="en-US" smtClean="0"/>
              <a:pPr eaLnBrk="1" hangingPunct="1">
                <a:spcBef>
                  <a:spcPct val="0"/>
                </a:spcBef>
              </a:pPr>
              <a:t>5</a:t>
            </a:fld>
            <a:endParaRPr lang="en-US" alt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F1E3214-601C-42C7-9D33-F7FF9DEB866C}" type="slidenum">
              <a:rPr lang="en-US" altLang="en-US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F1E3214-601C-42C7-9D33-F7FF9DEB866C}" type="slidenum">
              <a:rPr lang="en-US" altLang="en-US" smtClean="0"/>
              <a:pPr eaLnBrk="1" hangingPunct="1">
                <a:spcBef>
                  <a:spcPct val="0"/>
                </a:spcBef>
              </a:pPr>
              <a:t>7</a:t>
            </a:fld>
            <a:endParaRPr lang="en-US" alt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F1E3214-601C-42C7-9D33-F7FF9DEB866C}" type="slidenum">
              <a:rPr lang="en-US" altLang="en-US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F1E3214-601C-42C7-9D33-F7FF9DEB866C}" type="slidenum">
              <a:rPr lang="en-US" altLang="en-US" smtClean="0"/>
              <a:pPr eaLnBrk="1" hangingPunct="1">
                <a:spcBef>
                  <a:spcPct val="0"/>
                </a:spcBef>
              </a:pPr>
              <a:t>9</a:t>
            </a:fld>
            <a:endParaRPr lang="en-US" alt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sissmallbotto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8" r="-15"/>
          <a:stretch>
            <a:fillRect/>
          </a:stretch>
        </p:blipFill>
        <p:spPr bwMode="auto">
          <a:xfrm>
            <a:off x="1260475" y="5300663"/>
            <a:ext cx="7883525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C:\Users\bpe14858\Downloads\ESS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5937250"/>
            <a:ext cx="844550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00095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4664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530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530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2890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sislargetop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756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53AE1F-A90F-4B11-ACD3-7BDCF033FE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2783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8E04-D515-4D46-B114-9C7A1AE329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7223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12DFE-95AF-4036-BDA3-DDBB84FC6D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3484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49500"/>
            <a:ext cx="4038600" cy="3776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49500"/>
            <a:ext cx="4038600" cy="3776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3B97F-845D-4134-BCBE-10816552E4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1782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2159AD-1531-4EEA-AC11-87794368B5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741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300E3D-3D5C-4569-A346-095DB84981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30544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DBE15-632C-4234-AD41-1739A2077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49735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B040D-8A4E-466C-B8BA-4C5FA1AB03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748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20267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F4469C-F00B-426A-B012-A7999570FE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09616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5907F7-AA89-474D-9480-BBDB86951D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44436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2038"/>
            <a:ext cx="2057400" cy="5064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62038"/>
            <a:ext cx="6019800" cy="506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C21B1A-3BC7-4D30-BA29-45A5584892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82195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sissmalltop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484313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131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FC251-ACD9-48E7-A662-CFD5D602AA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24134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A40F82-645C-4F86-AE2F-598CF8D3CC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75648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D26B4D-DF82-4A5E-8A7F-961A0A358D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12040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76475"/>
            <a:ext cx="4038600" cy="384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76475"/>
            <a:ext cx="4038600" cy="384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3AFB0-9765-4E8E-9A2D-9C4346D170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33663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6BA89E-EC4A-424A-BEC6-B3CF7FE8EC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44724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F66F8-B5AD-4664-9402-4A77FA38F6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75839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0E968D-5ACE-4893-9413-42A60E91D5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8896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695804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21F5F-590F-4F0A-842D-1C8BC933B1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18249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B9E43C-EF8F-487B-8D3B-6AF60DFE26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4220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C2B170-2013-437F-A660-985B51022B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40615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08050"/>
            <a:ext cx="2057400" cy="5218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08050"/>
            <a:ext cx="6019800" cy="5218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FBE8F-28F0-4657-828A-C33B97F7FD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3055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sislargebotto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0988"/>
            <a:ext cx="9144000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484313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131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27314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88318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953074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773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773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19737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812053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3924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205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205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100739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181145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428010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414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719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099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099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621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738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394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928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3323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75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sissmallbottom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0988"/>
            <a:ext cx="9144000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20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sislargetop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411413" y="1062038"/>
            <a:ext cx="627538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349500"/>
            <a:ext cx="8229600" cy="377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324554C7-B544-42E6-976E-2DCDBA08DA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sissmalltop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411413" y="908050"/>
            <a:ext cx="6275387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276475"/>
            <a:ext cx="8229600" cy="384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7F5D86F0-F127-4647-9FB4-90D3D56E7D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sislargebottom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0988"/>
            <a:ext cx="9144000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377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mantidproject.org/nightly/concepts/InstrumentAccessLayers.html#spectruminfo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://docs.mantidproject.org/nightly/concepts/InstrumentAccessLayers.html#detectorinfo" TargetMode="External"/><Relationship Id="rId4" Type="http://schemas.openxmlformats.org/officeDocument/2006/relationships/hyperlink" Target="http://docs.mantidproject.org/nightly/concepts/InstrumentAccessLayers.html#componentinfo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index.php?title=Main_Pag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mantidproject.org/nightly/concepts/InstrumentAccessLayers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MSC-Instrument-Data/documents/blob/master/investigations/Possible_Instrument_View_Improvements.md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antidproject/documents/blob/master/Performance/performance_analysis_of_mantid_for_ess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tidproject/documents/blob/master/Design/Instrument-2.0/requirements-v2.m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antidproject/documents/blob/master/Design/Instrument-2.0/milestone1.m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40511" y="1700808"/>
            <a:ext cx="52629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Instrument 2.0 Update</a:t>
            </a:r>
            <a:endParaRPr lang="en-GB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3761522" y="3356992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Lamar Moore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43328" y="476672"/>
            <a:ext cx="2257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 smtClean="0"/>
              <a:t>Prototyping</a:t>
            </a:r>
            <a:endParaRPr lang="en-GB" sz="3200" dirty="0"/>
          </a:p>
        </p:txBody>
      </p:sp>
      <p:pic>
        <p:nvPicPr>
          <p:cNvPr id="4" name="Picture 2" descr="C:\Users\bpe14858\Pictures\png-signpost-signpost-icon-16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2088232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2036" y="165712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Prototyping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979712" y="1076538"/>
            <a:ext cx="66247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Investment from ILL for scanning due to a need for scanning support.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This came at the end of the prototyping period.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ESS </a:t>
            </a:r>
            <a:r>
              <a:rPr lang="en-GB" sz="1600" dirty="0"/>
              <a:t>provided bulk effort design and infrastructure </a:t>
            </a:r>
            <a:r>
              <a:rPr lang="en-GB" sz="1600" dirty="0" smtClean="0"/>
              <a:t>changes.</a:t>
            </a:r>
          </a:p>
          <a:p>
            <a:pPr lvl="0"/>
            <a:endParaRPr lang="en-GB" sz="16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00" dirty="0"/>
              <a:t>ILL provided testing against real instruments and high-level </a:t>
            </a:r>
            <a:r>
              <a:rPr lang="en-GB" sz="1600" dirty="0" smtClean="0"/>
              <a:t>functionality. </a:t>
            </a:r>
            <a:endParaRPr lang="en-GB" sz="1600" dirty="0">
              <a:effectLst/>
            </a:endParaRPr>
          </a:p>
        </p:txBody>
      </p:sp>
      <p:pic>
        <p:nvPicPr>
          <p:cNvPr id="1026" name="Picture 2" descr="C:\Users\bpe14858\Downloads\DSC_0833 (1)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360" y="3429000"/>
            <a:ext cx="4093840" cy="2302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95736" y="5703639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Ian Bush (left) and Simon Heybrock at the Scanning Workshop in Lund February 2017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05143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43328" y="476672"/>
            <a:ext cx="2257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 smtClean="0"/>
              <a:t>Prototyping</a:t>
            </a:r>
            <a:endParaRPr lang="en-GB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339752" y="1340768"/>
            <a:ext cx="561662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Outputs </a:t>
            </a:r>
            <a:r>
              <a:rPr lang="en-GB" sz="1600" dirty="0" smtClean="0">
                <a:latin typeface="Consolas" panose="020B0609020204030204" pitchFamily="49" charset="0"/>
                <a:hlinkClick r:id="rId3"/>
              </a:rPr>
              <a:t>Beamline::SpectrumInfo</a:t>
            </a:r>
            <a:r>
              <a:rPr lang="en-GB" sz="1600" dirty="0" smtClean="0"/>
              <a:t>, </a:t>
            </a:r>
            <a:r>
              <a:rPr lang="en-GB" sz="1600" dirty="0" smtClean="0">
                <a:latin typeface="Consolas" panose="020B0609020204030204" pitchFamily="49" charset="0"/>
                <a:hlinkClick r:id="rId4"/>
              </a:rPr>
              <a:t>Beamline::ComponentInfo</a:t>
            </a:r>
            <a:r>
              <a:rPr lang="en-GB" sz="1600" dirty="0" smtClean="0"/>
              <a:t> and </a:t>
            </a:r>
            <a:r>
              <a:rPr lang="en-GB" sz="1600" dirty="0" smtClean="0">
                <a:latin typeface="Consolas" panose="020B0609020204030204" pitchFamily="49" charset="0"/>
                <a:hlinkClick r:id="rId5"/>
              </a:rPr>
              <a:t>Beamline::DetectorInfo</a:t>
            </a:r>
            <a:r>
              <a:rPr lang="en-GB" sz="1600" dirty="0" smtClean="0">
                <a:latin typeface="Consolas" panose="020B0609020204030204" pitchFamily="49" charset="0"/>
              </a:rPr>
              <a:t> 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which represent Instrument 2.0. There is no actual Instrument 2.0 entity.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Two orders of magnitude improvement in speed for reads.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An order of magnitude improvement in speed 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writes.</a:t>
            </a:r>
            <a:endParaRPr lang="en-GB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Beamline provides native support for asynchronous and synchronous scans of detectors and </a:t>
            </a:r>
            <a:r>
              <a:rPr lang="en-GB" sz="1600" dirty="0" smtClean="0"/>
              <a:t>synchronous </a:t>
            </a:r>
            <a:r>
              <a:rPr lang="en-GB" sz="1600" dirty="0"/>
              <a:t>scans of </a:t>
            </a:r>
            <a:r>
              <a:rPr lang="en-GB" sz="1600" dirty="0" smtClean="0"/>
              <a:t>component assemblies. Flat tree </a:t>
            </a:r>
            <a:r>
              <a:rPr lang="en-GB" sz="1600" dirty="0"/>
              <a:t>data structure of new layers made this </a:t>
            </a:r>
            <a:r>
              <a:rPr lang="en-GB" sz="1600" dirty="0" smtClean="0"/>
              <a:t>possible.</a:t>
            </a:r>
            <a:endParaRPr lang="en-GB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C:\Users\bpe14858\Pictures\png-signpost-signpost-icon-160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2088232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12036" y="165712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Prototyping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099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9446" y="476672"/>
            <a:ext cx="2985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 smtClean="0"/>
              <a:t>Implementation</a:t>
            </a:r>
            <a:endParaRPr lang="en-GB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043608" y="1412776"/>
            <a:ext cx="61206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nsolas" panose="020B0609020204030204" pitchFamily="49" charset="0"/>
              </a:rPr>
              <a:t>Mantid::Beamline</a:t>
            </a:r>
            <a:r>
              <a:rPr lang="en-GB" dirty="0" smtClean="0"/>
              <a:t> has no dependence on </a:t>
            </a:r>
            <a:r>
              <a:rPr lang="en-GB" dirty="0" smtClean="0">
                <a:latin typeface="Consolas" panose="020B0609020204030204" pitchFamily="49" charset="0"/>
              </a:rPr>
              <a:t>Mantid::Kernel</a:t>
            </a:r>
            <a:r>
              <a:rPr lang="en-GB" dirty="0" smtClean="0"/>
              <a:t>. The </a:t>
            </a:r>
            <a:r>
              <a:rPr lang="en-GB" dirty="0" smtClean="0">
                <a:hlinkClick r:id="rId3"/>
              </a:rPr>
              <a:t>Eigen</a:t>
            </a:r>
            <a:r>
              <a:rPr lang="en-GB" dirty="0" smtClean="0"/>
              <a:t> library was used in the prototypes and preserved for use in Instrument 2.0.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There is no inheritance structure as with Component. Some Type information is however still preserved e.g. </a:t>
            </a:r>
            <a:r>
              <a:rPr lang="en-GB" dirty="0" smtClean="0">
                <a:latin typeface="Consolas" panose="020B0609020204030204" pitchFamily="49" charset="0"/>
              </a:rPr>
              <a:t>Beamline::</a:t>
            </a:r>
            <a:r>
              <a:rPr lang="en-GB" dirty="0" err="1" smtClean="0">
                <a:latin typeface="Consolas" panose="020B0609020204030204" pitchFamily="49" charset="0"/>
              </a:rPr>
              <a:t>ComponentType</a:t>
            </a:r>
            <a:r>
              <a:rPr lang="en-GB" dirty="0" smtClean="0"/>
              <a:t>. Allows leveraging some faster customised approaches to some calculations </a:t>
            </a:r>
            <a:r>
              <a:rPr lang="en-GB" dirty="0" err="1" smtClean="0"/>
              <a:t>e.g</a:t>
            </a:r>
            <a:r>
              <a:rPr lang="en-GB" dirty="0" smtClean="0"/>
              <a:t> </a:t>
            </a:r>
            <a:r>
              <a:rPr lang="en-GB" dirty="0" err="1" smtClean="0"/>
              <a:t>bouding</a:t>
            </a:r>
            <a:r>
              <a:rPr lang="en-GB" dirty="0"/>
              <a:t> </a:t>
            </a:r>
            <a:r>
              <a:rPr lang="en-GB" dirty="0" smtClean="0"/>
              <a:t>box calculations.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Structure of Arrays</a:t>
            </a:r>
            <a:r>
              <a:rPr lang="en-GB" dirty="0"/>
              <a:t> approach used to provide layers of access</a:t>
            </a:r>
            <a:r>
              <a:rPr lang="en-GB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lvl="1"/>
            <a:r>
              <a:rPr lang="en-GB" sz="1400" dirty="0" smtClean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Consolas" panose="020B0609020204030204" pitchFamily="49" charset="0"/>
              </a:rPr>
              <a:t> </a:t>
            </a:r>
            <a:endParaRPr lang="en-GB" sz="1400" dirty="0" smtClean="0"/>
          </a:p>
          <a:p>
            <a:pPr lvl="1"/>
            <a:endParaRPr lang="en-GB" dirty="0"/>
          </a:p>
        </p:txBody>
      </p:sp>
      <p:pic>
        <p:nvPicPr>
          <p:cNvPr id="9" name="Picture 2" descr="C:\Users\bpe14858\Pictures\png-signpost-signpost-icon-16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43878" y="2492896"/>
            <a:ext cx="2088232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259902" y="2890553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802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9446" y="476672"/>
            <a:ext cx="2985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 smtClean="0"/>
              <a:t>Implementation</a:t>
            </a:r>
            <a:endParaRPr lang="en-GB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xmlns:lc="http://schemas.openxmlformats.org/drawingml/2006/lockedCanvas" id="{9D26DD0B-5AC9-F543-9810-3C04522EC44C}"/>
              </a:ext>
            </a:extLst>
          </p:cNvPr>
          <p:cNvSpPr/>
          <p:nvPr/>
        </p:nvSpPr>
        <p:spPr>
          <a:xfrm>
            <a:off x="447796" y="1637065"/>
            <a:ext cx="2376264" cy="216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93B624B0-D343-D44D-A245-819DFE195D78}"/>
              </a:ext>
            </a:extLst>
          </p:cNvPr>
          <p:cNvSpPr/>
          <p:nvPr/>
        </p:nvSpPr>
        <p:spPr>
          <a:xfrm>
            <a:off x="613516" y="2210692"/>
            <a:ext cx="338336" cy="3215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xmlns:lc="http://schemas.openxmlformats.org/drawingml/2006/lockedCanvas" id="{FE24F912-A82D-A144-B6FC-E0302D5DD6E9}"/>
              </a:ext>
            </a:extLst>
          </p:cNvPr>
          <p:cNvSpPr/>
          <p:nvPr/>
        </p:nvSpPr>
        <p:spPr>
          <a:xfrm>
            <a:off x="613516" y="2604268"/>
            <a:ext cx="338336" cy="338233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F61EE10E-C43F-9944-9021-BF4B97C993A5}"/>
              </a:ext>
            </a:extLst>
          </p:cNvPr>
          <p:cNvSpPr/>
          <p:nvPr/>
        </p:nvSpPr>
        <p:spPr>
          <a:xfrm>
            <a:off x="613516" y="3014509"/>
            <a:ext cx="338336" cy="359937"/>
          </a:xfrm>
          <a:prstGeom prst="rect">
            <a:avLst/>
          </a:prstGeom>
          <a:solidFill>
            <a:srgbClr val="FF811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TextBox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DD4F98A8-6D57-DB4F-8CD7-0DC67634FAE1}"/>
              </a:ext>
            </a:extLst>
          </p:cNvPr>
          <p:cNvSpPr txBox="1"/>
          <p:nvPr/>
        </p:nvSpPr>
        <p:spPr>
          <a:xfrm>
            <a:off x="915071" y="2162928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 dirty="0"/>
              <a:t>position : V3D</a:t>
            </a:r>
            <a:endParaRPr lang="en-US" dirty="0"/>
          </a:p>
        </p:txBody>
      </p:sp>
      <p:sp>
        <p:nvSpPr>
          <p:cNvPr id="15" name="TextBox 7">
            <a:extLst>
              <a:ext uri="{FF2B5EF4-FFF2-40B4-BE49-F238E27FC236}">
                <a16:creationId xmlns="" xmlns:a16="http://schemas.microsoft.com/office/drawing/2014/main" xmlns:lc="http://schemas.openxmlformats.org/drawingml/2006/lockedCanvas" id="{5D3D9303-31C3-4043-BBAB-1543F864D5B9}"/>
              </a:ext>
            </a:extLst>
          </p:cNvPr>
          <p:cNvSpPr txBox="1"/>
          <p:nvPr/>
        </p:nvSpPr>
        <p:spPr>
          <a:xfrm>
            <a:off x="961431" y="2573169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 dirty="0"/>
              <a:t>rotation : </a:t>
            </a:r>
            <a:r>
              <a:rPr lang="en-GB" dirty="0" err="1"/>
              <a:t>Quat</a:t>
            </a:r>
            <a:endParaRPr lang="en-US" dirty="0"/>
          </a:p>
        </p:txBody>
      </p:sp>
      <p:sp>
        <p:nvSpPr>
          <p:cNvPr id="16" name="TextBox 9">
            <a:extLst>
              <a:ext uri="{FF2B5EF4-FFF2-40B4-BE49-F238E27FC236}">
                <a16:creationId xmlns="" xmlns:a16="http://schemas.microsoft.com/office/drawing/2014/main" xmlns:lc="http://schemas.openxmlformats.org/drawingml/2006/lockedCanvas" id="{5E7BCFBA-48E3-B545-8DD0-8BFC280731EE}"/>
              </a:ext>
            </a:extLst>
          </p:cNvPr>
          <p:cNvSpPr txBox="1"/>
          <p:nvPr/>
        </p:nvSpPr>
        <p:spPr>
          <a:xfrm>
            <a:off x="980159" y="3005217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 dirty="0" err="1"/>
              <a:t>is_masked</a:t>
            </a:r>
            <a:r>
              <a:rPr lang="en-GB" dirty="0"/>
              <a:t> : bool</a:t>
            </a:r>
            <a:endParaRPr lang="en-US" dirty="0"/>
          </a:p>
        </p:txBody>
      </p:sp>
      <p:sp>
        <p:nvSpPr>
          <p:cNvPr id="17" name="TextBox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D99785D5-10F8-944A-9DE4-55A488512244}"/>
              </a:ext>
            </a:extLst>
          </p:cNvPr>
          <p:cNvSpPr txBox="1"/>
          <p:nvPr/>
        </p:nvSpPr>
        <p:spPr>
          <a:xfrm>
            <a:off x="447796" y="1637065"/>
            <a:ext cx="237626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 dirty="0"/>
              <a:t>Detector 1</a:t>
            </a:r>
          </a:p>
          <a:p>
            <a:endParaRPr lang="en-US" dirty="0"/>
          </a:p>
        </p:txBody>
      </p:sp>
      <p:sp>
        <p:nvSpPr>
          <p:cNvPr id="18" name="TextBox 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8889C744-C439-3D41-A373-39DFCCC305E4}"/>
              </a:ext>
            </a:extLst>
          </p:cNvPr>
          <p:cNvSpPr txBox="1"/>
          <p:nvPr/>
        </p:nvSpPr>
        <p:spPr>
          <a:xfrm>
            <a:off x="557610" y="344243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 dirty="0"/>
              <a:t>…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xmlns:lc="http://schemas.openxmlformats.org/drawingml/2006/lockedCanvas" id="{BE807A17-0FA2-704A-9D9A-63DDBB72A1FA}"/>
              </a:ext>
            </a:extLst>
          </p:cNvPr>
          <p:cNvSpPr/>
          <p:nvPr/>
        </p:nvSpPr>
        <p:spPr>
          <a:xfrm>
            <a:off x="3328116" y="4793871"/>
            <a:ext cx="721591" cy="6325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TextBox 26">
            <a:extLst>
              <a:ext uri="{FF2B5EF4-FFF2-40B4-BE49-F238E27FC236}">
                <a16:creationId xmlns="" xmlns:a16="http://schemas.microsoft.com/office/drawing/2014/main" xmlns:lc="http://schemas.openxmlformats.org/drawingml/2006/lockedCanvas" id="{320A1BE8-099D-7444-947C-86F3C3E9A971}"/>
              </a:ext>
            </a:extLst>
          </p:cNvPr>
          <p:cNvSpPr txBox="1"/>
          <p:nvPr/>
        </p:nvSpPr>
        <p:spPr>
          <a:xfrm>
            <a:off x="865635" y="4616462"/>
            <a:ext cx="2376264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 dirty="0"/>
              <a:t>Store pointers to Components </a:t>
            </a:r>
            <a:r>
              <a:rPr lang="en-GB" dirty="0" smtClean="0"/>
              <a:t>in, </a:t>
            </a:r>
            <a:r>
              <a:rPr lang="en-GB" dirty="0"/>
              <a:t>for </a:t>
            </a:r>
            <a:r>
              <a:rPr lang="en-GB" dirty="0" smtClean="0"/>
              <a:t>example, </a:t>
            </a:r>
            <a:r>
              <a:rPr lang="en-GB" dirty="0" err="1"/>
              <a:t>CompAssembly</a:t>
            </a:r>
            <a:r>
              <a:rPr lang="en-GB" dirty="0"/>
              <a:t> as </a:t>
            </a:r>
            <a:r>
              <a:rPr lang="en-GB" dirty="0" err="1"/>
              <a:t>std</a:t>
            </a:r>
            <a:r>
              <a:rPr lang="en-GB" dirty="0"/>
              <a:t>::vector</a:t>
            </a:r>
          </a:p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xmlns:lc="http://schemas.openxmlformats.org/drawingml/2006/lockedCanvas" id="{D525ED5C-AA29-5449-BFF2-E13ADB1E3933}"/>
              </a:ext>
            </a:extLst>
          </p:cNvPr>
          <p:cNvSpPr/>
          <p:nvPr/>
        </p:nvSpPr>
        <p:spPr>
          <a:xfrm>
            <a:off x="3333119" y="1621503"/>
            <a:ext cx="2376264" cy="216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xmlns:lc="http://schemas.openxmlformats.org/drawingml/2006/lockedCanvas" id="{BC63FC2D-3089-D346-95E8-732C477A47AC}"/>
              </a:ext>
            </a:extLst>
          </p:cNvPr>
          <p:cNvSpPr/>
          <p:nvPr/>
        </p:nvSpPr>
        <p:spPr>
          <a:xfrm>
            <a:off x="3498839" y="2195130"/>
            <a:ext cx="338336" cy="3215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xmlns:lc="http://schemas.openxmlformats.org/drawingml/2006/lockedCanvas" id="{9B017589-BA9C-224C-9111-17CC8CFCA486}"/>
              </a:ext>
            </a:extLst>
          </p:cNvPr>
          <p:cNvSpPr/>
          <p:nvPr/>
        </p:nvSpPr>
        <p:spPr>
          <a:xfrm>
            <a:off x="3498839" y="2588706"/>
            <a:ext cx="338336" cy="338233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xmlns:lc="http://schemas.openxmlformats.org/drawingml/2006/lockedCanvas" id="{A4AF2A83-82C6-AB45-A104-5B323D0DC8BE}"/>
              </a:ext>
            </a:extLst>
          </p:cNvPr>
          <p:cNvSpPr/>
          <p:nvPr/>
        </p:nvSpPr>
        <p:spPr>
          <a:xfrm>
            <a:off x="3498839" y="2998947"/>
            <a:ext cx="338336" cy="359937"/>
          </a:xfrm>
          <a:prstGeom prst="rect">
            <a:avLst/>
          </a:prstGeom>
          <a:solidFill>
            <a:srgbClr val="FF811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TextBox 31">
            <a:extLst>
              <a:ext uri="{FF2B5EF4-FFF2-40B4-BE49-F238E27FC236}">
                <a16:creationId xmlns="" xmlns:a16="http://schemas.microsoft.com/office/drawing/2014/main" xmlns:lc="http://schemas.openxmlformats.org/drawingml/2006/lockedCanvas" id="{59C7E557-8222-D649-A4F1-9AC6C1C20874}"/>
              </a:ext>
            </a:extLst>
          </p:cNvPr>
          <p:cNvSpPr txBox="1"/>
          <p:nvPr/>
        </p:nvSpPr>
        <p:spPr>
          <a:xfrm>
            <a:off x="3800394" y="214736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 dirty="0"/>
              <a:t>position : V3D</a:t>
            </a:r>
            <a:endParaRPr lang="en-US" dirty="0"/>
          </a:p>
        </p:txBody>
      </p:sp>
      <p:sp>
        <p:nvSpPr>
          <p:cNvPr id="26" name="TextBox 32">
            <a:extLst>
              <a:ext uri="{FF2B5EF4-FFF2-40B4-BE49-F238E27FC236}">
                <a16:creationId xmlns="" xmlns:a16="http://schemas.microsoft.com/office/drawing/2014/main" xmlns:lc="http://schemas.openxmlformats.org/drawingml/2006/lockedCanvas" id="{947BF944-3AED-4D4B-BCF6-A59054488A85}"/>
              </a:ext>
            </a:extLst>
          </p:cNvPr>
          <p:cNvSpPr txBox="1"/>
          <p:nvPr/>
        </p:nvSpPr>
        <p:spPr>
          <a:xfrm>
            <a:off x="3846754" y="2557607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 dirty="0"/>
              <a:t>rotation : </a:t>
            </a:r>
            <a:r>
              <a:rPr lang="en-GB" dirty="0" err="1"/>
              <a:t>Quat</a:t>
            </a:r>
            <a:endParaRPr lang="en-US" dirty="0"/>
          </a:p>
        </p:txBody>
      </p:sp>
      <p:sp>
        <p:nvSpPr>
          <p:cNvPr id="27" name="TextBox 33">
            <a:extLst>
              <a:ext uri="{FF2B5EF4-FFF2-40B4-BE49-F238E27FC236}">
                <a16:creationId xmlns="" xmlns:a16="http://schemas.microsoft.com/office/drawing/2014/main" xmlns:lc="http://schemas.openxmlformats.org/drawingml/2006/lockedCanvas" id="{C23CDA93-5D91-D148-BC1B-40D31289B2A4}"/>
              </a:ext>
            </a:extLst>
          </p:cNvPr>
          <p:cNvSpPr txBox="1"/>
          <p:nvPr/>
        </p:nvSpPr>
        <p:spPr>
          <a:xfrm>
            <a:off x="3865482" y="2989655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 dirty="0" err="1"/>
              <a:t>is_masked</a:t>
            </a:r>
            <a:r>
              <a:rPr lang="en-GB" dirty="0"/>
              <a:t> : bool</a:t>
            </a:r>
            <a:endParaRPr lang="en-US" dirty="0"/>
          </a:p>
        </p:txBody>
      </p:sp>
      <p:sp>
        <p:nvSpPr>
          <p:cNvPr id="28" name="TextBox 34">
            <a:extLst>
              <a:ext uri="{FF2B5EF4-FFF2-40B4-BE49-F238E27FC236}">
                <a16:creationId xmlns="" xmlns:a16="http://schemas.microsoft.com/office/drawing/2014/main" xmlns:lc="http://schemas.openxmlformats.org/drawingml/2006/lockedCanvas" id="{0AD8FAAA-2382-BE4E-96C9-1CC6DE84C7CF}"/>
              </a:ext>
            </a:extLst>
          </p:cNvPr>
          <p:cNvSpPr txBox="1"/>
          <p:nvPr/>
        </p:nvSpPr>
        <p:spPr>
          <a:xfrm>
            <a:off x="3333119" y="1621503"/>
            <a:ext cx="237626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 dirty="0"/>
              <a:t>Detector 2</a:t>
            </a:r>
          </a:p>
          <a:p>
            <a:endParaRPr lang="en-US" dirty="0"/>
          </a:p>
        </p:txBody>
      </p:sp>
      <p:sp>
        <p:nvSpPr>
          <p:cNvPr id="29" name="TextBox 35">
            <a:extLst>
              <a:ext uri="{FF2B5EF4-FFF2-40B4-BE49-F238E27FC236}">
                <a16:creationId xmlns="" xmlns:a16="http://schemas.microsoft.com/office/drawing/2014/main" xmlns:lc="http://schemas.openxmlformats.org/drawingml/2006/lockedCanvas" id="{D54840DA-BD6E-E44B-BC2D-1A0AA4BB1800}"/>
              </a:ext>
            </a:extLst>
          </p:cNvPr>
          <p:cNvSpPr txBox="1"/>
          <p:nvPr/>
        </p:nvSpPr>
        <p:spPr>
          <a:xfrm>
            <a:off x="3442933" y="342687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 dirty="0"/>
              <a:t>…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xmlns:lc="http://schemas.openxmlformats.org/drawingml/2006/lockedCanvas" id="{8F65AD34-737A-F749-AA34-022A3B7DA60A}"/>
              </a:ext>
            </a:extLst>
          </p:cNvPr>
          <p:cNvSpPr/>
          <p:nvPr/>
        </p:nvSpPr>
        <p:spPr>
          <a:xfrm>
            <a:off x="6176658" y="1625390"/>
            <a:ext cx="2376264" cy="216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xmlns:lc="http://schemas.openxmlformats.org/drawingml/2006/lockedCanvas" id="{8AF69B7E-0B75-1942-BA57-844E4E2FC856}"/>
              </a:ext>
            </a:extLst>
          </p:cNvPr>
          <p:cNvSpPr/>
          <p:nvPr/>
        </p:nvSpPr>
        <p:spPr>
          <a:xfrm>
            <a:off x="6342378" y="2199017"/>
            <a:ext cx="338336" cy="3215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xmlns:lc="http://schemas.openxmlformats.org/drawingml/2006/lockedCanvas" id="{136895A1-FF0B-8745-B4EB-15153F991F63}"/>
              </a:ext>
            </a:extLst>
          </p:cNvPr>
          <p:cNvSpPr/>
          <p:nvPr/>
        </p:nvSpPr>
        <p:spPr>
          <a:xfrm>
            <a:off x="6342378" y="2592593"/>
            <a:ext cx="338336" cy="338233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xmlns:lc="http://schemas.openxmlformats.org/drawingml/2006/lockedCanvas" id="{3A4A556F-8A0A-7146-919C-E0FEAE9B386D}"/>
              </a:ext>
            </a:extLst>
          </p:cNvPr>
          <p:cNvSpPr/>
          <p:nvPr/>
        </p:nvSpPr>
        <p:spPr>
          <a:xfrm>
            <a:off x="6342378" y="3002834"/>
            <a:ext cx="338336" cy="359937"/>
          </a:xfrm>
          <a:prstGeom prst="rect">
            <a:avLst/>
          </a:prstGeom>
          <a:solidFill>
            <a:srgbClr val="FF811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TextBox 40">
            <a:extLst>
              <a:ext uri="{FF2B5EF4-FFF2-40B4-BE49-F238E27FC236}">
                <a16:creationId xmlns="" xmlns:a16="http://schemas.microsoft.com/office/drawing/2014/main" xmlns:lc="http://schemas.openxmlformats.org/drawingml/2006/lockedCanvas" id="{7F5DBA71-3881-B747-8514-495A8A1F9A92}"/>
              </a:ext>
            </a:extLst>
          </p:cNvPr>
          <p:cNvSpPr txBox="1"/>
          <p:nvPr/>
        </p:nvSpPr>
        <p:spPr>
          <a:xfrm>
            <a:off x="6643933" y="2151253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 dirty="0"/>
              <a:t>position : V3D</a:t>
            </a:r>
            <a:endParaRPr lang="en-US" dirty="0"/>
          </a:p>
        </p:txBody>
      </p:sp>
      <p:sp>
        <p:nvSpPr>
          <p:cNvPr id="35" name="TextBox 41">
            <a:extLst>
              <a:ext uri="{FF2B5EF4-FFF2-40B4-BE49-F238E27FC236}">
                <a16:creationId xmlns="" xmlns:a16="http://schemas.microsoft.com/office/drawing/2014/main" xmlns:lc="http://schemas.openxmlformats.org/drawingml/2006/lockedCanvas" id="{0DF4F8FA-C4F6-DD4B-BA2E-421BD1470C9D}"/>
              </a:ext>
            </a:extLst>
          </p:cNvPr>
          <p:cNvSpPr txBox="1"/>
          <p:nvPr/>
        </p:nvSpPr>
        <p:spPr>
          <a:xfrm>
            <a:off x="6690293" y="2561494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 dirty="0"/>
              <a:t>rotation : </a:t>
            </a:r>
            <a:r>
              <a:rPr lang="en-GB" dirty="0" err="1"/>
              <a:t>Quat</a:t>
            </a:r>
            <a:endParaRPr lang="en-US" dirty="0"/>
          </a:p>
        </p:txBody>
      </p:sp>
      <p:sp>
        <p:nvSpPr>
          <p:cNvPr id="36" name="TextBox 42">
            <a:extLst>
              <a:ext uri="{FF2B5EF4-FFF2-40B4-BE49-F238E27FC236}">
                <a16:creationId xmlns="" xmlns:a16="http://schemas.microsoft.com/office/drawing/2014/main" xmlns:lc="http://schemas.openxmlformats.org/drawingml/2006/lockedCanvas" id="{38FA225A-A8C5-AF4C-9FF8-A4C747F7E1E2}"/>
              </a:ext>
            </a:extLst>
          </p:cNvPr>
          <p:cNvSpPr txBox="1"/>
          <p:nvPr/>
        </p:nvSpPr>
        <p:spPr>
          <a:xfrm>
            <a:off x="6709021" y="2993542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 dirty="0" err="1"/>
              <a:t>is_masked</a:t>
            </a:r>
            <a:r>
              <a:rPr lang="en-GB" dirty="0"/>
              <a:t> : bool</a:t>
            </a:r>
            <a:endParaRPr lang="en-US" dirty="0"/>
          </a:p>
        </p:txBody>
      </p:sp>
      <p:sp>
        <p:nvSpPr>
          <p:cNvPr id="37" name="TextBox 43">
            <a:extLst>
              <a:ext uri="{FF2B5EF4-FFF2-40B4-BE49-F238E27FC236}">
                <a16:creationId xmlns="" xmlns:a16="http://schemas.microsoft.com/office/drawing/2014/main" xmlns:lc="http://schemas.openxmlformats.org/drawingml/2006/lockedCanvas" id="{0239C35F-EDF7-8B49-97B1-9D70ED8449CC}"/>
              </a:ext>
            </a:extLst>
          </p:cNvPr>
          <p:cNvSpPr txBox="1"/>
          <p:nvPr/>
        </p:nvSpPr>
        <p:spPr>
          <a:xfrm>
            <a:off x="6176658" y="1625390"/>
            <a:ext cx="237626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 dirty="0"/>
              <a:t>Detector 3</a:t>
            </a:r>
          </a:p>
          <a:p>
            <a:endParaRPr lang="en-US" dirty="0"/>
          </a:p>
        </p:txBody>
      </p:sp>
      <p:sp>
        <p:nvSpPr>
          <p:cNvPr id="38" name="TextBox 44">
            <a:extLst>
              <a:ext uri="{FF2B5EF4-FFF2-40B4-BE49-F238E27FC236}">
                <a16:creationId xmlns="" xmlns:a16="http://schemas.microsoft.com/office/drawing/2014/main" xmlns:lc="http://schemas.openxmlformats.org/drawingml/2006/lockedCanvas" id="{7F44B6BE-B2E9-6F43-A237-EA067F03F205}"/>
              </a:ext>
            </a:extLst>
          </p:cNvPr>
          <p:cNvSpPr txBox="1"/>
          <p:nvPr/>
        </p:nvSpPr>
        <p:spPr>
          <a:xfrm>
            <a:off x="6286472" y="343076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 dirty="0"/>
              <a:t>…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xmlns:lc="http://schemas.openxmlformats.org/drawingml/2006/lockedCanvas" id="{991B4AC6-0192-7A49-929C-040C543E9B99}"/>
              </a:ext>
            </a:extLst>
          </p:cNvPr>
          <p:cNvSpPr/>
          <p:nvPr/>
        </p:nvSpPr>
        <p:spPr>
          <a:xfrm>
            <a:off x="4175908" y="4793871"/>
            <a:ext cx="721591" cy="6325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xmlns:lc="http://schemas.openxmlformats.org/drawingml/2006/lockedCanvas" id="{1251129A-DE57-5741-891E-FA059C6F90EF}"/>
              </a:ext>
            </a:extLst>
          </p:cNvPr>
          <p:cNvSpPr/>
          <p:nvPr/>
        </p:nvSpPr>
        <p:spPr>
          <a:xfrm>
            <a:off x="5023700" y="4793871"/>
            <a:ext cx="721591" cy="6325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="" xmlns:a16="http://schemas.microsoft.com/office/drawing/2014/main" xmlns:lc="http://schemas.openxmlformats.org/drawingml/2006/lockedCanvas" id="{7A3D6B21-EA65-3442-A13D-9B5285EE544B}"/>
              </a:ext>
            </a:extLst>
          </p:cNvPr>
          <p:cNvCxnSpPr>
            <a:cxnSpLocks/>
          </p:cNvCxnSpPr>
          <p:nvPr/>
        </p:nvCxnSpPr>
        <p:spPr>
          <a:xfrm flipV="1">
            <a:off x="5194423" y="3811767"/>
            <a:ext cx="982235" cy="982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="" xmlns:a16="http://schemas.microsoft.com/office/drawing/2014/main" xmlns:lc="http://schemas.openxmlformats.org/drawingml/2006/lockedCanvas" id="{CF8EE7C0-BCB9-2B4E-A709-63E65CFBDE84}"/>
              </a:ext>
            </a:extLst>
          </p:cNvPr>
          <p:cNvCxnSpPr>
            <a:cxnSpLocks/>
            <a:stCxn id="39" idx="0"/>
            <a:endCxn id="21" idx="2"/>
          </p:cNvCxnSpPr>
          <p:nvPr/>
        </p:nvCxnSpPr>
        <p:spPr>
          <a:xfrm flipH="1" flipV="1">
            <a:off x="4521251" y="3781743"/>
            <a:ext cx="15453" cy="1012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="" xmlns:a16="http://schemas.microsoft.com/office/drawing/2014/main" xmlns:lc="http://schemas.openxmlformats.org/drawingml/2006/lockedCanvas" id="{B1690499-2CE8-6240-B825-3F46082D6951}"/>
              </a:ext>
            </a:extLst>
          </p:cNvPr>
          <p:cNvCxnSpPr>
            <a:cxnSpLocks/>
            <a:stCxn id="19" idx="0"/>
            <a:endCxn id="8" idx="2"/>
          </p:cNvCxnSpPr>
          <p:nvPr/>
        </p:nvCxnSpPr>
        <p:spPr>
          <a:xfrm flipH="1" flipV="1">
            <a:off x="1635928" y="3797305"/>
            <a:ext cx="2052984" cy="996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="" xmlns:a16="http://schemas.microsoft.com/office/drawing/2014/main" xmlns:lc="http://schemas.openxmlformats.org/drawingml/2006/lockedCanvas" id="{9E8CA9C7-8F6E-114D-AE34-633D2AF22A47}"/>
              </a:ext>
            </a:extLst>
          </p:cNvPr>
          <p:cNvCxnSpPr>
            <a:cxnSpLocks/>
          </p:cNvCxnSpPr>
          <p:nvPr/>
        </p:nvCxnSpPr>
        <p:spPr>
          <a:xfrm flipV="1">
            <a:off x="7902426" y="2971736"/>
            <a:ext cx="0" cy="9170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62">
            <a:extLst>
              <a:ext uri="{FF2B5EF4-FFF2-40B4-BE49-F238E27FC236}">
                <a16:creationId xmlns="" xmlns:a16="http://schemas.microsoft.com/office/drawing/2014/main" xmlns:lc="http://schemas.openxmlformats.org/drawingml/2006/lockedCanvas" id="{8BCF96A0-E48C-EE4C-B318-7A39DD0C90A5}"/>
              </a:ext>
            </a:extLst>
          </p:cNvPr>
          <p:cNvSpPr txBox="1"/>
          <p:nvPr/>
        </p:nvSpPr>
        <p:spPr>
          <a:xfrm>
            <a:off x="6084168" y="3888737"/>
            <a:ext cx="2932580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 dirty="0"/>
              <a:t>Further effects</a:t>
            </a:r>
          </a:p>
          <a:p>
            <a:pPr marL="342900" indent="-342900">
              <a:buAutoNum type="arabicPeriod"/>
            </a:pPr>
            <a:r>
              <a:rPr lang="en-GB" dirty="0"/>
              <a:t>Only offsets are stored. </a:t>
            </a:r>
          </a:p>
          <a:p>
            <a:pPr marL="342900" indent="-342900">
              <a:buAutoNum type="arabicPeriod"/>
            </a:pPr>
            <a:r>
              <a:rPr lang="en-GB" dirty="0"/>
              <a:t>No proper copy mechanism. Parameter Maps used instead</a:t>
            </a:r>
          </a:p>
          <a:p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xmlns:lc="http://schemas.openxmlformats.org/drawingml/2006/lockedCanvas" id="{A77BB359-9106-444A-B336-5662B56302F8}"/>
              </a:ext>
            </a:extLst>
          </p:cNvPr>
          <p:cNvSpPr/>
          <p:nvPr/>
        </p:nvSpPr>
        <p:spPr>
          <a:xfrm>
            <a:off x="3241899" y="4691918"/>
            <a:ext cx="2606497" cy="833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7" name="TextBox 64">
            <a:extLst>
              <a:ext uri="{FF2B5EF4-FFF2-40B4-BE49-F238E27FC236}">
                <a16:creationId xmlns="" xmlns:a16="http://schemas.microsoft.com/office/drawing/2014/main" xmlns:lc="http://schemas.openxmlformats.org/drawingml/2006/lockedCanvas" id="{CD358329-24F1-6747-AFDF-52EFAB193943}"/>
              </a:ext>
            </a:extLst>
          </p:cNvPr>
          <p:cNvSpPr txBox="1"/>
          <p:nvPr/>
        </p:nvSpPr>
        <p:spPr>
          <a:xfrm>
            <a:off x="3148102" y="5674022"/>
            <a:ext cx="237626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 i="1" dirty="0"/>
              <a:t>Array of Structures Approach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4209" y="1124744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Instrument 1.0 Storage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972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9446" y="476672"/>
            <a:ext cx="2985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 smtClean="0"/>
              <a:t>Implementation</a:t>
            </a:r>
            <a:endParaRPr lang="en-GB" sz="3200" dirty="0"/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xmlns:lc="http://schemas.openxmlformats.org/drawingml/2006/lockedCanvas" id="{9D26DD0B-5AC9-F543-9810-3C04522EC44C}"/>
              </a:ext>
            </a:extLst>
          </p:cNvPr>
          <p:cNvSpPr/>
          <p:nvPr/>
        </p:nvSpPr>
        <p:spPr>
          <a:xfrm>
            <a:off x="462939" y="1637404"/>
            <a:ext cx="5472608" cy="23042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xmlns:lc="http://schemas.openxmlformats.org/drawingml/2006/lockedCanvas" id="{93B624B0-D343-D44D-A245-819DFE195D78}"/>
              </a:ext>
            </a:extLst>
          </p:cNvPr>
          <p:cNvSpPr/>
          <p:nvPr/>
        </p:nvSpPr>
        <p:spPr>
          <a:xfrm>
            <a:off x="628659" y="2211031"/>
            <a:ext cx="338336" cy="3215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xmlns:lc="http://schemas.openxmlformats.org/drawingml/2006/lockedCanvas" id="{FE24F912-A82D-A144-B6FC-E0302D5DD6E9}"/>
              </a:ext>
            </a:extLst>
          </p:cNvPr>
          <p:cNvSpPr/>
          <p:nvPr/>
        </p:nvSpPr>
        <p:spPr>
          <a:xfrm>
            <a:off x="628659" y="2604607"/>
            <a:ext cx="338336" cy="338233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xmlns:lc="http://schemas.openxmlformats.org/drawingml/2006/lockedCanvas" id="{F61EE10E-C43F-9944-9021-BF4B97C993A5}"/>
              </a:ext>
            </a:extLst>
          </p:cNvPr>
          <p:cNvSpPr/>
          <p:nvPr/>
        </p:nvSpPr>
        <p:spPr>
          <a:xfrm>
            <a:off x="628659" y="3014848"/>
            <a:ext cx="338336" cy="359937"/>
          </a:xfrm>
          <a:prstGeom prst="rect">
            <a:avLst/>
          </a:prstGeom>
          <a:solidFill>
            <a:srgbClr val="FF811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2" name="TextBox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DD4F98A8-6D57-DB4F-8CD7-0DC67634FAE1}"/>
              </a:ext>
            </a:extLst>
          </p:cNvPr>
          <p:cNvSpPr txBox="1"/>
          <p:nvPr/>
        </p:nvSpPr>
        <p:spPr>
          <a:xfrm>
            <a:off x="2004414" y="2122113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 dirty="0" err="1"/>
              <a:t>std</a:t>
            </a:r>
            <a:r>
              <a:rPr lang="en-GB" dirty="0"/>
              <a:t>::vector&lt;Eigen::vector3d&gt;</a:t>
            </a:r>
            <a:endParaRPr lang="en-US" dirty="0"/>
          </a:p>
        </p:txBody>
      </p:sp>
      <p:sp>
        <p:nvSpPr>
          <p:cNvPr id="53" name="TextBox 7">
            <a:extLst>
              <a:ext uri="{FF2B5EF4-FFF2-40B4-BE49-F238E27FC236}">
                <a16:creationId xmlns="" xmlns:a16="http://schemas.microsoft.com/office/drawing/2014/main" xmlns:lc="http://schemas.openxmlformats.org/drawingml/2006/lockedCanvas" id="{5D3D9303-31C3-4043-BBAB-1543F864D5B9}"/>
              </a:ext>
            </a:extLst>
          </p:cNvPr>
          <p:cNvSpPr txBox="1"/>
          <p:nvPr/>
        </p:nvSpPr>
        <p:spPr>
          <a:xfrm>
            <a:off x="2007476" y="2522263"/>
            <a:ext cx="3454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 dirty="0" err="1"/>
              <a:t>std</a:t>
            </a:r>
            <a:r>
              <a:rPr lang="en-GB" dirty="0"/>
              <a:t>::vector&lt;Eigen::</a:t>
            </a:r>
            <a:r>
              <a:rPr lang="en-GB" dirty="0" err="1"/>
              <a:t>quaterniond</a:t>
            </a:r>
            <a:r>
              <a:rPr lang="en-GB" dirty="0"/>
              <a:t>&gt;</a:t>
            </a:r>
            <a:endParaRPr lang="en-US" dirty="0"/>
          </a:p>
          <a:p>
            <a:endParaRPr lang="en-US" dirty="0"/>
          </a:p>
        </p:txBody>
      </p:sp>
      <p:sp>
        <p:nvSpPr>
          <p:cNvPr id="54" name="TextBox 9">
            <a:extLst>
              <a:ext uri="{FF2B5EF4-FFF2-40B4-BE49-F238E27FC236}">
                <a16:creationId xmlns="" xmlns:a16="http://schemas.microsoft.com/office/drawing/2014/main" xmlns:lc="http://schemas.openxmlformats.org/drawingml/2006/lockedCanvas" id="{5E7BCFBA-48E3-B545-8DD0-8BFC280731EE}"/>
              </a:ext>
            </a:extLst>
          </p:cNvPr>
          <p:cNvSpPr txBox="1"/>
          <p:nvPr/>
        </p:nvSpPr>
        <p:spPr>
          <a:xfrm>
            <a:off x="2002732" y="2950982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 dirty="0" err="1"/>
              <a:t>std</a:t>
            </a:r>
            <a:r>
              <a:rPr lang="en-GB" dirty="0"/>
              <a:t>::vector&lt;bool&gt;</a:t>
            </a:r>
            <a:endParaRPr lang="en-US" dirty="0"/>
          </a:p>
        </p:txBody>
      </p:sp>
      <p:sp>
        <p:nvSpPr>
          <p:cNvPr id="55" name="TextBox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D99785D5-10F8-944A-9DE4-55A488512244}"/>
              </a:ext>
            </a:extLst>
          </p:cNvPr>
          <p:cNvSpPr txBox="1"/>
          <p:nvPr/>
        </p:nvSpPr>
        <p:spPr>
          <a:xfrm>
            <a:off x="462939" y="1637404"/>
            <a:ext cx="237626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 dirty="0" err="1"/>
              <a:t>DetectorInfo</a:t>
            </a:r>
            <a:endParaRPr lang="en-GB" dirty="0"/>
          </a:p>
          <a:p>
            <a:endParaRPr lang="en-US" dirty="0"/>
          </a:p>
        </p:txBody>
      </p:sp>
      <p:sp>
        <p:nvSpPr>
          <p:cNvPr id="56" name="TextBox 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8889C744-C439-3D41-A373-39DFCCC305E4}"/>
              </a:ext>
            </a:extLst>
          </p:cNvPr>
          <p:cNvSpPr txBox="1"/>
          <p:nvPr/>
        </p:nvSpPr>
        <p:spPr>
          <a:xfrm>
            <a:off x="572753" y="34427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 dirty="0"/>
              <a:t>…</a:t>
            </a:r>
            <a:endParaRPr lang="en-US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="" xmlns:a16="http://schemas.microsoft.com/office/drawing/2014/main" xmlns:lc="http://schemas.openxmlformats.org/drawingml/2006/lockedCanvas" id="{9E8CA9C7-8F6E-114D-AE34-633D2AF22A47}"/>
              </a:ext>
            </a:extLst>
          </p:cNvPr>
          <p:cNvCxnSpPr>
            <a:cxnSpLocks/>
            <a:endCxn id="52" idx="3"/>
          </p:cNvCxnSpPr>
          <p:nvPr/>
        </p:nvCxnSpPr>
        <p:spPr>
          <a:xfrm flipH="1">
            <a:off x="5125781" y="2306779"/>
            <a:ext cx="131842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62">
            <a:extLst>
              <a:ext uri="{FF2B5EF4-FFF2-40B4-BE49-F238E27FC236}">
                <a16:creationId xmlns="" xmlns:a16="http://schemas.microsoft.com/office/drawing/2014/main" xmlns:lc="http://schemas.openxmlformats.org/drawingml/2006/lockedCanvas" id="{8BCF96A0-E48C-EE4C-B318-7A39DD0C90A5}"/>
              </a:ext>
            </a:extLst>
          </p:cNvPr>
          <p:cNvSpPr txBox="1"/>
          <p:nvPr/>
        </p:nvSpPr>
        <p:spPr>
          <a:xfrm>
            <a:off x="6444208" y="1951508"/>
            <a:ext cx="237626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 dirty="0"/>
              <a:t>Absolute values stored</a:t>
            </a:r>
          </a:p>
          <a:p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="" xmlns:a16="http://schemas.microsoft.com/office/drawing/2014/main" xmlns:lc="http://schemas.openxmlformats.org/drawingml/2006/lockedCanvas" id="{F912CB31-9745-0945-A45B-778F4DFA8B4C}"/>
              </a:ext>
            </a:extLst>
          </p:cNvPr>
          <p:cNvSpPr/>
          <p:nvPr/>
        </p:nvSpPr>
        <p:spPr>
          <a:xfrm>
            <a:off x="1049078" y="2211031"/>
            <a:ext cx="338336" cy="3215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="" xmlns:a16="http://schemas.microsoft.com/office/drawing/2014/main" xmlns:lc="http://schemas.openxmlformats.org/drawingml/2006/lockedCanvas" id="{99B66C24-C855-CB49-A6B0-5E3F2935EFC5}"/>
              </a:ext>
            </a:extLst>
          </p:cNvPr>
          <p:cNvSpPr/>
          <p:nvPr/>
        </p:nvSpPr>
        <p:spPr>
          <a:xfrm>
            <a:off x="1471300" y="2220739"/>
            <a:ext cx="338336" cy="3215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="" xmlns:a16="http://schemas.microsoft.com/office/drawing/2014/main" xmlns:lc="http://schemas.openxmlformats.org/drawingml/2006/lockedCanvas" id="{A3807E89-9FD3-314F-9E28-FC2C02BF2F01}"/>
              </a:ext>
            </a:extLst>
          </p:cNvPr>
          <p:cNvSpPr/>
          <p:nvPr/>
        </p:nvSpPr>
        <p:spPr>
          <a:xfrm>
            <a:off x="1049078" y="2604606"/>
            <a:ext cx="338336" cy="338233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="" xmlns:a16="http://schemas.microsoft.com/office/drawing/2014/main" xmlns:lc="http://schemas.openxmlformats.org/drawingml/2006/lockedCanvas" id="{B8B757D4-3B67-CD45-84A0-AB2C58EA2B67}"/>
              </a:ext>
            </a:extLst>
          </p:cNvPr>
          <p:cNvSpPr/>
          <p:nvPr/>
        </p:nvSpPr>
        <p:spPr>
          <a:xfrm>
            <a:off x="1471300" y="2601175"/>
            <a:ext cx="338336" cy="338233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="" xmlns:a16="http://schemas.microsoft.com/office/drawing/2014/main" xmlns:lc="http://schemas.openxmlformats.org/drawingml/2006/lockedCanvas" id="{0D628394-2E76-7041-B1D9-04CC5A00412F}"/>
              </a:ext>
            </a:extLst>
          </p:cNvPr>
          <p:cNvSpPr/>
          <p:nvPr/>
        </p:nvSpPr>
        <p:spPr>
          <a:xfrm>
            <a:off x="1049078" y="3014847"/>
            <a:ext cx="338336" cy="359937"/>
          </a:xfrm>
          <a:prstGeom prst="rect">
            <a:avLst/>
          </a:prstGeom>
          <a:solidFill>
            <a:srgbClr val="FF811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="" xmlns:a16="http://schemas.microsoft.com/office/drawing/2014/main" xmlns:lc="http://schemas.openxmlformats.org/drawingml/2006/lockedCanvas" id="{7C6450CA-DC1F-B54D-BE1F-55616CB508D2}"/>
              </a:ext>
            </a:extLst>
          </p:cNvPr>
          <p:cNvSpPr/>
          <p:nvPr/>
        </p:nvSpPr>
        <p:spPr>
          <a:xfrm>
            <a:off x="1483145" y="3009434"/>
            <a:ext cx="338336" cy="359937"/>
          </a:xfrm>
          <a:prstGeom prst="rect">
            <a:avLst/>
          </a:prstGeom>
          <a:solidFill>
            <a:srgbClr val="FF811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5" name="TextBox 58">
            <a:extLst>
              <a:ext uri="{FF2B5EF4-FFF2-40B4-BE49-F238E27FC236}">
                <a16:creationId xmlns="" xmlns:a16="http://schemas.microsoft.com/office/drawing/2014/main" xmlns:lc="http://schemas.openxmlformats.org/drawingml/2006/lockedCanvas" id="{40300292-0C67-1246-8361-59C3175E103C}"/>
              </a:ext>
            </a:extLst>
          </p:cNvPr>
          <p:cNvSpPr txBox="1"/>
          <p:nvPr/>
        </p:nvSpPr>
        <p:spPr>
          <a:xfrm>
            <a:off x="6439852" y="2620883"/>
            <a:ext cx="2376264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 dirty="0"/>
              <a:t>COW wrapped. No </a:t>
            </a:r>
            <a:r>
              <a:rPr lang="en-GB" dirty="0" err="1"/>
              <a:t>ParameterMap</a:t>
            </a:r>
            <a:r>
              <a:rPr lang="en-GB" dirty="0"/>
              <a:t> needed.</a:t>
            </a:r>
          </a:p>
          <a:p>
            <a:endParaRPr lang="en-US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="" xmlns:a16="http://schemas.microsoft.com/office/drawing/2014/main" xmlns:lc="http://schemas.openxmlformats.org/drawingml/2006/lockedCanvas" id="{2D4028BC-7D56-BD46-AF74-8922C212F060}"/>
              </a:ext>
            </a:extLst>
          </p:cNvPr>
          <p:cNvCxnSpPr>
            <a:cxnSpLocks/>
          </p:cNvCxnSpPr>
          <p:nvPr/>
        </p:nvCxnSpPr>
        <p:spPr>
          <a:xfrm flipH="1" flipV="1">
            <a:off x="5125781" y="2485483"/>
            <a:ext cx="1241815" cy="3893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0">
            <a:extLst>
              <a:ext uri="{FF2B5EF4-FFF2-40B4-BE49-F238E27FC236}">
                <a16:creationId xmlns="" xmlns:a16="http://schemas.microsoft.com/office/drawing/2014/main" xmlns:lc="http://schemas.openxmlformats.org/drawingml/2006/lockedCanvas" id="{B9076BD3-18EA-BD4F-B174-D4BB30C5C7AD}"/>
              </a:ext>
            </a:extLst>
          </p:cNvPr>
          <p:cNvSpPr txBox="1"/>
          <p:nvPr/>
        </p:nvSpPr>
        <p:spPr>
          <a:xfrm>
            <a:off x="1259632" y="4095070"/>
            <a:ext cx="4043051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GB" i="1" dirty="0"/>
              <a:t>Structure of Arrays approach</a:t>
            </a:r>
          </a:p>
          <a:p>
            <a:endParaRPr lang="en-GB" i="1" dirty="0"/>
          </a:p>
          <a:p>
            <a:r>
              <a:rPr lang="en-GB" i="1" dirty="0"/>
              <a:t>More data </a:t>
            </a:r>
            <a:r>
              <a:rPr lang="en-GB" i="1" dirty="0" smtClean="0"/>
              <a:t>in </a:t>
            </a:r>
            <a:r>
              <a:rPr lang="en-GB" i="1" dirty="0"/>
              <a:t>the cache and fewer misses for most scenarios. Overall much, much faster access.</a:t>
            </a:r>
          </a:p>
          <a:p>
            <a:endParaRPr lang="en-GB" i="1" dirty="0"/>
          </a:p>
          <a:p>
            <a:r>
              <a:rPr lang="en-GB" i="1" dirty="0" err="1"/>
              <a:t>ComponentInfo</a:t>
            </a:r>
            <a:r>
              <a:rPr lang="en-GB" i="1" dirty="0"/>
              <a:t> is similar and also stores “Flat Tree” for navigation</a:t>
            </a:r>
          </a:p>
          <a:p>
            <a:endParaRPr lang="en-GB" i="1" dirty="0"/>
          </a:p>
          <a:p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274209" y="1124744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Instrument 2.0 Storage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77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9446" y="476672"/>
            <a:ext cx="2985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 smtClean="0"/>
              <a:t>Implementation</a:t>
            </a:r>
            <a:endParaRPr lang="en-GB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158761" y="1228110"/>
            <a:ext cx="2826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hlinkClick r:id="rId3"/>
              </a:rPr>
              <a:t>Instrument Access Layers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475656" y="1700808"/>
            <a:ext cx="712879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Introduces a new paradigm for instrument access via indexing. No more map lookups for things like position and rotation.</a:t>
            </a:r>
          </a:p>
          <a:p>
            <a:pPr lvl="1"/>
            <a:r>
              <a:rPr lang="en-GB" sz="1400" dirty="0" smtClean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Consolas" panose="020B0609020204030204" pitchFamily="49" charset="0"/>
              </a:rPr>
              <a:t>ComponentInfo::position(index)</a:t>
            </a:r>
            <a:endParaRPr lang="en-GB" sz="1400" dirty="0" smtClean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SpectrumInfo is a view of the instrument from a spectral perspective e.g. </a:t>
            </a:r>
          </a:p>
          <a:p>
            <a:pPr lvl="1"/>
            <a:r>
              <a:rPr lang="en-GB" sz="1400" dirty="0" smtClean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Consolas" panose="020B0609020204030204" pitchFamily="49" charset="0"/>
              </a:rPr>
              <a:t>SpectrumInfo::</a:t>
            </a:r>
            <a:r>
              <a:rPr lang="en-GB" sz="1400" dirty="0" err="1" smtClean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Consolas" panose="020B0609020204030204" pitchFamily="49" charset="0"/>
              </a:rPr>
              <a:t>isMonitor</a:t>
            </a:r>
            <a:r>
              <a:rPr lang="en-GB" sz="1400" dirty="0" smtClean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Consolas" panose="020B0609020204030204" pitchFamily="49" charset="0"/>
              </a:rPr>
              <a:t>(index) SpectrumInfo::</a:t>
            </a:r>
            <a:r>
              <a:rPr lang="en-GB" sz="1400" dirty="0" err="1" smtClean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Consolas" panose="020B0609020204030204" pitchFamily="49" charset="0"/>
              </a:rPr>
              <a:t>spectrumDefinition</a:t>
            </a:r>
            <a:r>
              <a:rPr lang="en-GB" sz="1400" dirty="0" smtClean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Consolas" panose="020B0609020204030204" pitchFamily="49" charset="0"/>
              </a:rPr>
              <a:t>(index)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DetectorInfo contains an interface for dealing specifically with detectors.</a:t>
            </a:r>
          </a:p>
          <a:p>
            <a:pPr lvl="1"/>
            <a:r>
              <a:rPr lang="en-GB" sz="1400" dirty="0" smtClean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Consolas" panose="020B0609020204030204" pitchFamily="49" charset="0"/>
              </a:rPr>
              <a:t>DetectorInfo::</a:t>
            </a:r>
            <a:r>
              <a:rPr lang="en-GB" sz="1400" dirty="0" err="1" smtClean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Consolas" panose="020B0609020204030204" pitchFamily="49" charset="0"/>
              </a:rPr>
              <a:t>isMasked</a:t>
            </a:r>
            <a:r>
              <a:rPr lang="en-GB" sz="1400" dirty="0" smtClean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Consolas" panose="020B0609020204030204" pitchFamily="49" charset="0"/>
              </a:rPr>
              <a:t>(index) </a:t>
            </a:r>
          </a:p>
          <a:p>
            <a:pPr lvl="1"/>
            <a:r>
              <a:rPr lang="en-GB" sz="1400" dirty="0" smtClean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Consolas" panose="020B0609020204030204" pitchFamily="49" charset="0"/>
              </a:rPr>
              <a:t>DetectorInfo::</a:t>
            </a:r>
            <a:r>
              <a:rPr lang="en-GB" sz="1400" dirty="0" err="1" smtClean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Consolas" panose="020B0609020204030204" pitchFamily="49" charset="0"/>
              </a:rPr>
              <a:t>setPosition</a:t>
            </a:r>
            <a:r>
              <a:rPr lang="en-GB" sz="1400" dirty="0" smtClean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Consolas" panose="020B0609020204030204" pitchFamily="49" charset="0"/>
              </a:rPr>
              <a:t>(index, position)</a:t>
            </a:r>
          </a:p>
          <a:p>
            <a:pPr lvl="1"/>
            <a:r>
              <a:rPr lang="en-GB" sz="1400" dirty="0" smtClean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Consolas" panose="020B0609020204030204" pitchFamily="49" charset="0"/>
              </a:rPr>
              <a:t>DetectorInfo::l2(index)</a:t>
            </a:r>
            <a:endParaRPr lang="en-GB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ComponentInfo contains an interface for dealing with generic components (detectors included).</a:t>
            </a:r>
          </a:p>
          <a:p>
            <a:pPr lvl="1"/>
            <a:r>
              <a:rPr lang="en-GB" sz="1400" dirty="0" smtClean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Consolas" panose="020B0609020204030204" pitchFamily="49" charset="0"/>
              </a:rPr>
              <a:t>ComponentInfo::root()</a:t>
            </a:r>
          </a:p>
          <a:p>
            <a:pPr lvl="1"/>
            <a:r>
              <a:rPr lang="en-GB" sz="1400" dirty="0" smtClean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Consolas" panose="020B0609020204030204" pitchFamily="49" charset="0"/>
              </a:rPr>
              <a:t>ComponentInfo::children(index)</a:t>
            </a:r>
          </a:p>
          <a:p>
            <a:pPr lvl="1"/>
            <a:r>
              <a:rPr lang="en-GB" sz="1400" dirty="0" smtClean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Consolas" panose="020B0609020204030204" pitchFamily="49" charset="0"/>
              </a:rPr>
              <a:t>ComponentInfo::</a:t>
            </a:r>
            <a:r>
              <a:rPr lang="en-GB" sz="1400" dirty="0" err="1" smtClean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Consolas" panose="020B0609020204030204" pitchFamily="49" charset="0"/>
              </a:rPr>
              <a:t>detectorsInSubtree</a:t>
            </a:r>
            <a:r>
              <a:rPr lang="en-GB" sz="1400" dirty="0" smtClean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Consolas" panose="020B0609020204030204" pitchFamily="49" charset="0"/>
              </a:rPr>
              <a:t>(index)</a:t>
            </a:r>
          </a:p>
          <a:p>
            <a:pPr lvl="1"/>
            <a:r>
              <a:rPr lang="en-GB" sz="1400" dirty="0" smtClean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Consolas" panose="020B0609020204030204" pitchFamily="49" charset="0"/>
              </a:rPr>
              <a:t> </a:t>
            </a:r>
            <a:endParaRPr lang="en-GB" sz="1400" dirty="0" smtClean="0"/>
          </a:p>
          <a:p>
            <a:pPr lvl="1"/>
            <a:r>
              <a:rPr lang="en-GB" sz="1400" dirty="0" smtClean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Consolas" panose="020B0609020204030204" pitchFamily="49" charset="0"/>
              </a:rPr>
              <a:t> </a:t>
            </a:r>
            <a:endParaRPr lang="en-GB" sz="1400" dirty="0" smtClean="0"/>
          </a:p>
          <a:p>
            <a:pPr lvl="1"/>
            <a:endParaRPr lang="en-GB" dirty="0"/>
          </a:p>
        </p:txBody>
      </p:sp>
      <p:pic>
        <p:nvPicPr>
          <p:cNvPr id="9" name="Picture 2" descr="C:\Users\bpe14858\Pictures\png-signpost-signpost-icon-16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43878" y="2492896"/>
            <a:ext cx="2088232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259902" y="2890553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621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9446" y="476672"/>
            <a:ext cx="2985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 smtClean="0"/>
              <a:t>Implementation</a:t>
            </a:r>
            <a:endParaRPr lang="en-GB" sz="3200" dirty="0"/>
          </a:p>
        </p:txBody>
      </p:sp>
      <p:pic>
        <p:nvPicPr>
          <p:cNvPr id="111618" name="Picture 2" descr="C:\Users\bpe14858\Downloads\t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820" y="1700808"/>
            <a:ext cx="3960440" cy="379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68405" y="177281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root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026796" y="3413421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sample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106916" y="34061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source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051132" y="29969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comp1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2530852" y="407707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subcomp1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627196" y="407707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subcomp2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3088304" y="54452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det2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3899004" y="5445224"/>
            <a:ext cx="8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det2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873812" y="54452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det3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627196" y="54452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det4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698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9446" y="476672"/>
            <a:ext cx="2985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 smtClean="0"/>
              <a:t>Implementation</a:t>
            </a:r>
            <a:endParaRPr lang="en-GB" sz="3200" dirty="0"/>
          </a:p>
        </p:txBody>
      </p:sp>
      <p:pic>
        <p:nvPicPr>
          <p:cNvPr id="111618" name="Picture 2" descr="C:\Users\bpe14858\Downloads\t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820" y="1700808"/>
            <a:ext cx="3960440" cy="379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68405" y="177281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root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026796" y="3413421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sample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106916" y="34061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source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051132" y="29969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comp1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2530852" y="407707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subcomp1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627196" y="407707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subcomp2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3088304" y="54452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det2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3899004" y="5445224"/>
            <a:ext cx="8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det2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873812" y="54452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det3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627196" y="54452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det4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275856" y="5075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038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9444" y="476672"/>
            <a:ext cx="2985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 smtClean="0"/>
              <a:t>Implementation</a:t>
            </a:r>
            <a:endParaRPr lang="en-GB" sz="3200" dirty="0"/>
          </a:p>
        </p:txBody>
      </p:sp>
      <p:pic>
        <p:nvPicPr>
          <p:cNvPr id="111618" name="Picture 2" descr="C:\Users\bpe14858\Downloads\t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820" y="1700808"/>
            <a:ext cx="3960440" cy="379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68405" y="177281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root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026796" y="3413421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sample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106916" y="34061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source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051132" y="29969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comp1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2530852" y="407707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subcomp1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627196" y="407707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subcomp2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3088304" y="54452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det2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3899004" y="5445224"/>
            <a:ext cx="8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det2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873812" y="54452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det3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627196" y="54452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det4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275856" y="5075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043070" y="50851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8558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9444" y="476672"/>
            <a:ext cx="2985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 smtClean="0"/>
              <a:t>Implementation</a:t>
            </a:r>
            <a:endParaRPr lang="en-GB" sz="3200" dirty="0"/>
          </a:p>
        </p:txBody>
      </p:sp>
      <p:pic>
        <p:nvPicPr>
          <p:cNvPr id="111618" name="Picture 2" descr="C:\Users\bpe14858\Downloads\t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820" y="1700808"/>
            <a:ext cx="3960440" cy="379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68405" y="177281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root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026796" y="3413421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sample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106916" y="34061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source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051132" y="29969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comp1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2530852" y="407707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subcomp1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627196" y="407707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subcomp2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3088304" y="54452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det2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3899004" y="5445224"/>
            <a:ext cx="8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det2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873812" y="54452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det3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627196" y="54452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det4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275856" y="5075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043070" y="50851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04048" y="50851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1855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25267" y="476672"/>
            <a:ext cx="1893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 smtClean="0"/>
              <a:t>Overview</a:t>
            </a:r>
            <a:endParaRPr lang="en-GB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05665" y="2204864"/>
            <a:ext cx="371928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2400" dirty="0" smtClean="0"/>
              <a:t>Motivation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 smtClean="0"/>
              <a:t>Prototyping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 smtClean="0"/>
              <a:t>Implementation</a:t>
            </a:r>
            <a:endParaRPr lang="en-GB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GB" sz="2400" dirty="0" smtClean="0"/>
              <a:t>Rollout and Challenges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 smtClean="0"/>
              <a:t>Future</a:t>
            </a:r>
            <a:endParaRPr lang="en-GB" sz="2400" dirty="0" smtClean="0"/>
          </a:p>
          <a:p>
            <a:pPr marL="342900" indent="-342900">
              <a:buFont typeface="+mj-lt"/>
              <a:buAutoNum type="arabicPeriod"/>
            </a:pP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2023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9444" y="476672"/>
            <a:ext cx="2985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 smtClean="0"/>
              <a:t>Implementation</a:t>
            </a:r>
            <a:endParaRPr lang="en-GB" sz="3200" dirty="0"/>
          </a:p>
        </p:txBody>
      </p:sp>
      <p:pic>
        <p:nvPicPr>
          <p:cNvPr id="111618" name="Picture 2" descr="C:\Users\bpe14858\Downloads\t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820" y="1700808"/>
            <a:ext cx="3960440" cy="379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68405" y="177281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root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026796" y="3413421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sample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106916" y="34061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source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051132" y="29969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comp1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2530852" y="407707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subcomp1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627196" y="407707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subcomp2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3088304" y="54452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det2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3899004" y="5445224"/>
            <a:ext cx="8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det2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873812" y="54452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det3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627196" y="54452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det4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275856" y="5075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043070" y="50851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04048" y="50851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71262" y="5075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899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9444" y="476672"/>
            <a:ext cx="2985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 smtClean="0"/>
              <a:t>Implementation</a:t>
            </a:r>
            <a:endParaRPr lang="en-GB" sz="3200" dirty="0"/>
          </a:p>
        </p:txBody>
      </p:sp>
      <p:pic>
        <p:nvPicPr>
          <p:cNvPr id="111618" name="Picture 2" descr="C:\Users\bpe14858\Downloads\t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820" y="1700808"/>
            <a:ext cx="3960440" cy="379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68405" y="177281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root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026796" y="3413421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sample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106916" y="34061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source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051132" y="29969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comp1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2530852" y="407707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subcomp1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627196" y="407707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subcomp2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3088304" y="54452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det2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3899004" y="5445224"/>
            <a:ext cx="8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det2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873812" y="54452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det3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627196" y="54452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det4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275856" y="5075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043070" y="50851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04048" y="50851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71262" y="5075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3899054" y="40770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418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9444" y="476672"/>
            <a:ext cx="2985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 smtClean="0"/>
              <a:t>Implementation</a:t>
            </a:r>
            <a:endParaRPr lang="en-GB" sz="3200" dirty="0"/>
          </a:p>
        </p:txBody>
      </p:sp>
      <p:pic>
        <p:nvPicPr>
          <p:cNvPr id="111618" name="Picture 2" descr="C:\Users\bpe14858\Downloads\t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820" y="1700808"/>
            <a:ext cx="3960440" cy="379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68405" y="177281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root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026796" y="3413421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sample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106916" y="34061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source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051132" y="29969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comp1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2530852" y="407707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subcomp1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627196" y="407707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subcomp2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3088304" y="54452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det2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3899004" y="5445224"/>
            <a:ext cx="8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det2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873812" y="54452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det3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627196" y="54452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det4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275856" y="5075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043070" y="50851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04048" y="50851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71262" y="5075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3899054" y="40770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5123190" y="40770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249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9444" y="476672"/>
            <a:ext cx="2985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 smtClean="0"/>
              <a:t>Implementation</a:t>
            </a:r>
            <a:endParaRPr lang="en-GB" sz="3200" dirty="0"/>
          </a:p>
        </p:txBody>
      </p:sp>
      <p:pic>
        <p:nvPicPr>
          <p:cNvPr id="111618" name="Picture 2" descr="C:\Users\bpe14858\Downloads\t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820" y="1700808"/>
            <a:ext cx="3960440" cy="379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68405" y="177281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root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026796" y="3413421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sample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106916" y="34061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source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051132" y="29969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comp1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2530852" y="407707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subcomp1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627196" y="407707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subcomp2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3088304" y="54452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det2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3899004" y="5445224"/>
            <a:ext cx="8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det2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873812" y="54452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det3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627196" y="54452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det4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275856" y="5075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043070" y="50851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04048" y="50851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71262" y="5075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3899054" y="40770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5123190" y="40770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4547126" y="2924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2270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9444" y="476672"/>
            <a:ext cx="2985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 smtClean="0"/>
              <a:t>Implementation</a:t>
            </a:r>
            <a:endParaRPr lang="en-GB" sz="3200" dirty="0"/>
          </a:p>
        </p:txBody>
      </p:sp>
      <p:pic>
        <p:nvPicPr>
          <p:cNvPr id="111618" name="Picture 2" descr="C:\Users\bpe14858\Downloads\t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820" y="1700808"/>
            <a:ext cx="3960440" cy="379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68405" y="177281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root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026796" y="3413421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sample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106916" y="34061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source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051132" y="29969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comp1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2530852" y="407707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subcomp1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627196" y="407707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subcomp2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3088304" y="54452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det2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3899004" y="5445224"/>
            <a:ext cx="8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det2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873812" y="54452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det3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627196" y="54452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det4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275856" y="5075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043070" y="50851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04048" y="50851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71262" y="5075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3899054" y="40770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5123190" y="40770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4547126" y="2924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94998" y="2924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829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9444" y="476672"/>
            <a:ext cx="2985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 smtClean="0"/>
              <a:t>Implementation</a:t>
            </a:r>
            <a:endParaRPr lang="en-GB" sz="3200" dirty="0"/>
          </a:p>
        </p:txBody>
      </p:sp>
      <p:pic>
        <p:nvPicPr>
          <p:cNvPr id="111618" name="Picture 2" descr="C:\Users\bpe14858\Downloads\t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820" y="1700808"/>
            <a:ext cx="3960440" cy="379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68405" y="177281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root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026796" y="3413421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sample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106916" y="34061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source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051132" y="29969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comp1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2530852" y="407707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subcomp1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627196" y="407707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subcomp2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3088304" y="54452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det2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3899004" y="5445224"/>
            <a:ext cx="8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det2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873812" y="54452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det3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627196" y="54452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det4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275856" y="5075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043070" y="50851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04048" y="50851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71262" y="5075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3899054" y="40770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5123190" y="40770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4547126" y="2924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94998" y="2924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7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2339752" y="2924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5261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9444" y="476672"/>
            <a:ext cx="2985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 smtClean="0"/>
              <a:t>Implementation</a:t>
            </a:r>
            <a:endParaRPr lang="en-GB" sz="3200" dirty="0"/>
          </a:p>
        </p:txBody>
      </p:sp>
      <p:pic>
        <p:nvPicPr>
          <p:cNvPr id="111618" name="Picture 2" descr="C:\Users\bpe14858\Downloads\t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820" y="1700808"/>
            <a:ext cx="3960440" cy="379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68405" y="177281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root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026796" y="3413421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sample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106916" y="34061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source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051132" y="29969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comp1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2530852" y="407707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subcomp1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627196" y="407707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subcomp2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3088304" y="54452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det2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3899004" y="5445224"/>
            <a:ext cx="8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det2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873812" y="54452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det3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627196" y="54452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det4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275856" y="5075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043070" y="50851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04048" y="50851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71262" y="5075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3899054" y="40770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5123190" y="40770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4547126" y="2924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94998" y="2924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7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2339752" y="2924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83030" y="17728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9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91680" y="1597442"/>
            <a:ext cx="5184576" cy="421711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1619672" y="1556792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rgbClr val="FF0000"/>
                </a:solidFill>
              </a:rPr>
              <a:t>ComponentInfo</a:t>
            </a:r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92280" y="1895346"/>
            <a:ext cx="19442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Higher level components always have higher indices than children.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4788024" y="1957482"/>
            <a:ext cx="2304256" cy="103366"/>
          </a:xfrm>
          <a:prstGeom prst="straightConnector1">
            <a:avLst/>
          </a:prstGeom>
          <a:ln w="127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5051132" y="2492896"/>
            <a:ext cx="1897132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627196" y="2708920"/>
            <a:ext cx="1465084" cy="115212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62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9444" y="476672"/>
            <a:ext cx="2985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 smtClean="0"/>
              <a:t>Implementation</a:t>
            </a:r>
            <a:endParaRPr lang="en-GB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835696" y="1228110"/>
            <a:ext cx="5827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Relationship Between ComponentInfo and DetectorInfo</a:t>
            </a:r>
            <a:endParaRPr lang="en-GB" dirty="0"/>
          </a:p>
        </p:txBody>
      </p:sp>
      <p:pic>
        <p:nvPicPr>
          <p:cNvPr id="111618" name="Picture 2" descr="C:\Users\bpe14858\Downloads\t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820" y="1700808"/>
            <a:ext cx="3960440" cy="379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68405" y="177281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root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026796" y="3413421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sample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106916" y="34061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source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051132" y="29969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comp1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2530852" y="407707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subcomp1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627196" y="407707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subcomp2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3088304" y="54452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det2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3899004" y="5445224"/>
            <a:ext cx="8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det2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873812" y="54452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det3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627196" y="54452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det4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275856" y="5075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043070" y="50851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04048" y="50851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71262" y="5075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3899054" y="40770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5123190" y="40770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4547126" y="2924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94998" y="2924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7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2339752" y="2924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83030" y="17728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9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91680" y="1597442"/>
            <a:ext cx="5184576" cy="421711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1619672" y="1556792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rgbClr val="FF0000"/>
                </a:solidFill>
              </a:rPr>
              <a:t>ComponentInfo</a:t>
            </a:r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026796" y="4797152"/>
            <a:ext cx="4489420" cy="1008112"/>
          </a:xfrm>
          <a:prstGeom prst="rect">
            <a:avLst/>
          </a:prstGeom>
          <a:noFill/>
          <a:ln w="127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1972548" y="4777407"/>
            <a:ext cx="1303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rgbClr val="0070C0"/>
                </a:solidFill>
              </a:rPr>
              <a:t>DetectorInfo</a:t>
            </a:r>
            <a:endParaRPr lang="en-GB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52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9444" y="476672"/>
            <a:ext cx="2985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 smtClean="0"/>
              <a:t>Implementation</a:t>
            </a:r>
            <a:endParaRPr lang="en-GB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835696" y="1228110"/>
            <a:ext cx="5827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Relationship Between ComponentInfo and DetectorInfo</a:t>
            </a:r>
            <a:endParaRPr lang="en-GB" dirty="0"/>
          </a:p>
        </p:txBody>
      </p:sp>
      <p:pic>
        <p:nvPicPr>
          <p:cNvPr id="111618" name="Picture 2" descr="C:\Users\bpe14858\Downloads\tr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820" y="1700808"/>
            <a:ext cx="3960440" cy="379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68405" y="177281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root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026796" y="3413421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sample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106916" y="34061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source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051132" y="29969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comp1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2530852" y="407707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subcomp1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627196" y="407707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subcomp2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3088304" y="54452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det2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3899004" y="5445224"/>
            <a:ext cx="8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det2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873812" y="54452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det3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627196" y="54452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det4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275856" y="5075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043070" y="50851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04048" y="50851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71262" y="5075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3899054" y="40770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5123190" y="40770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4547126" y="2924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94998" y="2924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7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2339752" y="2924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83030" y="17728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9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91680" y="1597442"/>
            <a:ext cx="5184576" cy="421711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1619672" y="1556792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rgbClr val="FF0000"/>
                </a:solidFill>
              </a:rPr>
              <a:t>ComponentInfo</a:t>
            </a:r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026796" y="4797152"/>
            <a:ext cx="4489420" cy="1008112"/>
          </a:xfrm>
          <a:prstGeom prst="rect">
            <a:avLst/>
          </a:prstGeom>
          <a:noFill/>
          <a:ln w="127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1972548" y="4777407"/>
            <a:ext cx="1303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rgbClr val="0070C0"/>
                </a:solidFill>
              </a:rPr>
              <a:t>DetectorInfo</a:t>
            </a:r>
            <a:endParaRPr lang="en-GB" sz="16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92280" y="1895346"/>
            <a:ext cx="19442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Consolas" panose="020B0609020204030204" pitchFamily="49" charset="0"/>
              </a:rPr>
              <a:t>ComponentInfo</a:t>
            </a:r>
            <a:r>
              <a:rPr lang="en-GB" sz="1400" dirty="0" smtClean="0"/>
              <a:t> and </a:t>
            </a:r>
            <a:r>
              <a:rPr lang="en-GB" sz="1400" dirty="0" smtClean="0">
                <a:latin typeface="Consolas" panose="020B0609020204030204" pitchFamily="49" charset="0"/>
              </a:rPr>
              <a:t>DetectorInfo</a:t>
            </a:r>
            <a:r>
              <a:rPr lang="en-GB" sz="1400" dirty="0" smtClean="0"/>
              <a:t> contain the same indices for detectors.</a:t>
            </a:r>
          </a:p>
        </p:txBody>
      </p:sp>
    </p:spTree>
    <p:extLst>
      <p:ext uri="{BB962C8B-B14F-4D97-AF65-F5344CB8AC3E}">
        <p14:creationId xmlns:p14="http://schemas.microsoft.com/office/powerpoint/2010/main" val="9520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9446" y="476672"/>
            <a:ext cx="2985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 smtClean="0"/>
              <a:t>Implementation</a:t>
            </a:r>
            <a:endParaRPr lang="en-GB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475656" y="1268760"/>
            <a:ext cx="7128792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Within the codebase there currently exist 2 </a:t>
            </a:r>
            <a:r>
              <a:rPr lang="en-GB" dirty="0" err="1" smtClean="0"/>
              <a:t>layes</a:t>
            </a:r>
            <a:r>
              <a:rPr lang="en-GB" dirty="0" smtClean="0"/>
              <a:t>:</a:t>
            </a:r>
          </a:p>
          <a:p>
            <a:pPr lvl="1"/>
            <a:r>
              <a:rPr lang="en-GB" sz="1400" dirty="0" smtClean="0">
                <a:latin typeface="Consolas" panose="020B0609020204030204" pitchFamily="49" charset="0"/>
              </a:rPr>
              <a:t>Beamline::ComponentInfo</a:t>
            </a:r>
          </a:p>
          <a:p>
            <a:pPr lvl="1"/>
            <a:r>
              <a:rPr lang="en-GB" sz="1400" dirty="0" smtClean="0">
                <a:latin typeface="Consolas" panose="020B0609020204030204" pitchFamily="49" charset="0"/>
              </a:rPr>
              <a:t>Beamline::DetectorInfo</a:t>
            </a:r>
          </a:p>
          <a:p>
            <a:pPr lvl="1"/>
            <a:r>
              <a:rPr lang="en-GB" sz="1400" dirty="0" smtClean="0">
                <a:latin typeface="Consolas" panose="020B0609020204030204" pitchFamily="49" charset="0"/>
              </a:rPr>
              <a:t>Beamline::SpectrumInfo</a:t>
            </a:r>
          </a:p>
          <a:p>
            <a:r>
              <a:rPr lang="en-GB" dirty="0" smtClean="0"/>
              <a:t>    and</a:t>
            </a:r>
          </a:p>
          <a:p>
            <a:pPr lvl="1"/>
            <a:r>
              <a:rPr lang="en-GB" sz="1400" dirty="0" smtClean="0">
                <a:latin typeface="Consolas" panose="020B0609020204030204" pitchFamily="49" charset="0"/>
              </a:rPr>
              <a:t>Geometry::ComponentInfo</a:t>
            </a:r>
          </a:p>
          <a:p>
            <a:pPr lvl="1"/>
            <a:r>
              <a:rPr lang="en-GB" sz="1400" dirty="0" smtClean="0">
                <a:latin typeface="Consolas" panose="020B0609020204030204" pitchFamily="49" charset="0"/>
              </a:rPr>
              <a:t>Geometry::DetectorInfo</a:t>
            </a:r>
          </a:p>
          <a:p>
            <a:pPr lvl="1"/>
            <a:r>
              <a:rPr lang="en-GB" sz="1400" dirty="0" smtClean="0">
                <a:latin typeface="Consolas" panose="020B0609020204030204" pitchFamily="49" charset="0"/>
              </a:rPr>
              <a:t>Geometry::SpectrumInfo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Currently all </a:t>
            </a:r>
            <a:r>
              <a:rPr lang="en-GB" sz="1400" dirty="0" smtClean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*info </a:t>
            </a:r>
            <a:r>
              <a:rPr lang="en-GB" dirty="0" smtClean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objects are in compatibility mode and are built by parsing Instrument 1.0 in the </a:t>
            </a:r>
            <a:r>
              <a:rPr lang="en-GB" sz="1400" dirty="0" err="1" smtClean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InstrumentVisitor</a:t>
            </a:r>
            <a:endParaRPr lang="en-GB" dirty="0" smtClean="0">
              <a:effectLst>
                <a:outerShdw blurRad="50800" dist="50800" dir="5400000" algn="ctr" rotWithShape="0">
                  <a:schemeClr val="bg1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1400" dirty="0" smtClean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Consolas" panose="020B0609020204030204" pitchFamily="49" charset="0"/>
              </a:rPr>
              <a:t> </a:t>
            </a:r>
            <a:endParaRPr lang="en-GB" sz="1400" dirty="0" smtClean="0"/>
          </a:p>
          <a:p>
            <a:pPr lvl="1"/>
            <a:r>
              <a:rPr lang="en-GB" sz="1400" dirty="0" smtClean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Consolas" panose="020B0609020204030204" pitchFamily="49" charset="0"/>
              </a:rPr>
              <a:t> </a:t>
            </a:r>
            <a:endParaRPr lang="en-GB" sz="1400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0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5920" y="476672"/>
            <a:ext cx="2052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 smtClean="0"/>
              <a:t>Motivation</a:t>
            </a:r>
            <a:endParaRPr lang="en-GB" sz="3200" dirty="0"/>
          </a:p>
        </p:txBody>
      </p:sp>
      <p:sp>
        <p:nvSpPr>
          <p:cNvPr id="3" name="AutoShape 2" descr="http://www.sciencemag.org/sites/default/files/styles/article_main_large/public/images/si-European%20Spallation%20Source.jpg?itok=WNui6LD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AutoShape 4" descr="http://www.sciencemag.org/sites/default/files/styles/article_main_large/public/images/si-European%20Spallation%20Source.jpg?itok=WNui6LD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0421" name="Picture 5" descr="C:\Users\bpe14858\Videos\si-European Spallation Sourc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8" t="9429" r="9922" b="10159"/>
          <a:stretch/>
        </p:blipFill>
        <p:spPr bwMode="auto">
          <a:xfrm>
            <a:off x="4956455" y="1484784"/>
            <a:ext cx="3883418" cy="220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8380" y="1412776"/>
            <a:ext cx="45780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Collaboration with the ESS and the decision to use the Mantid Framework as the tool for live data reduction presented a few major concerns about the current implementation of the virtual instrument in Mantid.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Complexity</a:t>
            </a:r>
            <a:r>
              <a:rPr lang="en-GB" dirty="0" smtClean="0"/>
              <a:t> – can the virtual instrument accurately represent experiment complexities for proposed instruments?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Performance Demands </a:t>
            </a:r>
            <a:r>
              <a:rPr lang="en-GB" dirty="0" smtClean="0"/>
              <a:t>– is Mantid performant enough to meet the live reduction challenge presented by the ESS?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Instrument Definition </a:t>
            </a:r>
            <a:r>
              <a:rPr lang="en-GB" dirty="0" smtClean="0"/>
              <a:t>– is the current scheme and syntax rich enough to support new instruments? (e.g. voxels)</a:t>
            </a:r>
          </a:p>
        </p:txBody>
      </p:sp>
    </p:spTree>
    <p:extLst>
      <p:ext uri="{BB962C8B-B14F-4D97-AF65-F5344CB8AC3E}">
        <p14:creationId xmlns:p14="http://schemas.microsoft.com/office/powerpoint/2010/main" val="65946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41675" y="476672"/>
            <a:ext cx="1460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 smtClean="0"/>
              <a:t>Rollout</a:t>
            </a:r>
            <a:endParaRPr lang="en-GB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123728" y="1268760"/>
            <a:ext cx="60486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Due to extensive effort from Simon Heybrock, </a:t>
            </a:r>
            <a:r>
              <a:rPr lang="en-GB" sz="1600" dirty="0"/>
              <a:t>DetectorInfo rolled out </a:t>
            </a:r>
            <a:r>
              <a:rPr lang="en-GB" sz="1600" dirty="0" smtClean="0"/>
              <a:t>first. Required </a:t>
            </a:r>
            <a:r>
              <a:rPr lang="en-GB" sz="1600" dirty="0"/>
              <a:t>work with parts of Instrument 1.0 in complex ways. Whole dev team helped upgrade Mantid </a:t>
            </a:r>
            <a:r>
              <a:rPr lang="en-GB" sz="1600" dirty="0" smtClean="0"/>
              <a:t>codebase </a:t>
            </a:r>
            <a:r>
              <a:rPr lang="en-GB" sz="1600" dirty="0"/>
              <a:t>to use DetectorInfo</a:t>
            </a:r>
            <a:r>
              <a:rPr lang="en-GB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ComponentInfo </a:t>
            </a:r>
            <a:r>
              <a:rPr lang="en-GB" sz="1600" dirty="0"/>
              <a:t>rolled out second alongside better mechanisms for Instrument 1.0 -&gt; Instrument 2.0 conversions. Second phase allowed a clean-up for the first</a:t>
            </a:r>
            <a:r>
              <a:rPr lang="en-GB" sz="1600" dirty="0" smtClean="0"/>
              <a:t>.</a:t>
            </a:r>
            <a:endParaRPr lang="en-GB" sz="1600" dirty="0" smtClean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Performance test monitoring was performed weekly to ensure changes did not an adverse impact on Mantid performance.</a:t>
            </a:r>
          </a:p>
          <a:p>
            <a:endParaRPr lang="en-GB" sz="1600" dirty="0" smtClean="0">
              <a:effectLst>
                <a:outerShdw blurRad="50800" dist="50800" dir="5400000" algn="ctr" rotWithShape="0">
                  <a:schemeClr val="bg1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effectLst>
                  <a:outerShdw blurRad="50800" dist="50800" dir="5400000" algn="ctr" rotWithShape="0">
                    <a:schemeClr val="bg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Minimized issues by delaying merging until the start of dev cycles.</a:t>
            </a:r>
            <a:r>
              <a:rPr lang="en-GB" sz="1600" dirty="0" smtClean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Consolas" panose="020B0609020204030204" pitchFamily="49" charset="0"/>
              </a:rPr>
              <a:t> </a:t>
            </a:r>
            <a:endParaRPr lang="en-GB" sz="1600" dirty="0" smtClean="0"/>
          </a:p>
        </p:txBody>
      </p:sp>
      <p:pic>
        <p:nvPicPr>
          <p:cNvPr id="4" name="Picture 2" descr="C:\Users\bpe14858\Pictures\png-signpost-signpost-icon-16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61447"/>
            <a:ext cx="2088232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6508" y="152182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Rollout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379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41675" y="476672"/>
            <a:ext cx="1460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 smtClean="0"/>
              <a:t>Rollout</a:t>
            </a:r>
            <a:endParaRPr lang="en-GB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1401738"/>
            <a:ext cx="60486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 smtClean="0"/>
              <a:t>Some performance issues needed to be resolved urgently for users who were dependent on nightly builds.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 smtClean="0"/>
              <a:t>Performance related bounding box calculation were solved thanks to efforts by Owen Arnold which required many new optimizations in the face of design challenges.</a:t>
            </a:r>
          </a:p>
        </p:txBody>
      </p:sp>
    </p:spTree>
    <p:extLst>
      <p:ext uri="{BB962C8B-B14F-4D97-AF65-F5344CB8AC3E}">
        <p14:creationId xmlns:p14="http://schemas.microsoft.com/office/powerpoint/2010/main" val="222287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41675" y="476672"/>
            <a:ext cx="1460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 smtClean="0"/>
              <a:t>Rollout</a:t>
            </a:r>
            <a:endParaRPr lang="en-GB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201287" y="1052736"/>
            <a:ext cx="4796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Refactoring Example </a:t>
            </a:r>
            <a:r>
              <a:rPr lang="en-GB" dirty="0" err="1" smtClean="0">
                <a:latin typeface="Consolas" panose="020B0609020204030204" pitchFamily="49" charset="0"/>
              </a:rPr>
              <a:t>SumOverlappingTubes</a:t>
            </a:r>
            <a:endParaRPr lang="en-GB" dirty="0">
              <a:latin typeface="Consolas" panose="020B06090202040302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3"/>
          <a:stretch/>
        </p:blipFill>
        <p:spPr bwMode="auto">
          <a:xfrm>
            <a:off x="2231426" y="1365145"/>
            <a:ext cx="4681149" cy="4327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971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8163" y="476672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 smtClean="0"/>
              <a:t>Future</a:t>
            </a:r>
            <a:endParaRPr lang="en-GB" sz="3200" dirty="0"/>
          </a:p>
        </p:txBody>
      </p:sp>
      <p:pic>
        <p:nvPicPr>
          <p:cNvPr id="10" name="Picture 2" descr="C:\Users\bpe14858\Pictures\png-signpost-signpost-icon-16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44208" y="1196752"/>
            <a:ext cx="2088232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64288" y="16288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Future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11560" y="1340768"/>
            <a:ext cx="60486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At this time Instrument 2.0 work has stopped. Some features are now out of scope due to lack of resources: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effectLst/>
              </a:rPr>
              <a:t>No definition of beam paths.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effectLst/>
              </a:rPr>
              <a:t>New file formats for representing geometry.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effectLst/>
              </a:rPr>
              <a:t>Extended IDF aspects.</a:t>
            </a:r>
          </a:p>
          <a:p>
            <a:pPr lvl="1"/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</a:t>
            </a:r>
            <a:r>
              <a:rPr lang="en-GB" dirty="0" smtClean="0"/>
              <a:t>till need to purge and write parameter map, no new file formats or mechanisms there.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 smtClean="0"/>
              <a:t>Compatibility mode must be removed Geometry::*info.</a:t>
            </a:r>
            <a:endParaRPr lang="en-GB" dirty="0" smtClean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63955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8163" y="476672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 smtClean="0"/>
              <a:t>Future</a:t>
            </a:r>
            <a:endParaRPr lang="en-GB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755576" y="1700808"/>
            <a:ext cx="57606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ESS Requirement for visualisation meant we needed to look into the instrument view performance.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hlinkClick r:id="rId3"/>
              </a:rPr>
              <a:t>Survey</a:t>
            </a:r>
            <a:r>
              <a:rPr lang="en-GB" sz="1600" dirty="0" smtClean="0"/>
              <a:t> carried out in 2017 on performance bottlenecks in the Instrument View. Found 30% of loading time spent on </a:t>
            </a:r>
            <a:r>
              <a:rPr lang="en-GB" sz="1600" dirty="0" err="1" smtClean="0">
                <a:latin typeface="Consolas" panose="020B0609020204030204" pitchFamily="49" charset="0"/>
              </a:rPr>
              <a:t>dynamic_casts</a:t>
            </a:r>
            <a:r>
              <a:rPr lang="en-GB" sz="1600" dirty="0" smtClean="0"/>
              <a:t>. &gt; 50% of time spent in </a:t>
            </a:r>
            <a:r>
              <a:rPr lang="en-GB" sz="1600" dirty="0" err="1" smtClean="0"/>
              <a:t>MatrixWorkspace</a:t>
            </a:r>
            <a:r>
              <a:rPr lang="en-GB" sz="1600" dirty="0" smtClean="0"/>
              <a:t>::</a:t>
            </a:r>
            <a:r>
              <a:rPr lang="en-GB" sz="1600" dirty="0" err="1" smtClean="0"/>
              <a:t>getInstrument</a:t>
            </a:r>
            <a:r>
              <a:rPr lang="en-GB" sz="1600" dirty="0" smtClean="0"/>
              <a:t>. </a:t>
            </a: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Major refactoring work has started on the instrument view to make use of the new instrument access layers.</a:t>
            </a:r>
          </a:p>
          <a:p>
            <a:endParaRPr lang="en-GB" sz="16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The actor mechanism </a:t>
            </a:r>
            <a:r>
              <a:rPr lang="en-GB" sz="1600" dirty="0" err="1" smtClean="0">
                <a:latin typeface="Consolas" panose="020B0609020204030204" pitchFamily="49" charset="0"/>
              </a:rPr>
              <a:t>ComponentActor</a:t>
            </a:r>
            <a:r>
              <a:rPr lang="en-GB" sz="1600" dirty="0" smtClean="0"/>
              <a:t>, </a:t>
            </a:r>
            <a:r>
              <a:rPr lang="en-GB" sz="1600" dirty="0" err="1" smtClean="0">
                <a:latin typeface="Consolas" panose="020B0609020204030204" pitchFamily="49" charset="0"/>
              </a:rPr>
              <a:t>ComponentAssemblyActor</a:t>
            </a:r>
            <a:r>
              <a:rPr lang="en-GB" sz="1600" dirty="0" smtClean="0"/>
              <a:t> etc. have been entirely stripped out.</a:t>
            </a:r>
            <a:endParaRPr lang="en-GB" sz="16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Up to 10x loading speed-up so far for large instruments like WISH.</a:t>
            </a:r>
            <a:endParaRPr lang="en-GB" sz="1600" dirty="0" smtClean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654601" y="1196752"/>
            <a:ext cx="1834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Instrument View</a:t>
            </a:r>
            <a:endParaRPr lang="en-GB" dirty="0"/>
          </a:p>
        </p:txBody>
      </p:sp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772816"/>
            <a:ext cx="2592288" cy="2262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19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1616" y="2564904"/>
            <a:ext cx="28007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5400" dirty="0" smtClean="0"/>
              <a:t>The End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129338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29192" y="2564904"/>
            <a:ext cx="36856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5400" dirty="0" smtClean="0"/>
              <a:t>Questions?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231455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5920" y="476672"/>
            <a:ext cx="2052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 smtClean="0"/>
              <a:t>Motivation</a:t>
            </a:r>
            <a:endParaRPr lang="en-GB" sz="3200" dirty="0"/>
          </a:p>
        </p:txBody>
      </p:sp>
      <p:sp>
        <p:nvSpPr>
          <p:cNvPr id="3" name="AutoShape 2" descr="http://www.sciencemag.org/sites/default/files/styles/article_main_large/public/images/si-European%20Spallation%20Source.jpg?itok=WNui6LD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AutoShape 4" descr="http://www.sciencemag.org/sites/default/files/styles/article_main_large/public/images/si-European%20Spallation%20Source.jpg?itok=WNui6LD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8546" name="Picture 2" descr="C:\Users\bpe14858\Pictures\increasing-performance-graph-backgrounds-wallpaper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556792"/>
            <a:ext cx="1499659" cy="112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87624" y="1729662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Simon Heybrock (ESS) undertook a Performance Analysis survey of Mantid which was written in 2015.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619672" y="4149080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hlinkClick r:id="rId4"/>
              </a:rPr>
              <a:t>Performance Analysis Report 2015 - Simon Heybrock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100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5920" y="476672"/>
            <a:ext cx="2052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 smtClean="0"/>
              <a:t>Motivation</a:t>
            </a:r>
            <a:endParaRPr lang="en-GB" sz="3200" dirty="0"/>
          </a:p>
        </p:txBody>
      </p:sp>
      <p:sp>
        <p:nvSpPr>
          <p:cNvPr id="3" name="AutoShape 2" descr="http://www.sciencemag.org/sites/default/files/styles/article_main_large/public/images/si-European%20Spallation%20Source.jpg?itok=WNui6LD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AutoShape 4" descr="http://www.sciencemag.org/sites/default/files/styles/article_main_large/public/images/si-European%20Spallation%20Source.jpg?itok=WNui6LD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547664" y="1196752"/>
            <a:ext cx="489654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Survey Findings (Section 7):</a:t>
            </a:r>
          </a:p>
          <a:p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Major performance bottleneck around geometry access for data reduction. SANS2D used as case study.</a:t>
            </a:r>
            <a:endParaRPr lang="en-GB" sz="1600" dirty="0" smtClean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err="1" smtClean="0">
                <a:latin typeface="Consolas" panose="020B0609020204030204" pitchFamily="49" charset="0"/>
              </a:rPr>
              <a:t>getDetector</a:t>
            </a:r>
            <a:r>
              <a:rPr lang="en-GB" sz="1600" dirty="0" smtClean="0">
                <a:latin typeface="Consolas" panose="020B0609020204030204" pitchFamily="49" charset="0"/>
              </a:rPr>
              <a:t>() 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– instrument copies, map lookups.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getPos</a:t>
            </a:r>
            <a:r>
              <a:rPr lang="en-GB" sz="1600" dirty="0" smtClean="0"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– requires traversal of instrument tree every time and </a:t>
            </a:r>
            <a:r>
              <a:rPr lang="en-GB" sz="16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ParameterMap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lookup.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ParameterMap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access and COW mechanism suboptimal.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Detectors identified by </a:t>
            </a:r>
            <a:r>
              <a:rPr lang="en-GB" sz="16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detid_t</a:t>
            </a: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which is </a:t>
            </a:r>
          </a:p>
          <a:p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GB" sz="16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typedef</a:t>
            </a:r>
            <a:r>
              <a:rPr lang="en-GB" sz="1600" dirty="0" smtClean="0">
                <a:latin typeface="Consolas" panose="020B0609020204030204" pitchFamily="49" charset="0"/>
                <a:cs typeface="Arial" panose="020B0604020202020204" pitchFamily="34" charset="0"/>
              </a:rPr>
              <a:t> int32_t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Caching mechanism hindered by map lookups.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Hugely inefficient for read access.</a:t>
            </a:r>
          </a:p>
        </p:txBody>
      </p:sp>
      <p:pic>
        <p:nvPicPr>
          <p:cNvPr id="109570" name="Picture 2" descr="C:\Users\bpe14858\Pictures\images-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484784"/>
            <a:ext cx="857250" cy="85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5920" y="476672"/>
            <a:ext cx="2052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 smtClean="0"/>
              <a:t>Motivation</a:t>
            </a:r>
            <a:endParaRPr lang="en-GB" sz="3200" dirty="0"/>
          </a:p>
        </p:txBody>
      </p:sp>
      <p:sp>
        <p:nvSpPr>
          <p:cNvPr id="3" name="AutoShape 2" descr="http://www.sciencemag.org/sites/default/files/styles/article_main_large/public/images/si-European%20Spallation%20Source.jpg?itok=WNui6LD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AutoShape 4" descr="http://www.sciencemag.org/sites/default/files/styles/article_main_large/public/images/si-European%20Spallation%20Source.jpg?itok=WNui6LD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547664" y="1196752"/>
            <a:ext cx="482453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Survey Findings (Section 7):</a:t>
            </a:r>
          </a:p>
          <a:p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No easy way to include moving instruments.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Instrument is duplicated for every workspace which would have performance implications in a distributed scenario.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9570" name="Picture 2" descr="C:\Users\bpe14858\Pictures\images-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484784"/>
            <a:ext cx="857250" cy="85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9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5920" y="476672"/>
            <a:ext cx="2052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 smtClean="0"/>
              <a:t>Motivation</a:t>
            </a:r>
            <a:endParaRPr lang="en-GB" sz="3200" dirty="0"/>
          </a:p>
        </p:txBody>
      </p:sp>
      <p:sp>
        <p:nvSpPr>
          <p:cNvPr id="3" name="AutoShape 2" descr="http://www.sciencemag.org/sites/default/files/styles/article_main_large/public/images/si-European%20Spallation%20Source.jpg?itok=WNui6LD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AutoShape 4" descr="http://www.sciencemag.org/sites/default/files/styles/article_main_large/public/images/si-European%20Spallation%20Source.jpg?itok=WNui6LD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547664" y="1553304"/>
            <a:ext cx="640871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hlinkClick r:id="rId3"/>
              </a:rPr>
              <a:t>Requirements</a:t>
            </a:r>
            <a:r>
              <a:rPr lang="en-GB" dirty="0" smtClean="0"/>
              <a:t> gathering exercise 2016 which involved all of the facilities.</a:t>
            </a:r>
          </a:p>
          <a:p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Performance – should be at least 10x faster for reads. Highlighted the possibility of using </a:t>
            </a:r>
            <a:r>
              <a:rPr lang="en-GB" dirty="0" err="1" smtClean="0"/>
              <a:t>SoA</a:t>
            </a:r>
            <a:r>
              <a:rPr lang="en-GB" dirty="0" smtClean="0"/>
              <a:t> approach as opposed to the current </a:t>
            </a:r>
            <a:r>
              <a:rPr lang="en-GB" dirty="0" err="1" smtClean="0"/>
              <a:t>AoS</a:t>
            </a:r>
            <a:r>
              <a:rPr lang="en-GB" dirty="0"/>
              <a:t>.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Scanning (Moving Instruments) – Step, Scan, Triple Axis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Threading - should be </a:t>
            </a:r>
            <a:r>
              <a:rPr lang="en-GB" dirty="0" err="1" smtClean="0"/>
              <a:t>threadsafe</a:t>
            </a:r>
            <a:r>
              <a:rPr lang="en-GB" dirty="0" smtClean="0"/>
              <a:t> for reading, does not need to be for writing.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Visualization – (Instrument View)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7901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5920" y="476672"/>
            <a:ext cx="2052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 smtClean="0"/>
              <a:t>Motivation</a:t>
            </a:r>
            <a:endParaRPr lang="en-GB" sz="3200" dirty="0"/>
          </a:p>
        </p:txBody>
      </p:sp>
      <p:sp>
        <p:nvSpPr>
          <p:cNvPr id="3" name="AutoShape 2" descr="http://www.sciencemag.org/sites/default/files/styles/article_main_large/public/images/si-European%20Spallation%20Source.jpg?itok=WNui6LD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AutoShape 4" descr="http://www.sciencemag.org/sites/default/files/styles/article_main_large/public/images/si-European%20Spallation%20Source.jpg?itok=WNui6LD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55576" y="1542172"/>
            <a:ext cx="48965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Evaluation of the current state of the virtual instrument in Mantid against the requirements gathered lead to the decision for a rewrite of the virtual instrument in Mantid which was labelled Instrument 2.0.</a:t>
            </a:r>
          </a:p>
          <a:p>
            <a:endParaRPr lang="en-GB" dirty="0"/>
          </a:p>
          <a:p>
            <a:r>
              <a:rPr lang="en-GB" dirty="0"/>
              <a:t>F</a:t>
            </a:r>
            <a:r>
              <a:rPr lang="en-GB" dirty="0" smtClean="0"/>
              <a:t>inal approval of the requirements document kicked off a set of milestones for the project which included prototyping and scope setting.</a:t>
            </a:r>
            <a:endParaRPr lang="en-GB" dirty="0"/>
          </a:p>
        </p:txBody>
      </p:sp>
      <p:pic>
        <p:nvPicPr>
          <p:cNvPr id="110595" name="Picture 3" descr="C:\Users\bpe14858\Pictures\hq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9" b="5599"/>
          <a:stretch/>
        </p:blipFill>
        <p:spPr bwMode="auto">
          <a:xfrm>
            <a:off x="5508103" y="1705036"/>
            <a:ext cx="3264363" cy="215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85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43328" y="476672"/>
            <a:ext cx="2257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 smtClean="0"/>
              <a:t>Prototyping</a:t>
            </a:r>
            <a:endParaRPr lang="en-GB" sz="3200" dirty="0"/>
          </a:p>
        </p:txBody>
      </p:sp>
      <p:pic>
        <p:nvPicPr>
          <p:cNvPr id="4" name="Picture 2" descr="C:\Users\bpe14858\Pictures\png-signpost-signpost-icon-16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2088232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2036" y="165712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Prototyping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979712" y="1076538"/>
            <a:ext cx="66247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Set out in </a:t>
            </a:r>
            <a:r>
              <a:rPr lang="en-GB" sz="1600" dirty="0" smtClean="0">
                <a:hlinkClick r:id="rId4"/>
              </a:rPr>
              <a:t>Milestone 1.0</a:t>
            </a:r>
            <a:r>
              <a:rPr lang="en-GB" sz="1600" dirty="0" smtClean="0"/>
              <a:t>. Investigation into the current state of the Instrument 1.0 functionally.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Owen Arnold steered the prototype against the activity outputs high-risk and high priority items developed first.</a:t>
            </a:r>
          </a:p>
          <a:p>
            <a:endParaRPr lang="en-GB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Large scale prototyping effort (2 rounds). Iterative, several prototypes were discarded.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Isolated from Mantid Framework.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Extensive Benchmarking.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No performance compromises.</a:t>
            </a:r>
          </a:p>
        </p:txBody>
      </p:sp>
    </p:spTree>
    <p:extLst>
      <p:ext uri="{BB962C8B-B14F-4D97-AF65-F5344CB8AC3E}">
        <p14:creationId xmlns:p14="http://schemas.microsoft.com/office/powerpoint/2010/main" val="144166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IS Small Bottom Banner">
  <a:themeElements>
    <a:clrScheme name="ISIS Small Bottom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Small Bottom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SIS Small Bottom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SIS Large Top Banner">
  <a:themeElements>
    <a:clrScheme name="ISIS Large Top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Large Top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SIS Large Top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Top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Top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Top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Top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Top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Top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Top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Top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Top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Top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Top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ISIS Small Top Banner">
  <a:themeElements>
    <a:clrScheme name="ISIS Small Top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Small Top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SIS Small Top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Top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Top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Top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Top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Top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Top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Top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Top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Top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Top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Top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ISIS Large Bottom Banner">
  <a:themeElements>
    <a:clrScheme name="ISIS Large Bottom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Large Bottom Bann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SIS Large Bottom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Bottom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Bottom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Bottom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Bottom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Bottom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Bottom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Bottom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Bottom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Bottom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Bottom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Bottom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4059</TotalTime>
  <Words>1497</Words>
  <Application>Microsoft Office PowerPoint</Application>
  <PresentationFormat>On-screen Show (4:3)</PresentationFormat>
  <Paragraphs>458</Paragraphs>
  <Slides>36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ISIS Small Bottom Banner</vt:lpstr>
      <vt:lpstr>ISIS Large Top Banner</vt:lpstr>
      <vt:lpstr>ISIS Small Top Banner</vt:lpstr>
      <vt:lpstr>ISIS Large Bottom Banner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CCLRC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Belcher, Emma (STFC,RAL,ISIS)</dc:creator>
  <cp:lastModifiedBy>Moore, Lamar (STFC,RAL,ISIS)</cp:lastModifiedBy>
  <cp:revision>91</cp:revision>
  <dcterms:created xsi:type="dcterms:W3CDTF">2007-08-10T08:53:48Z</dcterms:created>
  <dcterms:modified xsi:type="dcterms:W3CDTF">2018-02-01T12:10:52Z</dcterms:modified>
</cp:coreProperties>
</file>