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84" r:id="rId5"/>
  </p:sldMasterIdLst>
  <p:notesMasterIdLst>
    <p:notesMasterId r:id="rId35"/>
  </p:notesMasterIdLst>
  <p:sldIdLst>
    <p:sldId id="405" r:id="rId6"/>
    <p:sldId id="409" r:id="rId7"/>
    <p:sldId id="410" r:id="rId8"/>
    <p:sldId id="411" r:id="rId9"/>
    <p:sldId id="412" r:id="rId10"/>
    <p:sldId id="413" r:id="rId11"/>
    <p:sldId id="414" r:id="rId12"/>
    <p:sldId id="415" r:id="rId13"/>
    <p:sldId id="416" r:id="rId14"/>
    <p:sldId id="417" r:id="rId15"/>
    <p:sldId id="418" r:id="rId16"/>
    <p:sldId id="419" r:id="rId17"/>
    <p:sldId id="420" r:id="rId18"/>
    <p:sldId id="421" r:id="rId19"/>
    <p:sldId id="422" r:id="rId20"/>
    <p:sldId id="423" r:id="rId21"/>
    <p:sldId id="424" r:id="rId22"/>
    <p:sldId id="425" r:id="rId23"/>
    <p:sldId id="426" r:id="rId24"/>
    <p:sldId id="427" r:id="rId25"/>
    <p:sldId id="433" r:id="rId26"/>
    <p:sldId id="429" r:id="rId27"/>
    <p:sldId id="435" r:id="rId28"/>
    <p:sldId id="432" r:id="rId29"/>
    <p:sldId id="430" r:id="rId30"/>
    <p:sldId id="428" r:id="rId31"/>
    <p:sldId id="431" r:id="rId32"/>
    <p:sldId id="434" r:id="rId33"/>
    <p:sldId id="436" r:id="rId34"/>
  </p:sldIdLst>
  <p:sldSz cx="9144000" cy="6858000" type="screen4x3"/>
  <p:notesSz cx="6797675" cy="9928225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Grande" pitchFamily="2" charset="0"/>
        <a:ea typeface="ヒラギノ角ゴ Pro W3" pitchFamily="2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Grande" pitchFamily="2" charset="0"/>
        <a:ea typeface="ヒラギノ角ゴ Pro W3" pitchFamily="2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Grande" pitchFamily="2" charset="0"/>
        <a:ea typeface="ヒラギノ角ゴ Pro W3" pitchFamily="2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Grande" pitchFamily="2" charset="0"/>
        <a:ea typeface="ヒラギノ角ゴ Pro W3" pitchFamily="2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Grande" pitchFamily="2" charset="0"/>
        <a:ea typeface="ヒラギノ角ゴ Pro W3" pitchFamily="2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Lucida Grande" pitchFamily="2" charset="0"/>
        <a:ea typeface="ヒラギノ角ゴ Pro W3" pitchFamily="2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Lucida Grande" pitchFamily="2" charset="0"/>
        <a:ea typeface="ヒラギノ角ゴ Pro W3" pitchFamily="2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Lucida Grande" pitchFamily="2" charset="0"/>
        <a:ea typeface="ヒラギノ角ゴ Pro W3" pitchFamily="2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Lucida Grande" pitchFamily="2" charset="0"/>
        <a:ea typeface="ヒラギノ角ゴ Pro W3" pitchFamily="2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66"/>
    <a:srgbClr val="006600"/>
    <a:srgbClr val="E1E1FF"/>
    <a:srgbClr val="D0EA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07" autoAdjust="0"/>
    <p:restoredTop sz="94700" autoAdjust="0"/>
  </p:normalViewPr>
  <p:slideViewPr>
    <p:cSldViewPr>
      <p:cViewPr>
        <p:scale>
          <a:sx n="94" d="100"/>
          <a:sy n="94" d="100"/>
        </p:scale>
        <p:origin x="-1302" y="17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Lucida Grande" pitchFamily="84" charset="0"/>
                <a:ea typeface="ヒラギノ角ゴ Pro W3" pitchFamily="8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Lucida Grande" pitchFamily="84" charset="0"/>
                <a:ea typeface="ヒラギノ角ゴ Pro W3" pitchFamily="8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5988" y="744538"/>
            <a:ext cx="4965700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Lucida Grande" pitchFamily="84" charset="0"/>
                <a:ea typeface="ヒラギノ角ゴ Pro W3" pitchFamily="8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4D23E8B7-8311-43FF-867E-1B5B4317793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647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Lucida Grande" pitchFamily="84" charset="0"/>
        <a:ea typeface="ヒラギノ角ゴ Pro W3" pitchFamily="84" charset="-128"/>
        <a:cs typeface="ヒラギノ角ゴ Pro W3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Lucida Grande" pitchFamily="84" charset="0"/>
        <a:ea typeface="ヒラギノ角ゴ Pro W3" pitchFamily="84" charset="-128"/>
        <a:cs typeface="ヒラギノ角ゴ Pro W3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Lucida Grande" pitchFamily="84" charset="0"/>
        <a:ea typeface="ヒラギノ角ゴ Pro W3" pitchFamily="84" charset="-128"/>
        <a:cs typeface="ヒラギノ角ゴ Pro W3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Lucida Grande" pitchFamily="84" charset="0"/>
        <a:ea typeface="ヒラギノ角ゴ Pro W3" pitchFamily="84" charset="-128"/>
        <a:cs typeface="ヒラギノ角ゴ Pro W3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Lucida Grande" pitchFamily="84" charset="0"/>
        <a:ea typeface="ヒラギノ角ゴ Pro W3" pitchFamily="84" charset="-128"/>
        <a:cs typeface="ヒラギノ角ゴ Pro W3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23E8B7-8311-43FF-867E-1B5B43177937}" type="slidenum">
              <a:rPr lang="en-US" altLang="en-US" smtClean="0"/>
              <a:pPr/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87106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3221755-1974-484A-90A1-3D0ED6B05FD4}" type="slidenum">
              <a:rPr lang="en-GB" smtClean="0"/>
              <a:t>‹#›</a:t>
            </a:fld>
            <a:endParaRPr lang="en-GB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1371600" y="1970065"/>
            <a:ext cx="6400800" cy="1752600"/>
          </a:xfrm>
        </p:spPr>
        <p:txBody>
          <a:bodyPr/>
          <a:lstStyle>
            <a:lvl1pPr marL="0" indent="0" algn="ctr">
              <a:buNone/>
              <a:defRPr sz="2400"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333375"/>
            <a:ext cx="91440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3411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96" y="188640"/>
            <a:ext cx="9144000" cy="791369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3221755-1974-484A-90A1-3D0ED6B05FD4}" type="slidenum">
              <a:rPr lang="en-GB" smtClean="0"/>
              <a:t>‹#›</a:t>
            </a:fld>
            <a:endParaRPr lang="en-GB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755576" y="1124744"/>
            <a:ext cx="7777237" cy="4391819"/>
          </a:xfrm>
        </p:spPr>
        <p:txBody>
          <a:bodyPr/>
          <a:lstStyle>
            <a:lvl1pPr>
              <a:defRPr i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4714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3221755-1974-484A-90A1-3D0ED6B05FD4}" type="slidenum">
              <a:rPr lang="en-GB" smtClean="0"/>
              <a:t>‹#›</a:t>
            </a:fld>
            <a:endParaRPr lang="en-GB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683568" y="1196752"/>
            <a:ext cx="7992120" cy="4248373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296" y="188640"/>
            <a:ext cx="9144000" cy="791369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42007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3221755-1974-484A-90A1-3D0ED6B05FD4}" type="slidenum">
              <a:rPr lang="en-GB" smtClean="0"/>
              <a:t>‹#›</a:t>
            </a:fld>
            <a:endParaRPr lang="en-GB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296" y="188640"/>
            <a:ext cx="9144000" cy="791369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51266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3221755-1974-484A-90A1-3D0ED6B05F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6495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6" name="Picture 19" descr="SCI41098_PPT_Templates_bottom_STFC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3688" y="5294313"/>
            <a:ext cx="7580312" cy="156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333375"/>
            <a:ext cx="914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GB" altLang="en-US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3568" y="1537494"/>
            <a:ext cx="7772400" cy="4538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dirty="0" smtClean="0"/>
              <a:t>Click to edit Master text styles</a:t>
            </a:r>
          </a:p>
          <a:p>
            <a:pPr lvl="1"/>
            <a:r>
              <a:rPr lang="en-GB" altLang="en-US" dirty="0" smtClean="0"/>
              <a:t>Second level</a:t>
            </a:r>
          </a:p>
        </p:txBody>
      </p:sp>
      <p:pic>
        <p:nvPicPr>
          <p:cNvPr id="5127" name="Picture 7" descr="ESS_Logo_Frugal_Blue_cmyk.pn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5527675"/>
            <a:ext cx="147320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8" name="TextBox 1"/>
          <p:cNvSpPr txBox="1">
            <a:spLocks noChangeArrowheads="1"/>
          </p:cNvSpPr>
          <p:nvPr/>
        </p:nvSpPr>
        <p:spPr bwMode="auto">
          <a:xfrm>
            <a:off x="179388" y="6453188"/>
            <a:ext cx="1512887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Grande" pitchFamily="2" charset="0"/>
                <a:ea typeface="ヒラギノ角ゴ Pro W3" pitchFamily="2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Grande" pitchFamily="2" charset="0"/>
                <a:ea typeface="ヒラギノ角ゴ Pro W3" pitchFamily="2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Grande" pitchFamily="2" charset="0"/>
                <a:ea typeface="ヒラギノ角ゴ Pro W3" pitchFamily="2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Grande" pitchFamily="2" charset="0"/>
                <a:ea typeface="ヒラギノ角ゴ Pro W3" pitchFamily="2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Grande" pitchFamily="2" charset="0"/>
                <a:ea typeface="ヒラギノ角ゴ Pro W3" pitchFamily="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2" charset="0"/>
                <a:ea typeface="ヒラギノ角ゴ Pro W3" pitchFamily="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2" charset="0"/>
                <a:ea typeface="ヒラギノ角ゴ Pro W3" pitchFamily="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2" charset="0"/>
                <a:ea typeface="ヒラギノ角ゴ Pro W3" pitchFamily="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2" charset="0"/>
                <a:ea typeface="ヒラギノ角ゴ Pro W3" pitchFamily="2" charset="-128"/>
              </a:defRPr>
            </a:lvl9pPr>
          </a:lstStyle>
          <a:p>
            <a:pPr eaLnBrk="1" hangingPunct="1"/>
            <a:r>
              <a:rPr lang="en-US" altLang="en-US" sz="1200" baseline="15000"/>
              <a:t>In collaboration with STFC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7010400" y="648652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221755-1974-484A-90A1-3D0ED6B05FD4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25" r:id="rId1"/>
    <p:sldLayoutId id="2147484524" r:id="rId2"/>
    <p:sldLayoutId id="2147484526" r:id="rId3"/>
    <p:sldLayoutId id="2147484527" r:id="rId4"/>
    <p:sldLayoutId id="2147484528" r:id="rId5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3C8C93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3C8C93"/>
          </a:solidFill>
          <a:latin typeface="Arial" charset="0"/>
          <a:ea typeface="ヒラギノ角ゴ Pro W3" pitchFamily="84" charset="-128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3C8C93"/>
          </a:solidFill>
          <a:latin typeface="Arial" charset="0"/>
          <a:ea typeface="ヒラギノ角ゴ Pro W3" pitchFamily="84" charset="-128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3C8C93"/>
          </a:solidFill>
          <a:latin typeface="Arial" charset="0"/>
          <a:ea typeface="ヒラギノ角ゴ Pro W3" pitchFamily="84" charset="-128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3C8C93"/>
          </a:solidFill>
          <a:latin typeface="Arial" charset="0"/>
          <a:ea typeface="ヒラギノ角ゴ Pro W3" pitchFamily="84" charset="-128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Grande" pitchFamily="84" charset="0"/>
          <a:ea typeface="ヒラギノ角ゴ Pro W3" pitchFamily="84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Grande" pitchFamily="84" charset="0"/>
          <a:ea typeface="ヒラギノ角ゴ Pro W3" pitchFamily="84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Grande" pitchFamily="84" charset="0"/>
          <a:ea typeface="ヒラギノ角ゴ Pro W3" pitchFamily="84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Grande" pitchFamily="84" charset="0"/>
          <a:ea typeface="ヒラギノ角ゴ Pro W3" pitchFamily="84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333375"/>
            <a:ext cx="9144000" cy="1143000"/>
          </a:xfrm>
        </p:spPr>
        <p:txBody>
          <a:bodyPr/>
          <a:lstStyle/>
          <a:p>
            <a:r>
              <a:rPr lang="en-GB" dirty="0" smtClean="0"/>
              <a:t>Distributed multidimensional data in Mantid</a:t>
            </a:r>
            <a:endParaRPr lang="en-GB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Anton </a:t>
            </a:r>
            <a:r>
              <a:rPr lang="en-GB" dirty="0" err="1" smtClean="0"/>
              <a:t>Piccardo-Selg</a:t>
            </a: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122"/>
          <a:stretch/>
        </p:blipFill>
        <p:spPr bwMode="auto">
          <a:xfrm>
            <a:off x="5004048" y="6082471"/>
            <a:ext cx="1464827" cy="775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813" t="8940" r="4222" b="-11199"/>
          <a:stretch/>
        </p:blipFill>
        <p:spPr bwMode="auto">
          <a:xfrm>
            <a:off x="6372200" y="5805264"/>
            <a:ext cx="2687782" cy="858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228184" y="6488668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i="1" dirty="0" smtClean="0">
                <a:solidFill>
                  <a:schemeClr val="bg1">
                    <a:lumMod val="50000"/>
                  </a:schemeClr>
                </a:solidFill>
              </a:rPr>
              <a:t>In Collaboration</a:t>
            </a:r>
            <a:endParaRPr lang="en-GB" sz="18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107504" y="5373216"/>
            <a:ext cx="1800200" cy="122413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ucida Grande" pitchFamily="84" charset="0"/>
              <a:ea typeface="ヒラギノ角ゴ Pro W3" pitchFamily="8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Where are </a:t>
            </a:r>
            <a:r>
              <a:rPr lang="en-GB" dirty="0" err="1"/>
              <a:t>MDEvents</a:t>
            </a:r>
            <a:r>
              <a:rPr lang="en-GB" dirty="0"/>
              <a:t> really needed</a:t>
            </a:r>
            <a:r>
              <a:rPr lang="en-GB" dirty="0" smtClean="0"/>
              <a:t>?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3221755-1974-484A-90A1-3D0ED6B05FD4}" type="slidenum">
              <a:rPr lang="en-GB" smtClean="0"/>
              <a:t>10</a:t>
            </a:fld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sz="2000" dirty="0" smtClean="0"/>
              <a:t>DI(ISIS </a:t>
            </a:r>
            <a:r>
              <a:rPr lang="en-GB" sz="2000" dirty="0"/>
              <a:t>variant)</a:t>
            </a:r>
          </a:p>
          <a:p>
            <a:pPr lvl="1"/>
            <a:r>
              <a:rPr lang="en-GB" sz="2000" dirty="0"/>
              <a:t>Mantid is not used any longer for this at ISIS  </a:t>
            </a:r>
            <a:r>
              <a:rPr lang="en-GB" sz="2000" dirty="0">
                <a:sym typeface="Wingdings" panose="05000000000000000000" pitchFamily="2" charset="2"/>
              </a:rPr>
              <a:t> Horace</a:t>
            </a:r>
          </a:p>
          <a:p>
            <a:pPr lvl="1"/>
            <a:r>
              <a:rPr lang="en-GB" sz="2000" i="1" dirty="0" err="1"/>
              <a:t>FitResolutionConvolvedModel</a:t>
            </a:r>
            <a:r>
              <a:rPr lang="en-GB" sz="2000" dirty="0"/>
              <a:t> has never been used</a:t>
            </a:r>
          </a:p>
          <a:p>
            <a:pPr lvl="1"/>
            <a:r>
              <a:rPr lang="en-GB" sz="2000" dirty="0">
                <a:sym typeface="Wingdings" panose="05000000000000000000" pitchFamily="2" charset="2"/>
              </a:rPr>
              <a:t>Efforts to make Horace compatible with distributed computing (PACE)</a:t>
            </a:r>
          </a:p>
          <a:p>
            <a:pPr lvl="1"/>
            <a:endParaRPr lang="en-GB" sz="2000" dirty="0">
              <a:sym typeface="Wingdings" panose="05000000000000000000" pitchFamily="2" charset="2"/>
            </a:endParaRPr>
          </a:p>
          <a:p>
            <a:r>
              <a:rPr lang="en-GB" sz="2000" dirty="0" smtClean="0">
                <a:sym typeface="Wingdings" panose="05000000000000000000" pitchFamily="2" charset="2"/>
              </a:rPr>
              <a:t>DI(SNS </a:t>
            </a:r>
            <a:r>
              <a:rPr lang="en-GB" sz="2000" dirty="0">
                <a:sym typeface="Wingdings" panose="05000000000000000000" pitchFamily="2" charset="2"/>
              </a:rPr>
              <a:t>variant)</a:t>
            </a:r>
          </a:p>
          <a:p>
            <a:pPr lvl="1"/>
            <a:r>
              <a:rPr lang="en-GB" sz="2000" dirty="0">
                <a:sym typeface="Wingdings" panose="05000000000000000000" pitchFamily="2" charset="2"/>
              </a:rPr>
              <a:t>Only required for input to </a:t>
            </a:r>
            <a:r>
              <a:rPr lang="en-GB" sz="2000" i="1" dirty="0" err="1">
                <a:sym typeface="Wingdings" panose="05000000000000000000" pitchFamily="2" charset="2"/>
              </a:rPr>
              <a:t>MDNormSCDirect</a:t>
            </a:r>
            <a:r>
              <a:rPr lang="en-GB" sz="2000" dirty="0">
                <a:sym typeface="Wingdings" panose="05000000000000000000" pitchFamily="2" charset="2"/>
              </a:rPr>
              <a:t>, where it is immediately converted to </a:t>
            </a:r>
            <a:r>
              <a:rPr lang="en-GB" sz="2000" dirty="0" err="1">
                <a:sym typeface="Wingdings" panose="05000000000000000000" pitchFamily="2" charset="2"/>
              </a:rPr>
              <a:t>MDHisto</a:t>
            </a:r>
            <a:r>
              <a:rPr lang="en-GB" sz="2000" dirty="0">
                <a:sym typeface="Wingdings" panose="05000000000000000000" pitchFamily="2" charset="2"/>
              </a:rPr>
              <a:t>. Avoid </a:t>
            </a:r>
            <a:r>
              <a:rPr lang="en-GB" sz="2000" dirty="0" err="1">
                <a:sym typeface="Wingdings" panose="05000000000000000000" pitchFamily="2" charset="2"/>
              </a:rPr>
              <a:t>MDEvent</a:t>
            </a:r>
            <a:r>
              <a:rPr lang="en-GB" sz="2000" dirty="0">
                <a:sym typeface="Wingdings" panose="05000000000000000000" pitchFamily="2" charset="2"/>
              </a:rPr>
              <a:t> by providing a </a:t>
            </a:r>
            <a:r>
              <a:rPr lang="en-GB" sz="2000" i="1" dirty="0" err="1">
                <a:sym typeface="Wingdings" panose="05000000000000000000" pitchFamily="2" charset="2"/>
              </a:rPr>
              <a:t>ConvertToMDHisto</a:t>
            </a:r>
            <a:r>
              <a:rPr lang="en-GB" sz="2000" dirty="0">
                <a:sym typeface="Wingdings" panose="05000000000000000000" pitchFamily="2" charset="2"/>
              </a:rPr>
              <a:t> algorithm</a:t>
            </a:r>
          </a:p>
          <a:p>
            <a:pPr lvl="1"/>
            <a:r>
              <a:rPr lang="en-GB" sz="2000" dirty="0">
                <a:sym typeface="Wingdings" panose="05000000000000000000" pitchFamily="2" charset="2"/>
              </a:rPr>
              <a:t>Downside of direct conversion means that we need one conversion per </a:t>
            </a:r>
            <a:r>
              <a:rPr lang="en-GB" sz="2000" dirty="0" smtClean="0">
                <a:sym typeface="Wingdings" panose="05000000000000000000" pitchFamily="2" charset="2"/>
              </a:rPr>
              <a:t>set of bin parameters</a:t>
            </a:r>
            <a:endParaRPr lang="en-GB" sz="2000" dirty="0">
              <a:sym typeface="Wingdings" panose="05000000000000000000" pitchFamily="2" charset="2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50142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Minimal </a:t>
            </a:r>
            <a:r>
              <a:rPr lang="en-GB" dirty="0" smtClean="0"/>
              <a:t>viable </a:t>
            </a:r>
            <a:r>
              <a:rPr lang="en-GB" dirty="0"/>
              <a:t>s</a:t>
            </a:r>
            <a:r>
              <a:rPr lang="en-GB" dirty="0" smtClean="0"/>
              <a:t>olution </a:t>
            </a:r>
            <a:r>
              <a:rPr lang="en-GB" dirty="0"/>
              <a:t>for MD support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3221755-1974-484A-90A1-3D0ED6B05FD4}" type="slidenum">
              <a:rPr lang="en-GB" smtClean="0"/>
              <a:t>11</a:t>
            </a:fld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GB" sz="2000" dirty="0">
                <a:sym typeface="Wingdings" panose="05000000000000000000" pitchFamily="2" charset="2"/>
              </a:rPr>
              <a:t>Avoid </a:t>
            </a:r>
            <a:r>
              <a:rPr lang="en-GB" sz="2000" dirty="0" err="1">
                <a:sym typeface="Wingdings" panose="05000000000000000000" pitchFamily="2" charset="2"/>
              </a:rPr>
              <a:t>MDEvent</a:t>
            </a:r>
            <a:r>
              <a:rPr lang="en-GB" sz="2000" dirty="0">
                <a:sym typeface="Wingdings" panose="05000000000000000000" pitchFamily="2" charset="2"/>
              </a:rPr>
              <a:t> data for normalization </a:t>
            </a:r>
            <a:r>
              <a:rPr lang="en-GB" sz="2000" dirty="0" smtClean="0">
                <a:sym typeface="Wingdings" panose="05000000000000000000" pitchFamily="2" charset="2"/>
              </a:rPr>
              <a:t/>
            </a:r>
            <a:br>
              <a:rPr lang="en-GB" sz="2000" dirty="0" smtClean="0">
                <a:sym typeface="Wingdings" panose="05000000000000000000" pitchFamily="2" charset="2"/>
              </a:rPr>
            </a:br>
            <a:r>
              <a:rPr lang="en-GB" sz="2000" dirty="0" smtClean="0">
                <a:sym typeface="Wingdings" panose="05000000000000000000" pitchFamily="2" charset="2"/>
              </a:rPr>
              <a:t> </a:t>
            </a:r>
            <a:r>
              <a:rPr lang="en-GB" sz="2000" dirty="0">
                <a:sym typeface="Wingdings" panose="05000000000000000000" pitchFamily="2" charset="2"/>
              </a:rPr>
              <a:t>develop </a:t>
            </a:r>
            <a:r>
              <a:rPr lang="en-GB" sz="2000" i="1" dirty="0" err="1">
                <a:sym typeface="Wingdings" panose="05000000000000000000" pitchFamily="2" charset="2"/>
              </a:rPr>
              <a:t>ConvertToMDHisto</a:t>
            </a:r>
            <a:r>
              <a:rPr lang="en-GB" sz="2000" dirty="0">
                <a:sym typeface="Wingdings" panose="05000000000000000000" pitchFamily="2" charset="2"/>
              </a:rPr>
              <a:t> and modify </a:t>
            </a:r>
            <a:r>
              <a:rPr lang="en-GB" sz="2000" i="1" dirty="0" err="1">
                <a:sym typeface="Wingdings" panose="05000000000000000000" pitchFamily="2" charset="2"/>
              </a:rPr>
              <a:t>MDNormSCDirect</a:t>
            </a:r>
            <a:endParaRPr lang="en-GB" sz="2000" i="1" dirty="0">
              <a:sym typeface="Wingdings" panose="05000000000000000000" pitchFamily="2" charset="2"/>
            </a:endParaRPr>
          </a:p>
          <a:p>
            <a:pPr marL="457200" indent="-457200">
              <a:buFont typeface="+mj-lt"/>
              <a:buAutoNum type="arabicPeriod"/>
            </a:pPr>
            <a:endParaRPr lang="en-GB" sz="2000" dirty="0" smtClean="0">
              <a:sym typeface="Wingdings" panose="05000000000000000000" pitchFamily="2" charset="2"/>
            </a:endParaRPr>
          </a:p>
          <a:p>
            <a:pPr marL="457200" indent="-457200">
              <a:buFont typeface="+mj-lt"/>
              <a:buAutoNum type="arabicPeriod"/>
            </a:pPr>
            <a:endParaRPr lang="en-GB" sz="2000" dirty="0">
              <a:sym typeface="Wingdings" panose="05000000000000000000" pitchFamily="2" charset="2"/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sz="2000" dirty="0">
                <a:sym typeface="Wingdings" panose="05000000000000000000" pitchFamily="2" charset="2"/>
              </a:rPr>
              <a:t>Avoid </a:t>
            </a:r>
            <a:r>
              <a:rPr lang="en-GB" sz="2000" dirty="0" err="1">
                <a:sym typeface="Wingdings" panose="05000000000000000000" pitchFamily="2" charset="2"/>
              </a:rPr>
              <a:t>MDEvent</a:t>
            </a:r>
            <a:r>
              <a:rPr lang="en-GB" sz="2000" dirty="0">
                <a:sym typeface="Wingdings" panose="05000000000000000000" pitchFamily="2" charset="2"/>
              </a:rPr>
              <a:t> in SCD reduction </a:t>
            </a:r>
            <a:r>
              <a:rPr lang="en-GB" sz="2000" dirty="0" smtClean="0">
                <a:sym typeface="Wingdings" panose="05000000000000000000" pitchFamily="2" charset="2"/>
              </a:rPr>
              <a:t/>
            </a:r>
            <a:br>
              <a:rPr lang="en-GB" sz="2000" dirty="0" smtClean="0">
                <a:sym typeface="Wingdings" panose="05000000000000000000" pitchFamily="2" charset="2"/>
              </a:rPr>
            </a:br>
            <a:r>
              <a:rPr lang="en-GB" sz="2000" dirty="0" smtClean="0">
                <a:sym typeface="Wingdings" panose="05000000000000000000" pitchFamily="2" charset="2"/>
              </a:rPr>
              <a:t> </a:t>
            </a:r>
            <a:r>
              <a:rPr lang="en-GB" sz="2000" dirty="0">
                <a:sym typeface="Wingdings" panose="05000000000000000000" pitchFamily="2" charset="2"/>
              </a:rPr>
              <a:t>create a TOF version of </a:t>
            </a:r>
            <a:r>
              <a:rPr lang="en-GB" sz="2000" i="1" dirty="0" err="1">
                <a:sym typeface="Wingdings" panose="05000000000000000000" pitchFamily="2" charset="2"/>
              </a:rPr>
              <a:t>IntegratePeaksMD</a:t>
            </a:r>
            <a:r>
              <a:rPr lang="en-GB" sz="2000" dirty="0">
                <a:sym typeface="Wingdings" panose="05000000000000000000" pitchFamily="2" charset="2"/>
              </a:rPr>
              <a:t> (see </a:t>
            </a:r>
            <a:r>
              <a:rPr lang="en-GB" sz="2000" i="1" dirty="0" err="1" smtClean="0">
                <a:sym typeface="Wingdings" panose="05000000000000000000" pitchFamily="2" charset="2"/>
              </a:rPr>
              <a:t>IntegreateEllipsoids</a:t>
            </a:r>
            <a:r>
              <a:rPr lang="en-GB" sz="2000" dirty="0" smtClean="0">
                <a:sym typeface="Wingdings" panose="05000000000000000000" pitchFamily="2" charset="2"/>
              </a:rPr>
              <a:t>)</a:t>
            </a:r>
            <a:endParaRPr lang="en-GB" sz="2000" dirty="0">
              <a:sym typeface="Wingdings" panose="05000000000000000000" pitchFamily="2" charset="2"/>
            </a:endParaRPr>
          </a:p>
          <a:p>
            <a:pPr marL="457200" indent="-457200">
              <a:buFont typeface="+mj-lt"/>
              <a:buAutoNum type="arabicPeriod"/>
            </a:pPr>
            <a:endParaRPr lang="en-GB" sz="2000" dirty="0" smtClean="0">
              <a:sym typeface="Wingdings" panose="05000000000000000000" pitchFamily="2" charset="2"/>
            </a:endParaRPr>
          </a:p>
          <a:p>
            <a:pPr marL="457200" indent="-457200">
              <a:buFont typeface="+mj-lt"/>
              <a:buAutoNum type="arabicPeriod"/>
            </a:pPr>
            <a:endParaRPr lang="en-GB" sz="2000" dirty="0">
              <a:sym typeface="Wingdings" panose="05000000000000000000" pitchFamily="2" charset="2"/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sz="2000" dirty="0"/>
              <a:t>We must be able to visualize </a:t>
            </a:r>
            <a:r>
              <a:rPr lang="en-GB" sz="2000" dirty="0" err="1"/>
              <a:t>MDEvent</a:t>
            </a:r>
            <a:r>
              <a:rPr lang="en-GB" sz="2000" dirty="0"/>
              <a:t> data (on a single machine)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6996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Minimal </a:t>
            </a:r>
            <a:r>
              <a:rPr lang="en-GB" dirty="0" smtClean="0"/>
              <a:t>viable solution </a:t>
            </a:r>
            <a:r>
              <a:rPr lang="en-GB" dirty="0"/>
              <a:t>for MD support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3221755-1974-484A-90A1-3D0ED6B05FD4}" type="slidenum">
              <a:rPr lang="en-GB" smtClean="0"/>
              <a:t>12</a:t>
            </a:fld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sz="2200" dirty="0"/>
              <a:t>How can we support visualization on a single machine</a:t>
            </a:r>
            <a:r>
              <a:rPr lang="en-GB" sz="2200" dirty="0" smtClean="0"/>
              <a:t>? </a:t>
            </a:r>
            <a:r>
              <a:rPr lang="en-GB" sz="2200" dirty="0" smtClean="0">
                <a:sym typeface="Wingdings" panose="05000000000000000000" pitchFamily="2" charset="2"/>
              </a:rPr>
              <a:t> file-backed operation</a:t>
            </a:r>
            <a:endParaRPr lang="en-GB" sz="2200" dirty="0" smtClean="0"/>
          </a:p>
          <a:p>
            <a:pPr marL="0" indent="0">
              <a:buNone/>
            </a:pPr>
            <a:endParaRPr lang="en-GB" sz="2100" dirty="0"/>
          </a:p>
          <a:p>
            <a:pPr lvl="1"/>
            <a:r>
              <a:rPr lang="en-GB" dirty="0"/>
              <a:t>File creation:</a:t>
            </a:r>
          </a:p>
          <a:p>
            <a:pPr marL="1314450" lvl="2" indent="-400050">
              <a:buFont typeface="+mj-lt"/>
              <a:buAutoNum type="romanUcPeriod"/>
            </a:pPr>
            <a:r>
              <a:rPr lang="en-GB" sz="2000" dirty="0"/>
              <a:t>Convert </a:t>
            </a:r>
            <a:r>
              <a:rPr lang="en-GB" sz="2000" i="1" dirty="0" err="1"/>
              <a:t>MatrixWorkspace</a:t>
            </a:r>
            <a:r>
              <a:rPr lang="en-GB" sz="2000" dirty="0"/>
              <a:t> with event data into a </a:t>
            </a:r>
            <a:r>
              <a:rPr lang="en-GB" sz="2000" dirty="0" smtClean="0"/>
              <a:t>temporary </a:t>
            </a:r>
            <a:r>
              <a:rPr lang="en-GB" sz="2000" i="1" dirty="0" err="1" smtClean="0"/>
              <a:t>MDEventWorkspace</a:t>
            </a:r>
            <a:r>
              <a:rPr lang="en-GB" sz="2000" i="1" dirty="0" smtClean="0"/>
              <a:t> </a:t>
            </a:r>
            <a:endParaRPr lang="en-GB" sz="2000" i="1" dirty="0"/>
          </a:p>
          <a:p>
            <a:pPr marL="1314450" lvl="2" indent="-400050">
              <a:buFont typeface="+mj-lt"/>
              <a:buAutoNum type="romanUcPeriod"/>
            </a:pPr>
            <a:r>
              <a:rPr lang="en-GB" sz="2000" dirty="0"/>
              <a:t>Parallel saving </a:t>
            </a:r>
            <a:r>
              <a:rPr lang="en-GB" sz="2000" dirty="0" smtClean="0"/>
              <a:t>of the workspace </a:t>
            </a:r>
            <a:r>
              <a:rPr lang="en-GB" sz="2000" dirty="0"/>
              <a:t>into distributed Nexus file </a:t>
            </a:r>
          </a:p>
          <a:p>
            <a:pPr lvl="1"/>
            <a:endParaRPr lang="en-GB" sz="2100" dirty="0"/>
          </a:p>
          <a:p>
            <a:pPr lvl="1"/>
            <a:r>
              <a:rPr lang="en-GB" sz="2000" dirty="0"/>
              <a:t>Slice Viewer with restricted mode: only load data from file if the view will hold only a number of events below a defined threshold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0701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 smtClean="0"/>
              <a:t>How can we create a distributed </a:t>
            </a:r>
            <a:r>
              <a:rPr lang="en-GB" sz="3000" dirty="0" err="1" smtClean="0"/>
              <a:t>MDEventWs</a:t>
            </a:r>
            <a:r>
              <a:rPr lang="en-GB" sz="3000" dirty="0" smtClean="0"/>
              <a:t>?</a:t>
            </a:r>
            <a:endParaRPr lang="en-GB" sz="3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3221755-1974-484A-90A1-3D0ED6B05FD4}" type="slidenum">
              <a:rPr lang="en-GB" smtClean="0"/>
              <a:t>13</a:t>
            </a:fld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sz="2000" dirty="0" smtClean="0"/>
              <a:t>Each rank contains standard event data which maps into varying regions of MD space. </a:t>
            </a:r>
          </a:p>
          <a:p>
            <a:pPr marL="0" indent="0">
              <a:buNone/>
            </a:pPr>
            <a:endParaRPr lang="en-GB" sz="2000" dirty="0" smtClean="0"/>
          </a:p>
          <a:p>
            <a:r>
              <a:rPr lang="en-GB" sz="2000" dirty="0" smtClean="0"/>
              <a:t>Ranks should be responsible for certain</a:t>
            </a:r>
            <a:br>
              <a:rPr lang="en-GB" sz="2000" dirty="0" smtClean="0"/>
            </a:br>
            <a:r>
              <a:rPr lang="en-GB" sz="2000" dirty="0" smtClean="0"/>
              <a:t>sections of the MD space which are close</a:t>
            </a:r>
            <a:br>
              <a:rPr lang="en-GB" sz="2000" dirty="0" smtClean="0"/>
            </a:br>
            <a:r>
              <a:rPr lang="en-GB" sz="2000" dirty="0" smtClean="0"/>
              <a:t>to each other. </a:t>
            </a:r>
          </a:p>
          <a:p>
            <a:pPr marL="0" indent="0">
              <a:buNone/>
            </a:pPr>
            <a:endParaRPr lang="en-GB" sz="2000" dirty="0"/>
          </a:p>
          <a:p>
            <a:r>
              <a:rPr lang="en-GB" sz="2000" dirty="0" smtClean="0"/>
              <a:t>How can we split MD space between the ranks?</a:t>
            </a:r>
          </a:p>
          <a:p>
            <a:pPr lvl="1"/>
            <a:r>
              <a:rPr lang="en-GB" sz="1800" dirty="0" smtClean="0"/>
              <a:t>Naïve: wasteful and is likely not going to work</a:t>
            </a:r>
          </a:p>
          <a:p>
            <a:pPr marL="457200" lvl="1" indent="0">
              <a:buNone/>
            </a:pPr>
            <a:endParaRPr lang="en-GB" sz="1800" dirty="0"/>
          </a:p>
          <a:p>
            <a:pPr lvl="1"/>
            <a:r>
              <a:rPr lang="en-GB" sz="1800" dirty="0" smtClean="0"/>
              <a:t>Load balancing approaches from grid computing</a:t>
            </a:r>
            <a:endParaRPr lang="en-GB" sz="1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5621" y="1484784"/>
            <a:ext cx="1814811" cy="182662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9513" y="3573016"/>
            <a:ext cx="2870919" cy="1677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543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Load balancing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3221755-1974-484A-90A1-3D0ED6B05FD4}" type="slidenum">
              <a:rPr lang="en-GB" smtClean="0"/>
              <a:t>14</a:t>
            </a:fld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sz="2000" dirty="0"/>
              <a:t>Zoltan Project:  </a:t>
            </a:r>
          </a:p>
          <a:p>
            <a:pPr lvl="1"/>
            <a:r>
              <a:rPr lang="en-GB" sz="2000" dirty="0"/>
              <a:t>Sandia library for parallel partitioning, load balancing and data-management services</a:t>
            </a:r>
          </a:p>
          <a:p>
            <a:pPr lvl="1"/>
            <a:r>
              <a:rPr lang="en-GB" sz="2000" dirty="0"/>
              <a:t>Many interchangeable strategies, but only for 2D and </a:t>
            </a:r>
            <a:r>
              <a:rPr lang="en-GB" sz="2000" dirty="0" smtClean="0"/>
              <a:t>3D</a:t>
            </a:r>
          </a:p>
          <a:p>
            <a:pPr lvl="1"/>
            <a:endParaRPr lang="en-GB" sz="2000" dirty="0"/>
          </a:p>
          <a:p>
            <a:r>
              <a:rPr lang="en-GB" sz="2000" dirty="0"/>
              <a:t>Recursive Coordinate Bisection</a:t>
            </a:r>
          </a:p>
          <a:p>
            <a:pPr lvl="1"/>
            <a:r>
              <a:rPr lang="en-GB" sz="2000" dirty="0"/>
              <a:t>Strategy of </a:t>
            </a:r>
            <a:r>
              <a:rPr lang="en-GB" sz="2000" dirty="0" err="1" smtClean="0"/>
              <a:t>ParaView</a:t>
            </a:r>
            <a:endParaRPr lang="en-GB" sz="2000" dirty="0" smtClean="0"/>
          </a:p>
          <a:p>
            <a:pPr lvl="1"/>
            <a:endParaRPr lang="en-GB" sz="2000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1124744"/>
            <a:ext cx="1179068" cy="458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3773368"/>
            <a:ext cx="3456384" cy="2952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6089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Load balancing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3221755-1974-484A-90A1-3D0ED6B05FD4}" type="slidenum">
              <a:rPr lang="en-GB" smtClean="0"/>
              <a:t>15</a:t>
            </a:fld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sz="2200" dirty="0"/>
              <a:t>Space Filling Curve</a:t>
            </a:r>
          </a:p>
          <a:p>
            <a:pPr lvl="1"/>
            <a:r>
              <a:rPr lang="en-GB" sz="2000" dirty="0"/>
              <a:t>Good when rasterized data is present</a:t>
            </a:r>
          </a:p>
          <a:p>
            <a:pPr lvl="1"/>
            <a:r>
              <a:rPr lang="en-GB" sz="2000" dirty="0"/>
              <a:t>Depth-first traversal of trees is a form of space filling curve.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313424"/>
            <a:ext cx="4896544" cy="3686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6173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Our steps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3221755-1974-484A-90A1-3D0ED6B05FD4}" type="slidenum">
              <a:rPr lang="en-GB" smtClean="0"/>
              <a:t>16</a:t>
            </a:fld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sz="2000" b="1" dirty="0"/>
              <a:t>n%-sampling: </a:t>
            </a:r>
            <a:r>
              <a:rPr lang="en-GB" sz="2000" dirty="0"/>
              <a:t>Sample the first n% of the measurement time. Assumption that event distribution does not change largely over time (trialled on TOPAZ data</a:t>
            </a:r>
            <a:r>
              <a:rPr lang="en-GB" sz="2000" dirty="0" smtClean="0"/>
              <a:t>). </a:t>
            </a:r>
            <a:br>
              <a:rPr lang="en-GB" sz="2000" dirty="0" smtClean="0"/>
            </a:br>
            <a:r>
              <a:rPr lang="en-GB" sz="2000" dirty="0" smtClean="0"/>
              <a:t>Can have multiple sample intervals</a:t>
            </a:r>
            <a:br>
              <a:rPr lang="en-GB" sz="2000" dirty="0" smtClean="0"/>
            </a:br>
            <a:r>
              <a:rPr lang="en-GB" sz="2000" dirty="0" smtClean="0"/>
              <a:t>throughout the measurement </a:t>
            </a:r>
            <a:br>
              <a:rPr lang="en-GB" sz="2000" dirty="0" smtClean="0"/>
            </a:br>
            <a:r>
              <a:rPr lang="en-GB" sz="2000" dirty="0" smtClean="0"/>
              <a:t>period</a:t>
            </a:r>
            <a:endParaRPr lang="en-GB" sz="2000" dirty="0"/>
          </a:p>
          <a:p>
            <a:pPr marL="0" indent="0">
              <a:buNone/>
            </a:pPr>
            <a:endParaRPr lang="en-GB" sz="2000" dirty="0"/>
          </a:p>
          <a:p>
            <a:r>
              <a:rPr lang="en-GB" sz="2000" b="1" dirty="0"/>
              <a:t>P</a:t>
            </a:r>
            <a:r>
              <a:rPr lang="en-GB" sz="2000" b="1" dirty="0" smtClean="0"/>
              <a:t>reliminary </a:t>
            </a:r>
            <a:r>
              <a:rPr lang="en-GB" sz="2000" b="1" dirty="0"/>
              <a:t>box structure: </a:t>
            </a:r>
            <a:r>
              <a:rPr lang="en-GB" sz="2000" dirty="0"/>
              <a:t>Build box structure based on n% sample on </a:t>
            </a:r>
            <a:r>
              <a:rPr lang="en-GB" sz="2000" dirty="0" smtClean="0"/>
              <a:t>a single </a:t>
            </a:r>
            <a:r>
              <a:rPr lang="en-GB" sz="2000" dirty="0"/>
              <a:t>machine</a:t>
            </a:r>
            <a:r>
              <a:rPr lang="en-GB" sz="2000" dirty="0" smtClean="0"/>
              <a:t>.</a:t>
            </a:r>
            <a:endParaRPr lang="en-GB" sz="2000" dirty="0"/>
          </a:p>
          <a:p>
            <a:endParaRPr lang="en-GB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1844824"/>
            <a:ext cx="3511582" cy="149373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7424" y="4293095"/>
            <a:ext cx="2980640" cy="2075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756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sz="2000" b="1" dirty="0"/>
              <a:t>A</a:t>
            </a:r>
            <a:r>
              <a:rPr lang="en-GB" sz="2000" b="1" dirty="0" smtClean="0"/>
              <a:t>ssign </a:t>
            </a:r>
            <a:r>
              <a:rPr lang="en-GB" sz="2000" b="1" dirty="0"/>
              <a:t>boxes to ranks: </a:t>
            </a:r>
            <a:r>
              <a:rPr lang="en-GB" sz="2000" b="1" dirty="0" smtClean="0"/>
              <a:t/>
            </a:r>
            <a:br>
              <a:rPr lang="en-GB" sz="2000" b="1" dirty="0" smtClean="0"/>
            </a:br>
            <a:r>
              <a:rPr lang="en-GB" sz="2000" dirty="0" smtClean="0"/>
              <a:t>Use </a:t>
            </a:r>
            <a:r>
              <a:rPr lang="en-GB" sz="2000" dirty="0"/>
              <a:t>space filling curve for assignment </a:t>
            </a:r>
            <a:r>
              <a:rPr lang="en-GB" sz="2000" dirty="0" smtClean="0"/>
              <a:t/>
            </a:r>
            <a:br>
              <a:rPr lang="en-GB" sz="2000" dirty="0" smtClean="0"/>
            </a:br>
            <a:r>
              <a:rPr lang="en-GB" sz="2000" dirty="0" smtClean="0"/>
              <a:t>of the boxes to particular ranks</a:t>
            </a:r>
            <a:endParaRPr lang="en-GB" sz="2000" dirty="0"/>
          </a:p>
          <a:p>
            <a:endParaRPr lang="en-GB" sz="2000" dirty="0" smtClean="0"/>
          </a:p>
          <a:p>
            <a:endParaRPr lang="en-GB" sz="2000" dirty="0" smtClean="0"/>
          </a:p>
          <a:p>
            <a:endParaRPr lang="en-GB" sz="2000" dirty="0" smtClean="0"/>
          </a:p>
          <a:p>
            <a:pPr marL="0" indent="0">
              <a:buNone/>
            </a:pPr>
            <a:endParaRPr lang="en-GB" sz="2000" dirty="0"/>
          </a:p>
          <a:p>
            <a:r>
              <a:rPr lang="en-GB" sz="2000" b="1" dirty="0" smtClean="0"/>
              <a:t>Share hollow structure and add data on all ranks</a:t>
            </a:r>
            <a:endParaRPr lang="en-GB" sz="2000" b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3681" y="764704"/>
            <a:ext cx="3540767" cy="500791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Our steps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3221755-1974-484A-90A1-3D0ED6B05FD4}" type="slidenum">
              <a:rPr lang="en-GB" smtClean="0"/>
              <a:t>17</a:t>
            </a:fld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7238" y="3424238"/>
            <a:ext cx="9524" cy="95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7238" y="3424238"/>
            <a:ext cx="9524" cy="952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3950391"/>
            <a:ext cx="6719122" cy="1937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623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Our steps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3221755-1974-484A-90A1-3D0ED6B05FD4}" type="slidenum">
              <a:rPr lang="en-GB" smtClean="0"/>
              <a:t>18</a:t>
            </a:fld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sz="2000" b="1" dirty="0"/>
              <a:t>Exchange data: </a:t>
            </a:r>
            <a:br>
              <a:rPr lang="en-GB" sz="2000" b="1" dirty="0"/>
            </a:br>
            <a:endParaRPr lang="en-GB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141" y="1716779"/>
            <a:ext cx="8685715" cy="31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658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Our steps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3221755-1974-484A-90A1-3D0ED6B05FD4}" type="slidenum">
              <a:rPr lang="en-GB" smtClean="0"/>
              <a:t>19</a:t>
            </a:fld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sz="2000" b="1" dirty="0" smtClean="0"/>
              <a:t>Split locally:</a:t>
            </a:r>
            <a:endParaRPr lang="en-GB" sz="20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272" y="1988840"/>
            <a:ext cx="7740352" cy="239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59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488" y="2399535"/>
            <a:ext cx="3564696" cy="2372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sz="2000" dirty="0"/>
              <a:t>Data reduction/analysis for some technique areas has to be performed in </a:t>
            </a:r>
            <a:r>
              <a:rPr lang="en-GB" sz="2000" dirty="0" smtClean="0"/>
              <a:t>multi-dimensional (MD) space </a:t>
            </a:r>
            <a:r>
              <a:rPr lang="en-GB" sz="2000" dirty="0"/>
              <a:t>(</a:t>
            </a:r>
            <a:r>
              <a:rPr lang="en-GB" sz="2000" dirty="0" smtClean="0"/>
              <a:t>sparse events)</a:t>
            </a:r>
            <a:endParaRPr lang="en-GB" sz="2000" dirty="0"/>
          </a:p>
          <a:p>
            <a:r>
              <a:rPr lang="en-GB" sz="2000" dirty="0"/>
              <a:t>Current solution: Adaptive Mesh Refinement (AMR) </a:t>
            </a:r>
            <a:r>
              <a:rPr lang="en-GB" sz="2000" dirty="0">
                <a:sym typeface="Wingdings" panose="05000000000000000000" pitchFamily="2" charset="2"/>
              </a:rPr>
              <a:t></a:t>
            </a:r>
            <a:r>
              <a:rPr lang="en-GB" sz="2000" dirty="0" err="1">
                <a:sym typeface="Wingdings" panose="05000000000000000000" pitchFamily="2" charset="2"/>
              </a:rPr>
              <a:t>MDEvent</a:t>
            </a:r>
            <a:endParaRPr lang="en-GB" sz="20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GB" sz="20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GB" sz="2000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GB" sz="2000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GB" sz="20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GB" sz="2000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GB" sz="2000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GB" sz="2000" dirty="0">
              <a:sym typeface="Wingdings" panose="05000000000000000000" pitchFamily="2" charset="2"/>
            </a:endParaRPr>
          </a:p>
          <a:p>
            <a:r>
              <a:rPr lang="en-GB" sz="2000" dirty="0">
                <a:sym typeface="Wingdings" panose="05000000000000000000" pitchFamily="2" charset="2"/>
              </a:rPr>
              <a:t>Note that there is also </a:t>
            </a:r>
            <a:r>
              <a:rPr lang="en-GB" sz="2000" dirty="0" err="1">
                <a:sym typeface="Wingdings" panose="05000000000000000000" pitchFamily="2" charset="2"/>
              </a:rPr>
              <a:t>MDHisto</a:t>
            </a:r>
            <a:r>
              <a:rPr lang="en-GB" sz="2000" dirty="0">
                <a:sym typeface="Wingdings" panose="05000000000000000000" pitchFamily="2" charset="2"/>
              </a:rPr>
              <a:t>, but since the instrument resolution is not </a:t>
            </a:r>
            <a:r>
              <a:rPr lang="en-GB" sz="2000" dirty="0" smtClean="0">
                <a:sym typeface="Wingdings" panose="05000000000000000000" pitchFamily="2" charset="2"/>
              </a:rPr>
              <a:t>vastly different </a:t>
            </a:r>
            <a:r>
              <a:rPr lang="en-GB" sz="2000" dirty="0">
                <a:sym typeface="Wingdings" panose="05000000000000000000" pitchFamily="2" charset="2"/>
              </a:rPr>
              <a:t>to SNS or </a:t>
            </a:r>
            <a:r>
              <a:rPr lang="en-GB" sz="2000" dirty="0" smtClean="0">
                <a:sym typeface="Wingdings" panose="05000000000000000000" pitchFamily="2" charset="2"/>
              </a:rPr>
              <a:t>ISIS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 </a:t>
            </a:r>
            <a:r>
              <a:rPr lang="en-GB" dirty="0" smtClean="0"/>
              <a:t>definition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3221755-1974-484A-90A1-3D0ED6B05FD4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5405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Our steps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3221755-1974-484A-90A1-3D0ED6B05FD4}" type="slidenum">
              <a:rPr lang="en-GB" smtClean="0"/>
              <a:t>20</a:t>
            </a:fld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sz="2000" b="1" dirty="0" smtClean="0"/>
              <a:t>Consolidate meta data:</a:t>
            </a:r>
            <a:r>
              <a:rPr lang="en-GB" sz="2000" dirty="0"/>
              <a:t/>
            </a:r>
            <a:br>
              <a:rPr lang="en-GB" sz="2000" dirty="0"/>
            </a:br>
            <a:r>
              <a:rPr lang="en-GB" sz="2000" dirty="0" smtClean="0"/>
              <a:t>Meta data stored in the boxes which indicates where in a Nexus file a box needs to be stored. At this point it will not be consistent between ranks</a:t>
            </a:r>
            <a:r>
              <a:rPr lang="en-GB" sz="2000" dirty="0"/>
              <a:t> </a:t>
            </a:r>
            <a:r>
              <a:rPr lang="en-GB" sz="2000" dirty="0" smtClean="0"/>
              <a:t>at this point.  This inconsistency needs to be updated.</a:t>
            </a:r>
          </a:p>
          <a:p>
            <a:endParaRPr lang="en-GB" sz="2000" b="1" dirty="0" smtClean="0"/>
          </a:p>
          <a:p>
            <a:endParaRPr lang="en-GB" sz="2000" b="1" dirty="0"/>
          </a:p>
          <a:p>
            <a:r>
              <a:rPr lang="en-GB" sz="2000" b="1" dirty="0" smtClean="0"/>
              <a:t>Parallel save to HDF5 file </a:t>
            </a:r>
            <a:br>
              <a:rPr lang="en-GB" sz="2000" b="1" dirty="0" smtClean="0"/>
            </a:br>
            <a:r>
              <a:rPr lang="en-GB" sz="2000" dirty="0" smtClean="0"/>
              <a:t>Needs to be prototyped</a:t>
            </a:r>
            <a:r>
              <a:rPr lang="en-GB" sz="2000" b="1" dirty="0" smtClean="0"/>
              <a:t/>
            </a:r>
            <a:br>
              <a:rPr lang="en-GB" sz="2000" b="1" dirty="0" smtClean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04278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4" y="1916832"/>
            <a:ext cx="4176464" cy="31323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Initial assessment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3221755-1974-484A-90A1-3D0ED6B05FD4}" type="slidenum">
              <a:rPr lang="en-GB" smtClean="0"/>
              <a:t>21</a:t>
            </a:fld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sz="2000" dirty="0" smtClean="0"/>
              <a:t>Scarf17 Rhel7 cluster</a:t>
            </a:r>
          </a:p>
          <a:p>
            <a:pPr lvl="1"/>
            <a:r>
              <a:rPr lang="en-GB" sz="2000" dirty="0" smtClean="0"/>
              <a:t>201 nodes @ 24 cores each</a:t>
            </a:r>
          </a:p>
          <a:p>
            <a:pPr lvl="1"/>
            <a:r>
              <a:rPr lang="en-GB" sz="2000" dirty="0" smtClean="0"/>
              <a:t>128GB RAM for each node</a:t>
            </a:r>
          </a:p>
          <a:p>
            <a:pPr lvl="1"/>
            <a:r>
              <a:rPr lang="en-GB" sz="2000" dirty="0" err="1" smtClean="0"/>
              <a:t>Infiniband</a:t>
            </a:r>
            <a:r>
              <a:rPr lang="en-GB" sz="2000" dirty="0"/>
              <a:t> </a:t>
            </a:r>
            <a:endParaRPr lang="en-GB" dirty="0" smtClean="0"/>
          </a:p>
          <a:p>
            <a:pPr marL="457200" lvl="1" indent="0">
              <a:buNone/>
            </a:pPr>
            <a:endParaRPr lang="en-GB" dirty="0" smtClean="0"/>
          </a:p>
          <a:p>
            <a:pPr marL="457200" lvl="1" indent="0">
              <a:buNone/>
            </a:pPr>
            <a:endParaRPr lang="en-GB" dirty="0" smtClean="0"/>
          </a:p>
          <a:p>
            <a:pPr marL="457200" lvl="1" indent="0">
              <a:buNone/>
            </a:pPr>
            <a:endParaRPr lang="en-GB" dirty="0" smtClean="0"/>
          </a:p>
          <a:p>
            <a:pPr marL="457200" lvl="1" indent="0">
              <a:buNone/>
            </a:pPr>
            <a:endParaRPr lang="en-GB" dirty="0"/>
          </a:p>
          <a:p>
            <a:pPr marL="457200" lvl="1" indent="0">
              <a:buNone/>
            </a:pPr>
            <a:endParaRPr lang="en-GB" dirty="0" smtClean="0"/>
          </a:p>
          <a:p>
            <a:pPr marL="457200" lvl="1" indent="0">
              <a:buNone/>
            </a:pPr>
            <a:endParaRPr lang="en-GB" dirty="0"/>
          </a:p>
          <a:p>
            <a:r>
              <a:rPr lang="en-GB" sz="2000" dirty="0" smtClean="0"/>
              <a:t>TOPAZ_3132_event data set with multiplied events</a:t>
            </a:r>
          </a:p>
        </p:txBody>
      </p:sp>
    </p:spTree>
    <p:extLst>
      <p:ext uri="{BB962C8B-B14F-4D97-AF65-F5344CB8AC3E}">
        <p14:creationId xmlns:p14="http://schemas.microsoft.com/office/powerpoint/2010/main" val="4177465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0" y="486324"/>
            <a:ext cx="9129400" cy="63716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Initial assessment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3221755-1974-484A-90A1-3D0ED6B05FD4}" type="slidenum">
              <a:rPr lang="en-GB" smtClean="0"/>
              <a:t>22</a:t>
            </a:fld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703104" y="764704"/>
            <a:ext cx="3456384" cy="4391819"/>
          </a:xfrm>
        </p:spPr>
        <p:txBody>
          <a:bodyPr/>
          <a:lstStyle/>
          <a:p>
            <a:pPr marL="0" indent="0">
              <a:buNone/>
            </a:pPr>
            <a:r>
              <a:rPr lang="en-GB" sz="2000" dirty="0" smtClean="0"/>
              <a:t>~ 10GB 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448497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60" y="404664"/>
            <a:ext cx="9149720" cy="645333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Initial assessment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3221755-1974-484A-90A1-3D0ED6B05FD4}" type="slidenum">
              <a:rPr lang="en-GB" smtClean="0"/>
              <a:t>23</a:t>
            </a:fld>
            <a:endParaRPr lang="en-GB"/>
          </a:p>
        </p:txBody>
      </p:sp>
      <p:sp>
        <p:nvSpPr>
          <p:cNvPr id="5" name="Text Placeholder 3"/>
          <p:cNvSpPr txBox="1">
            <a:spLocks/>
          </p:cNvSpPr>
          <p:nvPr/>
        </p:nvSpPr>
        <p:spPr bwMode="auto">
          <a:xfrm>
            <a:off x="703104" y="764704"/>
            <a:ext cx="3456384" cy="43918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 i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GB" sz="2000" kern="0" dirty="0" smtClean="0"/>
              <a:t>~ 40GB </a:t>
            </a:r>
            <a:endParaRPr lang="en-GB" sz="2000" kern="0" dirty="0"/>
          </a:p>
        </p:txBody>
      </p:sp>
    </p:spTree>
    <p:extLst>
      <p:ext uri="{BB962C8B-B14F-4D97-AF65-F5344CB8AC3E}">
        <p14:creationId xmlns:p14="http://schemas.microsoft.com/office/powerpoint/2010/main" val="139702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Initial assessment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3221755-1974-484A-90A1-3D0ED6B05FD4}" type="slidenum">
              <a:rPr lang="en-GB" smtClean="0"/>
              <a:t>24</a:t>
            </a:fld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sz="2000" dirty="0" smtClean="0"/>
              <a:t>Custom approach to load-balancing works very well. As a result the event-addition and splitting steps scale well.</a:t>
            </a:r>
          </a:p>
          <a:p>
            <a:endParaRPr lang="en-GB" sz="2000" dirty="0"/>
          </a:p>
          <a:p>
            <a:r>
              <a:rPr lang="en-GB" sz="2000" dirty="0" smtClean="0"/>
              <a:t>Redistribute step, where the data-intensive communication is happening is flattening out quickly in our tests, not the bottle-neck up to now</a:t>
            </a:r>
            <a:endParaRPr lang="en-GB" sz="2000" dirty="0"/>
          </a:p>
          <a:p>
            <a:endParaRPr lang="en-GB" sz="2000" dirty="0" smtClean="0"/>
          </a:p>
          <a:p>
            <a:r>
              <a:rPr lang="en-GB" sz="2000" dirty="0" smtClean="0"/>
              <a:t>Need to investigate and improve performance of preliminary box structure step (maybe tweak n depending on data size)</a:t>
            </a:r>
          </a:p>
          <a:p>
            <a:pPr marL="0" indent="0">
              <a:buNone/>
            </a:pPr>
            <a:endParaRPr lang="en-GB" sz="2000" dirty="0" smtClean="0"/>
          </a:p>
          <a:p>
            <a:r>
              <a:rPr lang="en-GB" sz="2000" dirty="0" smtClean="0"/>
              <a:t>Need to investigate and improve performance for consolidation of meta data</a:t>
            </a:r>
          </a:p>
          <a:p>
            <a:endParaRPr lang="en-GB" sz="2000" dirty="0"/>
          </a:p>
          <a:p>
            <a:endParaRPr lang="en-GB" sz="2000" dirty="0" smtClean="0"/>
          </a:p>
          <a:p>
            <a:pPr marL="0" indent="0">
              <a:buNone/>
            </a:pP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040179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Viewing distributed file on single machine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3221755-1974-484A-90A1-3D0ED6B05FD4}" type="slidenum">
              <a:rPr lang="en-GB" smtClean="0"/>
              <a:t>25</a:t>
            </a:fld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sz="2000" dirty="0" smtClean="0"/>
              <a:t>File-backed workspace several orders of magnitudes slower than in-memory workspace, but still good user experience with </a:t>
            </a:r>
            <a:r>
              <a:rPr lang="en-GB" sz="2000" dirty="0"/>
              <a:t>4</a:t>
            </a:r>
            <a:r>
              <a:rPr lang="en-GB" sz="2000" dirty="0" smtClean="0"/>
              <a:t>0GB+ files in </a:t>
            </a:r>
            <a:r>
              <a:rPr lang="en-GB" sz="2000" dirty="0" err="1" smtClean="0"/>
              <a:t>SliceViewer</a:t>
            </a:r>
            <a:r>
              <a:rPr lang="en-GB" sz="2000" dirty="0"/>
              <a:t> .</a:t>
            </a:r>
            <a:endParaRPr lang="en-GB" sz="2000" dirty="0" smtClean="0"/>
          </a:p>
          <a:p>
            <a:pPr marL="0" indent="0">
              <a:buNone/>
            </a:pPr>
            <a:endParaRPr lang="en-GB" sz="2000" dirty="0" smtClean="0"/>
          </a:p>
          <a:p>
            <a:r>
              <a:rPr lang="en-GB" sz="2000" dirty="0" smtClean="0"/>
              <a:t>Very large files (100s GB – TB) will not be able to run well in standard file-backed mode, still too much data to fetch</a:t>
            </a:r>
            <a:r>
              <a:rPr lang="en-GB" sz="2000" dirty="0"/>
              <a:t/>
            </a:r>
            <a:br>
              <a:rPr lang="en-GB" sz="2000" dirty="0"/>
            </a:br>
            <a:r>
              <a:rPr lang="en-GB" sz="2000" dirty="0" smtClean="0">
                <a:sym typeface="Wingdings" panose="05000000000000000000" pitchFamily="2" charset="2"/>
              </a:rPr>
              <a:t> determine, based number of events in the view area, if </a:t>
            </a:r>
            <a:r>
              <a:rPr lang="en-GB" sz="2000" dirty="0" err="1" smtClean="0">
                <a:sym typeface="Wingdings" panose="05000000000000000000" pitchFamily="2" charset="2"/>
              </a:rPr>
              <a:t>rebinning</a:t>
            </a:r>
            <a:r>
              <a:rPr lang="en-GB" sz="2000" dirty="0" smtClean="0">
                <a:sym typeface="Wingdings" panose="05000000000000000000" pitchFamily="2" charset="2"/>
              </a:rPr>
              <a:t> should be </a:t>
            </a:r>
            <a:r>
              <a:rPr lang="en-GB" sz="2000" dirty="0" err="1" smtClean="0">
                <a:sym typeface="Wingdings" panose="05000000000000000000" pitchFamily="2" charset="2"/>
              </a:rPr>
              <a:t>en</a:t>
            </a:r>
            <a:r>
              <a:rPr lang="en-GB" sz="2000" dirty="0" smtClean="0">
                <a:sym typeface="Wingdings" panose="05000000000000000000" pitchFamily="2" charset="2"/>
              </a:rPr>
              <a:t>- or disabled, i.e. only when the user has zoomed far enough into the data, will automatic binning work.</a:t>
            </a:r>
          </a:p>
          <a:p>
            <a:endParaRPr lang="en-GB" sz="2000" dirty="0">
              <a:sym typeface="Wingdings" panose="05000000000000000000" pitchFamily="2" charset="2"/>
            </a:endParaRPr>
          </a:p>
          <a:p>
            <a:r>
              <a:rPr lang="en-GB" sz="2000" dirty="0" smtClean="0">
                <a:sym typeface="Wingdings" panose="05000000000000000000" pitchFamily="2" charset="2"/>
              </a:rPr>
              <a:t>Parallel </a:t>
            </a:r>
            <a:r>
              <a:rPr lang="en-GB" sz="2000" dirty="0" err="1" smtClean="0">
                <a:sym typeface="Wingdings" panose="05000000000000000000" pitchFamily="2" charset="2"/>
              </a:rPr>
              <a:t>BinMD</a:t>
            </a:r>
            <a:r>
              <a:rPr lang="en-GB" sz="2000" dirty="0" smtClean="0">
                <a:sym typeface="Wingdings" panose="05000000000000000000" pitchFamily="2" charset="2"/>
              </a:rPr>
              <a:t> for file-backed mode is possible for read-only files is possible, but not implemented. 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1386562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Immediate next steps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3221755-1974-484A-90A1-3D0ED6B05FD4}" type="slidenum">
              <a:rPr lang="en-GB" smtClean="0"/>
              <a:t>26</a:t>
            </a:fld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sz="2000" dirty="0"/>
              <a:t>Develop prototype for parallel HDF5 file </a:t>
            </a:r>
            <a:r>
              <a:rPr lang="en-GB" sz="2000" dirty="0" smtClean="0"/>
              <a:t>saving</a:t>
            </a:r>
            <a:endParaRPr lang="en-GB" sz="2000" dirty="0"/>
          </a:p>
          <a:p>
            <a:pPr marL="0" indent="0">
              <a:buNone/>
            </a:pPr>
            <a:endParaRPr lang="en-GB" sz="2000" dirty="0" smtClean="0"/>
          </a:p>
          <a:p>
            <a:r>
              <a:rPr lang="en-GB" sz="2000" dirty="0" smtClean="0"/>
              <a:t>Run stress tests on very large data sets </a:t>
            </a:r>
            <a:r>
              <a:rPr lang="en-GB" sz="2000" dirty="0" smtClean="0">
                <a:sym typeface="Wingdings" panose="05000000000000000000" pitchFamily="2" charset="2"/>
              </a:rPr>
              <a:t> only way to discover bottlenecks</a:t>
            </a:r>
            <a:endParaRPr lang="en-GB" sz="2000" dirty="0" smtClean="0"/>
          </a:p>
          <a:p>
            <a:pPr lvl="1"/>
            <a:r>
              <a:rPr lang="en-GB" sz="1800" dirty="0" smtClean="0"/>
              <a:t>Multiplied data sets</a:t>
            </a:r>
          </a:p>
          <a:p>
            <a:pPr lvl="1"/>
            <a:r>
              <a:rPr lang="en-GB" sz="1800" dirty="0" smtClean="0"/>
              <a:t>Simulated data sets ?</a:t>
            </a:r>
          </a:p>
          <a:p>
            <a:pPr lvl="1"/>
            <a:r>
              <a:rPr lang="en-GB" sz="1800" dirty="0" smtClean="0"/>
              <a:t>Are there very large data sets?</a:t>
            </a:r>
          </a:p>
          <a:p>
            <a:pPr lvl="1"/>
            <a:endParaRPr lang="en-GB" sz="2000" dirty="0" smtClean="0"/>
          </a:p>
          <a:p>
            <a:r>
              <a:rPr lang="en-GB" sz="2000" dirty="0" smtClean="0"/>
              <a:t>Generalize solution</a:t>
            </a:r>
          </a:p>
          <a:p>
            <a:pPr lvl="1"/>
            <a:r>
              <a:rPr lang="en-GB" sz="1800" dirty="0" smtClean="0"/>
              <a:t>Currently focussed on a 3D SCD scenario</a:t>
            </a:r>
          </a:p>
          <a:p>
            <a:endParaRPr lang="en-GB" sz="2000" dirty="0"/>
          </a:p>
          <a:p>
            <a:r>
              <a:rPr lang="en-GB" sz="2000" dirty="0" smtClean="0"/>
              <a:t>Investigate troubles when running on Scarf</a:t>
            </a:r>
          </a:p>
          <a:p>
            <a:pPr lvl="1"/>
            <a:endParaRPr lang="en-GB" sz="1800" dirty="0" smtClean="0"/>
          </a:p>
          <a:p>
            <a:pPr lvl="1"/>
            <a:endParaRPr lang="en-GB" sz="1800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27661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Non-immediate next steps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3221755-1974-484A-90A1-3D0ED6B05FD4}" type="slidenum">
              <a:rPr lang="en-GB" smtClean="0"/>
              <a:t>27</a:t>
            </a:fld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sz="2000" dirty="0" smtClean="0"/>
              <a:t>Validate model on a wider variety of data sets in order to further grow confidence in the n% approach</a:t>
            </a:r>
          </a:p>
          <a:p>
            <a:endParaRPr lang="en-GB" sz="2000" dirty="0"/>
          </a:p>
          <a:p>
            <a:r>
              <a:rPr lang="en-GB" sz="2000" dirty="0" smtClean="0"/>
              <a:t>Make changes to </a:t>
            </a:r>
            <a:r>
              <a:rPr lang="en-GB" sz="2000" dirty="0" err="1" smtClean="0"/>
              <a:t>SliceViewer</a:t>
            </a:r>
            <a:r>
              <a:rPr lang="en-GB" sz="2000" dirty="0" smtClean="0"/>
              <a:t> to allow for inspection of large distributed workspaces</a:t>
            </a:r>
          </a:p>
          <a:p>
            <a:pPr lvl="1"/>
            <a:r>
              <a:rPr lang="en-GB" sz="1800" dirty="0" smtClean="0"/>
              <a:t>Develop mechanism to start automatic binning only when the data content on the field of view is small enough. </a:t>
            </a:r>
          </a:p>
          <a:p>
            <a:pPr lvl="1"/>
            <a:r>
              <a:rPr lang="en-GB" sz="1800" dirty="0" smtClean="0"/>
              <a:t>Develop non-generic, parallel </a:t>
            </a:r>
            <a:r>
              <a:rPr lang="en-GB" sz="1800" dirty="0" err="1" smtClean="0"/>
              <a:t>BinMD</a:t>
            </a:r>
            <a:r>
              <a:rPr lang="en-GB" sz="1800" dirty="0" smtClean="0"/>
              <a:t> in file-backed mode. </a:t>
            </a:r>
          </a:p>
          <a:p>
            <a:pPr marL="457200" lvl="1" indent="0">
              <a:buNone/>
            </a:pPr>
            <a:endParaRPr lang="en-GB" sz="1800" dirty="0" smtClean="0"/>
          </a:p>
          <a:p>
            <a:r>
              <a:rPr lang="en-GB" sz="2000" i="1" dirty="0" err="1" smtClean="0"/>
              <a:t>ConvertToMDHistogram</a:t>
            </a:r>
            <a:r>
              <a:rPr lang="en-GB" sz="2000" dirty="0" smtClean="0"/>
              <a:t> algorithm for DI</a:t>
            </a:r>
          </a:p>
          <a:p>
            <a:endParaRPr lang="en-GB" sz="2000" dirty="0"/>
          </a:p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083094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More information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3221755-1974-484A-90A1-3D0ED6B05FD4}" type="slidenum">
              <a:rPr lang="en-GB" smtClean="0"/>
              <a:t>28</a:t>
            </a:fld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 smtClean="0"/>
              <a:t>Project document repository: </a:t>
            </a:r>
            <a:br>
              <a:rPr lang="en-GB" dirty="0" smtClean="0"/>
            </a:br>
            <a:r>
              <a:rPr lang="en-GB" sz="1600" dirty="0" smtClean="0"/>
              <a:t>https</a:t>
            </a:r>
            <a:r>
              <a:rPr lang="en-GB" sz="1600" dirty="0"/>
              <a:t>://github.com/DMSC-Instrument-Data/documents/tree/master/investigations/MultiDimensionalInvestigation</a:t>
            </a:r>
            <a:endParaRPr lang="en-GB" sz="1600" dirty="0" smtClean="0"/>
          </a:p>
          <a:p>
            <a:pPr marL="0" indent="0">
              <a:buNone/>
            </a:pPr>
            <a:endParaRPr lang="en-GB" dirty="0"/>
          </a:p>
          <a:p>
            <a:r>
              <a:rPr lang="en-GB" dirty="0" smtClean="0"/>
              <a:t>Prototype </a:t>
            </a:r>
            <a:r>
              <a:rPr lang="en-GB" dirty="0"/>
              <a:t>repository: </a:t>
            </a:r>
            <a:r>
              <a:rPr lang="en-GB" sz="1600" dirty="0"/>
              <a:t>https://github.com/mantidproject/mantid/tree/distributed_md_event_prototype</a:t>
            </a:r>
            <a:endParaRPr lang="en-GB" sz="1600" dirty="0" smtClean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32935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Thanks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3221755-1974-484A-90A1-3D0ED6B05FD4}" type="slidenum">
              <a:rPr lang="en-GB" smtClean="0"/>
              <a:t>29</a:t>
            </a:fld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2000" dirty="0" smtClean="0"/>
              <a:t>Experts contributing:</a:t>
            </a:r>
          </a:p>
          <a:p>
            <a:pPr lvl="1"/>
            <a:r>
              <a:rPr lang="en-GB" sz="1800" dirty="0" smtClean="0"/>
              <a:t>ESS</a:t>
            </a:r>
          </a:p>
          <a:p>
            <a:pPr lvl="2"/>
            <a:r>
              <a:rPr lang="en-GB" sz="2000" dirty="0" err="1"/>
              <a:t>Esko</a:t>
            </a:r>
            <a:r>
              <a:rPr lang="en-GB" sz="2000" dirty="0"/>
              <a:t> </a:t>
            </a:r>
            <a:r>
              <a:rPr lang="en-GB" sz="2000" dirty="0" err="1" smtClean="0"/>
              <a:t>Oksanen</a:t>
            </a:r>
            <a:r>
              <a:rPr lang="en-GB" sz="2000" dirty="0" smtClean="0"/>
              <a:t> (7/11/17)</a:t>
            </a:r>
          </a:p>
          <a:p>
            <a:pPr lvl="2"/>
            <a:r>
              <a:rPr lang="en-GB" sz="2000" dirty="0" smtClean="0"/>
              <a:t>Xavier </a:t>
            </a:r>
            <a:r>
              <a:rPr lang="en-GB" sz="2000" dirty="0" err="1" smtClean="0"/>
              <a:t>Fabreges</a:t>
            </a:r>
            <a:r>
              <a:rPr lang="en-GB" sz="2000" dirty="0" smtClean="0"/>
              <a:t> (23/11/17)</a:t>
            </a:r>
          </a:p>
          <a:p>
            <a:pPr lvl="2"/>
            <a:r>
              <a:rPr lang="en-GB" sz="2000" dirty="0" smtClean="0"/>
              <a:t>Pascale </a:t>
            </a:r>
            <a:r>
              <a:rPr lang="en-GB" sz="2000" dirty="0" err="1" smtClean="0"/>
              <a:t>Deen</a:t>
            </a:r>
            <a:r>
              <a:rPr lang="en-GB" sz="2000" dirty="0" smtClean="0"/>
              <a:t> (16/11/17)</a:t>
            </a:r>
          </a:p>
          <a:p>
            <a:pPr lvl="2"/>
            <a:r>
              <a:rPr lang="en-GB" sz="2000" dirty="0" smtClean="0"/>
              <a:t>Thomas Rod (27/11/17)</a:t>
            </a:r>
            <a:endParaRPr lang="en-GB" dirty="0"/>
          </a:p>
          <a:p>
            <a:pPr lvl="1"/>
            <a:r>
              <a:rPr lang="en-GB" sz="1800" dirty="0" smtClean="0"/>
              <a:t>ISIS</a:t>
            </a:r>
          </a:p>
          <a:p>
            <a:pPr lvl="2"/>
            <a:r>
              <a:rPr lang="en-GB" sz="2000" dirty="0" smtClean="0"/>
              <a:t>Pascal Manuel &amp; Fabio </a:t>
            </a:r>
            <a:r>
              <a:rPr lang="en-GB" sz="2000" dirty="0" err="1" smtClean="0"/>
              <a:t>Orlandi</a:t>
            </a:r>
            <a:r>
              <a:rPr lang="en-GB" sz="2000" dirty="0" smtClean="0"/>
              <a:t> (26/10/17)</a:t>
            </a:r>
          </a:p>
          <a:p>
            <a:pPr lvl="2"/>
            <a:r>
              <a:rPr lang="en-GB" sz="2000" dirty="0" smtClean="0"/>
              <a:t>Alex Buts (31/10/17)</a:t>
            </a:r>
            <a:endParaRPr lang="en-GB" dirty="0"/>
          </a:p>
          <a:p>
            <a:pPr lvl="1"/>
            <a:r>
              <a:rPr lang="en-GB" sz="1800" dirty="0" smtClean="0"/>
              <a:t>SNS</a:t>
            </a:r>
          </a:p>
          <a:p>
            <a:pPr lvl="2"/>
            <a:r>
              <a:rPr lang="en-GB" sz="2000" dirty="0" smtClean="0"/>
              <a:t>Vickie Lynch (24/10/17)</a:t>
            </a:r>
          </a:p>
          <a:p>
            <a:pPr lvl="2"/>
            <a:r>
              <a:rPr lang="en-GB" sz="2000" dirty="0" smtClean="0"/>
              <a:t>Andrei </a:t>
            </a:r>
            <a:r>
              <a:rPr lang="en-GB" sz="2000" dirty="0" err="1" smtClean="0"/>
              <a:t>Savici</a:t>
            </a:r>
            <a:r>
              <a:rPr lang="en-GB" sz="2000" dirty="0" smtClean="0"/>
              <a:t> (24/10/2017)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20024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 </a:t>
            </a:r>
            <a:r>
              <a:rPr lang="en-GB" dirty="0" smtClean="0"/>
              <a:t>definition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3221755-1974-484A-90A1-3D0ED6B05FD4}" type="slidenum">
              <a:rPr lang="en-GB" smtClean="0"/>
              <a:t>3</a:t>
            </a:fld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sz="2000" dirty="0"/>
              <a:t>ESS: data sets of several 100 GB to TB require distributed compute and memory resources</a:t>
            </a:r>
            <a:endParaRPr lang="en-GB" dirty="0"/>
          </a:p>
          <a:p>
            <a:r>
              <a:rPr lang="en-GB" sz="2000" dirty="0">
                <a:sym typeface="Wingdings" panose="05000000000000000000" pitchFamily="2" charset="2"/>
              </a:rPr>
              <a:t>In detector space: We have distributed data (split by spectra</a:t>
            </a:r>
            <a:r>
              <a:rPr lang="en-GB" sz="2000" dirty="0" smtClean="0">
                <a:sym typeface="Wingdings" panose="05000000000000000000" pitchFamily="2" charset="2"/>
              </a:rPr>
              <a:t>). </a:t>
            </a:r>
            <a:r>
              <a:rPr lang="en-GB" sz="2000" dirty="0">
                <a:sym typeface="Wingdings" panose="05000000000000000000" pitchFamily="2" charset="2"/>
              </a:rPr>
              <a:t>Good/Natural solution for many algorithms too.</a:t>
            </a:r>
          </a:p>
          <a:p>
            <a:r>
              <a:rPr lang="en-GB" sz="2000" dirty="0">
                <a:sym typeface="Wingdings" panose="05000000000000000000" pitchFamily="2" charset="2"/>
              </a:rPr>
              <a:t>In </a:t>
            </a:r>
            <a:r>
              <a:rPr lang="en-GB" sz="2000" dirty="0" smtClean="0">
                <a:sym typeface="Wingdings" panose="05000000000000000000" pitchFamily="2" charset="2"/>
              </a:rPr>
              <a:t>momentum transfer space</a:t>
            </a:r>
            <a:r>
              <a:rPr lang="en-GB" sz="2000" dirty="0">
                <a:sym typeface="Wingdings" panose="05000000000000000000" pitchFamily="2" charset="2"/>
              </a:rPr>
              <a:t>: </a:t>
            </a:r>
          </a:p>
          <a:p>
            <a:pPr lvl="1"/>
            <a:r>
              <a:rPr lang="en-GB" sz="2000" dirty="0">
                <a:sym typeface="Wingdings" panose="05000000000000000000" pitchFamily="2" charset="2"/>
              </a:rPr>
              <a:t>How  do we create a distributed, MD data set?</a:t>
            </a:r>
          </a:p>
          <a:p>
            <a:pPr lvl="1"/>
            <a:endParaRPr lang="en-GB" sz="2000" dirty="0">
              <a:sym typeface="Wingdings" panose="05000000000000000000" pitchFamily="2" charset="2"/>
            </a:endParaRPr>
          </a:p>
          <a:p>
            <a:pPr lvl="1"/>
            <a:endParaRPr lang="en-GB" sz="2000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GB" sz="2000" dirty="0">
              <a:sym typeface="Wingdings" panose="05000000000000000000" pitchFamily="2" charset="2"/>
            </a:endParaRPr>
          </a:p>
          <a:p>
            <a:pPr lvl="1"/>
            <a:endParaRPr lang="en-GB" sz="2000" dirty="0">
              <a:sym typeface="Wingdings" panose="05000000000000000000" pitchFamily="2" charset="2"/>
            </a:endParaRPr>
          </a:p>
          <a:p>
            <a:pPr lvl="1"/>
            <a:endParaRPr lang="en-GB" sz="2000" dirty="0">
              <a:sym typeface="Wingdings" panose="05000000000000000000" pitchFamily="2" charset="2"/>
            </a:endParaRPr>
          </a:p>
          <a:p>
            <a:pPr lvl="1"/>
            <a:r>
              <a:rPr lang="en-GB" sz="2000" dirty="0">
                <a:sym typeface="Wingdings" panose="05000000000000000000" pitchFamily="2" charset="2"/>
              </a:rPr>
              <a:t>How do algorithms operate on this?</a:t>
            </a:r>
          </a:p>
          <a:p>
            <a:endParaRPr lang="en-GB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3212976"/>
            <a:ext cx="2003936" cy="1785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3255806"/>
            <a:ext cx="1656184" cy="1605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>
            <a:off x="3923928" y="4105486"/>
            <a:ext cx="18002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499992" y="3350588"/>
            <a:ext cx="4320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 smtClean="0"/>
              <a:t>?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262136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Initial assumptions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3221755-1974-484A-90A1-3D0ED6B05FD4}" type="slidenum">
              <a:rPr lang="en-GB" smtClean="0"/>
              <a:t>4</a:t>
            </a:fld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sz="2000" dirty="0" smtClean="0"/>
              <a:t>Everything will be done via auto-reduction. User will pick up results.</a:t>
            </a:r>
            <a:endParaRPr lang="en-GB" sz="2000" dirty="0"/>
          </a:p>
          <a:p>
            <a:r>
              <a:rPr lang="en-GB" sz="2000" dirty="0"/>
              <a:t>No visualization support for distributed </a:t>
            </a:r>
            <a:r>
              <a:rPr lang="en-GB" sz="2000" dirty="0" smtClean="0"/>
              <a:t>MD data, since there are no dedicated cluster resources for visualization available.</a:t>
            </a:r>
            <a:endParaRPr lang="en-GB" sz="2000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grpSp>
        <p:nvGrpSpPr>
          <p:cNvPr id="5" name="Group 4"/>
          <p:cNvGrpSpPr/>
          <p:nvPr/>
        </p:nvGrpSpPr>
        <p:grpSpPr>
          <a:xfrm>
            <a:off x="1094576" y="2636912"/>
            <a:ext cx="3405416" cy="2736304"/>
            <a:chOff x="2267742" y="3861048"/>
            <a:chExt cx="3096346" cy="2401484"/>
          </a:xfrm>
        </p:grpSpPr>
        <p:pic>
          <p:nvPicPr>
            <p:cNvPr id="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39752" y="3861048"/>
              <a:ext cx="2952328" cy="24014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ctangle 6"/>
            <p:cNvSpPr/>
            <p:nvPr/>
          </p:nvSpPr>
          <p:spPr>
            <a:xfrm rot="2050455">
              <a:off x="2267744" y="5019938"/>
              <a:ext cx="3096344" cy="83705"/>
            </a:xfrm>
            <a:prstGeom prst="rect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Rectangle 7"/>
            <p:cNvSpPr/>
            <p:nvPr/>
          </p:nvSpPr>
          <p:spPr>
            <a:xfrm rot="19263252">
              <a:off x="2267742" y="5097377"/>
              <a:ext cx="3096344" cy="83705"/>
            </a:xfrm>
            <a:prstGeom prst="rect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470634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users actually need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3221755-1974-484A-90A1-3D0ED6B05FD4}" type="slidenum">
              <a:rPr lang="en-GB" smtClean="0"/>
              <a:t>5</a:t>
            </a:fld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sz="2000" dirty="0"/>
              <a:t>Relevant technique areas: Single Crystal Diffraction (SCD) and </a:t>
            </a:r>
            <a:r>
              <a:rPr lang="en-GB" sz="2000" dirty="0" smtClean="0"/>
              <a:t>Direct Inelastic(DI)</a:t>
            </a:r>
            <a:endParaRPr lang="en-GB" sz="2000" dirty="0"/>
          </a:p>
          <a:p>
            <a:endParaRPr lang="en-GB" sz="2000" dirty="0"/>
          </a:p>
          <a:p>
            <a:r>
              <a:rPr lang="en-GB" sz="2000" dirty="0"/>
              <a:t>Series of discussions and interviews with instrument scientists/ experts at ESS, ISIS and SNS</a:t>
            </a:r>
          </a:p>
          <a:p>
            <a:endParaRPr lang="en-GB" sz="2000" dirty="0"/>
          </a:p>
          <a:p>
            <a:r>
              <a:rPr lang="en-GB" sz="2000" dirty="0"/>
              <a:t>The same technique areas across the different facilities expect to operate in a very similar manner</a:t>
            </a:r>
            <a:r>
              <a:rPr lang="en-GB" sz="2000" dirty="0" smtClean="0"/>
              <a:t>. Almost identical for SCD and slight differences between ISIS and SNS for DI</a:t>
            </a:r>
            <a:endParaRPr lang="en-GB" sz="2000" dirty="0"/>
          </a:p>
          <a:p>
            <a:endParaRPr lang="en-GB" sz="2000" dirty="0"/>
          </a:p>
          <a:p>
            <a:r>
              <a:rPr lang="en-GB" sz="2000" dirty="0"/>
              <a:t>One </a:t>
            </a:r>
            <a:r>
              <a:rPr lang="en-GB" sz="2000" dirty="0" smtClean="0"/>
              <a:t>thing </a:t>
            </a:r>
            <a:r>
              <a:rPr lang="en-GB" sz="2000" dirty="0"/>
              <a:t>that always came up: Users </a:t>
            </a:r>
            <a:r>
              <a:rPr lang="en-GB" sz="2000" dirty="0" smtClean="0"/>
              <a:t>require interactivity, </a:t>
            </a:r>
            <a:r>
              <a:rPr lang="en-GB" sz="2000" dirty="0"/>
              <a:t>i.e. </a:t>
            </a:r>
            <a:r>
              <a:rPr lang="en-GB" sz="2000" b="1" dirty="0" smtClean="0"/>
              <a:t>must be able to visualize the data </a:t>
            </a:r>
            <a:r>
              <a:rPr lang="en-GB" sz="2000" dirty="0" smtClean="0"/>
              <a:t>and </a:t>
            </a:r>
            <a:r>
              <a:rPr lang="en-GB" sz="2000" dirty="0"/>
              <a:t>change reduction parameters based on that!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03731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SCD </a:t>
            </a:r>
            <a:r>
              <a:rPr lang="en-GB" dirty="0" smtClean="0"/>
              <a:t>workflow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3221755-1974-484A-90A1-3D0ED6B05FD4}" type="slidenum">
              <a:rPr lang="en-GB" smtClean="0"/>
              <a:t>6</a:t>
            </a:fld>
            <a:endParaRPr lang="en-GB"/>
          </a:p>
        </p:txBody>
      </p:sp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73574689"/>
              </p:ext>
            </p:extLst>
          </p:nvPr>
        </p:nvGraphicFramePr>
        <p:xfrm>
          <a:off x="539552" y="1196752"/>
          <a:ext cx="8136904" cy="414057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761538"/>
                <a:gridCol w="2647174"/>
                <a:gridCol w="1728192"/>
              </a:tblGrid>
              <a:tr h="295257">
                <a:tc>
                  <a:txBody>
                    <a:bodyPr/>
                    <a:lstStyle/>
                    <a:p>
                      <a:r>
                        <a:rPr lang="en-GB" sz="17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Operation</a:t>
                      </a:r>
                      <a:endParaRPr lang="en-GB" sz="1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7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Algorithm</a:t>
                      </a:r>
                      <a:endParaRPr lang="en-GB" sz="1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7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Ws</a:t>
                      </a:r>
                      <a:r>
                        <a:rPr lang="en-GB" sz="17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Type</a:t>
                      </a:r>
                      <a:endParaRPr lang="en-GB" sz="1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67265">
                <a:tc>
                  <a:txBody>
                    <a:bodyPr/>
                    <a:lstStyle/>
                    <a:p>
                      <a:r>
                        <a:rPr lang="en-GB" sz="17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Load, crop</a:t>
                      </a:r>
                      <a:r>
                        <a:rPr lang="en-GB" sz="17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and normalize data</a:t>
                      </a:r>
                      <a:endParaRPr lang="en-GB" sz="1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7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en-GB" sz="1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7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TOF </a:t>
                      </a:r>
                      <a:r>
                        <a:rPr lang="en-GB" sz="17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MatrixWs</a:t>
                      </a:r>
                      <a:endParaRPr lang="en-GB" sz="1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67265">
                <a:tc>
                  <a:txBody>
                    <a:bodyPr/>
                    <a:lstStyle/>
                    <a:p>
                      <a:r>
                        <a:rPr lang="en-GB" sz="17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Convert</a:t>
                      </a:r>
                      <a:r>
                        <a:rPr lang="en-GB" sz="17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lang="en-GB" sz="1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7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ConvertToMD</a:t>
                      </a:r>
                      <a:endParaRPr lang="en-GB" sz="1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7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MDEvent</a:t>
                      </a:r>
                      <a:endParaRPr lang="en-GB" sz="1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67265">
                <a:tc>
                  <a:txBody>
                    <a:bodyPr/>
                    <a:lstStyle/>
                    <a:p>
                      <a:r>
                        <a:rPr lang="en-GB" sz="17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Peak search</a:t>
                      </a:r>
                      <a:endParaRPr lang="en-GB" sz="1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7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FindMDPeaks</a:t>
                      </a:r>
                      <a:endParaRPr lang="en-GB" sz="1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7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MDEvent</a:t>
                      </a:r>
                      <a:endParaRPr lang="en-GB" sz="1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67265">
                <a:tc>
                  <a:txBody>
                    <a:bodyPr/>
                    <a:lstStyle/>
                    <a:p>
                      <a:r>
                        <a:rPr lang="en-GB" sz="17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Determine UB</a:t>
                      </a:r>
                      <a:endParaRPr lang="en-GB" sz="1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7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FindUBUsingFFT</a:t>
                      </a:r>
                      <a:endParaRPr lang="en-GB" sz="1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7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PeaksWs</a:t>
                      </a:r>
                      <a:endParaRPr lang="en-GB" sz="1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67265">
                <a:tc>
                  <a:txBody>
                    <a:bodyPr/>
                    <a:lstStyle/>
                    <a:p>
                      <a:r>
                        <a:rPr lang="en-GB" sz="17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Peak indexing</a:t>
                      </a:r>
                      <a:endParaRPr lang="en-GB" sz="1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7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IndexPeaks</a:t>
                      </a:r>
                      <a:endParaRPr lang="en-GB" sz="1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7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PeaksWs</a:t>
                      </a:r>
                      <a:endParaRPr lang="en-GB" sz="1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67265">
                <a:tc>
                  <a:txBody>
                    <a:bodyPr/>
                    <a:lstStyle/>
                    <a:p>
                      <a:r>
                        <a:rPr lang="en-GB" sz="17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Integrate Peaks</a:t>
                      </a:r>
                      <a:endParaRPr lang="en-GB" sz="1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7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IntegratePeaksMD</a:t>
                      </a:r>
                      <a:r>
                        <a:rPr lang="en-GB" sz="17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or </a:t>
                      </a:r>
                      <a:r>
                        <a:rPr lang="en-GB" sz="17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IntegrateEllipsoids</a:t>
                      </a:r>
                      <a:endParaRPr lang="en-GB" sz="1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7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MDEvent</a:t>
                      </a:r>
                      <a:r>
                        <a:rPr lang="en-GB" sz="17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&amp;TOF </a:t>
                      </a:r>
                      <a:r>
                        <a:rPr lang="en-GB" sz="17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MatrixWs</a:t>
                      </a:r>
                      <a:endParaRPr lang="en-GB" sz="1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67265">
                <a:tc>
                  <a:txBody>
                    <a:bodyPr/>
                    <a:lstStyle/>
                    <a:p>
                      <a:r>
                        <a:rPr lang="en-GB" sz="17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Correct centre position</a:t>
                      </a:r>
                      <a:endParaRPr lang="en-GB" sz="1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7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CentroidPeaksMD</a:t>
                      </a:r>
                      <a:endParaRPr lang="en-GB" sz="1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7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MDEvent</a:t>
                      </a:r>
                      <a:endParaRPr lang="en-GB" sz="1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67265">
                <a:tc>
                  <a:txBody>
                    <a:bodyPr/>
                    <a:lstStyle/>
                    <a:p>
                      <a:r>
                        <a:rPr lang="en-GB" sz="17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Visualization in </a:t>
                      </a:r>
                      <a:r>
                        <a:rPr lang="en-GB" sz="17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SliceViewer</a:t>
                      </a:r>
                      <a:endParaRPr lang="en-GB" sz="1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7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- </a:t>
                      </a:r>
                      <a:endParaRPr lang="en-GB" sz="1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7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MDEvent</a:t>
                      </a:r>
                      <a:endParaRPr lang="en-GB" sz="1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67265">
                <a:tc>
                  <a:txBody>
                    <a:bodyPr/>
                    <a:lstStyle/>
                    <a:p>
                      <a:r>
                        <a:rPr lang="en-GB" sz="17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Change some settings,</a:t>
                      </a:r>
                      <a:r>
                        <a:rPr lang="en-GB" sz="17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e.g. peak radius and repeat</a:t>
                      </a:r>
                      <a:endParaRPr lang="en-GB" sz="1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7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en-GB" sz="1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7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en-GB" sz="1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1837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 (ISIS </a:t>
            </a:r>
            <a:r>
              <a:rPr lang="en-GB" dirty="0"/>
              <a:t>variant)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3221755-1974-484A-90A1-3D0ED6B05FD4}" type="slidenum">
              <a:rPr lang="en-GB" smtClean="0"/>
              <a:t>7</a:t>
            </a:fld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sz="2000" dirty="0"/>
              <a:t>Horace is used for the MD parts. Equivalent in Mantid would be:</a:t>
            </a:r>
          </a:p>
          <a:p>
            <a:endParaRPr lang="en-GB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9027150"/>
              </p:ext>
            </p:extLst>
          </p:nvPr>
        </p:nvGraphicFramePr>
        <p:xfrm>
          <a:off x="683568" y="1844824"/>
          <a:ext cx="7632849" cy="30734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544283"/>
                <a:gridCol w="3216357"/>
                <a:gridCol w="1872209"/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7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Operation</a:t>
                      </a:r>
                      <a:endParaRPr lang="en-GB" sz="1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7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Algorithm</a:t>
                      </a:r>
                      <a:endParaRPr lang="en-GB" sz="1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7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Ws</a:t>
                      </a:r>
                      <a:r>
                        <a:rPr lang="en-GB" sz="17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Type</a:t>
                      </a:r>
                      <a:endParaRPr lang="en-GB" sz="1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7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Reduce several data sets</a:t>
                      </a:r>
                      <a:endParaRPr lang="en-GB" sz="1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7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en-GB" sz="1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7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Matrix</a:t>
                      </a:r>
                      <a:endParaRPr lang="en-GB" sz="1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7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Convert</a:t>
                      </a:r>
                      <a:endParaRPr lang="en-GB" sz="1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7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ConvertToMD</a:t>
                      </a:r>
                      <a:endParaRPr lang="en-GB" sz="1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7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MDEvent</a:t>
                      </a:r>
                      <a:endParaRPr lang="en-GB" sz="1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7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Merge data set</a:t>
                      </a:r>
                      <a:endParaRPr lang="en-GB" sz="1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7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MergeMD</a:t>
                      </a:r>
                      <a:endParaRPr lang="en-GB" sz="1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7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MDEvent</a:t>
                      </a:r>
                      <a:endParaRPr lang="en-GB" sz="1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7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Slice data</a:t>
                      </a:r>
                      <a:endParaRPr lang="en-GB" sz="1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7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SliceMD</a:t>
                      </a:r>
                      <a:endParaRPr lang="en-GB" sz="1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7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MDEvent</a:t>
                      </a:r>
                      <a:endParaRPr lang="en-GB" sz="1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7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Fit data</a:t>
                      </a:r>
                      <a:endParaRPr lang="en-GB" sz="1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7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FitResolutionConvolvedModel</a:t>
                      </a:r>
                      <a:endParaRPr lang="en-GB" sz="1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7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MDEvent</a:t>
                      </a:r>
                      <a:endParaRPr lang="en-GB" sz="1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7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Visualization with </a:t>
                      </a:r>
                      <a:r>
                        <a:rPr lang="en-GB" sz="17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SliceViewer</a:t>
                      </a:r>
                      <a:endParaRPr lang="en-GB" sz="1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7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en-GB" sz="1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7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en-GB" sz="1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3122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Direct Inelastic (SNS Variant)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3221755-1974-484A-90A1-3D0ED6B05FD4}" type="slidenum">
              <a:rPr lang="en-GB" smtClean="0"/>
              <a:t>8</a:t>
            </a:fld>
            <a:endParaRPr lang="en-GB"/>
          </a:p>
        </p:txBody>
      </p:sp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62349053"/>
              </p:ext>
            </p:extLst>
          </p:nvPr>
        </p:nvGraphicFramePr>
        <p:xfrm>
          <a:off x="395536" y="1757288"/>
          <a:ext cx="7931223" cy="27228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970783"/>
                <a:gridCol w="1944216"/>
                <a:gridCol w="2016224"/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7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Operation</a:t>
                      </a:r>
                      <a:endParaRPr lang="en-GB" sz="1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7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Algorithm</a:t>
                      </a:r>
                      <a:endParaRPr lang="en-GB" sz="1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7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Ws</a:t>
                      </a:r>
                      <a:r>
                        <a:rPr lang="en-GB" sz="17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Type</a:t>
                      </a:r>
                      <a:endParaRPr lang="en-GB" sz="1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7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Load and crop</a:t>
                      </a:r>
                      <a:r>
                        <a:rPr lang="en-GB" sz="17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data</a:t>
                      </a:r>
                      <a:endParaRPr lang="en-GB" sz="1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7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en-GB" sz="1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7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Matrix</a:t>
                      </a:r>
                      <a:endParaRPr lang="en-GB" sz="1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7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Convert </a:t>
                      </a:r>
                      <a:endParaRPr lang="en-GB" sz="1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7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ConvertMD</a:t>
                      </a:r>
                      <a:endParaRPr lang="en-GB" sz="1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7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MDEvent</a:t>
                      </a:r>
                      <a:endParaRPr lang="en-GB" sz="1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7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Calculate norm (includes binning)</a:t>
                      </a:r>
                      <a:endParaRPr lang="en-GB" sz="1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7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MDNormDirectSC</a:t>
                      </a:r>
                      <a:endParaRPr lang="en-GB" sz="1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7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MDEvent</a:t>
                      </a:r>
                      <a:r>
                        <a:rPr lang="en-GB" sz="17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</a:t>
                      </a:r>
                      <a:r>
                        <a:rPr lang="en-GB" sz="17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MDHisto</a:t>
                      </a:r>
                      <a:r>
                        <a:rPr lang="en-GB" sz="17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lang="en-GB" sz="1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7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Apply norm</a:t>
                      </a:r>
                      <a:endParaRPr lang="en-GB" sz="1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7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DivideMD</a:t>
                      </a:r>
                      <a:endParaRPr lang="en-GB" sz="1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7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MDHisto</a:t>
                      </a:r>
                      <a:endParaRPr lang="en-GB" sz="1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7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Extract information for further processing and visual inspection with </a:t>
                      </a:r>
                      <a:r>
                        <a:rPr lang="en-GB" sz="17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SliceViewer</a:t>
                      </a:r>
                      <a:endParaRPr lang="en-GB" sz="1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7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en-GB" sz="1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7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en-GB" sz="1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6635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Where </a:t>
            </a:r>
            <a:r>
              <a:rPr lang="en-GB" dirty="0" smtClean="0"/>
              <a:t>are </a:t>
            </a:r>
            <a:r>
              <a:rPr lang="en-GB" dirty="0" err="1" smtClean="0"/>
              <a:t>MDEvents</a:t>
            </a:r>
            <a:r>
              <a:rPr lang="en-GB" dirty="0" smtClean="0"/>
              <a:t> </a:t>
            </a:r>
            <a:r>
              <a:rPr lang="en-GB" dirty="0"/>
              <a:t>really needed?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3221755-1974-484A-90A1-3D0ED6B05FD4}" type="slidenum">
              <a:rPr lang="en-GB" smtClean="0"/>
              <a:t>9</a:t>
            </a:fld>
            <a:endParaRPr lang="en-GB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0988412"/>
              </p:ext>
            </p:extLst>
          </p:nvPr>
        </p:nvGraphicFramePr>
        <p:xfrm>
          <a:off x="539552" y="1844824"/>
          <a:ext cx="7776864" cy="332486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592288"/>
                <a:gridCol w="2304256"/>
                <a:gridCol w="2880320"/>
              </a:tblGrid>
              <a:tr h="368306">
                <a:tc>
                  <a:txBody>
                    <a:bodyPr/>
                    <a:lstStyle/>
                    <a:p>
                      <a:r>
                        <a:rPr lang="en-GB" sz="17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Operation</a:t>
                      </a:r>
                      <a:endParaRPr lang="en-GB" sz="1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7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Algorithm</a:t>
                      </a:r>
                      <a:endParaRPr lang="en-GB" sz="1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7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Alternative</a:t>
                      </a:r>
                      <a:endParaRPr lang="en-GB" sz="1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38541">
                <a:tc>
                  <a:txBody>
                    <a:bodyPr/>
                    <a:lstStyle/>
                    <a:p>
                      <a:r>
                        <a:rPr lang="en-GB" sz="17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Peak search</a:t>
                      </a:r>
                      <a:endParaRPr lang="en-GB" sz="1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7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FindPeaksMD</a:t>
                      </a:r>
                      <a:endParaRPr lang="en-GB" sz="1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7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FindSXPeaks</a:t>
                      </a:r>
                      <a:endParaRPr lang="en-GB" sz="1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38541">
                <a:tc>
                  <a:txBody>
                    <a:bodyPr/>
                    <a:lstStyle/>
                    <a:p>
                      <a:r>
                        <a:rPr lang="en-GB" sz="17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Peak integration</a:t>
                      </a:r>
                      <a:endParaRPr lang="en-GB" sz="1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7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IntegratePeaksMD</a:t>
                      </a:r>
                      <a:endParaRPr lang="en-GB" sz="1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7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TOF version can be created (see </a:t>
                      </a:r>
                      <a:r>
                        <a:rPr lang="en-GB" sz="17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IntegrateEllipsoids</a:t>
                      </a:r>
                      <a:r>
                        <a:rPr lang="en-GB" sz="17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en-GB" sz="1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426054">
                <a:tc>
                  <a:txBody>
                    <a:bodyPr/>
                    <a:lstStyle/>
                    <a:p>
                      <a:r>
                        <a:rPr lang="en-GB" sz="17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Centre position correction</a:t>
                      </a:r>
                      <a:endParaRPr lang="en-GB" sz="1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7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CentroidPeaksMD</a:t>
                      </a:r>
                      <a:endParaRPr lang="en-GB" sz="1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7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CentroidPeaks</a:t>
                      </a:r>
                      <a:endParaRPr lang="en-GB" sz="1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426054">
                <a:tc>
                  <a:txBody>
                    <a:bodyPr/>
                    <a:lstStyle/>
                    <a:p>
                      <a:r>
                        <a:rPr lang="en-GB" sz="17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Visualization</a:t>
                      </a:r>
                      <a:r>
                        <a:rPr lang="en-GB" sz="17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in </a:t>
                      </a:r>
                      <a:r>
                        <a:rPr lang="en-GB" sz="17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SliceViewer</a:t>
                      </a:r>
                      <a:r>
                        <a:rPr lang="en-GB" sz="17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(dynamic binning and zoom features require full event information)</a:t>
                      </a:r>
                      <a:endParaRPr lang="en-GB" sz="1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7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 </a:t>
                      </a:r>
                      <a:endParaRPr lang="en-GB" sz="1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7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None</a:t>
                      </a:r>
                      <a:endParaRPr lang="en-GB" sz="1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39552" y="1268760"/>
            <a:ext cx="8130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SCD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2535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K-ESS_PowerPoint_template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Lucida Grande"/>
        <a:ea typeface="ヒラギノ角ゴ Pro W3"/>
        <a:cs typeface=""/>
      </a:majorFont>
      <a:minorFont>
        <a:latin typeface="Lucida Grande"/>
        <a:ea typeface="ヒラギノ角ゴ Pro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Grande" pitchFamily="84" charset="0"/>
            <a:ea typeface="ヒラギノ角ゴ Pro W3" pitchFamily="8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Grande" pitchFamily="84" charset="0"/>
            <a:ea typeface="ヒラギノ角ゴ Pro W3" pitchFamily="84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LongProperties xmlns="http://schemas.microsoft.com/office/2006/metadata/longProperties"/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EABF215B8A3384E874FC40A3B0B2302" ma:contentTypeVersion="4" ma:contentTypeDescription="Create a new document." ma:contentTypeScope="" ma:versionID="f198c3dfa143f328b4bfb76fd905c4a6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e66758ad48435124b95dc0df0729e689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2AEDD1CD-9190-4F8F-B585-354F10A56AC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7E48F0D-BF64-462E-8350-40C896A295A7}">
  <ds:schemaRefs>
    <ds:schemaRef ds:uri="http://schemas.microsoft.com/office/2006/metadata/longProperties"/>
  </ds:schemaRefs>
</ds:datastoreItem>
</file>

<file path=customXml/itemProps3.xml><?xml version="1.0" encoding="utf-8"?>
<ds:datastoreItem xmlns:ds="http://schemas.openxmlformats.org/officeDocument/2006/customXml" ds:itemID="{43DFA70B-2EBB-489B-8E34-F6A10FA6853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0B9B35D9-CF39-4D5E-A64E-C8D110C1700B}">
  <ds:schemaRefs>
    <ds:schemaRef ds:uri="http://schemas.microsoft.com/office/2006/documentManagement/types"/>
    <ds:schemaRef ds:uri="http://www.w3.org/XML/1998/namespace"/>
    <ds:schemaRef ds:uri="http://schemas.microsoft.com/office/2006/metadata/properties"/>
    <ds:schemaRef ds:uri="http://schemas.microsoft.com/office/infopath/2007/PartnerControls"/>
    <ds:schemaRef ds:uri="http://purl.org/dc/elements/1.1/"/>
    <ds:schemaRef ds:uri="http://purl.org/dc/terms/"/>
    <ds:schemaRef ds:uri="http://schemas.microsoft.com/sharepoint/v3"/>
    <ds:schemaRef ds:uri="http://schemas.openxmlformats.org/package/2006/metadata/core-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UK-ESS_PowerPoint_template</Template>
  <TotalTime>1941</TotalTime>
  <Words>1113</Words>
  <Application>Microsoft Office PowerPoint</Application>
  <PresentationFormat>On-screen Show (4:3)</PresentationFormat>
  <Paragraphs>292</Paragraphs>
  <Slides>29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UK-ESS_PowerPoint_template</vt:lpstr>
      <vt:lpstr>Distributed multidimensional data in Mantid</vt:lpstr>
      <vt:lpstr>Problem definition</vt:lpstr>
      <vt:lpstr>Problem definition</vt:lpstr>
      <vt:lpstr>Initial assumptions</vt:lpstr>
      <vt:lpstr>What users actually need </vt:lpstr>
      <vt:lpstr>SCD workflow</vt:lpstr>
      <vt:lpstr>DI (ISIS variant)</vt:lpstr>
      <vt:lpstr>Direct Inelastic (SNS Variant)</vt:lpstr>
      <vt:lpstr>Where are MDEvents really needed?</vt:lpstr>
      <vt:lpstr>Where are MDEvents really needed?</vt:lpstr>
      <vt:lpstr>Minimal viable solution for MD support</vt:lpstr>
      <vt:lpstr>Minimal viable solution for MD support</vt:lpstr>
      <vt:lpstr>How can we create a distributed MDEventWs?</vt:lpstr>
      <vt:lpstr>Load balancing</vt:lpstr>
      <vt:lpstr>Load balancing</vt:lpstr>
      <vt:lpstr>Our steps</vt:lpstr>
      <vt:lpstr>Our steps</vt:lpstr>
      <vt:lpstr>Our steps</vt:lpstr>
      <vt:lpstr>Our steps</vt:lpstr>
      <vt:lpstr>Our steps</vt:lpstr>
      <vt:lpstr>Initial assessment</vt:lpstr>
      <vt:lpstr>Initial assessment</vt:lpstr>
      <vt:lpstr>Initial assessment</vt:lpstr>
      <vt:lpstr>Initial assessment</vt:lpstr>
      <vt:lpstr>Viewing distributed file on single machine</vt:lpstr>
      <vt:lpstr>Immediate next steps</vt:lpstr>
      <vt:lpstr>Non-immediate next steps</vt:lpstr>
      <vt:lpstr>More information</vt:lpstr>
      <vt:lpstr>Thanks</vt:lpstr>
    </vt:vector>
  </TitlesOfParts>
  <Company>Tessella Ltd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Distributed data reduction of multi-dimensional data</dc:title>
  <dc:creator>Anton Piccardo-Selg</dc:creator>
  <cp:lastModifiedBy>Anton Piccardo-Selg</cp:lastModifiedBy>
  <cp:revision>46</cp:revision>
  <dcterms:created xsi:type="dcterms:W3CDTF">2018-01-23T11:32:13Z</dcterms:created>
  <dcterms:modified xsi:type="dcterms:W3CDTF">2018-01-26T09:17:47Z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">
    <vt:lpwstr>Document</vt:lpwstr>
  </property>
  <property fmtid="{D5CDD505-2E9C-101B-9397-08002B2CF9AE}" pid="3" name="display_urn:schemas-microsoft-com:office:office#Editor">
    <vt:lpwstr>Summers, Karen (STFC,RAL,OBR)</vt:lpwstr>
  </property>
  <property fmtid="{D5CDD505-2E9C-101B-9397-08002B2CF9AE}" pid="4" name="xd_Signature">
    <vt:lpwstr/>
  </property>
  <property fmtid="{D5CDD505-2E9C-101B-9397-08002B2CF9AE}" pid="5" name="display_urn:schemas-microsoft-com:office:office#Author">
    <vt:lpwstr>Summers, Karen (STFC,RAL,OBR)</vt:lpwstr>
  </property>
  <property fmtid="{D5CDD505-2E9C-101B-9397-08002B2CF9AE}" pid="6" name="TemplateUrl">
    <vt:lpwstr/>
  </property>
  <property fmtid="{D5CDD505-2E9C-101B-9397-08002B2CF9AE}" pid="7" name="xd_ProgID">
    <vt:lpwstr/>
  </property>
  <property fmtid="{D5CDD505-2E9C-101B-9397-08002B2CF9AE}" pid="8" name="ContentTypeId">
    <vt:lpwstr>0x010100F731947B08D5984288BC8B16A979FF50</vt:lpwstr>
  </property>
</Properties>
</file>