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9FF"/>
    <a:srgbClr val="002C52"/>
    <a:srgbClr val="00BCD4"/>
    <a:srgbClr val="00A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 autoAdjust="0"/>
    <p:restoredTop sz="94660"/>
  </p:normalViewPr>
  <p:slideViewPr>
    <p:cSldViewPr snapToGrid="0">
      <p:cViewPr>
        <p:scale>
          <a:sx n="50" d="100"/>
          <a:sy n="50" d="100"/>
        </p:scale>
        <p:origin x="-870" y="-3264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4DF6F-2C23-4864-95B5-8D037176E46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6BEEF-3FF0-491C-B68B-9EAE4A6E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7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BEEF-3FF0-491C-B68B-9EAE4A6EDF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804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513440" y="9763920"/>
            <a:ext cx="27248040" cy="11841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513440" y="22731120"/>
            <a:ext cx="27248040" cy="11841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804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13440" y="9763920"/>
            <a:ext cx="13296960" cy="11841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475680" y="9763920"/>
            <a:ext cx="13296960" cy="11841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5475680" y="22731120"/>
            <a:ext cx="13296960" cy="11841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513440" y="22731120"/>
            <a:ext cx="13296960" cy="11841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804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513440" y="9763920"/>
            <a:ext cx="27248040" cy="248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513440" y="9763920"/>
            <a:ext cx="27248040" cy="248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1513080" y="11306520"/>
            <a:ext cx="27248040" cy="2174040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1513080" y="11306520"/>
            <a:ext cx="27248040" cy="2174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804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513440" y="9763920"/>
            <a:ext cx="27248040" cy="24825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804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513440" y="9763920"/>
            <a:ext cx="27248040" cy="248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804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440" y="9763920"/>
            <a:ext cx="13296960" cy="248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475680" y="9763920"/>
            <a:ext cx="13296960" cy="248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804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8040" cy="33134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804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513440" y="9763920"/>
            <a:ext cx="13296960" cy="11841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513440" y="22731120"/>
            <a:ext cx="13296960" cy="11841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5475680" y="9763920"/>
            <a:ext cx="13296960" cy="248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804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13440" y="9763920"/>
            <a:ext cx="13296960" cy="248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5475680" y="9763920"/>
            <a:ext cx="13296960" cy="11841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5475680" y="22731120"/>
            <a:ext cx="13296960" cy="11841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804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513440" y="9763920"/>
            <a:ext cx="13296960" cy="11841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5475680" y="9763920"/>
            <a:ext cx="13296960" cy="11841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513440" y="22731120"/>
            <a:ext cx="27248040" cy="11841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00A1DF"/>
            </a:gs>
            <a:gs pos="0">
              <a:srgbClr val="00A1DF"/>
            </a:gs>
            <a:gs pos="20000">
              <a:srgbClr val="002C52"/>
            </a:gs>
            <a:gs pos="34000">
              <a:srgbClr val="002C52"/>
            </a:gs>
            <a:gs pos="83000">
              <a:schemeClr val="bg1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"/>
          <p:cNvSpPr/>
          <p:nvPr/>
        </p:nvSpPr>
        <p:spPr>
          <a:xfrm>
            <a:off x="365400" y="40219920"/>
            <a:ext cx="29556720" cy="360"/>
          </a:xfrm>
          <a:prstGeom prst="line">
            <a:avLst/>
          </a:prstGeom>
          <a:ln>
            <a:solidFill>
              <a:srgbClr val="00528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804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513440" y="9763920"/>
            <a:ext cx="27248040" cy="24825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" name="Rectangle 5"/>
          <p:cNvSpPr/>
          <p:nvPr/>
        </p:nvSpPr>
        <p:spPr>
          <a:xfrm>
            <a:off x="1039765" y="5292000"/>
            <a:ext cx="13801680" cy="12606645"/>
          </a:xfrm>
          <a:prstGeom prst="roundRect">
            <a:avLst>
              <a:gd name="adj" fmla="val 3417"/>
            </a:avLst>
          </a:prstGeom>
          <a:solidFill>
            <a:srgbClr val="FFFFFF"/>
          </a:solidFill>
          <a:ln w="29160">
            <a:solidFill>
              <a:srgbClr val="3465A4"/>
            </a:solidFill>
            <a:round/>
          </a:ln>
        </p:spPr>
      </p:sp>
      <p:pic>
        <p:nvPicPr>
          <p:cNvPr id="10" name="Picture 4"/>
          <p:cNvPicPr/>
          <p:nvPr/>
        </p:nvPicPr>
        <p:blipFill>
          <a:blip r:embed="rId14"/>
          <a:stretch/>
        </p:blipFill>
        <p:spPr>
          <a:xfrm>
            <a:off x="11252012" y="40715143"/>
            <a:ext cx="4075680" cy="1628762"/>
          </a:xfrm>
          <a:prstGeom prst="rect">
            <a:avLst/>
          </a:prstGeom>
          <a:ln>
            <a:noFill/>
          </a:ln>
        </p:spPr>
      </p:pic>
      <p:sp>
        <p:nvSpPr>
          <p:cNvPr id="13" name="Rectangle 5"/>
          <p:cNvSpPr/>
          <p:nvPr userDrawn="1"/>
        </p:nvSpPr>
        <p:spPr>
          <a:xfrm>
            <a:off x="1039766" y="32894337"/>
            <a:ext cx="13801680" cy="6830720"/>
          </a:xfrm>
          <a:prstGeom prst="roundRect">
            <a:avLst>
              <a:gd name="adj" fmla="val 6257"/>
            </a:avLst>
          </a:prstGeom>
          <a:solidFill>
            <a:srgbClr val="FFFFFF"/>
          </a:solidFill>
          <a:ln w="29160">
            <a:solidFill>
              <a:srgbClr val="3465A4"/>
            </a:solidFill>
            <a:round/>
          </a:ln>
        </p:spPr>
      </p:sp>
      <p:sp>
        <p:nvSpPr>
          <p:cNvPr id="17" name="Rectangle 5"/>
          <p:cNvSpPr/>
          <p:nvPr userDrawn="1"/>
        </p:nvSpPr>
        <p:spPr>
          <a:xfrm>
            <a:off x="15474984" y="35226150"/>
            <a:ext cx="13801680" cy="4560950"/>
          </a:xfrm>
          <a:prstGeom prst="roundRect">
            <a:avLst>
              <a:gd name="adj" fmla="val 9075"/>
            </a:avLst>
          </a:prstGeom>
          <a:solidFill>
            <a:srgbClr val="FFFFFF"/>
          </a:solidFill>
          <a:ln w="29160">
            <a:solidFill>
              <a:srgbClr val="3465A4"/>
            </a:solidFill>
            <a:round/>
          </a:ln>
        </p:spPr>
      </p:sp>
      <p:sp>
        <p:nvSpPr>
          <p:cNvPr id="18" name="Rectangle 5"/>
          <p:cNvSpPr/>
          <p:nvPr userDrawn="1"/>
        </p:nvSpPr>
        <p:spPr>
          <a:xfrm>
            <a:off x="15474984" y="20847637"/>
            <a:ext cx="6750566" cy="13883651"/>
          </a:xfrm>
          <a:prstGeom prst="roundRect">
            <a:avLst>
              <a:gd name="adj" fmla="val 3892"/>
            </a:avLst>
          </a:prstGeom>
          <a:solidFill>
            <a:srgbClr val="FFFFFF"/>
          </a:solidFill>
          <a:ln w="29160">
            <a:solidFill>
              <a:srgbClr val="3465A4"/>
            </a:solidFill>
            <a:round/>
          </a:ln>
        </p:spPr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70" y="40494184"/>
            <a:ext cx="3896610" cy="207068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8291" y="40616628"/>
            <a:ext cx="7527828" cy="163287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1" y="137161"/>
            <a:ext cx="4625788" cy="27011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824" y="2307947"/>
            <a:ext cx="7713156" cy="2434873"/>
          </a:xfrm>
          <a:prstGeom prst="rect">
            <a:avLst/>
          </a:prstGeom>
        </p:spPr>
      </p:pic>
      <p:sp>
        <p:nvSpPr>
          <p:cNvPr id="27" name="Line 2"/>
          <p:cNvSpPr/>
          <p:nvPr userDrawn="1"/>
        </p:nvSpPr>
        <p:spPr>
          <a:xfrm>
            <a:off x="365400" y="4833900"/>
            <a:ext cx="2955672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Rectangle 5"/>
          <p:cNvSpPr/>
          <p:nvPr userDrawn="1"/>
        </p:nvSpPr>
        <p:spPr>
          <a:xfrm>
            <a:off x="15474984" y="5291999"/>
            <a:ext cx="13801680" cy="15060775"/>
          </a:xfrm>
          <a:prstGeom prst="roundRect">
            <a:avLst>
              <a:gd name="adj" fmla="val 3317"/>
            </a:avLst>
          </a:prstGeom>
          <a:solidFill>
            <a:srgbClr val="FFFFFF"/>
          </a:solidFill>
          <a:ln w="29160" cap="flat">
            <a:solidFill>
              <a:srgbClr val="3465A4"/>
            </a:solidFill>
            <a:round/>
          </a:ln>
          <a:effectLst>
            <a:softEdge rad="0"/>
          </a:effectLst>
        </p:spPr>
      </p:sp>
      <p:sp>
        <p:nvSpPr>
          <p:cNvPr id="16" name="Rectangle 5"/>
          <p:cNvSpPr/>
          <p:nvPr userDrawn="1"/>
        </p:nvSpPr>
        <p:spPr>
          <a:xfrm>
            <a:off x="1039765" y="18393508"/>
            <a:ext cx="13801680" cy="14005966"/>
          </a:xfrm>
          <a:prstGeom prst="roundRect">
            <a:avLst>
              <a:gd name="adj" fmla="val 3086"/>
            </a:avLst>
          </a:prstGeom>
          <a:solidFill>
            <a:srgbClr val="FFFFFF"/>
          </a:solidFill>
          <a:ln w="29160">
            <a:solidFill>
              <a:srgbClr val="3465A4"/>
            </a:solidFill>
            <a:round/>
          </a:ln>
        </p:spPr>
      </p:sp>
      <p:sp>
        <p:nvSpPr>
          <p:cNvPr id="19" name="Rectangle 5"/>
          <p:cNvSpPr/>
          <p:nvPr userDrawn="1"/>
        </p:nvSpPr>
        <p:spPr>
          <a:xfrm>
            <a:off x="22555200" y="20847636"/>
            <a:ext cx="6721463" cy="13883651"/>
          </a:xfrm>
          <a:prstGeom prst="roundRect">
            <a:avLst>
              <a:gd name="adj" fmla="val 3892"/>
            </a:avLst>
          </a:prstGeom>
          <a:solidFill>
            <a:srgbClr val="FFFFFF"/>
          </a:solidFill>
          <a:ln w="29160">
            <a:solidFill>
              <a:srgbClr val="3465A4"/>
            </a:solidFill>
            <a:rou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MU Sans Serif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://lewis.readthedocs.io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hub.docker.com/r/dmscid/lewi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hyperlink" Target="https://github.com/DMSC-Instrument-Data/lewis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469515" y="509040"/>
            <a:ext cx="24331644" cy="279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960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LeWIS</a:t>
            </a:r>
            <a:r>
              <a:rPr lang="en-GB" sz="96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 – Let’s Write Intricate Simulators!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495361" y="3726360"/>
            <a:ext cx="28627920" cy="12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44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Michael Hart, Michael Wedel, Owen Arnold</a:t>
            </a:r>
            <a:endParaRPr lang="en-GB" sz="4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MU Sans Serif" panose="02000603000000000000" pitchFamily="50" charset="0"/>
              <a:ea typeface="CMU Sans Serif" panose="02000603000000000000" pitchFamily="50" charset="0"/>
              <a:cs typeface="CMU Sans Serif" panose="02000603000000000000" pitchFamily="50" charset="0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1788117" y="18667079"/>
            <a:ext cx="12321009" cy="96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5400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State Machine</a:t>
            </a:r>
          </a:p>
        </p:txBody>
      </p:sp>
      <p:sp>
        <p:nvSpPr>
          <p:cNvPr id="61" name="CustomShape 12"/>
          <p:cNvSpPr/>
          <p:nvPr/>
        </p:nvSpPr>
        <p:spPr>
          <a:xfrm>
            <a:off x="191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13"/>
          <p:cNvSpPr/>
          <p:nvPr/>
        </p:nvSpPr>
        <p:spPr>
          <a:xfrm>
            <a:off x="343800" y="792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1748108" y="10296279"/>
            <a:ext cx="12449153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Device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simulators are valuable for a variety of purposes in the context of developing software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that interacts with hardware.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Some example use cases are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:</a:t>
            </a:r>
          </a:p>
          <a:p>
            <a:pPr algn="just">
              <a:lnSpc>
                <a:spcPct val="100000"/>
              </a:lnSpc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 pitchFamily="50" charset="0"/>
              <a:ea typeface="CMU Sans Serif" pitchFamily="50" charset="0"/>
              <a:cs typeface="CMU Sans Serif" pitchFamily="50" charset="0"/>
            </a:endParaRP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Substituting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for physical devices when they are unavailable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Testing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failure conditions without risk to real devices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Automated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system and unit tests of device communication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Perform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“dry runs” of user scripts to check validity</a:t>
            </a:r>
          </a:p>
          <a:p>
            <a:pPr algn="just">
              <a:lnSpc>
                <a:spcPct val="100000"/>
              </a:lnSpc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 pitchFamily="50" charset="0"/>
              <a:ea typeface="CMU Sans Serif" pitchFamily="50" charset="0"/>
              <a:cs typeface="CMU Sans Serif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Simple simulators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which only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echo back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static values are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not enough for many of these use cases. Especially in the context of the ESS, where we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have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to develop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control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software while hardware devices are still unavailable, we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needed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to have a convenient and uniform way of creating and running device simulators that capture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rich device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behaviour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 in as much detail as possible.</a:t>
            </a:r>
            <a:endParaRPr lang="en-GB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 pitchFamily="50" charset="0"/>
              <a:ea typeface="CMU Sans Serif" pitchFamily="50" charset="0"/>
              <a:cs typeface="CMU Sans Serif" pitchFamily="50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36243" y="6980790"/>
            <a:ext cx="123610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Lewis is a Python framework for rapidly developing detailed device simulators. It is distributed via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PyPI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,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GitHub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 and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DockerHub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.</a:t>
            </a:r>
            <a:endParaRPr lang="en-GB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 pitchFamily="50" charset="0"/>
              <a:ea typeface="CMU Sans Serif" pitchFamily="50" charset="0"/>
              <a:cs typeface="CMU Sans Serif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72" y="8489603"/>
            <a:ext cx="3429000" cy="171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572" y="8600472"/>
            <a:ext cx="3409524" cy="128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135" y="8087804"/>
            <a:ext cx="2311050" cy="231105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796235" y="36326348"/>
            <a:ext cx="124010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Lewis supports several common device protocols out-of-the box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 pitchFamily="50" charset="0"/>
              <a:ea typeface="CMU Sans Serif" pitchFamily="50" charset="0"/>
              <a:cs typeface="CMU Sans Serif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A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device simulator can be written once, in a protocol-agnostic way, and then exposed via any protocol using a thin Interface layer that connects properties, attributes and functions of the Device to PVs, registers or commands, depending on the protocol.</a:t>
            </a:r>
            <a:endParaRPr lang="en-GB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 pitchFamily="50" charset="0"/>
              <a:ea typeface="CMU Sans Serif" pitchFamily="50" charset="0"/>
              <a:cs typeface="CMU Sans Serif" pitchFamily="50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235" y="33221659"/>
            <a:ext cx="3084908" cy="27853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507" y="33840309"/>
            <a:ext cx="4859215" cy="15480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86" y="33671338"/>
            <a:ext cx="3600450" cy="18859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65" y="21242611"/>
            <a:ext cx="13030373" cy="81626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539" y="8258177"/>
            <a:ext cx="12364017" cy="6997865"/>
          </a:xfrm>
          <a:prstGeom prst="rect">
            <a:avLst/>
          </a:prstGeom>
        </p:spPr>
      </p:pic>
      <p:sp>
        <p:nvSpPr>
          <p:cNvPr id="58" name="CustomShape 3"/>
          <p:cNvSpPr/>
          <p:nvPr/>
        </p:nvSpPr>
        <p:spPr>
          <a:xfrm>
            <a:off x="1836243" y="5796379"/>
            <a:ext cx="12361018" cy="96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5400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Introduction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48108" y="19748931"/>
            <a:ext cx="123610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Many devices have complex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behaviour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 that is best modelled using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a state machine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.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For example, this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is the state diagram of a chopper that will be used at the ESS:</a:t>
            </a:r>
            <a:endParaRPr lang="en-GB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 pitchFamily="50" charset="0"/>
              <a:ea typeface="CMU Sans Serif" pitchFamily="50" charset="0"/>
              <a:cs typeface="CMU Sans Serif" pitchFamily="50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36242" y="29450552"/>
            <a:ext cx="123610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Lewis provides a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base class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that enables modelling a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state machine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by specifying the available states and the conditions for transitioning between them. Transitions are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handled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automatically by Lewis, and events are raised when they occur, so that the simulator developer only needs to implement how the device should react.</a:t>
            </a:r>
            <a:endParaRPr lang="en-GB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 pitchFamily="50" charset="0"/>
              <a:ea typeface="CMU Sans Serif" pitchFamily="50" charset="0"/>
              <a:cs typeface="CMU Sans Serif" pitchFamily="50" charset="0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16219539" y="5819421"/>
            <a:ext cx="12361018" cy="96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5400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Cycle-driven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219539" y="15456211"/>
            <a:ext cx="123610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The Simulation Engine issues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cycles periodically, processing network traffic and device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simulation.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For every cycle, a </a:t>
            </a:r>
            <a:r>
              <a:rPr lang="el-G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Δ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t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value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– the time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since the last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cycle – is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passed through the simulation. Any device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behaviour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 that is time-dependent (temperature changes, acceleration, movement,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…)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should be modified by this </a:t>
            </a:r>
            <a:r>
              <a:rPr lang="el-G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Δ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t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value.</a:t>
            </a:r>
          </a:p>
          <a:p>
            <a:pPr algn="just">
              <a:lnSpc>
                <a:spcPct val="100000"/>
              </a:lnSpc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 pitchFamily="50" charset="0"/>
              <a:ea typeface="CMU Sans Serif" pitchFamily="50" charset="0"/>
              <a:cs typeface="CMU Sans Serif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By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modifying the </a:t>
            </a:r>
            <a:r>
              <a:rPr lang="el-G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Δ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t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and the cycle rate, we can also speed up and slow down the simulation, as well as modifying simulation fidelity, without any changes to the device implementation.</a:t>
            </a:r>
            <a:endParaRPr lang="en-GB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 pitchFamily="50" charset="0"/>
              <a:ea typeface="CMU Sans Serif" pitchFamily="50" charset="0"/>
              <a:cs typeface="CMU Sans Serif" pitchFamily="50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6219539" y="6980790"/>
            <a:ext cx="123610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It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is important for a simulation to behave in a predictable and reproducible manner. To ensure this,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Lewis operates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based on cycles.</a:t>
            </a:r>
            <a:endParaRPr lang="en-GB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 pitchFamily="50" charset="0"/>
              <a:ea typeface="CMU Sans Serif" pitchFamily="50" charset="0"/>
              <a:cs typeface="CMU Sans Serif" pitchFamily="50" charset="0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16219539" y="35557288"/>
            <a:ext cx="12321009" cy="96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5400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Where to find Lewis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749231" y="31681124"/>
            <a:ext cx="6216193" cy="2693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from time import sleep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lewis.core.control_client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ControlClient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client =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ControlClient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(host='127.0.0.1', port='10000')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chopper =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client.get_object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('device')</a:t>
            </a: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chopper.target_speed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= 100</a:t>
            </a:r>
          </a:p>
          <a:p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chopper.initialize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chopper.state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!= 'stopped':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sleep(0.1)</a:t>
            </a: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chopper.start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5750672" y="21534174"/>
            <a:ext cx="6216193" cy="2292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VerySimpleDevice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(Device):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= 10</a:t>
            </a: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SimpleTCPInterface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StreamAdapter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commands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value',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read_pattern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='^V$',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write_pattern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='^V=(.+)$')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in_terminator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= '\r\n'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out_terminator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= '\r\n'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5750672" y="24498592"/>
            <a:ext cx="6216193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lewis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VerySimpleDevice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 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stream: {port: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2020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telnet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localhost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2020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=20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750672" y="21057945"/>
            <a:ext cx="24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Very Simple Example: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5750671" y="23984807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 and Interacting with Simulation: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5750672" y="26781934"/>
            <a:ext cx="6216193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SimpleEPICSInterface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EPICSAdapter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pvs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'Value': PV('value', type='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750671" y="26258658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EPICS Interface for Same Device: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5750671" y="27850114"/>
            <a:ext cx="6216193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lewis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VerySimpleDevice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 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epics: {prefix: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SIM:'}"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caget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SIM:Value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SIM:Value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10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caput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SIM:Value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Old :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SIM:Value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10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New :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SIM:Value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750671" y="2940525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Client on Command-line: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5749231" y="29873341"/>
            <a:ext cx="6216193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lewis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-control device value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lewis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-control device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 20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lewis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-control device value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749231" y="31178241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Client in Python: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22800213" y="21529130"/>
            <a:ext cx="6216193" cy="12895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lewis.devices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StateMachineDevice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lewis.core.statemachine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import State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lewis.core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import approaches</a:t>
            </a: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DefaultMovingState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(State):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in_state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(self,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old_position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= self._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context.position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self._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context.position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approaches.linear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old_position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   self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context.target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   self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context.speed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self.log.info('Moved position (%s -&gt; %s), target=%s,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speed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=%s',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old_position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self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context.position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self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context.target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self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context.speed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SimulatedExampleMotor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StateMachineDevice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initialize_data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self.position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= 0.0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self._target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= 0.0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self.speed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= 2.0</a:t>
            </a: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get_state_handlers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{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'idle': State(),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'moving':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DefaultMovingState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get_initial_state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'idle'</a:t>
            </a: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get_transition_handlers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(('idle', 'moving'), lambda: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self.position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self.target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(('moving', 'idle'), lambda: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self.position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self.target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target(self):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self._target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target.setter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target(self,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new_target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self.state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== 'moving':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raise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RuntimeError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'Cannot change target,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moving.')</a:t>
            </a: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if not (0 &lt;=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new_target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&lt;= 250):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raise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('Target is out of range [0, 250]')</a:t>
            </a: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self._target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new_target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stop(self):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self._target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self.position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self.log.info('Stopping movement after user request.')</a:t>
            </a: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self.target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self.position</a:t>
            </a:r>
            <a:endParaRPr lang="en-US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800213" y="2105794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StateMachineDevice</a:t>
            </a:r>
            <a:r>
              <a:rPr lang="en-US" dirty="0" smtClean="0"/>
              <a:t> Example: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16179531" y="36481833"/>
            <a:ext cx="124010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GB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GitHub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: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  <a:hlinkClick r:id="rId11"/>
              </a:rPr>
              <a:t>https://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  <a:hlinkClick r:id="rId11"/>
              </a:rPr>
              <a:t>github.com/DMSC-Instrument-Data/lewis</a:t>
            </a:r>
            <a:endParaRPr lang="en-GB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 pitchFamily="50" charset="0"/>
              <a:ea typeface="CMU Sans Serif" pitchFamily="50" charset="0"/>
              <a:cs typeface="CMU Sans Serif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en-GB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DockerHub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: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  <a:hlinkClick r:id="rId12"/>
              </a:rPr>
              <a:t>https://hub.docker.com/r/dmscid/lewis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  <a:hlinkClick r:id="rId12"/>
              </a:rPr>
              <a:t>/</a:t>
            </a:r>
            <a:endParaRPr lang="en-GB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 pitchFamily="50" charset="0"/>
              <a:ea typeface="CMU Sans Serif" pitchFamily="50" charset="0"/>
              <a:cs typeface="CMU Sans Serif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en-GB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ReadTheDocs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: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  <a:hlinkClick r:id="rId13"/>
              </a:rPr>
              <a:t>http://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 pitchFamily="50" charset="0"/>
                <a:ea typeface="CMU Sans Serif" pitchFamily="50" charset="0"/>
                <a:cs typeface="CMU Sans Serif" pitchFamily="50" charset="0"/>
                <a:hlinkClick r:id="rId13"/>
              </a:rPr>
              <a:t>lewis.readthedocs.io/</a:t>
            </a:r>
            <a:endParaRPr lang="en-GB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 pitchFamily="50" charset="0"/>
              <a:ea typeface="CMU Sans Serif" pitchFamily="50" charset="0"/>
              <a:cs typeface="CMU Sans Serif" pitchFamily="50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6219539" y="38191751"/>
            <a:ext cx="12361018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pip install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lewis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dmscid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lewis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15492</TotalTime>
  <Words>692</Words>
  <Application>Microsoft Office PowerPoint</Application>
  <PresentationFormat>Custom</PresentationFormat>
  <Paragraphs>141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CMU Sans Serif</vt:lpstr>
      <vt:lpstr>Consolas</vt:lpstr>
      <vt:lpstr>DejaVu Sans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Alan Meeson</dc:creator>
  <dc:description/>
  <cp:lastModifiedBy>Mike</cp:lastModifiedBy>
  <cp:revision>288</cp:revision>
  <cp:lastPrinted>2016-09-27T11:21:05Z</cp:lastPrinted>
  <dcterms:created xsi:type="dcterms:W3CDTF">2016-06-27T14:01:19Z</dcterms:created>
  <dcterms:modified xsi:type="dcterms:W3CDTF">2017-03-23T19:14:05Z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