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4" r:id="rId5"/>
  </p:sldMasterIdLst>
  <p:notesMasterIdLst>
    <p:notesMasterId r:id="rId34"/>
  </p:notesMasterIdLst>
  <p:sldIdLst>
    <p:sldId id="405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33" r:id="rId26"/>
    <p:sldId id="429" r:id="rId27"/>
    <p:sldId id="435" r:id="rId28"/>
    <p:sldId id="432" r:id="rId29"/>
    <p:sldId id="430" r:id="rId30"/>
    <p:sldId id="428" r:id="rId31"/>
    <p:sldId id="431" r:id="rId32"/>
    <p:sldId id="434" r:id="rId33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2" charset="0"/>
        <a:ea typeface="ヒラギノ角ゴ Pro W3" pitchFamily="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006600"/>
    <a:srgbClr val="E1E1FF"/>
    <a:srgbClr val="D0E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7" autoAdjust="0"/>
    <p:restoredTop sz="94700" autoAdjust="0"/>
  </p:normalViewPr>
  <p:slideViewPr>
    <p:cSldViewPr>
      <p:cViewPr>
        <p:scale>
          <a:sx n="94" d="100"/>
          <a:sy n="94" d="100"/>
        </p:scale>
        <p:origin x="-1302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D23E8B7-8311-43FF-867E-1B5B431779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4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3E8B7-8311-43FF-867E-1B5B43177937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71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1970065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333375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41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" y="188640"/>
            <a:ext cx="9144000" cy="79136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55576" y="1124744"/>
            <a:ext cx="7777237" cy="4391819"/>
          </a:xfrm>
        </p:spPr>
        <p:txBody>
          <a:bodyPr/>
          <a:lstStyle>
            <a:lvl1pPr>
              <a:defRPr i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71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83568" y="1196752"/>
            <a:ext cx="7992120" cy="424837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96" y="188640"/>
            <a:ext cx="9144000" cy="79136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200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96" y="188640"/>
            <a:ext cx="9144000" cy="79136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26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49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19" descr="SCI41098_PPT_Templates_bottom_STF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5294313"/>
            <a:ext cx="7580312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568" y="1537494"/>
            <a:ext cx="7772400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text styles</a:t>
            </a:r>
          </a:p>
          <a:p>
            <a:pPr lvl="1"/>
            <a:r>
              <a:rPr lang="en-GB" altLang="en-US" dirty="0" smtClean="0"/>
              <a:t>Second level</a:t>
            </a:r>
          </a:p>
        </p:txBody>
      </p:sp>
      <p:pic>
        <p:nvPicPr>
          <p:cNvPr id="5127" name="Picture 7" descr="ESS_Logo_Frugal_Blue_cmyk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527675"/>
            <a:ext cx="1473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TextBox 1"/>
          <p:cNvSpPr txBox="1">
            <a:spLocks noChangeArrowheads="1"/>
          </p:cNvSpPr>
          <p:nvPr/>
        </p:nvSpPr>
        <p:spPr bwMode="auto">
          <a:xfrm>
            <a:off x="179388" y="6453188"/>
            <a:ext cx="15128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2" charset="0"/>
                <a:ea typeface="ヒラギノ角ゴ Pro W3" pitchFamily="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pitchFamily="2" charset="0"/>
                <a:ea typeface="ヒラギノ角ゴ Pro W3" pitchFamily="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pitchFamily="2" charset="0"/>
                <a:ea typeface="ヒラギノ角ゴ Pro W3" pitchFamily="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pitchFamily="2" charset="0"/>
                <a:ea typeface="ヒラギノ角ゴ Pro W3" pitchFamily="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pitchFamily="2" charset="0"/>
                <a:ea typeface="ヒラギノ角ゴ Pro W3" pitchFamily="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2" charset="0"/>
                <a:ea typeface="ヒラギノ角ゴ Pro W3" pitchFamily="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2" charset="0"/>
                <a:ea typeface="ヒラギノ角ゴ Pro W3" pitchFamily="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2" charset="0"/>
                <a:ea typeface="ヒラギノ角ゴ Pro W3" pitchFamily="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2" charset="0"/>
                <a:ea typeface="ヒラギノ角ゴ Pro W3" pitchFamily="2" charset="-128"/>
              </a:defRPr>
            </a:lvl9pPr>
          </a:lstStyle>
          <a:p>
            <a:pPr eaLnBrk="1" hangingPunct="1"/>
            <a:r>
              <a:rPr lang="en-US" altLang="en-US" sz="1200" baseline="15000"/>
              <a:t>In collaboration with STFC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486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21755-1974-484A-90A1-3D0ED6B05FD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5" r:id="rId1"/>
    <p:sldLayoutId id="2147484524" r:id="rId2"/>
    <p:sldLayoutId id="2147484526" r:id="rId3"/>
    <p:sldLayoutId id="2147484527" r:id="rId4"/>
    <p:sldLayoutId id="2147484528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33375"/>
            <a:ext cx="9144000" cy="1143000"/>
          </a:xfrm>
        </p:spPr>
        <p:txBody>
          <a:bodyPr/>
          <a:lstStyle/>
          <a:p>
            <a:r>
              <a:rPr lang="en-GB" dirty="0" smtClean="0"/>
              <a:t>Distributed multidimensional data in Mantid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Anton </a:t>
            </a:r>
            <a:r>
              <a:rPr lang="en-GB" dirty="0" err="1" smtClean="0"/>
              <a:t>Piccardo-Selg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2"/>
          <a:stretch/>
        </p:blipFill>
        <p:spPr bwMode="auto">
          <a:xfrm>
            <a:off x="5004048" y="6082471"/>
            <a:ext cx="1464827" cy="77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13" t="8940" r="4222" b="-11199"/>
          <a:stretch/>
        </p:blipFill>
        <p:spPr bwMode="auto">
          <a:xfrm>
            <a:off x="6372200" y="5805264"/>
            <a:ext cx="2687782" cy="8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28184" y="648866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i="1" dirty="0" smtClean="0">
                <a:solidFill>
                  <a:schemeClr val="bg1">
                    <a:lumMod val="50000"/>
                  </a:schemeClr>
                </a:solidFill>
              </a:rPr>
              <a:t>In Collaboration</a:t>
            </a:r>
            <a:endParaRPr lang="en-GB" sz="1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07504" y="5373216"/>
            <a:ext cx="1800200" cy="12241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Grande" pitchFamily="84" charset="0"/>
              <a:ea typeface="ヒラギノ角ゴ Pro W3" pitchFamily="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</a:t>
            </a:r>
            <a:r>
              <a:rPr lang="en-GB" dirty="0" err="1"/>
              <a:t>MDEvents</a:t>
            </a:r>
            <a:r>
              <a:rPr lang="en-GB" dirty="0"/>
              <a:t> really needed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10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 smtClean="0"/>
              <a:t>DI(ISIS </a:t>
            </a:r>
            <a:r>
              <a:rPr lang="en-GB" sz="2000" dirty="0"/>
              <a:t>variant)</a:t>
            </a:r>
          </a:p>
          <a:p>
            <a:pPr lvl="1"/>
            <a:r>
              <a:rPr lang="en-GB" sz="2000" dirty="0"/>
              <a:t>Mantid is not used any longer for this at ISIS  </a:t>
            </a:r>
            <a:r>
              <a:rPr lang="en-GB" sz="2000" dirty="0">
                <a:sym typeface="Wingdings" panose="05000000000000000000" pitchFamily="2" charset="2"/>
              </a:rPr>
              <a:t> Horace</a:t>
            </a:r>
          </a:p>
          <a:p>
            <a:pPr lvl="1"/>
            <a:r>
              <a:rPr lang="en-GB" sz="2000" i="1" dirty="0" err="1"/>
              <a:t>FitResolutionConvolvedModel</a:t>
            </a:r>
            <a:r>
              <a:rPr lang="en-GB" sz="2000" dirty="0"/>
              <a:t> has never been used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Efforts to make Horace compatible with distributed computing (PACE)</a:t>
            </a:r>
          </a:p>
          <a:p>
            <a:pPr lvl="1"/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 smtClean="0">
                <a:sym typeface="Wingdings" panose="05000000000000000000" pitchFamily="2" charset="2"/>
              </a:rPr>
              <a:t>DI(SNS </a:t>
            </a:r>
            <a:r>
              <a:rPr lang="en-GB" sz="2000" dirty="0">
                <a:sym typeface="Wingdings" panose="05000000000000000000" pitchFamily="2" charset="2"/>
              </a:rPr>
              <a:t>variant)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Only required for input to </a:t>
            </a:r>
            <a:r>
              <a:rPr lang="en-GB" sz="2000" i="1" dirty="0" err="1">
                <a:sym typeface="Wingdings" panose="05000000000000000000" pitchFamily="2" charset="2"/>
              </a:rPr>
              <a:t>MDNormSCDirect</a:t>
            </a:r>
            <a:r>
              <a:rPr lang="en-GB" sz="2000" dirty="0">
                <a:sym typeface="Wingdings" panose="05000000000000000000" pitchFamily="2" charset="2"/>
              </a:rPr>
              <a:t>, where it is immediately converted to </a:t>
            </a:r>
            <a:r>
              <a:rPr lang="en-GB" sz="2000" dirty="0" err="1">
                <a:sym typeface="Wingdings" panose="05000000000000000000" pitchFamily="2" charset="2"/>
              </a:rPr>
              <a:t>MDHisto</a:t>
            </a:r>
            <a:r>
              <a:rPr lang="en-GB" sz="2000" dirty="0">
                <a:sym typeface="Wingdings" panose="05000000000000000000" pitchFamily="2" charset="2"/>
              </a:rPr>
              <a:t>. Avoid </a:t>
            </a:r>
            <a:r>
              <a:rPr lang="en-GB" sz="2000" dirty="0" err="1">
                <a:sym typeface="Wingdings" panose="05000000000000000000" pitchFamily="2" charset="2"/>
              </a:rPr>
              <a:t>MDEvent</a:t>
            </a:r>
            <a:r>
              <a:rPr lang="en-GB" sz="2000" dirty="0">
                <a:sym typeface="Wingdings" panose="05000000000000000000" pitchFamily="2" charset="2"/>
              </a:rPr>
              <a:t> by providing a </a:t>
            </a:r>
            <a:r>
              <a:rPr lang="en-GB" sz="2000" i="1" dirty="0" err="1">
                <a:sym typeface="Wingdings" panose="05000000000000000000" pitchFamily="2" charset="2"/>
              </a:rPr>
              <a:t>ConvertToMDHisto</a:t>
            </a:r>
            <a:r>
              <a:rPr lang="en-GB" sz="2000" dirty="0">
                <a:sym typeface="Wingdings" panose="05000000000000000000" pitchFamily="2" charset="2"/>
              </a:rPr>
              <a:t> algorithm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Downside of direct conversion means that we need one conversion per </a:t>
            </a:r>
            <a:r>
              <a:rPr lang="en-GB" sz="2000" dirty="0" smtClean="0">
                <a:sym typeface="Wingdings" panose="05000000000000000000" pitchFamily="2" charset="2"/>
              </a:rPr>
              <a:t>set of bin parameters</a:t>
            </a:r>
            <a:endParaRPr lang="en-GB" sz="2000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1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Minimal </a:t>
            </a:r>
            <a:r>
              <a:rPr lang="en-GB" dirty="0" smtClean="0"/>
              <a:t>viable </a:t>
            </a:r>
            <a:r>
              <a:rPr lang="en-GB" dirty="0"/>
              <a:t>s</a:t>
            </a:r>
            <a:r>
              <a:rPr lang="en-GB" dirty="0" smtClean="0"/>
              <a:t>olution </a:t>
            </a:r>
            <a:r>
              <a:rPr lang="en-GB" dirty="0"/>
              <a:t>for MD support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11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000" dirty="0">
                <a:sym typeface="Wingdings" panose="05000000000000000000" pitchFamily="2" charset="2"/>
              </a:rPr>
              <a:t>Avoid </a:t>
            </a:r>
            <a:r>
              <a:rPr lang="en-GB" sz="2000" dirty="0" err="1">
                <a:sym typeface="Wingdings" panose="05000000000000000000" pitchFamily="2" charset="2"/>
              </a:rPr>
              <a:t>MDEvent</a:t>
            </a:r>
            <a:r>
              <a:rPr lang="en-GB" sz="2000" dirty="0">
                <a:sym typeface="Wingdings" panose="05000000000000000000" pitchFamily="2" charset="2"/>
              </a:rPr>
              <a:t> data for normalization </a:t>
            </a:r>
            <a:r>
              <a:rPr lang="en-GB" sz="2000" dirty="0" smtClean="0">
                <a:sym typeface="Wingdings" panose="05000000000000000000" pitchFamily="2" charset="2"/>
              </a:rPr>
              <a:t/>
            </a:r>
            <a:br>
              <a:rPr lang="en-GB" sz="2000" dirty="0" smtClean="0">
                <a:sym typeface="Wingdings" panose="05000000000000000000" pitchFamily="2" charset="2"/>
              </a:rPr>
            </a:br>
            <a:r>
              <a:rPr lang="en-GB" sz="2000" dirty="0" smtClean="0">
                <a:sym typeface="Wingdings" panose="05000000000000000000" pitchFamily="2" charset="2"/>
              </a:rPr>
              <a:t> </a:t>
            </a:r>
            <a:r>
              <a:rPr lang="en-GB" sz="2000" dirty="0">
                <a:sym typeface="Wingdings" panose="05000000000000000000" pitchFamily="2" charset="2"/>
              </a:rPr>
              <a:t>develop </a:t>
            </a:r>
            <a:r>
              <a:rPr lang="en-GB" sz="2000" i="1" dirty="0" err="1">
                <a:sym typeface="Wingdings" panose="05000000000000000000" pitchFamily="2" charset="2"/>
              </a:rPr>
              <a:t>ConvertToMDHisto</a:t>
            </a:r>
            <a:r>
              <a:rPr lang="en-GB" sz="2000" dirty="0">
                <a:sym typeface="Wingdings" panose="05000000000000000000" pitchFamily="2" charset="2"/>
              </a:rPr>
              <a:t> and modify </a:t>
            </a:r>
            <a:r>
              <a:rPr lang="en-GB" sz="2000" i="1" dirty="0" err="1">
                <a:sym typeface="Wingdings" panose="05000000000000000000" pitchFamily="2" charset="2"/>
              </a:rPr>
              <a:t>MDNormSCDirect</a:t>
            </a:r>
            <a:endParaRPr lang="en-GB" sz="2000" i="1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ym typeface="Wingdings" panose="05000000000000000000" pitchFamily="2" charset="2"/>
              </a:rPr>
              <a:t>Avoid </a:t>
            </a:r>
            <a:r>
              <a:rPr lang="en-GB" sz="2000" dirty="0" err="1">
                <a:sym typeface="Wingdings" panose="05000000000000000000" pitchFamily="2" charset="2"/>
              </a:rPr>
              <a:t>MDEvent</a:t>
            </a:r>
            <a:r>
              <a:rPr lang="en-GB" sz="2000" dirty="0">
                <a:sym typeface="Wingdings" panose="05000000000000000000" pitchFamily="2" charset="2"/>
              </a:rPr>
              <a:t> in SCD reduction </a:t>
            </a:r>
            <a:r>
              <a:rPr lang="en-GB" sz="2000" dirty="0" smtClean="0">
                <a:sym typeface="Wingdings" panose="05000000000000000000" pitchFamily="2" charset="2"/>
              </a:rPr>
              <a:t/>
            </a:r>
            <a:br>
              <a:rPr lang="en-GB" sz="2000" dirty="0" smtClean="0">
                <a:sym typeface="Wingdings" panose="05000000000000000000" pitchFamily="2" charset="2"/>
              </a:rPr>
            </a:br>
            <a:r>
              <a:rPr lang="en-GB" sz="2000" dirty="0" smtClean="0">
                <a:sym typeface="Wingdings" panose="05000000000000000000" pitchFamily="2" charset="2"/>
              </a:rPr>
              <a:t> </a:t>
            </a:r>
            <a:r>
              <a:rPr lang="en-GB" sz="2000" dirty="0">
                <a:sym typeface="Wingdings" panose="05000000000000000000" pitchFamily="2" charset="2"/>
              </a:rPr>
              <a:t>create a TOF version of </a:t>
            </a:r>
            <a:r>
              <a:rPr lang="en-GB" sz="2000" i="1" dirty="0" err="1">
                <a:sym typeface="Wingdings" panose="05000000000000000000" pitchFamily="2" charset="2"/>
              </a:rPr>
              <a:t>IntegratePeaksMD</a:t>
            </a:r>
            <a:r>
              <a:rPr lang="en-GB" sz="2000" dirty="0">
                <a:sym typeface="Wingdings" panose="05000000000000000000" pitchFamily="2" charset="2"/>
              </a:rPr>
              <a:t> (see </a:t>
            </a:r>
            <a:r>
              <a:rPr lang="en-GB" sz="2000" i="1" dirty="0" err="1" smtClean="0">
                <a:sym typeface="Wingdings" panose="05000000000000000000" pitchFamily="2" charset="2"/>
              </a:rPr>
              <a:t>IntegreateEllipsoids</a:t>
            </a:r>
            <a:r>
              <a:rPr lang="en-GB" sz="2000" dirty="0" smtClean="0">
                <a:sym typeface="Wingdings" panose="05000000000000000000" pitchFamily="2" charset="2"/>
              </a:rPr>
              <a:t>)</a:t>
            </a:r>
            <a:endParaRPr lang="en-GB" sz="20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We must be able to visualize </a:t>
            </a:r>
            <a:r>
              <a:rPr lang="en-GB" sz="2000" dirty="0" err="1"/>
              <a:t>MDEvent</a:t>
            </a:r>
            <a:r>
              <a:rPr lang="en-GB" sz="2000" dirty="0"/>
              <a:t> data (on a single machine)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699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Minimal </a:t>
            </a:r>
            <a:r>
              <a:rPr lang="en-GB" dirty="0" smtClean="0"/>
              <a:t>viable solution </a:t>
            </a:r>
            <a:r>
              <a:rPr lang="en-GB" dirty="0"/>
              <a:t>for MD support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12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200" dirty="0"/>
              <a:t>How can we support visualization on a single machine</a:t>
            </a:r>
            <a:r>
              <a:rPr lang="en-GB" sz="2200" dirty="0" smtClean="0"/>
              <a:t>? </a:t>
            </a:r>
            <a:r>
              <a:rPr lang="en-GB" sz="2200" dirty="0" smtClean="0">
                <a:sym typeface="Wingdings" panose="05000000000000000000" pitchFamily="2" charset="2"/>
              </a:rPr>
              <a:t> file-backed operation</a:t>
            </a:r>
            <a:endParaRPr lang="en-GB" sz="2200" dirty="0" smtClean="0"/>
          </a:p>
          <a:p>
            <a:pPr marL="0" indent="0">
              <a:buNone/>
            </a:pPr>
            <a:endParaRPr lang="en-GB" sz="2100" dirty="0"/>
          </a:p>
          <a:p>
            <a:pPr lvl="1"/>
            <a:r>
              <a:rPr lang="en-GB" dirty="0"/>
              <a:t>File creation: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GB" sz="2000" dirty="0"/>
              <a:t>Convert </a:t>
            </a:r>
            <a:r>
              <a:rPr lang="en-GB" sz="2000" i="1" dirty="0" err="1"/>
              <a:t>MatrixWorkspace</a:t>
            </a:r>
            <a:r>
              <a:rPr lang="en-GB" sz="2000" dirty="0"/>
              <a:t> with event data into a </a:t>
            </a:r>
            <a:r>
              <a:rPr lang="en-GB" sz="2000" dirty="0" smtClean="0"/>
              <a:t>temporary </a:t>
            </a:r>
            <a:r>
              <a:rPr lang="en-GB" sz="2000" i="1" dirty="0" err="1" smtClean="0"/>
              <a:t>MDEventWorkspace</a:t>
            </a:r>
            <a:r>
              <a:rPr lang="en-GB" sz="2000" i="1" dirty="0" smtClean="0"/>
              <a:t> </a:t>
            </a:r>
            <a:endParaRPr lang="en-GB" sz="2000" i="1" dirty="0"/>
          </a:p>
          <a:p>
            <a:pPr marL="1314450" lvl="2" indent="-400050">
              <a:buFont typeface="+mj-lt"/>
              <a:buAutoNum type="romanUcPeriod"/>
            </a:pPr>
            <a:r>
              <a:rPr lang="en-GB" sz="2000" dirty="0"/>
              <a:t>Parallel saving </a:t>
            </a:r>
            <a:r>
              <a:rPr lang="en-GB" sz="2000" dirty="0" smtClean="0"/>
              <a:t>of the workspace </a:t>
            </a:r>
            <a:r>
              <a:rPr lang="en-GB" sz="2000" dirty="0"/>
              <a:t>into distributed Nexus file </a:t>
            </a:r>
          </a:p>
          <a:p>
            <a:pPr lvl="1"/>
            <a:endParaRPr lang="en-GB" sz="2100" dirty="0"/>
          </a:p>
          <a:p>
            <a:pPr lvl="1"/>
            <a:r>
              <a:rPr lang="en-GB" sz="2000" dirty="0"/>
              <a:t>Slice Viewer with restricted mode: only load data from file if the view will hold only a number of events below a defined threshold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70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 smtClean="0"/>
              <a:t>How can we create a distributed </a:t>
            </a:r>
            <a:r>
              <a:rPr lang="en-GB" sz="3000" dirty="0" err="1" smtClean="0"/>
              <a:t>MDEventWs</a:t>
            </a:r>
            <a:r>
              <a:rPr lang="en-GB" sz="3000" dirty="0" smtClean="0"/>
              <a:t>?</a:t>
            </a:r>
            <a:endParaRPr lang="en-GB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13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 smtClean="0"/>
              <a:t>Each rank contains standard event data which maps into varying regions of MD space. </a:t>
            </a:r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smtClean="0"/>
              <a:t>Ranks should be responsible for certain</a:t>
            </a:r>
            <a:br>
              <a:rPr lang="en-GB" sz="2000" dirty="0" smtClean="0"/>
            </a:br>
            <a:r>
              <a:rPr lang="en-GB" sz="2000" dirty="0" smtClean="0"/>
              <a:t>sections of the MD space which are close</a:t>
            </a:r>
            <a:br>
              <a:rPr lang="en-GB" sz="2000" dirty="0" smtClean="0"/>
            </a:br>
            <a:r>
              <a:rPr lang="en-GB" sz="2000" dirty="0" smtClean="0"/>
              <a:t>to each other. </a:t>
            </a: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 smtClean="0"/>
              <a:t>How can we split MD space between the ranks?</a:t>
            </a:r>
          </a:p>
          <a:p>
            <a:pPr lvl="1"/>
            <a:r>
              <a:rPr lang="en-GB" sz="1800" dirty="0" smtClean="0"/>
              <a:t>Naïve: wasteful and is likely not going to work</a:t>
            </a:r>
          </a:p>
          <a:p>
            <a:pPr marL="457200" lvl="1" indent="0">
              <a:buNone/>
            </a:pPr>
            <a:endParaRPr lang="en-GB" sz="1800" dirty="0"/>
          </a:p>
          <a:p>
            <a:pPr lvl="1"/>
            <a:r>
              <a:rPr lang="en-GB" sz="1800" dirty="0" smtClean="0"/>
              <a:t>Load balancing approaches from grid computing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621" y="1484784"/>
            <a:ext cx="1814811" cy="18266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513" y="3573016"/>
            <a:ext cx="2870919" cy="167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Load balancing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14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/>
              <a:t>Zoltan Project:  </a:t>
            </a:r>
          </a:p>
          <a:p>
            <a:pPr lvl="1"/>
            <a:r>
              <a:rPr lang="en-GB" sz="2000" dirty="0"/>
              <a:t>Sandia library for parallel partitioning, load balancing and data-management services</a:t>
            </a:r>
          </a:p>
          <a:p>
            <a:pPr lvl="1"/>
            <a:r>
              <a:rPr lang="en-GB" sz="2000" dirty="0"/>
              <a:t>Many interchangeable strategies, but only for 2D and </a:t>
            </a:r>
            <a:r>
              <a:rPr lang="en-GB" sz="2000" dirty="0" smtClean="0"/>
              <a:t>3D</a:t>
            </a:r>
          </a:p>
          <a:p>
            <a:pPr lvl="1"/>
            <a:endParaRPr lang="en-GB" sz="2000" dirty="0"/>
          </a:p>
          <a:p>
            <a:r>
              <a:rPr lang="en-GB" sz="2000" dirty="0"/>
              <a:t>Recursive Coordinate Bisection</a:t>
            </a:r>
          </a:p>
          <a:p>
            <a:pPr lvl="1"/>
            <a:r>
              <a:rPr lang="en-GB" sz="2000" dirty="0"/>
              <a:t>Strategy of </a:t>
            </a:r>
            <a:r>
              <a:rPr lang="en-GB" sz="2000" dirty="0" err="1" smtClean="0"/>
              <a:t>ParaView</a:t>
            </a:r>
            <a:endParaRPr lang="en-GB" sz="2000" dirty="0" smtClean="0"/>
          </a:p>
          <a:p>
            <a:pPr lvl="1"/>
            <a:endParaRPr lang="en-GB" sz="2000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24744"/>
            <a:ext cx="1179068" cy="45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73368"/>
            <a:ext cx="345638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08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 balancing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15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200" dirty="0"/>
              <a:t>Space Filling Curve</a:t>
            </a:r>
          </a:p>
          <a:p>
            <a:pPr lvl="1"/>
            <a:r>
              <a:rPr lang="en-GB" sz="2000" dirty="0"/>
              <a:t>Good when rasterized data is present</a:t>
            </a:r>
          </a:p>
          <a:p>
            <a:pPr lvl="1"/>
            <a:r>
              <a:rPr lang="en-GB" sz="2000" dirty="0"/>
              <a:t>Depth-first traversal of trees is a form of space filling curve.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13424"/>
            <a:ext cx="4896544" cy="368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17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steps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16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b="1" dirty="0"/>
              <a:t>n%-sampling: </a:t>
            </a:r>
            <a:r>
              <a:rPr lang="en-GB" sz="2000" dirty="0"/>
              <a:t>Sample the first n% of the measurement time. Assumption that event distribution does not change largely over time (trialled on TOPAZ data</a:t>
            </a:r>
            <a:r>
              <a:rPr lang="en-GB" sz="2000" dirty="0" smtClean="0"/>
              <a:t>). </a:t>
            </a:r>
            <a:br>
              <a:rPr lang="en-GB" sz="2000" dirty="0" smtClean="0"/>
            </a:br>
            <a:r>
              <a:rPr lang="en-GB" sz="2000" dirty="0" smtClean="0"/>
              <a:t>Can have multiple sample intervals</a:t>
            </a:r>
            <a:br>
              <a:rPr lang="en-GB" sz="2000" dirty="0" smtClean="0"/>
            </a:br>
            <a:r>
              <a:rPr lang="en-GB" sz="2000" dirty="0" smtClean="0"/>
              <a:t>throughout the measurement </a:t>
            </a:r>
            <a:br>
              <a:rPr lang="en-GB" sz="2000" dirty="0" smtClean="0"/>
            </a:br>
            <a:r>
              <a:rPr lang="en-GB" sz="2000" dirty="0" smtClean="0"/>
              <a:t>period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r>
              <a:rPr lang="en-GB" sz="2000" b="1" dirty="0"/>
              <a:t>P</a:t>
            </a:r>
            <a:r>
              <a:rPr lang="en-GB" sz="2000" b="1" dirty="0" smtClean="0"/>
              <a:t>reliminary </a:t>
            </a:r>
            <a:r>
              <a:rPr lang="en-GB" sz="2000" b="1" dirty="0"/>
              <a:t>box structure: </a:t>
            </a:r>
            <a:r>
              <a:rPr lang="en-GB" sz="2000" dirty="0"/>
              <a:t>Build box structure based on n% sample on </a:t>
            </a:r>
            <a:r>
              <a:rPr lang="en-GB" sz="2000" dirty="0" smtClean="0"/>
              <a:t>a single </a:t>
            </a:r>
            <a:r>
              <a:rPr lang="en-GB" sz="2000" dirty="0"/>
              <a:t>machine</a:t>
            </a:r>
            <a:r>
              <a:rPr lang="en-GB" sz="2000" dirty="0" smtClean="0"/>
              <a:t>.</a:t>
            </a:r>
            <a:endParaRPr lang="en-GB" sz="2000" dirty="0"/>
          </a:p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844824"/>
            <a:ext cx="3511582" cy="14937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24" y="4293095"/>
            <a:ext cx="2980640" cy="207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5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b="1" dirty="0"/>
              <a:t>A</a:t>
            </a:r>
            <a:r>
              <a:rPr lang="en-GB" sz="2000" b="1" dirty="0" smtClean="0"/>
              <a:t>ssign </a:t>
            </a:r>
            <a:r>
              <a:rPr lang="en-GB" sz="2000" b="1" dirty="0"/>
              <a:t>boxes to ranks: </a:t>
            </a:r>
            <a:r>
              <a:rPr lang="en-GB" sz="2000" b="1" dirty="0" smtClean="0"/>
              <a:t/>
            </a:r>
            <a:br>
              <a:rPr lang="en-GB" sz="2000" b="1" dirty="0" smtClean="0"/>
            </a:br>
            <a:r>
              <a:rPr lang="en-GB" sz="2000" dirty="0" smtClean="0"/>
              <a:t>Use </a:t>
            </a:r>
            <a:r>
              <a:rPr lang="en-GB" sz="2000" dirty="0"/>
              <a:t>space filling curve for assignment 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of the boxes to particular ranks</a:t>
            </a:r>
            <a:endParaRPr lang="en-GB" sz="2000" dirty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r>
              <a:rPr lang="en-GB" sz="2000" b="1" dirty="0" smtClean="0"/>
              <a:t>Share hollow structure and add data on all ranks</a:t>
            </a:r>
            <a:endParaRPr lang="en-GB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81" y="764704"/>
            <a:ext cx="3540767" cy="5007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steps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17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950391"/>
            <a:ext cx="6719122" cy="193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steps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18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b="1" dirty="0"/>
              <a:t>Exchange data: </a:t>
            </a:r>
            <a:br>
              <a:rPr lang="en-GB" sz="2000" b="1" dirty="0"/>
            </a:br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41" y="1716779"/>
            <a:ext cx="8685715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5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steps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19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b="1" dirty="0" smtClean="0"/>
              <a:t>Split locally:</a:t>
            </a:r>
            <a:endParaRPr lang="en-GB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72" y="1988840"/>
            <a:ext cx="7740352" cy="23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488" y="2399535"/>
            <a:ext cx="3564696" cy="2372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/>
              <a:t>Data reduction/analysis for some technique areas has to be performed in </a:t>
            </a:r>
            <a:r>
              <a:rPr lang="en-GB" sz="2000" dirty="0" smtClean="0"/>
              <a:t>multi-dimensional (MD) </a:t>
            </a:r>
            <a:r>
              <a:rPr lang="en-GB" sz="2000" dirty="0" smtClean="0"/>
              <a:t>space </a:t>
            </a:r>
            <a:r>
              <a:rPr lang="en-GB" sz="2000" dirty="0"/>
              <a:t>(</a:t>
            </a:r>
            <a:r>
              <a:rPr lang="en-GB" sz="2000" dirty="0" smtClean="0"/>
              <a:t>sparse events)</a:t>
            </a:r>
            <a:endParaRPr lang="en-GB" sz="2000" dirty="0"/>
          </a:p>
          <a:p>
            <a:r>
              <a:rPr lang="en-GB" sz="2000" dirty="0"/>
              <a:t>Current solution: Adaptive Mesh Refinement (AMR) </a:t>
            </a:r>
            <a:r>
              <a:rPr lang="en-GB" sz="2000" dirty="0">
                <a:sym typeface="Wingdings" panose="05000000000000000000" pitchFamily="2" charset="2"/>
              </a:rPr>
              <a:t></a:t>
            </a:r>
            <a:r>
              <a:rPr lang="en-GB" sz="2000" dirty="0" err="1">
                <a:sym typeface="Wingdings" panose="05000000000000000000" pitchFamily="2" charset="2"/>
              </a:rPr>
              <a:t>MDEvent</a:t>
            </a:r>
            <a:endParaRPr lang="en-GB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>
                <a:sym typeface="Wingdings" panose="05000000000000000000" pitchFamily="2" charset="2"/>
              </a:rPr>
              <a:t>Note that there is also </a:t>
            </a:r>
            <a:r>
              <a:rPr lang="en-GB" sz="2000" dirty="0" err="1">
                <a:sym typeface="Wingdings" panose="05000000000000000000" pitchFamily="2" charset="2"/>
              </a:rPr>
              <a:t>MDHisto</a:t>
            </a:r>
            <a:r>
              <a:rPr lang="en-GB" sz="2000" dirty="0">
                <a:sym typeface="Wingdings" panose="05000000000000000000" pitchFamily="2" charset="2"/>
              </a:rPr>
              <a:t>, but since the instrument resolution is not </a:t>
            </a:r>
            <a:r>
              <a:rPr lang="en-GB" sz="2000" dirty="0" smtClean="0">
                <a:sym typeface="Wingdings" panose="05000000000000000000" pitchFamily="2" charset="2"/>
              </a:rPr>
              <a:t>vastly different </a:t>
            </a:r>
            <a:r>
              <a:rPr lang="en-GB" sz="2000" dirty="0">
                <a:sym typeface="Wingdings" panose="05000000000000000000" pitchFamily="2" charset="2"/>
              </a:rPr>
              <a:t>to SNS or </a:t>
            </a:r>
            <a:r>
              <a:rPr lang="en-GB" sz="2000" dirty="0" smtClean="0">
                <a:sym typeface="Wingdings" panose="05000000000000000000" pitchFamily="2" charset="2"/>
              </a:rPr>
              <a:t>ISIS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</a:t>
            </a:r>
            <a:r>
              <a:rPr lang="en-GB" dirty="0" smtClean="0"/>
              <a:t>definition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40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steps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20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b="1" dirty="0" smtClean="0"/>
              <a:t>Consolidate meta data: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 smtClean="0"/>
              <a:t>Meta data stored in the boxes </a:t>
            </a:r>
            <a:r>
              <a:rPr lang="en-GB" sz="2000" dirty="0" smtClean="0"/>
              <a:t>which indicates where in a Nexus file a box needs to be stored. At this point it will not be </a:t>
            </a:r>
            <a:r>
              <a:rPr lang="en-GB" sz="2000" dirty="0" smtClean="0"/>
              <a:t>consistent between </a:t>
            </a:r>
            <a:r>
              <a:rPr lang="en-GB" sz="2000" dirty="0" smtClean="0"/>
              <a:t>ranks</a:t>
            </a:r>
            <a:r>
              <a:rPr lang="en-GB" sz="2000" dirty="0"/>
              <a:t> </a:t>
            </a:r>
            <a:r>
              <a:rPr lang="en-GB" sz="2000" dirty="0" smtClean="0"/>
              <a:t>at this point.</a:t>
            </a:r>
            <a:r>
              <a:rPr lang="en-GB" sz="2000" dirty="0" smtClean="0"/>
              <a:t>  </a:t>
            </a:r>
            <a:r>
              <a:rPr lang="en-GB" sz="2000" dirty="0" smtClean="0"/>
              <a:t>This inconsistency needs to be updated.</a:t>
            </a:r>
          </a:p>
          <a:p>
            <a:endParaRPr lang="en-GB" sz="2000" b="1" dirty="0" smtClean="0"/>
          </a:p>
          <a:p>
            <a:endParaRPr lang="en-GB" sz="2000" b="1" dirty="0"/>
          </a:p>
          <a:p>
            <a:r>
              <a:rPr lang="en-GB" sz="2000" b="1" dirty="0" smtClean="0"/>
              <a:t>Parallel save to </a:t>
            </a:r>
            <a:r>
              <a:rPr lang="en-GB" sz="2000" b="1" dirty="0" smtClean="0"/>
              <a:t>HDF5 file </a:t>
            </a:r>
            <a:br>
              <a:rPr lang="en-GB" sz="2000" b="1" dirty="0" smtClean="0"/>
            </a:br>
            <a:r>
              <a:rPr lang="en-GB" sz="2000" dirty="0" smtClean="0"/>
              <a:t>Needs to be prototyped</a:t>
            </a:r>
            <a:r>
              <a:rPr lang="en-GB" sz="2000" b="1" dirty="0" smtClean="0"/>
              <a:t/>
            </a:r>
            <a:br>
              <a:rPr lang="en-GB" sz="2000" b="1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27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916832"/>
            <a:ext cx="4176464" cy="31323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assessment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21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 smtClean="0"/>
              <a:t>Scarf17 Rhel7 cluster</a:t>
            </a:r>
          </a:p>
          <a:p>
            <a:pPr lvl="1"/>
            <a:r>
              <a:rPr lang="en-GB" sz="2000" dirty="0" smtClean="0"/>
              <a:t>201 nodes @ 24 cores each</a:t>
            </a:r>
          </a:p>
          <a:p>
            <a:pPr lvl="1"/>
            <a:r>
              <a:rPr lang="en-GB" sz="2000" dirty="0" smtClean="0"/>
              <a:t>128GB RAM for each node</a:t>
            </a:r>
          </a:p>
          <a:p>
            <a:pPr lvl="1"/>
            <a:r>
              <a:rPr lang="en-GB" sz="2000" dirty="0" err="1" smtClean="0"/>
              <a:t>Infiniband</a:t>
            </a:r>
            <a:r>
              <a:rPr lang="en-GB" sz="2000" dirty="0"/>
              <a:t> </a:t>
            </a: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/>
          </a:p>
          <a:p>
            <a:r>
              <a:rPr lang="en-GB" sz="2000" dirty="0" smtClean="0"/>
              <a:t>TOPAZ_3132_event data set with multiplied events</a:t>
            </a:r>
          </a:p>
        </p:txBody>
      </p:sp>
    </p:spTree>
    <p:extLst>
      <p:ext uri="{BB962C8B-B14F-4D97-AF65-F5344CB8AC3E}">
        <p14:creationId xmlns:p14="http://schemas.microsoft.com/office/powerpoint/2010/main" val="417746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" y="486324"/>
            <a:ext cx="9129400" cy="6371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Initial assessment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22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03104" y="764704"/>
            <a:ext cx="3456384" cy="4391819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smtClean="0"/>
              <a:t>~ 10GB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4849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60" y="404664"/>
            <a:ext cx="9149720" cy="6453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assessment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23</a:t>
            </a:fld>
            <a:endParaRPr lang="en-GB"/>
          </a:p>
        </p:txBody>
      </p:sp>
      <p:sp>
        <p:nvSpPr>
          <p:cNvPr id="5" name="Text Placeholder 3"/>
          <p:cNvSpPr txBox="1">
            <a:spLocks/>
          </p:cNvSpPr>
          <p:nvPr/>
        </p:nvSpPr>
        <p:spPr bwMode="auto">
          <a:xfrm>
            <a:off x="703104" y="764704"/>
            <a:ext cx="3456384" cy="4391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i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sz="2000" kern="0" dirty="0" smtClean="0"/>
              <a:t>~ 40GB </a:t>
            </a:r>
            <a:endParaRPr lang="en-GB" sz="2000" kern="0" dirty="0"/>
          </a:p>
        </p:txBody>
      </p:sp>
    </p:spTree>
    <p:extLst>
      <p:ext uri="{BB962C8B-B14F-4D97-AF65-F5344CB8AC3E}">
        <p14:creationId xmlns:p14="http://schemas.microsoft.com/office/powerpoint/2010/main" val="139702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assessment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24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 smtClean="0"/>
              <a:t>Custom approach to load-balancing works very well. As a result the event-addition and splitting steps scale well.</a:t>
            </a:r>
          </a:p>
          <a:p>
            <a:endParaRPr lang="en-GB" sz="2000" dirty="0"/>
          </a:p>
          <a:p>
            <a:r>
              <a:rPr lang="en-GB" sz="2000" dirty="0" smtClean="0"/>
              <a:t>Redistribute step, where the data-intensive communication is happening is flattening out quickly in our tests, not the bottle-neck up to now</a:t>
            </a:r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Need to investigate and improve performance of preliminary box structure step (maybe tweak n depending on data size)</a:t>
            </a:r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smtClean="0"/>
              <a:t>Need to investigate and improve performance for consolidation of meta data</a:t>
            </a:r>
          </a:p>
          <a:p>
            <a:endParaRPr lang="en-GB" sz="2000" dirty="0"/>
          </a:p>
          <a:p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4017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Viewing distributed file on single machine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25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 smtClean="0"/>
              <a:t>File-backed workspace several orders of magnitudes slower than in-memory workspace, but still good user experience with </a:t>
            </a:r>
            <a:r>
              <a:rPr lang="en-GB" sz="2000" dirty="0"/>
              <a:t>4</a:t>
            </a:r>
            <a:r>
              <a:rPr lang="en-GB" sz="2000" dirty="0" smtClean="0"/>
              <a:t>0GB+ </a:t>
            </a:r>
            <a:r>
              <a:rPr lang="en-GB" sz="2000" dirty="0" smtClean="0"/>
              <a:t>files in </a:t>
            </a:r>
            <a:r>
              <a:rPr lang="en-GB" sz="2000" dirty="0" err="1" smtClean="0"/>
              <a:t>SliceViewer</a:t>
            </a:r>
            <a:r>
              <a:rPr lang="en-GB" sz="2000" dirty="0"/>
              <a:t> .</a:t>
            </a:r>
            <a:endParaRPr lang="en-GB" sz="2000" dirty="0" smtClean="0"/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smtClean="0"/>
              <a:t>Very large files (100s GB – TB) will not be able to run well in standard file-backed mode, still too much data to fetch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 smtClean="0">
                <a:sym typeface="Wingdings" panose="05000000000000000000" pitchFamily="2" charset="2"/>
              </a:rPr>
              <a:t> </a:t>
            </a:r>
            <a:r>
              <a:rPr lang="en-GB" sz="2000" dirty="0" smtClean="0">
                <a:sym typeface="Wingdings" panose="05000000000000000000" pitchFamily="2" charset="2"/>
              </a:rPr>
              <a:t>determine, based number of events in the view area, if </a:t>
            </a:r>
            <a:r>
              <a:rPr lang="en-GB" sz="2000" dirty="0" err="1" smtClean="0">
                <a:sym typeface="Wingdings" panose="05000000000000000000" pitchFamily="2" charset="2"/>
              </a:rPr>
              <a:t>rebinning</a:t>
            </a:r>
            <a:r>
              <a:rPr lang="en-GB" sz="2000" dirty="0" smtClean="0">
                <a:sym typeface="Wingdings" panose="05000000000000000000" pitchFamily="2" charset="2"/>
              </a:rPr>
              <a:t> should be </a:t>
            </a:r>
            <a:r>
              <a:rPr lang="en-GB" sz="2000" dirty="0" err="1" smtClean="0">
                <a:sym typeface="Wingdings" panose="05000000000000000000" pitchFamily="2" charset="2"/>
              </a:rPr>
              <a:t>en</a:t>
            </a:r>
            <a:r>
              <a:rPr lang="en-GB" sz="2000" dirty="0" smtClean="0">
                <a:sym typeface="Wingdings" panose="05000000000000000000" pitchFamily="2" charset="2"/>
              </a:rPr>
              <a:t>- or disabled, i.e. only when the user has zoomed far enough into the data, will automatic binning work.</a:t>
            </a: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 smtClean="0">
                <a:sym typeface="Wingdings" panose="05000000000000000000" pitchFamily="2" charset="2"/>
              </a:rPr>
              <a:t>Parallel </a:t>
            </a:r>
            <a:r>
              <a:rPr lang="en-GB" sz="2000" dirty="0" err="1" smtClean="0">
                <a:sym typeface="Wingdings" panose="05000000000000000000" pitchFamily="2" charset="2"/>
              </a:rPr>
              <a:t>BinMD</a:t>
            </a:r>
            <a:r>
              <a:rPr lang="en-GB" sz="2000" dirty="0" smtClean="0">
                <a:sym typeface="Wingdings" panose="05000000000000000000" pitchFamily="2" charset="2"/>
              </a:rPr>
              <a:t> for file-backed mode is possible for read-only files is possible, but not implemented.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865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Immediate next steps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26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/>
              <a:t>Develop prototype for parallel HDF5 file </a:t>
            </a:r>
            <a:r>
              <a:rPr lang="en-GB" sz="2000" dirty="0" smtClean="0"/>
              <a:t>saving</a:t>
            </a: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smtClean="0"/>
              <a:t>Run </a:t>
            </a:r>
            <a:r>
              <a:rPr lang="en-GB" sz="2000" dirty="0" smtClean="0"/>
              <a:t>stress tests on very </a:t>
            </a:r>
            <a:r>
              <a:rPr lang="en-GB" sz="2000" dirty="0" smtClean="0"/>
              <a:t>large data </a:t>
            </a:r>
            <a:r>
              <a:rPr lang="en-GB" sz="2000" dirty="0" smtClean="0"/>
              <a:t>sets </a:t>
            </a:r>
            <a:r>
              <a:rPr lang="en-GB" sz="2000" dirty="0" smtClean="0">
                <a:sym typeface="Wingdings" panose="05000000000000000000" pitchFamily="2" charset="2"/>
              </a:rPr>
              <a:t> only way to discover bottlenecks</a:t>
            </a:r>
            <a:endParaRPr lang="en-GB" sz="2000" dirty="0" smtClean="0"/>
          </a:p>
          <a:p>
            <a:pPr lvl="1"/>
            <a:r>
              <a:rPr lang="en-GB" sz="1800" dirty="0" smtClean="0"/>
              <a:t>Multiplied data sets</a:t>
            </a:r>
            <a:endParaRPr lang="en-GB" sz="1800" dirty="0" smtClean="0"/>
          </a:p>
          <a:p>
            <a:pPr lvl="1"/>
            <a:r>
              <a:rPr lang="en-GB" sz="1800" dirty="0" smtClean="0"/>
              <a:t>Simulated data sets ?</a:t>
            </a:r>
          </a:p>
          <a:p>
            <a:pPr lvl="1"/>
            <a:r>
              <a:rPr lang="en-GB" sz="1800" dirty="0" smtClean="0"/>
              <a:t>Are there very large data sets?</a:t>
            </a:r>
            <a:endParaRPr lang="en-GB" sz="1800" dirty="0" smtClean="0"/>
          </a:p>
          <a:p>
            <a:pPr lvl="1"/>
            <a:endParaRPr lang="en-GB" sz="2000" dirty="0" smtClean="0"/>
          </a:p>
          <a:p>
            <a:r>
              <a:rPr lang="en-GB" sz="2000" dirty="0" smtClean="0"/>
              <a:t>Generalize </a:t>
            </a:r>
            <a:r>
              <a:rPr lang="en-GB" sz="2000" dirty="0" smtClean="0"/>
              <a:t>solution</a:t>
            </a:r>
          </a:p>
          <a:p>
            <a:pPr lvl="1"/>
            <a:r>
              <a:rPr lang="en-GB" sz="1800" dirty="0" smtClean="0"/>
              <a:t>Currently focussed on a 3D SCD scenario</a:t>
            </a:r>
            <a:endParaRPr lang="en-GB" sz="1800" dirty="0" smtClean="0"/>
          </a:p>
          <a:p>
            <a:endParaRPr lang="en-GB" sz="2000" dirty="0"/>
          </a:p>
          <a:p>
            <a:r>
              <a:rPr lang="en-GB" sz="2000" dirty="0" smtClean="0"/>
              <a:t>Investigate troubles when running on Scarf</a:t>
            </a:r>
          </a:p>
          <a:p>
            <a:pPr lvl="1"/>
            <a:endParaRPr lang="en-GB" sz="1800" dirty="0" smtClean="0"/>
          </a:p>
          <a:p>
            <a:pPr lvl="1"/>
            <a:endParaRPr lang="en-GB" sz="18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766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Non-immediate next steps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27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 smtClean="0"/>
              <a:t>Validate model on a wider variety of data sets in order to further grow confidence in the n% approach</a:t>
            </a:r>
          </a:p>
          <a:p>
            <a:endParaRPr lang="en-GB" sz="2000" dirty="0"/>
          </a:p>
          <a:p>
            <a:r>
              <a:rPr lang="en-GB" sz="2000" dirty="0" smtClean="0"/>
              <a:t>Make changes to </a:t>
            </a:r>
            <a:r>
              <a:rPr lang="en-GB" sz="2000" dirty="0" err="1" smtClean="0"/>
              <a:t>SliceViewer</a:t>
            </a:r>
            <a:r>
              <a:rPr lang="en-GB" sz="2000" dirty="0" smtClean="0"/>
              <a:t> to allow for inspection of large distributed workspaces</a:t>
            </a:r>
          </a:p>
          <a:p>
            <a:pPr lvl="1"/>
            <a:r>
              <a:rPr lang="en-GB" sz="1800" dirty="0" smtClean="0"/>
              <a:t>Develop mechanism to start automatic binning only when the data content on the field of view is small enough. </a:t>
            </a:r>
          </a:p>
          <a:p>
            <a:pPr lvl="1"/>
            <a:r>
              <a:rPr lang="en-GB" sz="1800" dirty="0" smtClean="0"/>
              <a:t>Develop non-generic, parallel </a:t>
            </a:r>
            <a:r>
              <a:rPr lang="en-GB" sz="1800" dirty="0" err="1" smtClean="0"/>
              <a:t>BinMD</a:t>
            </a:r>
            <a:r>
              <a:rPr lang="en-GB" sz="1800" dirty="0" smtClean="0"/>
              <a:t> in file-backed mode. </a:t>
            </a:r>
          </a:p>
          <a:p>
            <a:pPr marL="457200" lvl="1" indent="0">
              <a:buNone/>
            </a:pPr>
            <a:endParaRPr lang="en-GB" sz="1800" dirty="0" smtClean="0"/>
          </a:p>
          <a:p>
            <a:r>
              <a:rPr lang="en-GB" sz="2000" i="1" dirty="0" err="1" smtClean="0"/>
              <a:t>ConvertToMDHistogram</a:t>
            </a:r>
            <a:r>
              <a:rPr lang="en-GB" sz="2000" dirty="0" smtClean="0"/>
              <a:t> algorithm for DI</a:t>
            </a:r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8309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information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28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Project document repository: </a:t>
            </a:r>
            <a:br>
              <a:rPr lang="en-GB" dirty="0" smtClean="0"/>
            </a:br>
            <a:r>
              <a:rPr lang="en-GB" sz="1600" dirty="0" smtClean="0"/>
              <a:t>https</a:t>
            </a:r>
            <a:r>
              <a:rPr lang="en-GB" sz="1600" dirty="0"/>
              <a:t>://github.com/DMSC-Instrument-Data/documents/tree/master/investigations/MultiDimensionalInvestigation</a:t>
            </a:r>
            <a:endParaRPr lang="en-GB" sz="1600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Prototype </a:t>
            </a:r>
            <a:r>
              <a:rPr lang="en-GB" dirty="0"/>
              <a:t>repository: </a:t>
            </a:r>
            <a:r>
              <a:rPr lang="en-GB" sz="1600" dirty="0"/>
              <a:t>https://github.com/mantidproject/mantid/tree/distributed_md_event_prototype</a:t>
            </a:r>
            <a:endParaRPr lang="en-GB" sz="1600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93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</a:t>
            </a:r>
            <a:r>
              <a:rPr lang="en-GB" dirty="0" smtClean="0"/>
              <a:t>definition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3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/>
              <a:t>ESS: data sets of several 100 GB to TB require distributed compute and memory resources</a:t>
            </a:r>
            <a:endParaRPr lang="en-GB" dirty="0"/>
          </a:p>
          <a:p>
            <a:r>
              <a:rPr lang="en-GB" sz="2000" dirty="0">
                <a:sym typeface="Wingdings" panose="05000000000000000000" pitchFamily="2" charset="2"/>
              </a:rPr>
              <a:t>In detector space: We have distributed data (split by spectra</a:t>
            </a:r>
            <a:r>
              <a:rPr lang="en-GB" sz="2000" dirty="0" smtClean="0">
                <a:sym typeface="Wingdings" panose="05000000000000000000" pitchFamily="2" charset="2"/>
              </a:rPr>
              <a:t>). </a:t>
            </a:r>
            <a:r>
              <a:rPr lang="en-GB" sz="2000" dirty="0">
                <a:sym typeface="Wingdings" panose="05000000000000000000" pitchFamily="2" charset="2"/>
              </a:rPr>
              <a:t>Good/Natural solution for many algorithms too.</a:t>
            </a:r>
          </a:p>
          <a:p>
            <a:r>
              <a:rPr lang="en-GB" sz="2000" dirty="0">
                <a:sym typeface="Wingdings" panose="05000000000000000000" pitchFamily="2" charset="2"/>
              </a:rPr>
              <a:t>In </a:t>
            </a:r>
            <a:r>
              <a:rPr lang="en-GB" sz="2000" dirty="0" smtClean="0">
                <a:sym typeface="Wingdings" panose="05000000000000000000" pitchFamily="2" charset="2"/>
              </a:rPr>
              <a:t>momentum transfer space</a:t>
            </a:r>
            <a:r>
              <a:rPr lang="en-GB" sz="2000" dirty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How  do we create a distributed, MD data set?</a:t>
            </a:r>
          </a:p>
          <a:p>
            <a:pPr lvl="1"/>
            <a:endParaRPr lang="en-GB" sz="2000" dirty="0">
              <a:sym typeface="Wingdings" panose="05000000000000000000" pitchFamily="2" charset="2"/>
            </a:endParaRPr>
          </a:p>
          <a:p>
            <a:pPr lvl="1"/>
            <a:endParaRPr lang="en-GB" sz="20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GB" sz="2000" dirty="0">
              <a:sym typeface="Wingdings" panose="05000000000000000000" pitchFamily="2" charset="2"/>
            </a:endParaRPr>
          </a:p>
          <a:p>
            <a:pPr lvl="1"/>
            <a:endParaRPr lang="en-GB" sz="2000" dirty="0">
              <a:sym typeface="Wingdings" panose="05000000000000000000" pitchFamily="2" charset="2"/>
            </a:endParaRPr>
          </a:p>
          <a:p>
            <a:pPr lvl="1"/>
            <a:endParaRPr lang="en-GB" sz="2000" dirty="0">
              <a:sym typeface="Wingdings" panose="05000000000000000000" pitchFamily="2" charset="2"/>
            </a:endParaRP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How do algorithms operate on this?</a:t>
            </a:r>
          </a:p>
          <a:p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212976"/>
            <a:ext cx="2003936" cy="178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255806"/>
            <a:ext cx="1656184" cy="160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923928" y="4105486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9992" y="3350588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?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6213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assumptions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4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 smtClean="0"/>
              <a:t>Everything will be done via auto-reduction. User will pick up results.</a:t>
            </a:r>
            <a:endParaRPr lang="en-GB" sz="2000" dirty="0"/>
          </a:p>
          <a:p>
            <a:r>
              <a:rPr lang="en-GB" sz="2000" dirty="0"/>
              <a:t>No visualization support for distributed </a:t>
            </a:r>
            <a:r>
              <a:rPr lang="en-GB" sz="2000" dirty="0" smtClean="0"/>
              <a:t>MD data, since there are no dedicated cluster resources for visualization available.</a:t>
            </a:r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1094576" y="2636912"/>
            <a:ext cx="3405416" cy="2736304"/>
            <a:chOff x="2267742" y="3861048"/>
            <a:chExt cx="3096346" cy="2401484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3861048"/>
              <a:ext cx="2952328" cy="2401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 rot="2050455">
              <a:off x="2267744" y="5019938"/>
              <a:ext cx="3096344" cy="83705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 rot="19263252">
              <a:off x="2267742" y="5097377"/>
              <a:ext cx="3096344" cy="83705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7063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users actually need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5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/>
              <a:t>Relevant technique areas: Single Crystal Diffraction (SCD) and </a:t>
            </a:r>
            <a:r>
              <a:rPr lang="en-GB" sz="2000" dirty="0" smtClean="0"/>
              <a:t>Direct Inelastic(DI)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Series of discussions and interviews with instrument scientists/ experts at ESS, ISIS and SNS</a:t>
            </a:r>
          </a:p>
          <a:p>
            <a:endParaRPr lang="en-GB" sz="2000" dirty="0"/>
          </a:p>
          <a:p>
            <a:r>
              <a:rPr lang="en-GB" sz="2000" dirty="0"/>
              <a:t>The same technique areas across the different facilities expect to operate in a very similar manner</a:t>
            </a:r>
            <a:r>
              <a:rPr lang="en-GB" sz="2000" dirty="0" smtClean="0"/>
              <a:t>. Almost identical for SCD and slight differences between ISIS and SNS for DI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One </a:t>
            </a:r>
            <a:r>
              <a:rPr lang="en-GB" sz="2000" dirty="0" smtClean="0"/>
              <a:t>thing </a:t>
            </a:r>
            <a:r>
              <a:rPr lang="en-GB" sz="2000" dirty="0"/>
              <a:t>that always came up: Users </a:t>
            </a:r>
            <a:r>
              <a:rPr lang="en-GB" sz="2000" dirty="0" smtClean="0"/>
              <a:t>require interactivity, </a:t>
            </a:r>
            <a:r>
              <a:rPr lang="en-GB" sz="2000" dirty="0"/>
              <a:t>i.e. </a:t>
            </a:r>
            <a:r>
              <a:rPr lang="en-GB" sz="2000" b="1" dirty="0" smtClean="0"/>
              <a:t>must be able to visualize the data </a:t>
            </a:r>
            <a:r>
              <a:rPr lang="en-GB" sz="2000" dirty="0" smtClean="0"/>
              <a:t>and </a:t>
            </a:r>
            <a:r>
              <a:rPr lang="en-GB" sz="2000" dirty="0"/>
              <a:t>change reduction parameters based on that!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73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SCD </a:t>
            </a:r>
            <a:r>
              <a:rPr lang="en-GB" dirty="0" smtClean="0"/>
              <a:t>workflow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6</a:t>
            </a:fld>
            <a:endParaRPr lang="en-GB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3574689"/>
              </p:ext>
            </p:extLst>
          </p:nvPr>
        </p:nvGraphicFramePr>
        <p:xfrm>
          <a:off x="539552" y="1196752"/>
          <a:ext cx="8136904" cy="41405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61538"/>
                <a:gridCol w="2647174"/>
                <a:gridCol w="1728192"/>
              </a:tblGrid>
              <a:tr h="295257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</a:t>
                      </a:r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Type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7265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Load, crop</a:t>
                      </a:r>
                      <a:r>
                        <a:rPr lang="en-GB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normalize data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TOF </a:t>
                      </a:r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MatrixWs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7265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</a:t>
                      </a:r>
                      <a:r>
                        <a:rPr lang="en-GB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ConvertToMD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MDEvent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7265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Peak search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FindMDPeaks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MDEvent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7265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Determine UB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FindUBUsingFFT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PeaksWs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7265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Peak indexing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IndexPeaks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PeaksWs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7265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Integrate Peaks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IntegratePeaksMD</a:t>
                      </a:r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 </a:t>
                      </a:r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IntegrateEllipsoids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MDEvent</a:t>
                      </a:r>
                      <a:r>
                        <a:rPr lang="en-GB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&amp;TOF </a:t>
                      </a:r>
                      <a:r>
                        <a:rPr lang="en-GB" sz="17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MatrixWs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7265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Correct centre position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CentroidPeaksMD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MDEvent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7265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Visualization in </a:t>
                      </a:r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SliceViewer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MDEvent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7265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 some settings,</a:t>
                      </a:r>
                      <a:r>
                        <a:rPr lang="en-GB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e.g. peak radius and repeat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83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 (ISIS </a:t>
            </a:r>
            <a:r>
              <a:rPr lang="en-GB" dirty="0"/>
              <a:t>variant)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7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000" dirty="0"/>
              <a:t>Horace is used for the MD parts. Equivalent in Mantid would be:</a:t>
            </a:r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027150"/>
              </p:ext>
            </p:extLst>
          </p:nvPr>
        </p:nvGraphicFramePr>
        <p:xfrm>
          <a:off x="683568" y="1844824"/>
          <a:ext cx="7632849" cy="3073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44283"/>
                <a:gridCol w="3216357"/>
                <a:gridCol w="187220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</a:t>
                      </a:r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Type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 several data </a:t>
                      </a:r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sets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Matrix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ConvertToMD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MDEvent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Merge data set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MergeMD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MDEvent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Slice data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SliceMD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MDEvent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Fit data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FitResolutionConvolvedModel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MDEvent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Visualization with </a:t>
                      </a:r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SliceViewer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12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 Inelastic (SNS Variant)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349053"/>
              </p:ext>
            </p:extLst>
          </p:nvPr>
        </p:nvGraphicFramePr>
        <p:xfrm>
          <a:off x="395536" y="1757288"/>
          <a:ext cx="7931223" cy="2722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70783"/>
                <a:gridCol w="1944216"/>
                <a:gridCol w="201622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</a:t>
                      </a:r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Type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 and crop</a:t>
                      </a:r>
                      <a:r>
                        <a:rPr lang="en-GB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Matrix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 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ConvertMD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MDEvent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Calculate norm (includes binning)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MDNormDirectSC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MDEvent</a:t>
                      </a:r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MDHisto</a:t>
                      </a:r>
                      <a:r>
                        <a:rPr lang="en-GB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Apply norm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DivideMD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MDHisto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Extract information for further processing and visual inspection with </a:t>
                      </a:r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SliceViewer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6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</a:t>
            </a:r>
            <a:r>
              <a:rPr lang="en-GB" dirty="0" smtClean="0"/>
              <a:t>are </a:t>
            </a:r>
            <a:r>
              <a:rPr lang="en-GB" dirty="0" err="1" smtClean="0"/>
              <a:t>MDEvents</a:t>
            </a:r>
            <a:r>
              <a:rPr lang="en-GB" dirty="0" smtClean="0"/>
              <a:t> </a:t>
            </a:r>
            <a:r>
              <a:rPr lang="en-GB" dirty="0"/>
              <a:t>really needed?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21755-1974-484A-90A1-3D0ED6B05FD4}" type="slidenum">
              <a:rPr lang="en-GB" smtClean="0"/>
              <a:t>9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88412"/>
              </p:ext>
            </p:extLst>
          </p:nvPr>
        </p:nvGraphicFramePr>
        <p:xfrm>
          <a:off x="539552" y="1844824"/>
          <a:ext cx="7776864" cy="33248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92288"/>
                <a:gridCol w="2304256"/>
                <a:gridCol w="2880320"/>
              </a:tblGrid>
              <a:tr h="368306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Alternative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38541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Peak search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FindPeaksMD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FindSXPeaks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38541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Peak integration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IntegratePeaksMD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TOF version can be created (see </a:t>
                      </a:r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IntegrateEllipsoids</a:t>
                      </a:r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26054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Centre position correction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CentroidPeaksMD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CentroidPeaks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26054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Visualization</a:t>
                      </a:r>
                      <a:r>
                        <a:rPr lang="en-GB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</a:t>
                      </a:r>
                      <a:r>
                        <a:rPr lang="en-GB" sz="17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SliceViewer</a:t>
                      </a:r>
                      <a:r>
                        <a:rPr lang="en-GB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(dynamic binning and zoom features require full event information)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1268760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SCD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53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-ESS_PowerPoint_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ヒラギノ角ゴ Pro W3"/>
        <a:cs typeface=""/>
      </a:majorFont>
      <a:minorFont>
        <a:latin typeface="Lucida Grand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ABF215B8A3384E874FC40A3B0B2302" ma:contentTypeVersion="4" ma:contentTypeDescription="Create a new document." ma:contentTypeScope="" ma:versionID="f198c3dfa143f328b4bfb76fd905c4a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66758ad48435124b95dc0df0729e68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3DFA70B-2EBB-489B-8E34-F6A10FA685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E48F0D-BF64-462E-8350-40C896A295A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2AEDD1CD-9190-4F8F-B585-354F10A56AC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B9B35D9-CF39-4D5E-A64E-C8D110C1700B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http://schemas.microsoft.com/sharepoint/v3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UK-ESS_PowerPoint_template</Template>
  <TotalTime>1916</TotalTime>
  <Words>1062</Words>
  <Application>Microsoft Office PowerPoint</Application>
  <PresentationFormat>On-screen Show (4:3)</PresentationFormat>
  <Paragraphs>278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UK-ESS_PowerPoint_template</vt:lpstr>
      <vt:lpstr>Distributed multidimensional data in Mantid</vt:lpstr>
      <vt:lpstr>Problem definition</vt:lpstr>
      <vt:lpstr>Problem definition</vt:lpstr>
      <vt:lpstr>Initial assumptions</vt:lpstr>
      <vt:lpstr>What users actually need </vt:lpstr>
      <vt:lpstr>SCD workflow</vt:lpstr>
      <vt:lpstr>DI (ISIS variant)</vt:lpstr>
      <vt:lpstr>Direct Inelastic (SNS Variant)</vt:lpstr>
      <vt:lpstr>Where are MDEvents really needed?</vt:lpstr>
      <vt:lpstr>Where are MDEvents really needed?</vt:lpstr>
      <vt:lpstr>Minimal viable solution for MD support</vt:lpstr>
      <vt:lpstr>Minimal viable solution for MD support</vt:lpstr>
      <vt:lpstr>How can we create a distributed MDEventWs?</vt:lpstr>
      <vt:lpstr>Load balancing</vt:lpstr>
      <vt:lpstr>Load balancing</vt:lpstr>
      <vt:lpstr>Our steps</vt:lpstr>
      <vt:lpstr>Our steps</vt:lpstr>
      <vt:lpstr>Our steps</vt:lpstr>
      <vt:lpstr>Our steps</vt:lpstr>
      <vt:lpstr>Our steps</vt:lpstr>
      <vt:lpstr>Initial assessment</vt:lpstr>
      <vt:lpstr>Initial assessment</vt:lpstr>
      <vt:lpstr>Initial assessment</vt:lpstr>
      <vt:lpstr>Initial assessment</vt:lpstr>
      <vt:lpstr>Viewing distributed file on single machine</vt:lpstr>
      <vt:lpstr>Immediate next steps</vt:lpstr>
      <vt:lpstr>Non-immediate next steps</vt:lpstr>
      <vt:lpstr>More information</vt:lpstr>
    </vt:vector>
  </TitlesOfParts>
  <Company>Tessella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 reduction of multi-dimensional data</dc:title>
  <dc:creator>Anton Piccardo-Selg</dc:creator>
  <cp:lastModifiedBy>Anton Piccardo-Selg</cp:lastModifiedBy>
  <cp:revision>45</cp:revision>
  <dcterms:created xsi:type="dcterms:W3CDTF">2018-01-23T11:32:13Z</dcterms:created>
  <dcterms:modified xsi:type="dcterms:W3CDTF">2018-01-25T16:39:50Z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Editor">
    <vt:lpwstr>Summers, Karen (STFC,RAL,OBR)</vt:lpwstr>
  </property>
  <property fmtid="{D5CDD505-2E9C-101B-9397-08002B2CF9AE}" pid="4" name="xd_Signature">
    <vt:lpwstr/>
  </property>
  <property fmtid="{D5CDD505-2E9C-101B-9397-08002B2CF9AE}" pid="5" name="display_urn:schemas-microsoft-com:office:office#Author">
    <vt:lpwstr>Summers, Karen (STFC,RAL,OBR)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ContentTypeId">
    <vt:lpwstr>0x010100F731947B08D5984288BC8B16A979FF50</vt:lpwstr>
  </property>
</Properties>
</file>