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42"/>
  </p:notesMasterIdLst>
  <p:sldIdLst>
    <p:sldId id="259" r:id="rId5"/>
    <p:sldId id="260" r:id="rId6"/>
    <p:sldId id="261" r:id="rId7"/>
    <p:sldId id="263" r:id="rId8"/>
    <p:sldId id="264" r:id="rId9"/>
    <p:sldId id="297" r:id="rId10"/>
    <p:sldId id="290" r:id="rId11"/>
    <p:sldId id="265" r:id="rId12"/>
    <p:sldId id="266" r:id="rId13"/>
    <p:sldId id="298" r:id="rId14"/>
    <p:sldId id="267" r:id="rId15"/>
    <p:sldId id="268" r:id="rId16"/>
    <p:sldId id="288" r:id="rId17"/>
    <p:sldId id="289" r:id="rId18"/>
    <p:sldId id="29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5" r:id="rId32"/>
    <p:sldId id="284" r:id="rId33"/>
    <p:sldId id="286" r:id="rId34"/>
    <p:sldId id="282" r:id="rId35"/>
    <p:sldId id="291" r:id="rId36"/>
    <p:sldId id="287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8" autoAdjust="0"/>
    <p:restoredTop sz="94660"/>
  </p:normalViewPr>
  <p:slideViewPr>
    <p:cSldViewPr>
      <p:cViewPr varScale="1">
        <p:scale>
          <a:sx n="85" d="100"/>
          <a:sy n="85" d="100"/>
        </p:scale>
        <p:origin x="-131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4BE38-62B9-4801-B326-BDDC016F8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r="-15"/>
          <a:stretch>
            <a:fillRect/>
          </a:stretch>
        </p:blipFill>
        <p:spPr bwMode="auto">
          <a:xfrm>
            <a:off x="1260475" y="5300663"/>
            <a:ext cx="7883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bpe14858\Downloads\ES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37250"/>
            <a:ext cx="8445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0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6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89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3AE1F-A90F-4B11-ACD3-7BDCF033F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78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8E04-D515-4D46-B114-9C7A1AE32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2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2DFE-95AF-4036-BDA3-DDBB84FC6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48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3B97F-845D-4134-BCBE-10816552E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8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59AD-1531-4EEA-AC11-87794368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00E3D-3D5C-4569-A346-095DB8498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05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BE15-632C-4234-AD41-1739A2077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97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040D-8A4E-466C-B8BA-4C5FA1AB0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26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4469C-F00B-426A-B012-A7999570F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961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07F7-AA89-474D-9480-BBDB86951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443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21B1A-3BC7-4D30-BA29-45A558489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1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C251-ACD9-48E7-A662-CFD5D602A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41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40F82-645C-4F86-AE2F-598CF8D3C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64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26B4D-DF82-4A5E-8A7F-961A0A358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204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3AFB0-9765-4E8E-9A2D-9C4346D17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366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BA89E-EC4A-424A-BEC6-B3CF7FE8E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2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F66F8-B5AD-4664-9402-4A77FA38F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83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968D-5ACE-4893-9413-42A60E91D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9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58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1F5F-590F-4F0A-842D-1C8BC933B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24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9E43C-EF8F-487B-8D3B-6AF60DFE2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22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2B170-2013-437F-A660-985B51022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61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BE8F-28F0-4657-828A-C33B97F7F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5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31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3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30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973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20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92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07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811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80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1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38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28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24554C7-B544-42E6-976E-2DCDBA08D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F5D86F0-F127-4647-9FB4-90D3D56E7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InstrumentAccessLayers.html#spectruminf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docs.mantidproject.org/nightly/concepts/InstrumentAccessLayers.html#detectorinfo" TargetMode="External"/><Relationship Id="rId4" Type="http://schemas.openxmlformats.org/officeDocument/2006/relationships/hyperlink" Target="http://docs.mantidproject.org/nightly/concepts/InstrumentAccessLayers.html#componentinf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InstrumentAccessLayer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SC-Instrument-Data/documents/blob/master/investigations/Possible_Instrument_View_Improvements.m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ntidproject/documents/blob/master/Performance/performance_analysis_of_mantid_for_es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documents/blob/master/Design/Instrument-2.0/requirements-v2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ntidproject/documents/blob/master/Design/Instrument-2.0/milestone1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1" y="1700808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Instrument 2.0 Update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761522" y="33569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Lamar Moore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076538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Investment </a:t>
            </a:r>
            <a:r>
              <a:rPr lang="en-GB" sz="1600" dirty="0" smtClean="0"/>
              <a:t>from ILL for </a:t>
            </a:r>
            <a:r>
              <a:rPr lang="en-GB" sz="1600" dirty="0" smtClean="0"/>
              <a:t>scanning due to a need for scanning support.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This came at the end of the prototyping period.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ESS </a:t>
            </a:r>
            <a:r>
              <a:rPr lang="en-GB" sz="1600" dirty="0"/>
              <a:t>provided bulk effort design and infrastructure </a:t>
            </a:r>
            <a:r>
              <a:rPr lang="en-GB" sz="1600" dirty="0" smtClean="0"/>
              <a:t>changes</a:t>
            </a:r>
            <a:r>
              <a:rPr lang="en-GB" sz="1600" dirty="0" smtClean="0"/>
              <a:t>.</a:t>
            </a:r>
          </a:p>
          <a:p>
            <a:pPr lvl="0"/>
            <a:endParaRPr lang="en-GB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ILL provided testing against real instruments and high-level </a:t>
            </a:r>
            <a:r>
              <a:rPr lang="en-GB" sz="1600" dirty="0" smtClean="0"/>
              <a:t>functionality. </a:t>
            </a:r>
            <a:endParaRPr lang="en-GB" sz="1600" dirty="0">
              <a:effectLst/>
            </a:endParaRPr>
          </a:p>
        </p:txBody>
      </p:sp>
      <p:pic>
        <p:nvPicPr>
          <p:cNvPr id="1026" name="Picture 2" descr="C:\Users\bpe14858\Downloads\DSC_0833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60" y="3429000"/>
            <a:ext cx="4093840" cy="23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570363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Ian Bush (left) and Simon Heybrock at the Scanning Workshop in Lund February 2017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514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1340768"/>
            <a:ext cx="56166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Outputs </a:t>
            </a:r>
            <a:r>
              <a:rPr lang="en-GB" sz="1600" dirty="0" smtClean="0">
                <a:latin typeface="Consolas" panose="020B0609020204030204" pitchFamily="49" charset="0"/>
                <a:hlinkClick r:id="rId3"/>
              </a:rPr>
              <a:t>Beamline::SpectrumInfo</a:t>
            </a:r>
            <a:r>
              <a:rPr lang="en-GB" sz="1600" dirty="0" smtClean="0"/>
              <a:t>, </a:t>
            </a:r>
            <a:r>
              <a:rPr lang="en-GB" sz="1600" dirty="0" smtClean="0">
                <a:latin typeface="Consolas" panose="020B0609020204030204" pitchFamily="49" charset="0"/>
                <a:hlinkClick r:id="rId4"/>
              </a:rPr>
              <a:t>Beamline::ComponentInfo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nsolas" panose="020B0609020204030204" pitchFamily="49" charset="0"/>
                <a:hlinkClick r:id="rId5"/>
              </a:rPr>
              <a:t>Beamline::DetectorInfo</a:t>
            </a:r>
            <a:r>
              <a:rPr lang="en-GB" sz="1600" dirty="0" smtClean="0"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which represent Instrument 2.0. There is no actual Instrument 2.0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 orders of magnitude improvement in speed for 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order of magnitude improvement in speed on write.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Beamline provides native support for asynchronous and synchronous scans of detectors and </a:t>
            </a:r>
            <a:r>
              <a:rPr lang="en-GB" sz="1600" dirty="0" smtClean="0"/>
              <a:t>synchronous </a:t>
            </a:r>
            <a:r>
              <a:rPr lang="en-GB" sz="1600" dirty="0"/>
              <a:t>scans of </a:t>
            </a:r>
            <a:r>
              <a:rPr lang="en-GB" sz="1600" dirty="0" smtClean="0"/>
              <a:t>component </a:t>
            </a:r>
            <a:r>
              <a:rPr lang="en-GB" sz="1600" dirty="0" smtClean="0"/>
              <a:t>assemblies. </a:t>
            </a:r>
            <a:r>
              <a:rPr lang="en-GB" sz="1600" dirty="0" smtClean="0"/>
              <a:t>Flat tree </a:t>
            </a:r>
            <a:r>
              <a:rPr lang="en-GB" sz="1600" dirty="0"/>
              <a:t>data structure of new layers made this possible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9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412776"/>
            <a:ext cx="61206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nsolas" panose="020B0609020204030204" pitchFamily="49" charset="0"/>
              </a:rPr>
              <a:t>Mantid::Beamline</a:t>
            </a:r>
            <a:r>
              <a:rPr lang="en-GB" dirty="0" smtClean="0"/>
              <a:t> has no dependence on </a:t>
            </a:r>
            <a:r>
              <a:rPr lang="en-GB" dirty="0" smtClean="0">
                <a:latin typeface="Consolas" panose="020B0609020204030204" pitchFamily="49" charset="0"/>
              </a:rPr>
              <a:t>Mantid::Kernel</a:t>
            </a:r>
            <a:r>
              <a:rPr lang="en-GB" dirty="0" smtClean="0"/>
              <a:t>. The </a:t>
            </a:r>
            <a:r>
              <a:rPr lang="en-GB" dirty="0" smtClean="0">
                <a:hlinkClick r:id="rId3"/>
              </a:rPr>
              <a:t>Eigen</a:t>
            </a:r>
            <a:r>
              <a:rPr lang="en-GB" dirty="0" smtClean="0"/>
              <a:t> library was used in the prototypes and preserved for use in Instrument 2.0.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no inheritance structure as with Component. </a:t>
            </a:r>
            <a:r>
              <a:rPr lang="en-GB" dirty="0" smtClean="0"/>
              <a:t>Some Type </a:t>
            </a:r>
            <a:r>
              <a:rPr lang="en-GB" dirty="0" smtClean="0"/>
              <a:t>information is however still preserved e.g. </a:t>
            </a:r>
            <a:r>
              <a:rPr lang="en-GB" dirty="0" smtClean="0">
                <a:latin typeface="Consolas" panose="020B0609020204030204" pitchFamily="49" charset="0"/>
              </a:rPr>
              <a:t>Beamline::</a:t>
            </a:r>
            <a:r>
              <a:rPr lang="en-GB" dirty="0" err="1" smtClean="0">
                <a:latin typeface="Consolas" panose="020B0609020204030204" pitchFamily="49" charset="0"/>
              </a:rPr>
              <a:t>ComponentType</a:t>
            </a:r>
            <a:r>
              <a:rPr lang="en-GB" dirty="0" smtClean="0"/>
              <a:t>. Allows leveraging some faster customised approaches to some calculations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bouding</a:t>
            </a:r>
            <a:r>
              <a:rPr lang="en-GB" dirty="0"/>
              <a:t> </a:t>
            </a:r>
            <a:r>
              <a:rPr lang="en-GB" dirty="0" smtClean="0"/>
              <a:t>box calculations.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DO NOT</a:t>
            </a:r>
            <a:r>
              <a:rPr lang="en-GB" dirty="0"/>
              <a:t> extend </a:t>
            </a:r>
            <a:r>
              <a:rPr lang="en-GB" dirty="0" err="1">
                <a:latin typeface="Consolas" panose="020B0609020204030204" pitchFamily="49" charset="0"/>
              </a:rPr>
              <a:t>IObjComponent</a:t>
            </a:r>
            <a:r>
              <a:rPr lang="en-GB" dirty="0"/>
              <a:t> or </a:t>
            </a:r>
            <a:r>
              <a:rPr lang="en-GB" dirty="0" err="1">
                <a:latin typeface="Consolas" panose="020B0609020204030204" pitchFamily="49" charset="0"/>
              </a:rPr>
              <a:t>IComponent</a:t>
            </a:r>
            <a:r>
              <a:rPr lang="en-GB" dirty="0"/>
              <a:t> as these are essentially </a:t>
            </a:r>
            <a:r>
              <a:rPr lang="en-GB" dirty="0" smtClean="0"/>
              <a:t>not used for </a:t>
            </a:r>
            <a:r>
              <a:rPr lang="en-GB" dirty="0"/>
              <a:t>real parts of the data reduction.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Structure of Arrays</a:t>
            </a:r>
            <a:r>
              <a:rPr lang="en-GB" dirty="0"/>
              <a:t> approach used to provide layers of access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  <p:pic>
        <p:nvPicPr>
          <p:cNvPr id="9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3878" y="24928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59902" y="28905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6DD0B-5AC9-F543-9810-3C04522EC44C}"/>
              </a:ext>
            </a:extLst>
          </p:cNvPr>
          <p:cNvSpPr/>
          <p:nvPr/>
        </p:nvSpPr>
        <p:spPr>
          <a:xfrm>
            <a:off x="447796" y="1637065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B624B0-D343-D44D-A245-819DFE195D78}"/>
              </a:ext>
            </a:extLst>
          </p:cNvPr>
          <p:cNvSpPr/>
          <p:nvPr/>
        </p:nvSpPr>
        <p:spPr>
          <a:xfrm>
            <a:off x="613516" y="2210692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24F912-A82D-A144-B6FC-E0302D5DD6E9}"/>
              </a:ext>
            </a:extLst>
          </p:cNvPr>
          <p:cNvSpPr/>
          <p:nvPr/>
        </p:nvSpPr>
        <p:spPr>
          <a:xfrm>
            <a:off x="613516" y="2604268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1EE10E-C43F-9944-9021-BF4B97C993A5}"/>
              </a:ext>
            </a:extLst>
          </p:cNvPr>
          <p:cNvSpPr/>
          <p:nvPr/>
        </p:nvSpPr>
        <p:spPr>
          <a:xfrm>
            <a:off x="613516" y="3014509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4F98A8-6D57-DB4F-8CD7-0DC67634FAE1}"/>
              </a:ext>
            </a:extLst>
          </p:cNvPr>
          <p:cNvSpPr txBox="1"/>
          <p:nvPr/>
        </p:nvSpPr>
        <p:spPr>
          <a:xfrm>
            <a:off x="915071" y="21629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3D9303-31C3-4043-BBAB-1543F864D5B9}"/>
              </a:ext>
            </a:extLst>
          </p:cNvPr>
          <p:cNvSpPr txBox="1"/>
          <p:nvPr/>
        </p:nvSpPr>
        <p:spPr>
          <a:xfrm>
            <a:off x="961431" y="25731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7BCFBA-48E3-B545-8DD0-8BFC280731EE}"/>
              </a:ext>
            </a:extLst>
          </p:cNvPr>
          <p:cNvSpPr txBox="1"/>
          <p:nvPr/>
        </p:nvSpPr>
        <p:spPr>
          <a:xfrm>
            <a:off x="980159" y="30052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9785D5-10F8-944A-9DE4-55A488512244}"/>
              </a:ext>
            </a:extLst>
          </p:cNvPr>
          <p:cNvSpPr txBox="1"/>
          <p:nvPr/>
        </p:nvSpPr>
        <p:spPr>
          <a:xfrm>
            <a:off x="447796" y="1637065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1</a:t>
            </a:r>
          </a:p>
          <a:p>
            <a:endParaRPr lang="en-US" dirty="0"/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89C744-C439-3D41-A373-39DFCCC305E4}"/>
              </a:ext>
            </a:extLst>
          </p:cNvPr>
          <p:cNvSpPr txBox="1"/>
          <p:nvPr/>
        </p:nvSpPr>
        <p:spPr>
          <a:xfrm>
            <a:off x="557610" y="3442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07A17-0FA2-704A-9D9A-63DDBB72A1FA}"/>
              </a:ext>
            </a:extLst>
          </p:cNvPr>
          <p:cNvSpPr/>
          <p:nvPr/>
        </p:nvSpPr>
        <p:spPr>
          <a:xfrm>
            <a:off x="3328116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0A1BE8-099D-7444-947C-86F3C3E9A971}"/>
              </a:ext>
            </a:extLst>
          </p:cNvPr>
          <p:cNvSpPr txBox="1"/>
          <p:nvPr/>
        </p:nvSpPr>
        <p:spPr>
          <a:xfrm>
            <a:off x="865635" y="4616462"/>
            <a:ext cx="237626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Store pointers to Components </a:t>
            </a:r>
            <a:r>
              <a:rPr lang="en-GB" dirty="0" smtClean="0"/>
              <a:t>in, </a:t>
            </a:r>
            <a:r>
              <a:rPr lang="en-GB" dirty="0"/>
              <a:t>for </a:t>
            </a:r>
            <a:r>
              <a:rPr lang="en-GB" dirty="0" smtClean="0"/>
              <a:t>example, </a:t>
            </a:r>
            <a:r>
              <a:rPr lang="en-GB" dirty="0" err="1"/>
              <a:t>CompAssembly</a:t>
            </a:r>
            <a:r>
              <a:rPr lang="en-GB" dirty="0"/>
              <a:t> as </a:t>
            </a:r>
            <a:r>
              <a:rPr lang="en-GB" dirty="0" err="1"/>
              <a:t>std</a:t>
            </a:r>
            <a:r>
              <a:rPr lang="en-GB" dirty="0"/>
              <a:t>::vector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25ED5C-AA29-5449-BFF2-E13ADB1E3933}"/>
              </a:ext>
            </a:extLst>
          </p:cNvPr>
          <p:cNvSpPr/>
          <p:nvPr/>
        </p:nvSpPr>
        <p:spPr>
          <a:xfrm>
            <a:off x="3333119" y="1621503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63FC2D-3089-D346-95E8-732C477A47AC}"/>
              </a:ext>
            </a:extLst>
          </p:cNvPr>
          <p:cNvSpPr/>
          <p:nvPr/>
        </p:nvSpPr>
        <p:spPr>
          <a:xfrm>
            <a:off x="3498839" y="2195130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017589-BA9C-224C-9111-17CC8CFCA486}"/>
              </a:ext>
            </a:extLst>
          </p:cNvPr>
          <p:cNvSpPr/>
          <p:nvPr/>
        </p:nvSpPr>
        <p:spPr>
          <a:xfrm>
            <a:off x="3498839" y="2588706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AF2A83-82C6-AB45-A104-5B323D0DC8BE}"/>
              </a:ext>
            </a:extLst>
          </p:cNvPr>
          <p:cNvSpPr/>
          <p:nvPr/>
        </p:nvSpPr>
        <p:spPr>
          <a:xfrm>
            <a:off x="3498839" y="2998947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C7E557-8222-D649-A4F1-9AC6C1C20874}"/>
              </a:ext>
            </a:extLst>
          </p:cNvPr>
          <p:cNvSpPr txBox="1"/>
          <p:nvPr/>
        </p:nvSpPr>
        <p:spPr>
          <a:xfrm>
            <a:off x="3800394" y="21473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7BF944-3AED-4D4B-BCF6-A59054488A85}"/>
              </a:ext>
            </a:extLst>
          </p:cNvPr>
          <p:cNvSpPr txBox="1"/>
          <p:nvPr/>
        </p:nvSpPr>
        <p:spPr>
          <a:xfrm>
            <a:off x="3846754" y="255760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27" name="TextBox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3CDA93-5D91-D148-BC1B-40D31289B2A4}"/>
              </a:ext>
            </a:extLst>
          </p:cNvPr>
          <p:cNvSpPr txBox="1"/>
          <p:nvPr/>
        </p:nvSpPr>
        <p:spPr>
          <a:xfrm>
            <a:off x="3865482" y="298965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28" name="TextBox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AAA-2382-BE4E-96C9-1CC6DE84C7CF}"/>
              </a:ext>
            </a:extLst>
          </p:cNvPr>
          <p:cNvSpPr txBox="1"/>
          <p:nvPr/>
        </p:nvSpPr>
        <p:spPr>
          <a:xfrm>
            <a:off x="3333119" y="1621503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2</a:t>
            </a:r>
          </a:p>
          <a:p>
            <a:endParaRPr lang="en-US" dirty="0"/>
          </a:p>
        </p:txBody>
      </p:sp>
      <p:sp>
        <p:nvSpPr>
          <p:cNvPr id="29" name="TextBox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4840DA-BD6E-E44B-BC2D-1A0AA4BB1800}"/>
              </a:ext>
            </a:extLst>
          </p:cNvPr>
          <p:cNvSpPr txBox="1"/>
          <p:nvPr/>
        </p:nvSpPr>
        <p:spPr>
          <a:xfrm>
            <a:off x="3442933" y="3426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F65AD34-737A-F749-AA34-022A3B7DA60A}"/>
              </a:ext>
            </a:extLst>
          </p:cNvPr>
          <p:cNvSpPr/>
          <p:nvPr/>
        </p:nvSpPr>
        <p:spPr>
          <a:xfrm>
            <a:off x="6176658" y="1625390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F69B7E-0B75-1942-BA57-844E4E2FC856}"/>
              </a:ext>
            </a:extLst>
          </p:cNvPr>
          <p:cNvSpPr/>
          <p:nvPr/>
        </p:nvSpPr>
        <p:spPr>
          <a:xfrm>
            <a:off x="6342378" y="2199017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6895A1-FF0B-8745-B4EB-15153F991F63}"/>
              </a:ext>
            </a:extLst>
          </p:cNvPr>
          <p:cNvSpPr/>
          <p:nvPr/>
        </p:nvSpPr>
        <p:spPr>
          <a:xfrm>
            <a:off x="6342378" y="2592593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4A556F-8A0A-7146-919C-E0FEAE9B386D}"/>
              </a:ext>
            </a:extLst>
          </p:cNvPr>
          <p:cNvSpPr/>
          <p:nvPr/>
        </p:nvSpPr>
        <p:spPr>
          <a:xfrm>
            <a:off x="6342378" y="3002834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5DBA71-3881-B747-8514-495A8A1F9A92}"/>
              </a:ext>
            </a:extLst>
          </p:cNvPr>
          <p:cNvSpPr txBox="1"/>
          <p:nvPr/>
        </p:nvSpPr>
        <p:spPr>
          <a:xfrm>
            <a:off x="6643933" y="21512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35" name="TextBox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F4F8FA-C4F6-DD4B-BA2E-421BD1470C9D}"/>
              </a:ext>
            </a:extLst>
          </p:cNvPr>
          <p:cNvSpPr txBox="1"/>
          <p:nvPr/>
        </p:nvSpPr>
        <p:spPr>
          <a:xfrm>
            <a:off x="6690293" y="256149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36" name="TextBox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FA225A-A8C5-AF4C-9FF8-A4C747F7E1E2}"/>
              </a:ext>
            </a:extLst>
          </p:cNvPr>
          <p:cNvSpPr txBox="1"/>
          <p:nvPr/>
        </p:nvSpPr>
        <p:spPr>
          <a:xfrm>
            <a:off x="6709021" y="29935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39C35F-EDF7-8B49-97B1-9D70ED8449CC}"/>
              </a:ext>
            </a:extLst>
          </p:cNvPr>
          <p:cNvSpPr txBox="1"/>
          <p:nvPr/>
        </p:nvSpPr>
        <p:spPr>
          <a:xfrm>
            <a:off x="6176658" y="1625390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3</a:t>
            </a:r>
          </a:p>
          <a:p>
            <a:endParaRPr lang="en-US" dirty="0"/>
          </a:p>
        </p:txBody>
      </p:sp>
      <p:sp>
        <p:nvSpPr>
          <p:cNvPr id="38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44B6BE-B2E9-6F43-A237-EA067F03F205}"/>
              </a:ext>
            </a:extLst>
          </p:cNvPr>
          <p:cNvSpPr txBox="1"/>
          <p:nvPr/>
        </p:nvSpPr>
        <p:spPr>
          <a:xfrm>
            <a:off x="6286472" y="34307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1B4AC6-0192-7A49-929C-040C543E9B99}"/>
              </a:ext>
            </a:extLst>
          </p:cNvPr>
          <p:cNvSpPr/>
          <p:nvPr/>
        </p:nvSpPr>
        <p:spPr>
          <a:xfrm>
            <a:off x="4175908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51129A-DE57-5741-891E-FA059C6F90EF}"/>
              </a:ext>
            </a:extLst>
          </p:cNvPr>
          <p:cNvSpPr/>
          <p:nvPr/>
        </p:nvSpPr>
        <p:spPr>
          <a:xfrm>
            <a:off x="5023700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3D6B21-EA65-3442-A13D-9B5285EE544B}"/>
              </a:ext>
            </a:extLst>
          </p:cNvPr>
          <p:cNvCxnSpPr>
            <a:cxnSpLocks/>
          </p:cNvCxnSpPr>
          <p:nvPr/>
        </p:nvCxnSpPr>
        <p:spPr>
          <a:xfrm flipV="1">
            <a:off x="5194423" y="3811767"/>
            <a:ext cx="982235" cy="982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8EE7C0-BCB9-2B4E-A709-63E65CFBDE84}"/>
              </a:ext>
            </a:extLst>
          </p:cNvPr>
          <p:cNvCxnSpPr>
            <a:cxnSpLocks/>
            <a:stCxn id="39" idx="0"/>
            <a:endCxn id="21" idx="2"/>
          </p:cNvCxnSpPr>
          <p:nvPr/>
        </p:nvCxnSpPr>
        <p:spPr>
          <a:xfrm flipH="1" flipV="1">
            <a:off x="4521251" y="3781743"/>
            <a:ext cx="15453" cy="101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90499-2CE8-6240-B825-3F46082D6951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1635928" y="3797305"/>
            <a:ext cx="2052984" cy="99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CA9C7-8F6E-114D-AE34-633D2AF22A47}"/>
              </a:ext>
            </a:extLst>
          </p:cNvPr>
          <p:cNvCxnSpPr>
            <a:cxnSpLocks/>
          </p:cNvCxnSpPr>
          <p:nvPr/>
        </p:nvCxnSpPr>
        <p:spPr>
          <a:xfrm flipV="1">
            <a:off x="7902426" y="2971736"/>
            <a:ext cx="0" cy="917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CF96A0-E48C-EE4C-B318-7A39DD0C90A5}"/>
              </a:ext>
            </a:extLst>
          </p:cNvPr>
          <p:cNvSpPr txBox="1"/>
          <p:nvPr/>
        </p:nvSpPr>
        <p:spPr>
          <a:xfrm>
            <a:off x="6084168" y="3888737"/>
            <a:ext cx="293258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Further effects</a:t>
            </a:r>
          </a:p>
          <a:p>
            <a:pPr marL="342900" indent="-342900">
              <a:buAutoNum type="arabicPeriod"/>
            </a:pPr>
            <a:r>
              <a:rPr lang="en-GB" dirty="0"/>
              <a:t>Only offsets are stored. </a:t>
            </a:r>
          </a:p>
          <a:p>
            <a:pPr marL="342900" indent="-342900">
              <a:buAutoNum type="arabicPeriod"/>
            </a:pPr>
            <a:r>
              <a:rPr lang="en-GB" dirty="0"/>
              <a:t>No proper copy mechanism. Parameter Maps used instead</a:t>
            </a:r>
          </a:p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7BB359-9106-444A-B336-5662B56302F8}"/>
              </a:ext>
            </a:extLst>
          </p:cNvPr>
          <p:cNvSpPr/>
          <p:nvPr/>
        </p:nvSpPr>
        <p:spPr>
          <a:xfrm>
            <a:off x="3241899" y="4691918"/>
            <a:ext cx="2606497" cy="83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358329-24F1-6747-AFDF-52EFAB193943}"/>
              </a:ext>
            </a:extLst>
          </p:cNvPr>
          <p:cNvSpPr txBox="1"/>
          <p:nvPr/>
        </p:nvSpPr>
        <p:spPr>
          <a:xfrm>
            <a:off x="3148102" y="5674022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i="1" dirty="0"/>
              <a:t>Array of Structures Approach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209" y="112474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1.0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6DD0B-5AC9-F543-9810-3C04522EC44C}"/>
              </a:ext>
            </a:extLst>
          </p:cNvPr>
          <p:cNvSpPr/>
          <p:nvPr/>
        </p:nvSpPr>
        <p:spPr>
          <a:xfrm>
            <a:off x="462939" y="1637404"/>
            <a:ext cx="5472608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B624B0-D343-D44D-A245-819DFE195D78}"/>
              </a:ext>
            </a:extLst>
          </p:cNvPr>
          <p:cNvSpPr/>
          <p:nvPr/>
        </p:nvSpPr>
        <p:spPr>
          <a:xfrm>
            <a:off x="628659" y="2211031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24F912-A82D-A144-B6FC-E0302D5DD6E9}"/>
              </a:ext>
            </a:extLst>
          </p:cNvPr>
          <p:cNvSpPr/>
          <p:nvPr/>
        </p:nvSpPr>
        <p:spPr>
          <a:xfrm>
            <a:off x="628659" y="2604607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1EE10E-C43F-9944-9021-BF4B97C993A5}"/>
              </a:ext>
            </a:extLst>
          </p:cNvPr>
          <p:cNvSpPr/>
          <p:nvPr/>
        </p:nvSpPr>
        <p:spPr>
          <a:xfrm>
            <a:off x="628659" y="3014848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4F98A8-6D57-DB4F-8CD7-0DC67634FAE1}"/>
              </a:ext>
            </a:extLst>
          </p:cNvPr>
          <p:cNvSpPr txBox="1"/>
          <p:nvPr/>
        </p:nvSpPr>
        <p:spPr>
          <a:xfrm>
            <a:off x="2004414" y="212211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::vector&lt;Eigen::vector3d&gt;</a:t>
            </a:r>
            <a:endParaRPr lang="en-US" dirty="0"/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3D9303-31C3-4043-BBAB-1543F864D5B9}"/>
              </a:ext>
            </a:extLst>
          </p:cNvPr>
          <p:cNvSpPr txBox="1"/>
          <p:nvPr/>
        </p:nvSpPr>
        <p:spPr>
          <a:xfrm>
            <a:off x="2007476" y="252226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::vector&lt;Eigen::</a:t>
            </a:r>
            <a:r>
              <a:rPr lang="en-GB" dirty="0" err="1"/>
              <a:t>quaterniond</a:t>
            </a:r>
            <a:r>
              <a:rPr lang="en-GB" dirty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7BCFBA-48E3-B545-8DD0-8BFC280731EE}"/>
              </a:ext>
            </a:extLst>
          </p:cNvPr>
          <p:cNvSpPr txBox="1"/>
          <p:nvPr/>
        </p:nvSpPr>
        <p:spPr>
          <a:xfrm>
            <a:off x="2002732" y="295098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::vector&lt;bool&gt;</a:t>
            </a:r>
            <a:endParaRPr lang="en-US" dirty="0"/>
          </a:p>
        </p:txBody>
      </p:sp>
      <p:sp>
        <p:nvSpPr>
          <p:cNvPr id="55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9785D5-10F8-944A-9DE4-55A488512244}"/>
              </a:ext>
            </a:extLst>
          </p:cNvPr>
          <p:cNvSpPr txBox="1"/>
          <p:nvPr/>
        </p:nvSpPr>
        <p:spPr>
          <a:xfrm>
            <a:off x="462939" y="1637404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DetectorInfo</a:t>
            </a:r>
            <a:endParaRPr lang="en-GB" dirty="0"/>
          </a:p>
          <a:p>
            <a:endParaRPr lang="en-US" dirty="0"/>
          </a:p>
        </p:txBody>
      </p:sp>
      <p:sp>
        <p:nvSpPr>
          <p:cNvPr id="56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89C744-C439-3D41-A373-39DFCCC305E4}"/>
              </a:ext>
            </a:extLst>
          </p:cNvPr>
          <p:cNvSpPr txBox="1"/>
          <p:nvPr/>
        </p:nvSpPr>
        <p:spPr>
          <a:xfrm>
            <a:off x="572753" y="3442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CA9C7-8F6E-114D-AE34-633D2AF22A47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5125781" y="2306779"/>
            <a:ext cx="13184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CF96A0-E48C-EE4C-B318-7A39DD0C90A5}"/>
              </a:ext>
            </a:extLst>
          </p:cNvPr>
          <p:cNvSpPr txBox="1"/>
          <p:nvPr/>
        </p:nvSpPr>
        <p:spPr>
          <a:xfrm>
            <a:off x="6444208" y="1951508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Absolute values stored</a:t>
            </a:r>
          </a:p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12CB31-9745-0945-A45B-778F4DFA8B4C}"/>
              </a:ext>
            </a:extLst>
          </p:cNvPr>
          <p:cNvSpPr/>
          <p:nvPr/>
        </p:nvSpPr>
        <p:spPr>
          <a:xfrm>
            <a:off x="1049078" y="2211031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B66C24-C855-CB49-A6B0-5E3F2935EFC5}"/>
              </a:ext>
            </a:extLst>
          </p:cNvPr>
          <p:cNvSpPr/>
          <p:nvPr/>
        </p:nvSpPr>
        <p:spPr>
          <a:xfrm>
            <a:off x="1471300" y="2220739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807E89-9FD3-314F-9E28-FC2C02BF2F01}"/>
              </a:ext>
            </a:extLst>
          </p:cNvPr>
          <p:cNvSpPr/>
          <p:nvPr/>
        </p:nvSpPr>
        <p:spPr>
          <a:xfrm>
            <a:off x="1049078" y="2604606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B757D4-3B67-CD45-84A0-AB2C58EA2B67}"/>
              </a:ext>
            </a:extLst>
          </p:cNvPr>
          <p:cNvSpPr/>
          <p:nvPr/>
        </p:nvSpPr>
        <p:spPr>
          <a:xfrm>
            <a:off x="1471300" y="2601175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628394-2E76-7041-B1D9-04CC5A00412F}"/>
              </a:ext>
            </a:extLst>
          </p:cNvPr>
          <p:cNvSpPr/>
          <p:nvPr/>
        </p:nvSpPr>
        <p:spPr>
          <a:xfrm>
            <a:off x="1049078" y="3014847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6450CA-DC1F-B54D-BE1F-55616CB508D2}"/>
              </a:ext>
            </a:extLst>
          </p:cNvPr>
          <p:cNvSpPr/>
          <p:nvPr/>
        </p:nvSpPr>
        <p:spPr>
          <a:xfrm>
            <a:off x="1483145" y="3009434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TextBox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300292-0C67-1246-8361-59C3175E103C}"/>
              </a:ext>
            </a:extLst>
          </p:cNvPr>
          <p:cNvSpPr txBox="1"/>
          <p:nvPr/>
        </p:nvSpPr>
        <p:spPr>
          <a:xfrm>
            <a:off x="6439852" y="2620883"/>
            <a:ext cx="23762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COW wrapped. No </a:t>
            </a:r>
            <a:r>
              <a:rPr lang="en-GB" dirty="0" err="1"/>
              <a:t>ParameterMap</a:t>
            </a:r>
            <a:r>
              <a:rPr lang="en-GB" dirty="0"/>
              <a:t> needed.</a:t>
            </a:r>
          </a:p>
          <a:p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4028BC-7D56-BD46-AF74-8922C212F060}"/>
              </a:ext>
            </a:extLst>
          </p:cNvPr>
          <p:cNvCxnSpPr>
            <a:cxnSpLocks/>
          </p:cNvCxnSpPr>
          <p:nvPr/>
        </p:nvCxnSpPr>
        <p:spPr>
          <a:xfrm flipH="1" flipV="1">
            <a:off x="5125781" y="2485483"/>
            <a:ext cx="1241815" cy="38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9076BD3-18EA-BD4F-B174-D4BB30C5C7AD}"/>
              </a:ext>
            </a:extLst>
          </p:cNvPr>
          <p:cNvSpPr txBox="1"/>
          <p:nvPr/>
        </p:nvSpPr>
        <p:spPr>
          <a:xfrm>
            <a:off x="1259632" y="4095070"/>
            <a:ext cx="404305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i="1" dirty="0"/>
              <a:t>Structure of Arrays approach</a:t>
            </a:r>
          </a:p>
          <a:p>
            <a:endParaRPr lang="en-GB" i="1" dirty="0"/>
          </a:p>
          <a:p>
            <a:r>
              <a:rPr lang="en-GB" i="1" dirty="0"/>
              <a:t>More data </a:t>
            </a:r>
            <a:r>
              <a:rPr lang="en-GB" i="1" dirty="0" smtClean="0"/>
              <a:t>in </a:t>
            </a:r>
            <a:r>
              <a:rPr lang="en-GB" i="1" dirty="0"/>
              <a:t>the cache and fewer misses for most scenarios. Overall much, much faster access.</a:t>
            </a:r>
          </a:p>
          <a:p>
            <a:endParaRPr lang="en-GB" i="1" dirty="0"/>
          </a:p>
          <a:p>
            <a:r>
              <a:rPr lang="en-GB" i="1" dirty="0" err="1"/>
              <a:t>ComponentInfo</a:t>
            </a:r>
            <a:r>
              <a:rPr lang="en-GB" i="1" dirty="0"/>
              <a:t> is similar and also stores “Flat Tree” for navigation</a:t>
            </a:r>
          </a:p>
          <a:p>
            <a:endParaRPr lang="en-GB" i="1" dirty="0"/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74209" y="112474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2.0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761" y="1228110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Instrument Access Layers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700808"/>
            <a:ext cx="7128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Introduces a new paradigm for instrument access via indexing. No more map lookups for things like position and rotation.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ComponentInfo::position(index)</a:t>
            </a:r>
            <a:endParaRPr lang="en-GB" sz="14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SpectrumInfo is a view of the instrument from a spectral perspective e.g. 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SpectrumInfo::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isMonitor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 SpectrumInfo::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spectrumDefinition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DetectorInfo contains an interface for dealing specifically with detectors.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isMasked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 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setPosition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(index, position)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DetectorInfo::l2(index)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ComponentInfo contains an interface for dealing with generic components (detectors included).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ComponentInfo::root()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ComponentInfo::children(index)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detectorsInSubtree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  <p:pic>
        <p:nvPicPr>
          <p:cNvPr id="9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3878" y="24928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59902" y="28905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2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9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3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55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5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5267" y="47667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Overview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05665" y="2204864"/>
            <a:ext cx="37192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err="1" smtClean="0"/>
              <a:t>RoadMap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Rollout and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Instrument View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2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9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1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4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27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2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26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6796" y="4797152"/>
            <a:ext cx="4489420" cy="100811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72548" y="477740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DetectorInfo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6796" y="4797152"/>
            <a:ext cx="4489420" cy="100811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72548" y="477740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DetectorInfo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1895346"/>
            <a:ext cx="194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ComponentInfo</a:t>
            </a:r>
            <a:r>
              <a:rPr lang="en-GB" sz="1400" dirty="0" smtClean="0"/>
              <a:t> and </a:t>
            </a:r>
            <a:r>
              <a:rPr lang="en-GB" sz="1400" dirty="0" smtClean="0">
                <a:latin typeface="Consolas" panose="020B0609020204030204" pitchFamily="49" charset="0"/>
              </a:rPr>
              <a:t>DetectorInfo</a:t>
            </a:r>
            <a:r>
              <a:rPr lang="en-GB" sz="1400" dirty="0" smtClean="0"/>
              <a:t> contain the same indices for detectors.</a:t>
            </a:r>
          </a:p>
        </p:txBody>
      </p:sp>
    </p:spTree>
    <p:extLst>
      <p:ext uri="{BB962C8B-B14F-4D97-AF65-F5344CB8AC3E}">
        <p14:creationId xmlns:p14="http://schemas.microsoft.com/office/powerpoint/2010/main" val="95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6796" y="4797152"/>
            <a:ext cx="4489420" cy="100811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72548" y="477740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DetectorInfo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1895346"/>
            <a:ext cx="194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Higher level components always have higher indices than children.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788024" y="1957482"/>
            <a:ext cx="2304256" cy="10336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19" name="Straight Arrow Connector 111618"/>
          <p:cNvCxnSpPr/>
          <p:nvPr/>
        </p:nvCxnSpPr>
        <p:spPr>
          <a:xfrm flipH="1">
            <a:off x="5051132" y="2492896"/>
            <a:ext cx="189713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21" name="Straight Arrow Connector 111620"/>
          <p:cNvCxnSpPr/>
          <p:nvPr/>
        </p:nvCxnSpPr>
        <p:spPr>
          <a:xfrm flipH="1">
            <a:off x="5627196" y="2708920"/>
            <a:ext cx="1465084" cy="11521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0421" name="Picture 5" descr="C:\Users\bpe14858\Videos\si-European Spallation Sour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9429" r="9922" b="10159"/>
          <a:stretch/>
        </p:blipFill>
        <p:spPr bwMode="auto">
          <a:xfrm>
            <a:off x="4956455" y="1484784"/>
            <a:ext cx="3883418" cy="22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8380" y="1412776"/>
            <a:ext cx="4578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Collaboration with the ESS and the decision to use the Mantid Framework as the tool for live data reduction presented a few major concerns about the current implementation of the virtual instrument in Mantid.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Complexity</a:t>
            </a:r>
            <a:r>
              <a:rPr lang="en-GB" dirty="0" smtClean="0"/>
              <a:t> – can the virtual instrument accurately represent experiment complexities for proposed instruments?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Performance Demands </a:t>
            </a:r>
            <a:r>
              <a:rPr lang="en-GB" dirty="0" smtClean="0"/>
              <a:t>– is Mantid performant enough to meet the live reduction challenge presented by the 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Instrument Definition </a:t>
            </a:r>
            <a:r>
              <a:rPr lang="en-GB" dirty="0" smtClean="0"/>
              <a:t>– is the current scheme and syntax rich enough to support new instruments? (e.g. voxels)</a:t>
            </a:r>
          </a:p>
        </p:txBody>
      </p:sp>
    </p:spTree>
    <p:extLst>
      <p:ext uri="{BB962C8B-B14F-4D97-AF65-F5344CB8AC3E}">
        <p14:creationId xmlns:p14="http://schemas.microsoft.com/office/powerpoint/2010/main" val="6594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268760"/>
            <a:ext cx="71287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Within the codebase there currently exist 2 </a:t>
            </a:r>
            <a:r>
              <a:rPr lang="en-GB" dirty="0" err="1" smtClean="0"/>
              <a:t>layes</a:t>
            </a:r>
            <a:r>
              <a:rPr lang="en-GB" dirty="0" smtClean="0"/>
              <a:t>: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Beamline::ComponentInfo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Beamline::DetectorInfo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Beamline::SpectrumInfo</a:t>
            </a:r>
          </a:p>
          <a:p>
            <a:r>
              <a:rPr lang="en-GB" dirty="0" smtClean="0"/>
              <a:t>    and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Geometry::ComponentInfo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Geometry::DetectorInfo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Geometry::SpectrumInfo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Currently all </a:t>
            </a:r>
            <a:r>
              <a:rPr lang="en-GB" sz="14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*info </a:t>
            </a:r>
            <a:r>
              <a:rPr lang="en-GB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objects are in compatibility mode and are built by parsing Instrument 1.0 in the </a:t>
            </a:r>
            <a:r>
              <a:rPr lang="en-GB" sz="1400" dirty="0" err="1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InstrumentVisitor</a:t>
            </a:r>
            <a:endParaRPr lang="en-GB" dirty="0" smtClean="0"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268760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Due to extensive effort from Simon Heybrock, </a:t>
            </a:r>
            <a:r>
              <a:rPr lang="en-GB" sz="1600" dirty="0"/>
              <a:t>DetectorInfo rolled out </a:t>
            </a:r>
            <a:r>
              <a:rPr lang="en-GB" sz="1600" dirty="0" smtClean="0"/>
              <a:t>first. Required </a:t>
            </a:r>
            <a:r>
              <a:rPr lang="en-GB" sz="1600" dirty="0"/>
              <a:t>work with parts of Instrument 1.0 in complex ways. Whole dev team helped upgrade Mantid </a:t>
            </a:r>
            <a:r>
              <a:rPr lang="en-GB" sz="1600" dirty="0" smtClean="0"/>
              <a:t>codebase </a:t>
            </a:r>
            <a:r>
              <a:rPr lang="en-GB" sz="1600" dirty="0"/>
              <a:t>to use DetectorInfo</a:t>
            </a:r>
            <a:r>
              <a:rPr lang="en-GB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ComponentInfo </a:t>
            </a:r>
            <a:r>
              <a:rPr lang="en-GB" sz="1600" dirty="0"/>
              <a:t>rolled out second alongside better mechanisms for Instrument 1.0 -&gt; Instrument 2.0 conversions. Second phase allowed a clean-up for the first</a:t>
            </a:r>
            <a:r>
              <a:rPr lang="en-GB" sz="1600" dirty="0" smtClean="0"/>
              <a:t>.</a:t>
            </a:r>
            <a:endParaRPr lang="en-GB" sz="16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Performance test monitoring was performed weekly to ensure changes did not an adverse impact on Mantid performance.</a:t>
            </a:r>
          </a:p>
          <a:p>
            <a:endParaRPr lang="en-GB" sz="1600" dirty="0" smtClean="0"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Minimized issues by delaying merging until the start of dev cycles.</a:t>
            </a:r>
            <a:r>
              <a:rPr lang="en-GB" sz="16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600" dirty="0" smtClean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1447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508" y="15218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Rollout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40173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performance issues needed to be resolved urgently for users who were dependent on nightly builds.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Performance related bounding box calculation were solved thanks to efforts by Owen Arnold which required many new optimizations in the face of design challenges.</a:t>
            </a:r>
          </a:p>
        </p:txBody>
      </p:sp>
    </p:spTree>
    <p:extLst>
      <p:ext uri="{BB962C8B-B14F-4D97-AF65-F5344CB8AC3E}">
        <p14:creationId xmlns:p14="http://schemas.microsoft.com/office/powerpoint/2010/main" val="22228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2172568"/>
            <a:ext cx="469582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224087" y="4131791"/>
            <a:ext cx="469582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8861" y="119675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Refactoring Example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247386" y="18032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43565" y="37624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7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163" y="4766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Future</a:t>
            </a:r>
            <a:endParaRPr lang="en-GB" sz="3200" dirty="0"/>
          </a:p>
        </p:txBody>
      </p:sp>
      <p:pic>
        <p:nvPicPr>
          <p:cNvPr id="10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208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64288" y="1628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34076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this time Instrument 2.0 work has stopped. Some features are now out of scope due to lack of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No definition of beam paths.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New file formats for representing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Extended IDF aspects.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till need to purge and write parameter map, no new file formats or mechanisms there.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Compatibility mode must be removed Geometry::*info.</a:t>
            </a:r>
            <a:endParaRPr lang="en-GB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95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163" y="4766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Future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700808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ESS Requirement for visualisation meant we needed to look into the instrument view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hlinkClick r:id="rId3"/>
              </a:rPr>
              <a:t>Survey</a:t>
            </a:r>
            <a:r>
              <a:rPr lang="en-GB" sz="1600" dirty="0" smtClean="0"/>
              <a:t> carried out in 2017 on performance bottlenecks in the Instrument View. Found 30% of loading time spent on </a:t>
            </a:r>
            <a:r>
              <a:rPr lang="en-GB" sz="1600" dirty="0" err="1" smtClean="0">
                <a:latin typeface="Consolas" panose="020B0609020204030204" pitchFamily="49" charset="0"/>
              </a:rPr>
              <a:t>dynamic_casts</a:t>
            </a:r>
            <a:r>
              <a:rPr lang="en-GB" sz="1600" dirty="0" smtClean="0"/>
              <a:t>. &gt; 50% of time spent in </a:t>
            </a:r>
            <a:r>
              <a:rPr lang="en-GB" sz="1600" dirty="0" err="1" smtClean="0"/>
              <a:t>MatrixWorkspace</a:t>
            </a:r>
            <a:r>
              <a:rPr lang="en-GB" sz="1600" dirty="0" smtClean="0"/>
              <a:t>::</a:t>
            </a:r>
            <a:r>
              <a:rPr lang="en-GB" sz="1600" dirty="0" err="1" smtClean="0"/>
              <a:t>getInstrument</a:t>
            </a:r>
            <a:r>
              <a:rPr lang="en-GB" sz="1600" dirty="0" smtClean="0"/>
              <a:t>. 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Major refactoring work has started on the instrument view to make use of the new instrument access layers.</a:t>
            </a:r>
          </a:p>
          <a:p>
            <a:endParaRPr lang="en-GB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actor mechanism </a:t>
            </a:r>
            <a:r>
              <a:rPr lang="en-GB" sz="1600" dirty="0" err="1" smtClean="0">
                <a:latin typeface="Consolas" panose="020B0609020204030204" pitchFamily="49" charset="0"/>
              </a:rPr>
              <a:t>ComponentActor</a:t>
            </a:r>
            <a:r>
              <a:rPr lang="en-GB" sz="1600" dirty="0" smtClean="0"/>
              <a:t>, </a:t>
            </a:r>
            <a:r>
              <a:rPr lang="en-GB" sz="1600" dirty="0" err="1" smtClean="0">
                <a:latin typeface="Consolas" panose="020B0609020204030204" pitchFamily="49" charset="0"/>
              </a:rPr>
              <a:t>ComponentAssemblyActor</a:t>
            </a:r>
            <a:r>
              <a:rPr lang="en-GB" sz="1600" dirty="0" smtClean="0"/>
              <a:t> etc. have been entirely stripped out.</a:t>
            </a:r>
            <a:endParaRPr lang="en-GB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Up to 10x loading speed-up so far for large instruments like WISH.</a:t>
            </a:r>
            <a:endParaRPr lang="en-GB" sz="16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4601" y="1196752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72816"/>
            <a:ext cx="2592288" cy="22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1616" y="2564904"/>
            <a:ext cx="280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smtClean="0"/>
              <a:t>The End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2933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92" y="256490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smtClean="0"/>
              <a:t>Questions?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3145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8546" name="Picture 2" descr="C:\Users\bpe14858\Pictures\increasing-performance-graph-backgrounds-wallpap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56792"/>
            <a:ext cx="1499659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1729662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Simon Heybrock (ESS) undertook a Performance Analysis survey of Mantid which was written in 2015.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414908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Performance Analysis Report 2015 - Simon Heybrock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0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196752"/>
            <a:ext cx="48965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Survey Findings (Section 7):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Major performance bottleneck around geometry access for data reduction. SANS2D used as case study.</a:t>
            </a:r>
            <a:endParaRPr lang="en-GB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</a:rPr>
              <a:t>getDetector</a:t>
            </a:r>
            <a:r>
              <a:rPr lang="en-GB" sz="1600" dirty="0" smtClean="0">
                <a:latin typeface="Consolas" panose="020B0609020204030204" pitchFamily="49" charset="0"/>
              </a:rPr>
              <a:t>()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instrument copies, map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getPos</a:t>
            </a:r>
            <a:r>
              <a:rPr lang="en-GB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requires traversal of instrument tree every time and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ParameterMap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ParameterMap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access and COW mechanism suboptimal.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identified by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detid_t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typedef</a:t>
            </a:r>
            <a:r>
              <a:rPr lang="en-GB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 int32_t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mechanism hindered by map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Hugely inefficient for read access.</a:t>
            </a:r>
          </a:p>
        </p:txBody>
      </p:sp>
      <p:pic>
        <p:nvPicPr>
          <p:cNvPr id="109570" name="Picture 2" descr="C:\Users\bpe14858\Pictures\images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85725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196752"/>
            <a:ext cx="48245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Survey Findings (Section 7):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 easy way to include moving instruments.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Instrument is duplicated for every workspace which would have performance implications in a distributed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570" name="Picture 2" descr="C:\Users\bpe14858\Pictures\images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85725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553304"/>
            <a:ext cx="64087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Requirements</a:t>
            </a:r>
            <a:r>
              <a:rPr lang="en-GB" dirty="0" smtClean="0"/>
              <a:t> gathering exercise 2016 which involved all of the facilities.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Performance – should be at least 10x faster for reads. Highlighted the possibility of using </a:t>
            </a:r>
            <a:r>
              <a:rPr lang="en-GB" dirty="0" err="1" smtClean="0"/>
              <a:t>SoA</a:t>
            </a:r>
            <a:r>
              <a:rPr lang="en-GB" dirty="0" smtClean="0"/>
              <a:t> approach as opposed to the current </a:t>
            </a:r>
            <a:r>
              <a:rPr lang="en-GB" dirty="0" err="1" smtClean="0"/>
              <a:t>AoS</a:t>
            </a:r>
            <a:r>
              <a:rPr lang="en-GB" dirty="0"/>
              <a:t>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Scanning (Moving Instruments) – Step, Scan, Triple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Threading - should be </a:t>
            </a:r>
            <a:r>
              <a:rPr lang="en-GB" dirty="0" err="1" smtClean="0"/>
              <a:t>threadsafe</a:t>
            </a:r>
            <a:r>
              <a:rPr lang="en-GB" dirty="0" smtClean="0"/>
              <a:t> for reading, does not need to be for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Visualization </a:t>
            </a:r>
            <a:r>
              <a:rPr lang="en-GB" dirty="0" smtClean="0"/>
              <a:t>– (Instrument 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90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5576" y="1542172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Evaluation of the current state of the virtual instrument in Mantid against the requirements gathered lead to the decision for a rewrite of the virtual instrument in Mantid which was labelled Instrument 2.0.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dirty="0" smtClean="0"/>
              <a:t>inal approval of the requirements document kicked off a set of milestones for the project which included prototyping and scope setting.</a:t>
            </a:r>
            <a:endParaRPr lang="en-GB" dirty="0"/>
          </a:p>
        </p:txBody>
      </p:sp>
      <p:pic>
        <p:nvPicPr>
          <p:cNvPr id="110595" name="Picture 3" descr="C:\Users\bpe14858\Pictur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 b="5599"/>
          <a:stretch/>
        </p:blipFill>
        <p:spPr bwMode="auto">
          <a:xfrm>
            <a:off x="5508103" y="1705036"/>
            <a:ext cx="3264363" cy="2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076538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Set out in </a:t>
            </a:r>
            <a:r>
              <a:rPr lang="en-GB" sz="1600" dirty="0" smtClean="0">
                <a:hlinkClick r:id="rId4"/>
              </a:rPr>
              <a:t>Milestone 1.0</a:t>
            </a:r>
            <a:r>
              <a:rPr lang="en-GB" sz="1600" dirty="0" smtClean="0"/>
              <a:t>. Investigation into the current state of the Instrument 1.0 functionally.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Owen Arnold steered the prototype against the activity outputs high-risk and high priority items developed first.</a:t>
            </a:r>
          </a:p>
          <a:p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Large scale prototyping effort (2 rounds). Iterative, several prototypes were discarded.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Isolated from Mantid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Extensive Benchmarking.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 performance compromises</a:t>
            </a:r>
            <a:r>
              <a:rPr lang="en-GB" sz="1600" dirty="0" smtClean="0"/>
              <a:t>.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4416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1601</Words>
  <Application>Microsoft Office PowerPoint</Application>
  <PresentationFormat>On-screen Show (4:3)</PresentationFormat>
  <Paragraphs>497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ISIS Small Bottom Banner</vt:lpstr>
      <vt:lpstr>ISIS Large Top Banner</vt:lpstr>
      <vt:lpstr>ISIS Small Top Banner</vt:lpstr>
      <vt:lpstr>ISIS Large Bottom Banner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Belcher, Emma (STFC,RAL,ISIS)</dc:creator>
  <cp:lastModifiedBy>Moore, Lamar (STFC,RAL,ISIS)</cp:lastModifiedBy>
  <cp:revision>84</cp:revision>
  <dcterms:created xsi:type="dcterms:W3CDTF">2007-08-10T08:53:48Z</dcterms:created>
  <dcterms:modified xsi:type="dcterms:W3CDTF">2018-01-28T20:33:03Z</dcterms:modified>
</cp:coreProperties>
</file>