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7" r:id="rId4"/>
    <p:sldId id="258" r:id="rId5"/>
    <p:sldId id="265" r:id="rId6"/>
    <p:sldId id="259" r:id="rId7"/>
    <p:sldId id="263" r:id="rId8"/>
    <p:sldId id="260" r:id="rId9"/>
    <p:sldId id="264"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67" autoAdjust="0"/>
    <p:restoredTop sz="94660"/>
  </p:normalViewPr>
  <p:slideViewPr>
    <p:cSldViewPr snapToGrid="0">
      <p:cViewPr varScale="1">
        <p:scale>
          <a:sx n="59" d="100"/>
          <a:sy n="59" d="100"/>
        </p:scale>
        <p:origin x="200" y="1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6F9ECF-2568-4505-81E8-370F4197F2BE}" type="datetimeFigureOut">
              <a:rPr lang="en-GB" smtClean="0"/>
              <a:t>03/04/2019</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336432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6F9ECF-2568-4505-81E8-370F4197F2BE}" type="datetimeFigureOut">
              <a:rPr lang="en-GB" smtClean="0"/>
              <a:t>03/04/2019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372771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66F9ECF-2568-4505-81E8-370F4197F2BE}" type="datetimeFigureOut">
              <a:rPr lang="en-GB" smtClean="0"/>
              <a:t>03/04/2019</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1557063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66F9ECF-2568-4505-81E8-370F4197F2BE}" type="datetimeFigureOut">
              <a:rPr lang="en-GB" smtClean="0"/>
              <a:t>03/04/2019</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111963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6F9ECF-2568-4505-81E8-370F4197F2BE}" type="datetimeFigureOut">
              <a:rPr lang="en-GB" smtClean="0"/>
              <a:t>03/04/2019</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230315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6F9ECF-2568-4505-81E8-370F4197F2BE}" type="datetimeFigureOut">
              <a:rPr lang="en-GB" smtClean="0"/>
              <a:t>03/04/2019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325565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6F9ECF-2568-4505-81E8-370F4197F2BE}" type="datetimeFigureOut">
              <a:rPr lang="en-GB" smtClean="0"/>
              <a:t>03/04/2019</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1018056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66F9ECF-2568-4505-81E8-370F4197F2BE}" type="datetimeFigureOut">
              <a:rPr lang="en-GB" smtClean="0"/>
              <a:t>03/04/2019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3535271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6F9ECF-2568-4505-81E8-370F4197F2BE}" type="datetimeFigureOut">
              <a:rPr lang="en-GB" smtClean="0"/>
              <a:t>03/04/2019</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61892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F9ECF-2568-4505-81E8-370F4197F2BE}" type="datetimeFigureOut">
              <a:rPr lang="en-GB" smtClean="0"/>
              <a:t>03/04/2019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115203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6F9ECF-2568-4505-81E8-370F4197F2BE}" type="datetimeFigureOut">
              <a:rPr lang="en-GB" smtClean="0"/>
              <a:t>03/04/2019</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427298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F9ECF-2568-4505-81E8-370F4197F2BE}" type="datetimeFigureOut">
              <a:rPr lang="en-GB" smtClean="0"/>
              <a:t>03/04/2019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307631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F9ECF-2568-4505-81E8-370F4197F2BE}" type="datetimeFigureOut">
              <a:rPr lang="en-GB" smtClean="0"/>
              <a:t>03/04/2019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6609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F9ECF-2568-4505-81E8-370F4197F2BE}" type="datetimeFigureOut">
              <a:rPr lang="en-GB" smtClean="0"/>
              <a:t>03/04/2019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1750649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F9ECF-2568-4505-81E8-370F4197F2BE}" type="datetimeFigureOut">
              <a:rPr lang="en-GB" smtClean="0"/>
              <a:t>03/04/2019</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255152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6F9ECF-2568-4505-81E8-370F4197F2BE}" type="datetimeFigureOut">
              <a:rPr lang="en-GB" smtClean="0"/>
              <a:t>03/04/2019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217207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6F9ECF-2568-4505-81E8-370F4197F2BE}" type="datetimeFigureOut">
              <a:rPr lang="en-GB" smtClean="0"/>
              <a:t>03/04/2019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7B2A29-A4FD-4FA9-8C7D-C9BE95EED530}" type="slidenum">
              <a:rPr lang="en-GB" smtClean="0"/>
              <a:t>‹#›</a:t>
            </a:fld>
            <a:endParaRPr lang="en-GB"/>
          </a:p>
        </p:txBody>
      </p:sp>
    </p:spTree>
    <p:extLst>
      <p:ext uri="{BB962C8B-B14F-4D97-AF65-F5344CB8AC3E}">
        <p14:creationId xmlns:p14="http://schemas.microsoft.com/office/powerpoint/2010/main" val="224659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6F9ECF-2568-4505-81E8-370F4197F2BE}" type="datetimeFigureOut">
              <a:rPr lang="en-GB" smtClean="0"/>
              <a:t>03/04/2019</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37B2A29-A4FD-4FA9-8C7D-C9BE95EED530}" type="slidenum">
              <a:rPr lang="en-GB" smtClean="0"/>
              <a:t>‹#›</a:t>
            </a:fld>
            <a:endParaRPr lang="en-GB"/>
          </a:p>
        </p:txBody>
      </p:sp>
    </p:spTree>
    <p:extLst>
      <p:ext uri="{BB962C8B-B14F-4D97-AF65-F5344CB8AC3E}">
        <p14:creationId xmlns:p14="http://schemas.microsoft.com/office/powerpoint/2010/main" val="7700963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F912-4D4E-4259-9F55-9E4B6BA6AB63}"/>
              </a:ext>
            </a:extLst>
          </p:cNvPr>
          <p:cNvSpPr>
            <a:spLocks noGrp="1"/>
          </p:cNvSpPr>
          <p:nvPr>
            <p:ph type="ctrTitle"/>
          </p:nvPr>
        </p:nvSpPr>
        <p:spPr>
          <a:xfrm>
            <a:off x="1154955" y="1582898"/>
            <a:ext cx="9751584" cy="2677648"/>
          </a:xfrm>
        </p:spPr>
        <p:txBody>
          <a:bodyPr/>
          <a:lstStyle/>
          <a:p>
            <a:r>
              <a:rPr lang="en-GB" sz="6000" b="1" dirty="0">
                <a:latin typeface="Verdana" panose="020B0604030504040204" pitchFamily="34" charset="0"/>
                <a:ea typeface="Verdana" panose="020B0604030504040204" pitchFamily="34" charset="0"/>
              </a:rPr>
              <a:t>ADVANCED PROGRAMMING </a:t>
            </a:r>
            <a:br>
              <a:rPr lang="en-GB" sz="6000" b="1" dirty="0">
                <a:latin typeface="Verdana" panose="020B0604030504040204" pitchFamily="34" charset="0"/>
                <a:ea typeface="Verdana" panose="020B0604030504040204" pitchFamily="34" charset="0"/>
              </a:rPr>
            </a:br>
            <a:r>
              <a:rPr lang="en-GB" sz="4400" b="1" dirty="0">
                <a:latin typeface="Verdana" panose="020B0604030504040204" pitchFamily="34" charset="0"/>
                <a:ea typeface="Verdana" panose="020B0604030504040204" pitchFamily="34" charset="0"/>
              </a:rPr>
              <a:t>GROUP MVC PROJECT - BSU</a:t>
            </a:r>
            <a:endParaRPr lang="en-GB" sz="6000" b="1"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07C81C95-5F83-4148-B7FF-FC2DF380C4B3}"/>
              </a:ext>
            </a:extLst>
          </p:cNvPr>
          <p:cNvSpPr>
            <a:spLocks noGrp="1"/>
          </p:cNvSpPr>
          <p:nvPr>
            <p:ph type="subTitle" idx="1"/>
          </p:nvPr>
        </p:nvSpPr>
        <p:spPr>
          <a:xfrm>
            <a:off x="530087" y="4844392"/>
            <a:ext cx="11131826" cy="861420"/>
          </a:xfrm>
        </p:spPr>
        <p:txBody>
          <a:bodyPr/>
          <a:lstStyle/>
          <a:p>
            <a:r>
              <a:rPr lang="en-GB" dirty="0"/>
              <a:t>Hanisa gill		hanna burrows	rhys cruz		Stephen calum ewart		Kevin Obeng</a:t>
            </a:r>
          </a:p>
        </p:txBody>
      </p:sp>
    </p:spTree>
    <p:extLst>
      <p:ext uri="{BB962C8B-B14F-4D97-AF65-F5344CB8AC3E}">
        <p14:creationId xmlns:p14="http://schemas.microsoft.com/office/powerpoint/2010/main" val="367085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3C69-926B-42BE-970F-4B666B361743}"/>
              </a:ext>
            </a:extLst>
          </p:cNvPr>
          <p:cNvSpPr>
            <a:spLocks noGrp="1"/>
          </p:cNvSpPr>
          <p:nvPr>
            <p:ph type="title"/>
          </p:nvPr>
        </p:nvSpPr>
        <p:spPr>
          <a:xfrm>
            <a:off x="1154954" y="973668"/>
            <a:ext cx="8761413" cy="706964"/>
          </a:xfrm>
        </p:spPr>
        <p:txBody>
          <a:bodyPr/>
          <a:lstStyle/>
          <a:p>
            <a:r>
              <a:rPr lang="en-GB" b="1" dirty="0">
                <a:latin typeface="Verdana" panose="020B0604030504040204" pitchFamily="34" charset="0"/>
                <a:ea typeface="Verdana" panose="020B0604030504040204" pitchFamily="34" charset="0"/>
              </a:rPr>
              <a:t>KEVIN OBENG –</a:t>
            </a:r>
            <a:br>
              <a:rPr lang="en-GB"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DEVELOPER</a:t>
            </a:r>
            <a:endParaRPr lang="en-GB" b="1" dirty="0">
              <a:latin typeface="Verdana" panose="020B0604030504040204" pitchFamily="34" charset="0"/>
              <a:ea typeface="Verdana" panose="020B0604030504040204" pitchFamily="34" charset="0"/>
            </a:endParaRPr>
          </a:p>
        </p:txBody>
      </p:sp>
      <p:sp>
        <p:nvSpPr>
          <p:cNvPr id="4" name="Content Placeholder 2">
            <a:extLst>
              <a:ext uri="{FF2B5EF4-FFF2-40B4-BE49-F238E27FC236}">
                <a16:creationId xmlns:a16="http://schemas.microsoft.com/office/drawing/2014/main" id="{0A7923BB-9F88-401A-AE55-31A27081E455}"/>
              </a:ext>
            </a:extLst>
          </p:cNvPr>
          <p:cNvSpPr>
            <a:spLocks noGrp="1"/>
          </p:cNvSpPr>
          <p:nvPr>
            <p:ph idx="1"/>
          </p:nvPr>
        </p:nvSpPr>
        <p:spPr>
          <a:xfrm>
            <a:off x="481100" y="2325571"/>
            <a:ext cx="11229799" cy="3571646"/>
          </a:xfrm>
        </p:spPr>
        <p:txBody>
          <a:bodyPr>
            <a:normAutofit/>
          </a:bodyPr>
          <a:lstStyle/>
          <a:p>
            <a:pPr marL="0" indent="0">
              <a:lnSpc>
                <a:spcPct val="120000"/>
              </a:lnSpc>
              <a:buNone/>
            </a:pPr>
            <a:r>
              <a:rPr lang="en-GB" sz="2000" b="1" u="sng" dirty="0">
                <a:solidFill>
                  <a:schemeClr val="tx1"/>
                </a:solidFill>
                <a:latin typeface="+mj-lt"/>
                <a:ea typeface="Verdana" panose="020B0604030504040204" pitchFamily="34" charset="0"/>
              </a:rPr>
              <a:t>My Role:</a:t>
            </a:r>
          </a:p>
          <a:p>
            <a:pPr>
              <a:lnSpc>
                <a:spcPct val="120000"/>
              </a:lnSpc>
              <a:spcBef>
                <a:spcPts val="0"/>
              </a:spcBef>
              <a:buFont typeface="Wingdings" panose="05000000000000000000" pitchFamily="2" charset="2"/>
              <a:buChar char="Ø"/>
            </a:pPr>
            <a:r>
              <a:rPr lang="en-GB" dirty="0">
                <a:solidFill>
                  <a:schemeClr val="tx1"/>
                </a:solidFill>
                <a:latin typeface="+mj-lt"/>
                <a:ea typeface="Verdana" panose="020B0604030504040204" pitchFamily="34" charset="0"/>
              </a:rPr>
              <a:t>To make sure code its tidy and easy to read, so that handling errors within the code is easy and straight forward to get rid of</a:t>
            </a:r>
          </a:p>
          <a:p>
            <a:pPr>
              <a:lnSpc>
                <a:spcPct val="120000"/>
              </a:lnSpc>
              <a:spcBef>
                <a:spcPts val="0"/>
              </a:spcBef>
              <a:buFont typeface="Wingdings" panose="05000000000000000000" pitchFamily="2" charset="2"/>
              <a:buChar char="Ø"/>
            </a:pPr>
            <a:r>
              <a:rPr lang="en-GB" dirty="0">
                <a:solidFill>
                  <a:schemeClr val="tx1"/>
                </a:solidFill>
              </a:rPr>
              <a:t>To make the code easy to maintain and robust and be easy to deploy</a:t>
            </a:r>
            <a:endParaRPr lang="en-GB" dirty="0">
              <a:solidFill>
                <a:schemeClr val="tx1"/>
              </a:solidFill>
              <a:latin typeface="+mj-lt"/>
              <a:ea typeface="Verdana" panose="020B0604030504040204" pitchFamily="34" charset="0"/>
            </a:endParaRPr>
          </a:p>
          <a:p>
            <a:pPr>
              <a:lnSpc>
                <a:spcPct val="120000"/>
              </a:lnSpc>
              <a:spcBef>
                <a:spcPts val="0"/>
              </a:spcBef>
              <a:buFont typeface="Wingdings" panose="05000000000000000000" pitchFamily="2" charset="2"/>
              <a:buChar char="Ø"/>
            </a:pPr>
            <a:r>
              <a:rPr lang="en-GB" dirty="0">
                <a:solidFill>
                  <a:schemeClr val="tx1"/>
                </a:solidFill>
                <a:latin typeface="+mj-lt"/>
                <a:ea typeface="Verdana" panose="020B0604030504040204" pitchFamily="34" charset="0"/>
              </a:rPr>
              <a:t>Creating class diagram that follows the design made by the system </a:t>
            </a:r>
          </a:p>
          <a:p>
            <a:pPr>
              <a:lnSpc>
                <a:spcPct val="120000"/>
              </a:lnSpc>
              <a:spcBef>
                <a:spcPts val="0"/>
              </a:spcBef>
              <a:buFont typeface="Wingdings" panose="05000000000000000000" pitchFamily="2" charset="2"/>
              <a:buChar char="Ø"/>
            </a:pPr>
            <a:r>
              <a:rPr lang="en-GB" dirty="0">
                <a:solidFill>
                  <a:schemeClr val="tx1"/>
                </a:solidFill>
                <a:latin typeface="+mj-lt"/>
                <a:ea typeface="Verdana" panose="020B0604030504040204" pitchFamily="34" charset="0"/>
              </a:rPr>
              <a:t>Improving the general functionality of the film pages by pushing and making some modifications</a:t>
            </a:r>
          </a:p>
          <a:p>
            <a:pPr>
              <a:lnSpc>
                <a:spcPct val="120000"/>
              </a:lnSpc>
              <a:spcBef>
                <a:spcPts val="0"/>
              </a:spcBef>
              <a:buFont typeface="Wingdings" panose="05000000000000000000" pitchFamily="2" charset="2"/>
              <a:buChar char="Ø"/>
            </a:pPr>
            <a:r>
              <a:rPr lang="en-GB" dirty="0"/>
              <a:t>To use OO Principles for the creation of our classes</a:t>
            </a:r>
          </a:p>
          <a:p>
            <a:pPr>
              <a:lnSpc>
                <a:spcPct val="120000"/>
              </a:lnSpc>
              <a:spcBef>
                <a:spcPts val="0"/>
              </a:spcBef>
              <a:buFont typeface="Wingdings" panose="05000000000000000000" pitchFamily="2" charset="2"/>
              <a:buChar char="Ø"/>
            </a:pPr>
            <a:r>
              <a:rPr lang="en-GB" dirty="0">
                <a:solidFill>
                  <a:schemeClr val="tx1"/>
                </a:solidFill>
                <a:latin typeface="+mj-lt"/>
                <a:ea typeface="Verdana" panose="020B0604030504040204" pitchFamily="34" charset="0"/>
              </a:rPr>
              <a:t>Try help my team where I can</a:t>
            </a:r>
          </a:p>
          <a:p>
            <a:pPr marL="0" indent="0">
              <a:lnSpc>
                <a:spcPct val="120000"/>
              </a:lnSpc>
              <a:spcBef>
                <a:spcPts val="0"/>
              </a:spcBef>
              <a:buNone/>
            </a:pPr>
            <a:endParaRPr lang="en-GB" sz="17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63662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4411BE-342F-4418-9FF2-88AA7B860F60}"/>
              </a:ext>
            </a:extLst>
          </p:cNvPr>
          <p:cNvSpPr>
            <a:spLocks noGrp="1"/>
          </p:cNvSpPr>
          <p:nvPr>
            <p:ph type="title"/>
          </p:nvPr>
        </p:nvSpPr>
        <p:spPr>
          <a:xfrm>
            <a:off x="1154954" y="973668"/>
            <a:ext cx="8761413" cy="706964"/>
          </a:xfrm>
        </p:spPr>
        <p:txBody>
          <a:bodyPr/>
          <a:lstStyle/>
          <a:p>
            <a:r>
              <a:rPr lang="en-GB" b="1" dirty="0">
                <a:latin typeface="Verdana" panose="020B0604030504040204" pitchFamily="34" charset="0"/>
                <a:ea typeface="Verdana" panose="020B0604030504040204" pitchFamily="34" charset="0"/>
              </a:rPr>
              <a:t>KEVIN OBENG –</a:t>
            </a:r>
            <a:br>
              <a:rPr lang="en-GB"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DEVELOPER </a:t>
            </a:r>
            <a:r>
              <a:rPr lang="en-GB" b="1" dirty="0">
                <a:latin typeface="Verdana" panose="020B0604030504040204" pitchFamily="34" charset="0"/>
                <a:ea typeface="Verdana" panose="020B0604030504040204" pitchFamily="34" charset="0"/>
              </a:rPr>
              <a:t>(continued)</a:t>
            </a:r>
          </a:p>
        </p:txBody>
      </p:sp>
      <p:sp>
        <p:nvSpPr>
          <p:cNvPr id="5" name="Rectangle 4">
            <a:extLst>
              <a:ext uri="{FF2B5EF4-FFF2-40B4-BE49-F238E27FC236}">
                <a16:creationId xmlns:a16="http://schemas.microsoft.com/office/drawing/2014/main" id="{1363B443-1C89-4C40-85ED-55A93CCE30F5}"/>
              </a:ext>
            </a:extLst>
          </p:cNvPr>
          <p:cNvSpPr/>
          <p:nvPr/>
        </p:nvSpPr>
        <p:spPr>
          <a:xfrm>
            <a:off x="6264530" y="2797673"/>
            <a:ext cx="5927470" cy="2184572"/>
          </a:xfrm>
          <a:prstGeom prst="rect">
            <a:avLst/>
          </a:prstGeom>
        </p:spPr>
        <p:txBody>
          <a:bodyPr wrap="square">
            <a:spAutoFit/>
          </a:bodyPr>
          <a:lstStyle/>
          <a:p>
            <a:pPr>
              <a:lnSpc>
                <a:spcPct val="120000"/>
              </a:lnSpc>
              <a:spcBef>
                <a:spcPts val="1200"/>
              </a:spcBef>
            </a:pPr>
            <a:r>
              <a:rPr lang="en-GB" sz="1600" b="1" dirty="0"/>
              <a:t>Page Layouts – </a:t>
            </a:r>
          </a:p>
          <a:p>
            <a:pPr marL="285750" indent="-285750">
              <a:spcBef>
                <a:spcPts val="0"/>
              </a:spcBef>
              <a:buFont typeface="Wingdings" panose="05000000000000000000" pitchFamily="2" charset="2"/>
              <a:buChar char="Ø"/>
            </a:pPr>
            <a:r>
              <a:rPr lang="en-GB" sz="1600" dirty="0"/>
              <a:t> Created Film Page layout, so that the user can only see 3 main tables </a:t>
            </a:r>
          </a:p>
          <a:p>
            <a:pPr marL="285750" indent="-285750">
              <a:spcBef>
                <a:spcPts val="0"/>
              </a:spcBef>
              <a:buFont typeface="Wingdings" panose="05000000000000000000" pitchFamily="2" charset="2"/>
              <a:buChar char="Ø"/>
            </a:pPr>
            <a:r>
              <a:rPr lang="en-GB" sz="1600" dirty="0"/>
              <a:t> Edited Actor layout page </a:t>
            </a:r>
          </a:p>
          <a:p>
            <a:pPr>
              <a:spcBef>
                <a:spcPts val="0"/>
              </a:spcBef>
              <a:buFontTx/>
              <a:buChar char="-"/>
            </a:pPr>
            <a:endParaRPr lang="en-GB" sz="1400" dirty="0"/>
          </a:p>
          <a:p>
            <a:pPr>
              <a:spcBef>
                <a:spcPts val="600"/>
              </a:spcBef>
            </a:pPr>
            <a:r>
              <a:rPr lang="en-GB" sz="1600" b="1" dirty="0"/>
              <a:t>Bootstrap – </a:t>
            </a:r>
          </a:p>
          <a:p>
            <a:pPr marL="285750" indent="-285750">
              <a:lnSpc>
                <a:spcPct val="110000"/>
              </a:lnSpc>
              <a:buFont typeface="Wingdings" panose="05000000000000000000" pitchFamily="2" charset="2"/>
              <a:buChar char="Ø"/>
            </a:pPr>
            <a:r>
              <a:rPr lang="en-GB" sz="1600" dirty="0"/>
              <a:t>- Edited colour used on pages, to give the web pages more of a professional feel and eye catching</a:t>
            </a:r>
          </a:p>
        </p:txBody>
      </p:sp>
      <p:sp>
        <p:nvSpPr>
          <p:cNvPr id="6" name="TextBox 5">
            <a:extLst>
              <a:ext uri="{FF2B5EF4-FFF2-40B4-BE49-F238E27FC236}">
                <a16:creationId xmlns:a16="http://schemas.microsoft.com/office/drawing/2014/main" id="{A4088867-B2C7-46D4-BD43-EC0DDE06E4FD}"/>
              </a:ext>
            </a:extLst>
          </p:cNvPr>
          <p:cNvSpPr txBox="1"/>
          <p:nvPr/>
        </p:nvSpPr>
        <p:spPr>
          <a:xfrm>
            <a:off x="507605" y="2802105"/>
            <a:ext cx="5756925" cy="2062103"/>
          </a:xfrm>
          <a:prstGeom prst="rect">
            <a:avLst/>
          </a:prstGeom>
          <a:noFill/>
        </p:spPr>
        <p:txBody>
          <a:bodyPr wrap="square" rtlCol="0">
            <a:spAutoFit/>
          </a:bodyPr>
          <a:lstStyle/>
          <a:p>
            <a:r>
              <a:rPr lang="en-GB" sz="1600" b="1" dirty="0"/>
              <a:t>Controllers – </a:t>
            </a:r>
          </a:p>
          <a:p>
            <a:pPr marL="285750" indent="-285750">
              <a:spcBef>
                <a:spcPts val="0"/>
              </a:spcBef>
              <a:buFont typeface="Wingdings" panose="05000000000000000000" pitchFamily="2" charset="2"/>
              <a:buChar char="Ø"/>
            </a:pPr>
            <a:r>
              <a:rPr lang="en-GB" sz="1600" dirty="0"/>
              <a:t>Created controllers for Actor</a:t>
            </a:r>
          </a:p>
          <a:p>
            <a:pPr marL="285750" indent="-285750">
              <a:spcBef>
                <a:spcPts val="0"/>
              </a:spcBef>
              <a:buFont typeface="Wingdings" panose="05000000000000000000" pitchFamily="2" charset="2"/>
              <a:buChar char="Ø"/>
            </a:pPr>
            <a:r>
              <a:rPr lang="en-GB" sz="1600" dirty="0"/>
              <a:t> Edited some already made due to errors being present</a:t>
            </a:r>
          </a:p>
          <a:p>
            <a:pPr marL="285750" indent="-285750">
              <a:spcBef>
                <a:spcPts val="0"/>
              </a:spcBef>
              <a:buFont typeface="Wingdings" panose="05000000000000000000" pitchFamily="2" charset="2"/>
              <a:buChar char="Ø"/>
            </a:pPr>
            <a:endParaRPr lang="en-GB" sz="1600" b="1" u="sng" dirty="0"/>
          </a:p>
          <a:p>
            <a:pPr>
              <a:spcBef>
                <a:spcPts val="0"/>
              </a:spcBef>
            </a:pPr>
            <a:r>
              <a:rPr lang="en-GB" sz="1600" b="1" dirty="0"/>
              <a:t>Tests – </a:t>
            </a:r>
          </a:p>
          <a:p>
            <a:pPr marL="285750" indent="-285750">
              <a:spcBef>
                <a:spcPts val="0"/>
              </a:spcBef>
              <a:buFont typeface="Wingdings" panose="05000000000000000000" pitchFamily="2" charset="2"/>
              <a:buChar char="Ø"/>
            </a:pPr>
            <a:r>
              <a:rPr lang="en-GB" sz="1600" dirty="0"/>
              <a:t> Created the tests for genre</a:t>
            </a:r>
          </a:p>
          <a:p>
            <a:pPr marL="285750" indent="-285750">
              <a:spcBef>
                <a:spcPts val="0"/>
              </a:spcBef>
              <a:buFont typeface="Wingdings" panose="05000000000000000000" pitchFamily="2" charset="2"/>
              <a:buChar char="Ø"/>
            </a:pPr>
            <a:r>
              <a:rPr lang="en-GB" sz="1600" dirty="0"/>
              <a:t> Edited some testing codes </a:t>
            </a:r>
          </a:p>
        </p:txBody>
      </p:sp>
      <p:sp>
        <p:nvSpPr>
          <p:cNvPr id="7" name="Rectangle 6">
            <a:extLst>
              <a:ext uri="{FF2B5EF4-FFF2-40B4-BE49-F238E27FC236}">
                <a16:creationId xmlns:a16="http://schemas.microsoft.com/office/drawing/2014/main" id="{134905CB-6B76-4C40-99FF-5164FB5DDA0D}"/>
              </a:ext>
            </a:extLst>
          </p:cNvPr>
          <p:cNvSpPr/>
          <p:nvPr/>
        </p:nvSpPr>
        <p:spPr>
          <a:xfrm>
            <a:off x="507604" y="5276011"/>
            <a:ext cx="5756926" cy="1077218"/>
          </a:xfrm>
          <a:prstGeom prst="rect">
            <a:avLst/>
          </a:prstGeom>
        </p:spPr>
        <p:txBody>
          <a:bodyPr wrap="square">
            <a:spAutoFit/>
          </a:bodyPr>
          <a:lstStyle/>
          <a:p>
            <a:r>
              <a:rPr lang="en-GB" sz="1600" b="1" dirty="0"/>
              <a:t>GitHub – </a:t>
            </a:r>
          </a:p>
          <a:p>
            <a:pPr marL="285750" indent="-285750">
              <a:buFont typeface="Wingdings" panose="05000000000000000000" pitchFamily="2" charset="2"/>
              <a:buChar char="Ø"/>
            </a:pPr>
            <a:r>
              <a:rPr lang="en-GB" sz="1600" dirty="0"/>
              <a:t>Added some issues I uncounted on GitHub for my group to see</a:t>
            </a:r>
          </a:p>
          <a:p>
            <a:pPr marL="285750" indent="-285750">
              <a:buFont typeface="Wingdings" panose="05000000000000000000" pitchFamily="2" charset="2"/>
              <a:buChar char="Ø"/>
            </a:pPr>
            <a:r>
              <a:rPr lang="en-GB" sz="1600" dirty="0"/>
              <a:t>Helped the Systems analyst take care of the repo etc. </a:t>
            </a:r>
          </a:p>
        </p:txBody>
      </p:sp>
      <p:sp>
        <p:nvSpPr>
          <p:cNvPr id="8" name="Rectangle 7">
            <a:extLst>
              <a:ext uri="{FF2B5EF4-FFF2-40B4-BE49-F238E27FC236}">
                <a16:creationId xmlns:a16="http://schemas.microsoft.com/office/drawing/2014/main" id="{1EB76CDE-787B-451B-9635-96C6562A43EE}"/>
              </a:ext>
            </a:extLst>
          </p:cNvPr>
          <p:cNvSpPr/>
          <p:nvPr/>
        </p:nvSpPr>
        <p:spPr>
          <a:xfrm>
            <a:off x="507605" y="2139007"/>
            <a:ext cx="3401786" cy="369332"/>
          </a:xfrm>
          <a:prstGeom prst="rect">
            <a:avLst/>
          </a:prstGeom>
        </p:spPr>
        <p:txBody>
          <a:bodyPr wrap="square">
            <a:spAutoFit/>
          </a:bodyPr>
          <a:lstStyle/>
          <a:p>
            <a:r>
              <a:rPr lang="en-GB" b="1" u="sng" dirty="0"/>
              <a:t>My Contribution:</a:t>
            </a:r>
          </a:p>
        </p:txBody>
      </p:sp>
    </p:spTree>
    <p:extLst>
      <p:ext uri="{BB962C8B-B14F-4D97-AF65-F5344CB8AC3E}">
        <p14:creationId xmlns:p14="http://schemas.microsoft.com/office/powerpoint/2010/main" val="140086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D336-D0B9-41CF-8CA8-5EF126D80C2F}"/>
              </a:ext>
            </a:extLst>
          </p:cNvPr>
          <p:cNvSpPr>
            <a:spLocks noGrp="1"/>
          </p:cNvSpPr>
          <p:nvPr>
            <p:ph type="title"/>
          </p:nvPr>
        </p:nvSpPr>
        <p:spPr>
          <a:xfrm>
            <a:off x="1154954" y="973668"/>
            <a:ext cx="10082889" cy="706964"/>
          </a:xfrm>
        </p:spPr>
        <p:txBody>
          <a:bodyPr/>
          <a:lstStyle/>
          <a:p>
            <a:r>
              <a:rPr lang="en-GB" b="1" dirty="0">
                <a:latin typeface="Verdana" panose="020B0604030504040204" pitchFamily="34" charset="0"/>
                <a:ea typeface="Verdana" panose="020B0604030504040204" pitchFamily="34" charset="0"/>
              </a:rPr>
              <a:t>HANISA GILL – </a:t>
            </a:r>
            <a:br>
              <a:rPr lang="en-GB"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SYSTEM ANALYST </a:t>
            </a:r>
            <a:endParaRPr lang="en-GB"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EB6CAAB-2DC4-481B-9C0D-2B54B9F0C1D1}"/>
              </a:ext>
            </a:extLst>
          </p:cNvPr>
          <p:cNvSpPr>
            <a:spLocks noGrp="1"/>
          </p:cNvSpPr>
          <p:nvPr>
            <p:ph idx="1"/>
          </p:nvPr>
        </p:nvSpPr>
        <p:spPr>
          <a:xfrm>
            <a:off x="545354" y="2468032"/>
            <a:ext cx="11109834" cy="3960064"/>
          </a:xfrm>
        </p:spPr>
        <p:txBody>
          <a:bodyPr>
            <a:normAutofit fontScale="92500" lnSpcReduction="20000"/>
          </a:bodyPr>
          <a:lstStyle/>
          <a:p>
            <a:pPr marL="0" indent="0">
              <a:buNone/>
            </a:pPr>
            <a:r>
              <a:rPr lang="en-GB" sz="1900" b="1" u="sng" dirty="0">
                <a:solidFill>
                  <a:schemeClr val="tx1"/>
                </a:solidFill>
              </a:rPr>
              <a:t>My Role</a:t>
            </a:r>
          </a:p>
          <a:p>
            <a:pPr marL="0" indent="0">
              <a:buNone/>
            </a:pPr>
            <a:r>
              <a:rPr lang="en-GB" sz="1700" dirty="0">
                <a:solidFill>
                  <a:schemeClr val="tx1"/>
                </a:solidFill>
              </a:rPr>
              <a:t>My role for this project consisted of being one of the three system analysts and/or project manager. </a:t>
            </a:r>
          </a:p>
          <a:p>
            <a:pPr marL="0" indent="0">
              <a:buNone/>
            </a:pPr>
            <a:endParaRPr lang="en-GB" sz="1700" dirty="0">
              <a:solidFill>
                <a:schemeClr val="tx1"/>
              </a:solidFill>
            </a:endParaRPr>
          </a:p>
          <a:p>
            <a:pPr marL="0" indent="0">
              <a:buNone/>
            </a:pPr>
            <a:r>
              <a:rPr lang="en-GB" sz="1700" dirty="0">
                <a:solidFill>
                  <a:schemeClr val="tx1"/>
                </a:solidFill>
              </a:rPr>
              <a:t>I was responsible for analysing, modelling and designing the system to ensure the two developers were able to work on what I had provided for them. I also had to make sure the documentation that was created would be matching the system and the scenario as it should be, however this had been reliant on the developers making sure the correct system would be created</a:t>
            </a:r>
          </a:p>
          <a:p>
            <a:pPr marL="0" indent="0">
              <a:buNone/>
            </a:pPr>
            <a:endParaRPr lang="en-GB" sz="1700" dirty="0">
              <a:solidFill>
                <a:schemeClr val="tx1"/>
              </a:solidFill>
            </a:endParaRPr>
          </a:p>
          <a:p>
            <a:pPr marL="0" indent="0">
              <a:buNone/>
            </a:pPr>
            <a:r>
              <a:rPr lang="en-GB" sz="1700" dirty="0">
                <a:solidFill>
                  <a:schemeClr val="tx1"/>
                </a:solidFill>
              </a:rPr>
              <a:t>Even though there was very little code involved, I had to ensure there was a plan in place for the correct code to be written by the developers. </a:t>
            </a:r>
          </a:p>
          <a:p>
            <a:pPr marL="0" indent="0">
              <a:buNone/>
            </a:pPr>
            <a:endParaRPr lang="en-GB" sz="1700" dirty="0">
              <a:solidFill>
                <a:schemeClr val="tx1"/>
              </a:solidFill>
            </a:endParaRPr>
          </a:p>
          <a:p>
            <a:pPr marL="0" indent="0">
              <a:buNone/>
            </a:pPr>
            <a:r>
              <a:rPr lang="en-GB" sz="1700" dirty="0">
                <a:solidFill>
                  <a:schemeClr val="tx1"/>
                </a:solidFill>
              </a:rPr>
              <a:t>I was also managing the GitHub repository alongside Hanna, confirming that it remained neat and tidy at all times and there was no work outstanding on the repository, especially after having to create a second one due to their being a fault with the first.  </a:t>
            </a:r>
          </a:p>
        </p:txBody>
      </p:sp>
    </p:spTree>
    <p:extLst>
      <p:ext uri="{BB962C8B-B14F-4D97-AF65-F5344CB8AC3E}">
        <p14:creationId xmlns:p14="http://schemas.microsoft.com/office/powerpoint/2010/main" val="6505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4400E1-2C2A-4BCB-BA28-6C321EFD00B1}"/>
              </a:ext>
            </a:extLst>
          </p:cNvPr>
          <p:cNvSpPr>
            <a:spLocks noGrp="1"/>
          </p:cNvSpPr>
          <p:nvPr>
            <p:ph type="title"/>
          </p:nvPr>
        </p:nvSpPr>
        <p:spPr>
          <a:xfrm>
            <a:off x="1154954" y="973668"/>
            <a:ext cx="10082889" cy="706964"/>
          </a:xfrm>
        </p:spPr>
        <p:txBody>
          <a:bodyPr/>
          <a:lstStyle/>
          <a:p>
            <a:r>
              <a:rPr lang="en-GB" b="1" dirty="0">
                <a:latin typeface="Verdana" panose="020B0604030504040204" pitchFamily="34" charset="0"/>
                <a:ea typeface="Verdana" panose="020B0604030504040204" pitchFamily="34" charset="0"/>
              </a:rPr>
              <a:t>HANISA GILL – </a:t>
            </a:r>
            <a:br>
              <a:rPr lang="en-GB"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SYSTEM ANALYST (continued) </a:t>
            </a:r>
            <a:endParaRPr lang="en-GB" b="1" dirty="0">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40729F8C-4961-47D8-B29C-B9003012B2EE}"/>
              </a:ext>
            </a:extLst>
          </p:cNvPr>
          <p:cNvSpPr/>
          <p:nvPr/>
        </p:nvSpPr>
        <p:spPr>
          <a:xfrm>
            <a:off x="538808" y="2438824"/>
            <a:ext cx="11114383" cy="3600986"/>
          </a:xfrm>
          <a:prstGeom prst="rect">
            <a:avLst/>
          </a:prstGeom>
        </p:spPr>
        <p:txBody>
          <a:bodyPr wrap="square">
            <a:spAutoFit/>
          </a:bodyPr>
          <a:lstStyle/>
          <a:p>
            <a:r>
              <a:rPr lang="en-GB" b="1" u="sng" dirty="0">
                <a:ea typeface="Verdana" panose="020B0604030504040204" pitchFamily="34" charset="0"/>
              </a:rPr>
              <a:t>Diagrams</a:t>
            </a:r>
          </a:p>
          <a:p>
            <a:endParaRPr lang="en-GB" dirty="0">
              <a:ea typeface="Verdana" panose="020B0604030504040204" pitchFamily="34" charset="0"/>
            </a:endParaRPr>
          </a:p>
          <a:p>
            <a:r>
              <a:rPr lang="en-GB" sz="1600" dirty="0">
                <a:ea typeface="Verdana" panose="020B0604030504040204" pitchFamily="34" charset="0"/>
              </a:rPr>
              <a:t>My main role for being a system analyst was to create and work on the diagrams. As I had joined the group late, majority of the initial diagrams had already been created as this would be the starting point for the developers to work from. Therefore, I regularly updated the diagrams ensuring they were aligned correctly with the actual system created. </a:t>
            </a:r>
          </a:p>
          <a:p>
            <a:endParaRPr lang="en-GB" sz="1600" dirty="0">
              <a:ea typeface="Verdana" panose="020B0604030504040204" pitchFamily="34" charset="0"/>
            </a:endParaRPr>
          </a:p>
          <a:p>
            <a:r>
              <a:rPr lang="en-GB" sz="1600" dirty="0">
                <a:ea typeface="Verdana" panose="020B0604030504040204" pitchFamily="34" charset="0"/>
              </a:rPr>
              <a:t>One of the diagrams that I modified had been the Entity Relationship Diagram so that it would include the correct models from the Visual Studio project, and removed elements that weren’t required.</a:t>
            </a:r>
          </a:p>
          <a:p>
            <a:endParaRPr lang="en-GB" sz="1600" dirty="0">
              <a:ea typeface="Verdana" panose="020B0604030504040204" pitchFamily="34" charset="0"/>
            </a:endParaRPr>
          </a:p>
          <a:p>
            <a:r>
              <a:rPr lang="en-GB" sz="1600" dirty="0">
                <a:ea typeface="Verdana" panose="020B0604030504040204" pitchFamily="34" charset="0"/>
              </a:rPr>
              <a:t>The second diagram I adapted had been the class diagram to ensure the correct attributes and operations were mirrored correctly from the system and again removing any that were not needed. </a:t>
            </a:r>
          </a:p>
          <a:p>
            <a:endParaRPr lang="en-GB" sz="1600" dirty="0">
              <a:ea typeface="Verdana" panose="020B0604030504040204" pitchFamily="34" charset="0"/>
            </a:endParaRPr>
          </a:p>
          <a:p>
            <a:r>
              <a:rPr lang="en-GB" sz="1600" dirty="0">
                <a:ea typeface="Verdana" panose="020B0604030504040204" pitchFamily="34" charset="0"/>
              </a:rPr>
              <a:t>I also screenshotted the final versions of the ERD and the class diagram and uploaded these onto GitHub. </a:t>
            </a:r>
          </a:p>
        </p:txBody>
      </p:sp>
    </p:spTree>
    <p:extLst>
      <p:ext uri="{BB962C8B-B14F-4D97-AF65-F5344CB8AC3E}">
        <p14:creationId xmlns:p14="http://schemas.microsoft.com/office/powerpoint/2010/main" val="141762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A699-4AD6-4CC4-A872-D0FE2E7C59DA}"/>
              </a:ext>
            </a:extLst>
          </p:cNvPr>
          <p:cNvSpPr>
            <a:spLocks noGrp="1"/>
          </p:cNvSpPr>
          <p:nvPr>
            <p:ph type="title"/>
          </p:nvPr>
        </p:nvSpPr>
        <p:spPr>
          <a:xfrm>
            <a:off x="1154954" y="973668"/>
            <a:ext cx="10202159" cy="706964"/>
          </a:xfrm>
        </p:spPr>
        <p:txBody>
          <a:bodyPr/>
          <a:lstStyle/>
          <a:p>
            <a:r>
              <a:rPr lang="en-GB" b="1" dirty="0">
                <a:latin typeface="Verdana" panose="020B0604030504040204" pitchFamily="34" charset="0"/>
                <a:ea typeface="Verdana" panose="020B0604030504040204" pitchFamily="34" charset="0"/>
              </a:rPr>
              <a:t>HANNA BURROWS –</a:t>
            </a:r>
            <a:br>
              <a:rPr lang="en-GB"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SYSTEM ANALYST</a:t>
            </a:r>
            <a:endParaRPr lang="en-GB"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517EB464-1CD7-4896-B8E7-CFE45E58B1E5}"/>
              </a:ext>
            </a:extLst>
          </p:cNvPr>
          <p:cNvSpPr/>
          <p:nvPr/>
        </p:nvSpPr>
        <p:spPr>
          <a:xfrm>
            <a:off x="538223" y="2657064"/>
            <a:ext cx="11435619" cy="3323987"/>
          </a:xfrm>
          <a:prstGeom prst="rect">
            <a:avLst/>
          </a:prstGeom>
        </p:spPr>
        <p:txBody>
          <a:bodyPr wrap="square">
            <a:spAutoFit/>
          </a:bodyPr>
          <a:lstStyle/>
          <a:p>
            <a:r>
              <a:rPr lang="en-GB" b="1" u="sng" dirty="0">
                <a:latin typeface="+mj-lt"/>
                <a:ea typeface="Verdana" panose="020B0604030504040204" pitchFamily="34" charset="0"/>
              </a:rPr>
              <a:t>Participation 1</a:t>
            </a:r>
          </a:p>
          <a:p>
            <a:endParaRPr lang="en-GB" sz="1600" b="1" u="sng" dirty="0">
              <a:latin typeface="+mj-lt"/>
              <a:ea typeface="Verdana" panose="020B0604030504040204" pitchFamily="34" charset="0"/>
            </a:endParaRPr>
          </a:p>
          <a:p>
            <a:r>
              <a:rPr lang="en-GB" sz="1600" dirty="0">
                <a:latin typeface="+mj-lt"/>
                <a:ea typeface="Verdana" panose="020B0604030504040204" pitchFamily="34" charset="0"/>
              </a:rPr>
              <a:t>During this project I was a system analyst and my first role was to mainly look after the GitHub page. </a:t>
            </a:r>
          </a:p>
          <a:p>
            <a:endParaRPr lang="en-GB" sz="1600" dirty="0">
              <a:latin typeface="+mj-lt"/>
              <a:ea typeface="Verdana" panose="020B0604030504040204" pitchFamily="34" charset="0"/>
            </a:endParaRPr>
          </a:p>
          <a:p>
            <a:r>
              <a:rPr lang="en-GB" sz="1600" dirty="0">
                <a:latin typeface="+mj-lt"/>
                <a:ea typeface="Verdana" panose="020B0604030504040204" pitchFamily="34" charset="0"/>
              </a:rPr>
              <a:t>I created issues for the developers to look at and see new ideas that we came up with. I also added urgency labels onto each issue to let them know how important an issue was or if it was just a new idea. </a:t>
            </a:r>
          </a:p>
          <a:p>
            <a:endParaRPr lang="en-GB" sz="1600" dirty="0">
              <a:latin typeface="+mj-lt"/>
              <a:ea typeface="Verdana" panose="020B0604030504040204" pitchFamily="34" charset="0"/>
            </a:endParaRPr>
          </a:p>
          <a:p>
            <a:r>
              <a:rPr lang="en-GB" sz="1600" dirty="0">
                <a:latin typeface="+mj-lt"/>
                <a:ea typeface="Verdana" panose="020B0604030504040204" pitchFamily="34" charset="0"/>
              </a:rPr>
              <a:t>I also kept the GitHub page neat and made sure it was organised, making sure each branch that had been merged was deleted, each issue that had been completed was closed and that no pull request were just sitting in GitHub waiting. </a:t>
            </a:r>
          </a:p>
          <a:p>
            <a:endParaRPr lang="en-GB" sz="1600" dirty="0">
              <a:latin typeface="+mj-lt"/>
              <a:ea typeface="Verdana" panose="020B0604030504040204" pitchFamily="34" charset="0"/>
            </a:endParaRPr>
          </a:p>
          <a:p>
            <a:r>
              <a:rPr lang="en-GB" sz="1600" dirty="0">
                <a:latin typeface="+mj-lt"/>
                <a:ea typeface="Verdana" panose="020B0604030504040204" pitchFamily="34" charset="0"/>
              </a:rPr>
              <a:t>This task especially took place when our group created a new GitHub repository, I took on the job of copying everything across, such as every issue, wiki and project we had.</a:t>
            </a:r>
          </a:p>
        </p:txBody>
      </p:sp>
    </p:spTree>
    <p:extLst>
      <p:ext uri="{BB962C8B-B14F-4D97-AF65-F5344CB8AC3E}">
        <p14:creationId xmlns:p14="http://schemas.microsoft.com/office/powerpoint/2010/main" val="255924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C02-56A9-4D40-802A-D5702A208132}"/>
              </a:ext>
            </a:extLst>
          </p:cNvPr>
          <p:cNvSpPr>
            <a:spLocks noGrp="1"/>
          </p:cNvSpPr>
          <p:nvPr>
            <p:ph type="title"/>
          </p:nvPr>
        </p:nvSpPr>
        <p:spPr/>
        <p:txBody>
          <a:bodyPr/>
          <a:lstStyle/>
          <a:p>
            <a:r>
              <a:rPr lang="en-GB" b="1" dirty="0">
                <a:latin typeface="Verdana" panose="020B0604030504040204" pitchFamily="34" charset="0"/>
                <a:ea typeface="Verdana" panose="020B0604030504040204" pitchFamily="34" charset="0"/>
              </a:rPr>
              <a:t>HANNA BURROWS –</a:t>
            </a:r>
            <a:br>
              <a:rPr lang="en-GB"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SYSTEM ANALYST </a:t>
            </a:r>
            <a:r>
              <a:rPr lang="en-GB" b="1" dirty="0">
                <a:latin typeface="Verdana" panose="020B0604030504040204" pitchFamily="34" charset="0"/>
                <a:ea typeface="Verdana" panose="020B0604030504040204" pitchFamily="34" charset="0"/>
              </a:rPr>
              <a:t>(continued)</a:t>
            </a:r>
            <a:endParaRPr lang="en-GB" dirty="0"/>
          </a:p>
        </p:txBody>
      </p:sp>
      <p:sp>
        <p:nvSpPr>
          <p:cNvPr id="4" name="Rectangle 3">
            <a:extLst>
              <a:ext uri="{FF2B5EF4-FFF2-40B4-BE49-F238E27FC236}">
                <a16:creationId xmlns:a16="http://schemas.microsoft.com/office/drawing/2014/main" id="{D7F536CC-5B4C-4C2E-A082-F152B451EB8F}"/>
              </a:ext>
            </a:extLst>
          </p:cNvPr>
          <p:cNvSpPr/>
          <p:nvPr/>
        </p:nvSpPr>
        <p:spPr>
          <a:xfrm>
            <a:off x="536713" y="2585985"/>
            <a:ext cx="11118574" cy="3816429"/>
          </a:xfrm>
          <a:prstGeom prst="rect">
            <a:avLst/>
          </a:prstGeom>
        </p:spPr>
        <p:txBody>
          <a:bodyPr wrap="square">
            <a:spAutoFit/>
          </a:bodyPr>
          <a:lstStyle/>
          <a:p>
            <a:r>
              <a:rPr lang="en-GB" b="1" u="sng" dirty="0">
                <a:latin typeface="+mj-lt"/>
                <a:ea typeface="Verdana" panose="020B0604030504040204" pitchFamily="34" charset="0"/>
              </a:rPr>
              <a:t>Participation 2</a:t>
            </a:r>
            <a:endParaRPr lang="en-GB" dirty="0">
              <a:latin typeface="+mj-lt"/>
              <a:ea typeface="Verdana" panose="020B0604030504040204" pitchFamily="34" charset="0"/>
            </a:endParaRPr>
          </a:p>
          <a:p>
            <a:endParaRPr lang="en-GB" sz="1600" dirty="0">
              <a:latin typeface="+mj-lt"/>
              <a:ea typeface="Verdana" panose="020B0604030504040204" pitchFamily="34" charset="0"/>
            </a:endParaRPr>
          </a:p>
          <a:p>
            <a:r>
              <a:rPr lang="en-GB" sz="1600" dirty="0">
                <a:latin typeface="+mj-lt"/>
                <a:ea typeface="Verdana" panose="020B0604030504040204" pitchFamily="34" charset="0"/>
              </a:rPr>
              <a:t>I also took part in the diagrams. I initially helped another group member create the ERD that they had started in there own time, but we got together and completed the first initial draft, of connecting each part together and adding in the data. </a:t>
            </a:r>
          </a:p>
          <a:p>
            <a:endParaRPr lang="en-GB" sz="1600" dirty="0">
              <a:latin typeface="+mj-lt"/>
              <a:ea typeface="Verdana" panose="020B0604030504040204" pitchFamily="34" charset="0"/>
            </a:endParaRPr>
          </a:p>
          <a:p>
            <a:r>
              <a:rPr lang="en-GB" sz="1600" dirty="0">
                <a:latin typeface="+mj-lt"/>
                <a:ea typeface="Verdana" panose="020B0604030504040204" pitchFamily="34" charset="0"/>
              </a:rPr>
              <a:t>At a later date I then went back on the diagrams and made a new draft of the ERD, I made sure it matched the models on visual studio and added new information to it and reworded some parts that didn’t match the models.</a:t>
            </a:r>
          </a:p>
          <a:p>
            <a:endParaRPr lang="en-GB" sz="1600" dirty="0">
              <a:latin typeface="+mj-lt"/>
              <a:ea typeface="Verdana" panose="020B0604030504040204" pitchFamily="34" charset="0"/>
            </a:endParaRPr>
          </a:p>
          <a:p>
            <a:r>
              <a:rPr lang="en-GB" sz="1600" dirty="0">
                <a:latin typeface="+mj-lt"/>
                <a:ea typeface="Verdana" panose="020B0604030504040204" pitchFamily="34" charset="0"/>
              </a:rPr>
              <a:t>I also helped the other system analyst’s to create the class diagram. All 3 of us was able to give input and help group members input data into each class and design it.</a:t>
            </a:r>
          </a:p>
          <a:p>
            <a:endParaRPr lang="en-GB" sz="1600" dirty="0">
              <a:latin typeface="+mj-lt"/>
              <a:ea typeface="Verdana" panose="020B0604030504040204" pitchFamily="34" charset="0"/>
            </a:endParaRPr>
          </a:p>
          <a:p>
            <a:r>
              <a:rPr lang="en-GB" sz="1600" dirty="0">
                <a:latin typeface="+mj-lt"/>
                <a:ea typeface="Verdana" panose="020B0604030504040204" pitchFamily="34" charset="0"/>
              </a:rPr>
              <a:t>Lastly, I created some basic screens designs for the developers to use as a little help to know how to start off the designs of the pages. Even though they wasn’t the greatest and were super basic, they still helped.</a:t>
            </a:r>
          </a:p>
        </p:txBody>
      </p:sp>
    </p:spTree>
    <p:extLst>
      <p:ext uri="{BB962C8B-B14F-4D97-AF65-F5344CB8AC3E}">
        <p14:creationId xmlns:p14="http://schemas.microsoft.com/office/powerpoint/2010/main" val="47329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5E08-F8BC-4752-953C-07D7E8994691}"/>
              </a:ext>
            </a:extLst>
          </p:cNvPr>
          <p:cNvSpPr>
            <a:spLocks noGrp="1"/>
          </p:cNvSpPr>
          <p:nvPr>
            <p:ph type="title"/>
          </p:nvPr>
        </p:nvSpPr>
        <p:spPr>
          <a:xfrm>
            <a:off x="1154955" y="973668"/>
            <a:ext cx="10692488" cy="706964"/>
          </a:xfrm>
        </p:spPr>
        <p:txBody>
          <a:bodyPr/>
          <a:lstStyle/>
          <a:p>
            <a:r>
              <a:rPr lang="en-GB" b="1" dirty="0">
                <a:latin typeface="Verdana" panose="020B0604030504040204" pitchFamily="34" charset="0"/>
                <a:ea typeface="Verdana" panose="020B0604030504040204" pitchFamily="34" charset="0"/>
              </a:rPr>
              <a:t>RHYS CRUZ – </a:t>
            </a:r>
            <a:br>
              <a:rPr lang="en-GB"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SYSTEM ANALYST/DEVELOPER</a:t>
            </a:r>
            <a:endParaRPr lang="en-GB"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0921D4B-3FE9-4FA5-B86B-2914D63E1B75}"/>
              </a:ext>
            </a:extLst>
          </p:cNvPr>
          <p:cNvSpPr>
            <a:spLocks noGrp="1"/>
          </p:cNvSpPr>
          <p:nvPr>
            <p:ph idx="1"/>
          </p:nvPr>
        </p:nvSpPr>
        <p:spPr>
          <a:xfrm>
            <a:off x="505598" y="2311492"/>
            <a:ext cx="11447862" cy="4318184"/>
          </a:xfrm>
        </p:spPr>
        <p:txBody>
          <a:bodyPr>
            <a:normAutofit/>
          </a:bodyPr>
          <a:lstStyle/>
          <a:p>
            <a:pPr marL="0" indent="0">
              <a:buNone/>
            </a:pPr>
            <a:r>
              <a:rPr lang="en-GB" b="1" u="sng" dirty="0">
                <a:solidFill>
                  <a:schemeClr val="tx1"/>
                </a:solidFill>
                <a:latin typeface="+mj-lt"/>
                <a:ea typeface="Verdana" panose="020B0604030504040204" pitchFamily="34" charset="0"/>
              </a:rPr>
              <a:t>ERD Diagram</a:t>
            </a:r>
          </a:p>
          <a:p>
            <a:pPr marL="0" indent="0">
              <a:buNone/>
            </a:pPr>
            <a:r>
              <a:rPr lang="en-GB" sz="1600" dirty="0">
                <a:solidFill>
                  <a:schemeClr val="tx1"/>
                </a:solidFill>
                <a:latin typeface="+mj-lt"/>
                <a:ea typeface="Verdana" panose="020B0604030504040204" pitchFamily="34" charset="0"/>
              </a:rPr>
              <a:t>I created the initial ERD diagram to give the Developers some idea as to what data needs to be included within the models they create. </a:t>
            </a:r>
          </a:p>
          <a:p>
            <a:pPr marL="0" indent="0">
              <a:buNone/>
            </a:pPr>
            <a:r>
              <a:rPr lang="en-GB" sz="1600" dirty="0">
                <a:solidFill>
                  <a:schemeClr val="tx1"/>
                </a:solidFill>
                <a:latin typeface="+mj-lt"/>
                <a:ea typeface="Verdana" panose="020B0604030504040204" pitchFamily="34" charset="0"/>
              </a:rPr>
              <a:t>I made gradual changes collaborating with Developers based on their knowledge of what data is needed for the website to work.</a:t>
            </a:r>
          </a:p>
          <a:p>
            <a:pPr marL="0" indent="0">
              <a:buNone/>
            </a:pPr>
            <a:r>
              <a:rPr lang="en-GB" sz="1600" dirty="0">
                <a:solidFill>
                  <a:schemeClr val="tx1"/>
                </a:solidFill>
                <a:latin typeface="+mj-lt"/>
                <a:ea typeface="Verdana" panose="020B0604030504040204" pitchFamily="34" charset="0"/>
              </a:rPr>
              <a:t>Worked with other System Analysts to ensure no ERD Modelling mistakes were made.</a:t>
            </a:r>
          </a:p>
          <a:p>
            <a:pPr marL="0" indent="0">
              <a:buNone/>
            </a:pPr>
            <a:endParaRPr lang="en-GB" sz="1600" dirty="0">
              <a:solidFill>
                <a:schemeClr val="tx1"/>
              </a:solidFill>
              <a:latin typeface="+mj-lt"/>
              <a:ea typeface="Verdana" panose="020B0604030504040204" pitchFamily="34" charset="0"/>
            </a:endParaRPr>
          </a:p>
          <a:p>
            <a:pPr marL="0" indent="0">
              <a:buNone/>
            </a:pPr>
            <a:r>
              <a:rPr lang="en-GB" b="1" u="sng" dirty="0">
                <a:solidFill>
                  <a:schemeClr val="tx1"/>
                </a:solidFill>
                <a:latin typeface="+mj-lt"/>
                <a:ea typeface="Verdana" panose="020B0604030504040204" pitchFamily="34" charset="0"/>
              </a:rPr>
              <a:t>Class Diagrams &amp; Models</a:t>
            </a:r>
          </a:p>
          <a:p>
            <a:pPr marL="0" indent="0">
              <a:buNone/>
            </a:pPr>
            <a:r>
              <a:rPr lang="en-GB" sz="1600" dirty="0">
                <a:solidFill>
                  <a:schemeClr val="tx1"/>
                </a:solidFill>
                <a:latin typeface="+mj-lt"/>
                <a:ea typeface="Verdana" panose="020B0604030504040204" pitchFamily="34" charset="0"/>
              </a:rPr>
              <a:t>I created the initial Class Diagrams and Models, as this would give the developers a head start to their developing and give them an insight as to the data needed for the website to be functional.</a:t>
            </a:r>
          </a:p>
          <a:p>
            <a:pPr marL="0" indent="0">
              <a:buNone/>
            </a:pPr>
            <a:r>
              <a:rPr lang="en-GB" sz="1600" dirty="0">
                <a:solidFill>
                  <a:schemeClr val="tx1"/>
                </a:solidFill>
                <a:latin typeface="+mj-lt"/>
                <a:ea typeface="Verdana" panose="020B0604030504040204" pitchFamily="34" charset="0"/>
              </a:rPr>
              <a:t>I would update the Class Diagrams based on changes that the developers had made to the model.</a:t>
            </a:r>
          </a:p>
          <a:p>
            <a:pPr marL="0" indent="0">
              <a:buNone/>
            </a:pPr>
            <a:r>
              <a:rPr lang="en-GB" sz="1600" dirty="0">
                <a:solidFill>
                  <a:schemeClr val="tx1"/>
                </a:solidFill>
                <a:latin typeface="+mj-lt"/>
                <a:ea typeface="Verdana" panose="020B0604030504040204" pitchFamily="34" charset="0"/>
              </a:rPr>
              <a:t>New Class Diagrams would be made as new features requiring Models are created.</a:t>
            </a:r>
          </a:p>
          <a:p>
            <a:pPr marL="0" indent="0">
              <a:buNone/>
            </a:pPr>
            <a:endParaRPr lang="en-GB" sz="1600" dirty="0">
              <a:latin typeface="+mj-lt"/>
              <a:ea typeface="Verdana" panose="020B0604030504040204" pitchFamily="34" charset="0"/>
            </a:endParaRPr>
          </a:p>
          <a:p>
            <a:pPr marL="0" indent="0">
              <a:buNone/>
            </a:pPr>
            <a:endParaRPr lang="en-GB" dirty="0">
              <a:latin typeface="Verdana" panose="020B0604030504040204" pitchFamily="34" charset="0"/>
              <a:ea typeface="Verdana" panose="020B0604030504040204" pitchFamily="34" charset="0"/>
            </a:endParaRPr>
          </a:p>
          <a:p>
            <a:pPr marL="0" indent="0">
              <a:buNone/>
            </a:pPr>
            <a:endParaRPr lang="en-GB" b="1" u="sng" dirty="0">
              <a:latin typeface="Verdana" panose="020B0604030504040204" pitchFamily="34" charset="0"/>
              <a:ea typeface="Verdana" panose="020B0604030504040204" pitchFamily="34" charset="0"/>
            </a:endParaRPr>
          </a:p>
        </p:txBody>
      </p:sp>
      <p:sp>
        <p:nvSpPr>
          <p:cNvPr id="4" name="Content Placeholder 2">
            <a:extLst>
              <a:ext uri="{FF2B5EF4-FFF2-40B4-BE49-F238E27FC236}">
                <a16:creationId xmlns:a16="http://schemas.microsoft.com/office/drawing/2014/main" id="{4B0A4893-6C9D-4DDE-A7A6-5146BC3D6DBC}"/>
              </a:ext>
            </a:extLst>
          </p:cNvPr>
          <p:cNvSpPr txBox="1">
            <a:spLocks/>
          </p:cNvSpPr>
          <p:nvPr/>
        </p:nvSpPr>
        <p:spPr>
          <a:xfrm>
            <a:off x="505598" y="4470584"/>
            <a:ext cx="11447862" cy="28274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GB"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546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421563-C444-448B-BA8C-60FBAFE869A1}"/>
              </a:ext>
            </a:extLst>
          </p:cNvPr>
          <p:cNvSpPr>
            <a:spLocks noGrp="1"/>
          </p:cNvSpPr>
          <p:nvPr>
            <p:ph type="title"/>
          </p:nvPr>
        </p:nvSpPr>
        <p:spPr>
          <a:xfrm>
            <a:off x="1154955" y="973668"/>
            <a:ext cx="10692488" cy="706964"/>
          </a:xfrm>
        </p:spPr>
        <p:txBody>
          <a:bodyPr/>
          <a:lstStyle/>
          <a:p>
            <a:r>
              <a:rPr lang="en-GB" b="1" dirty="0">
                <a:latin typeface="Verdana" panose="020B0604030504040204" pitchFamily="34" charset="0"/>
                <a:ea typeface="Verdana" panose="020B0604030504040204" pitchFamily="34" charset="0"/>
              </a:rPr>
              <a:t>RHYS CRUZ – </a:t>
            </a:r>
            <a:br>
              <a:rPr lang="en-GB"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SYSTEM ANALYST/DEVELOPER (continued)</a:t>
            </a:r>
            <a:endParaRPr lang="en-GB" b="1" dirty="0">
              <a:latin typeface="Verdana" panose="020B0604030504040204" pitchFamily="34" charset="0"/>
              <a:ea typeface="Verdana" panose="020B0604030504040204" pitchFamily="34" charset="0"/>
            </a:endParaRPr>
          </a:p>
        </p:txBody>
      </p:sp>
      <p:sp>
        <p:nvSpPr>
          <p:cNvPr id="5" name="Content Placeholder 2">
            <a:extLst>
              <a:ext uri="{FF2B5EF4-FFF2-40B4-BE49-F238E27FC236}">
                <a16:creationId xmlns:a16="http://schemas.microsoft.com/office/drawing/2014/main" id="{9CECB25B-329C-418B-8603-ACC09F40925F}"/>
              </a:ext>
            </a:extLst>
          </p:cNvPr>
          <p:cNvSpPr>
            <a:spLocks noGrp="1"/>
          </p:cNvSpPr>
          <p:nvPr>
            <p:ph idx="1"/>
          </p:nvPr>
        </p:nvSpPr>
        <p:spPr>
          <a:xfrm>
            <a:off x="458856" y="2122348"/>
            <a:ext cx="11640379" cy="4735651"/>
          </a:xfrm>
        </p:spPr>
        <p:txBody>
          <a:bodyPr>
            <a:normAutofit fontScale="92500" lnSpcReduction="10000"/>
          </a:bodyPr>
          <a:lstStyle/>
          <a:p>
            <a:pPr marL="0" indent="0">
              <a:buNone/>
            </a:pPr>
            <a:r>
              <a:rPr lang="en-GB" b="1" u="sng" dirty="0">
                <a:solidFill>
                  <a:schemeClr val="tx1"/>
                </a:solidFill>
                <a:latin typeface="+mj-lt"/>
                <a:ea typeface="Verdana" panose="020B0604030504040204" pitchFamily="34" charset="0"/>
              </a:rPr>
              <a:t>GitHub</a:t>
            </a:r>
          </a:p>
          <a:p>
            <a:pPr marL="0" indent="0">
              <a:buNone/>
            </a:pPr>
            <a:r>
              <a:rPr lang="en-GB" sz="1600" dirty="0">
                <a:solidFill>
                  <a:schemeClr val="tx1"/>
                </a:solidFill>
                <a:latin typeface="+mj-lt"/>
                <a:ea typeface="Verdana" panose="020B0604030504040204" pitchFamily="34" charset="0"/>
              </a:rPr>
              <a:t>As a System Analyst I would have to be in charge of the GitHub Repository where I would have to: </a:t>
            </a:r>
          </a:p>
          <a:p>
            <a:pPr>
              <a:buFont typeface="Wingdings" panose="05000000000000000000" pitchFamily="2" charset="2"/>
              <a:buChar char="Ø"/>
            </a:pPr>
            <a:r>
              <a:rPr lang="en-GB" sz="1600" dirty="0">
                <a:solidFill>
                  <a:schemeClr val="tx1"/>
                </a:solidFill>
                <a:latin typeface="+mj-lt"/>
                <a:ea typeface="Verdana" panose="020B0604030504040204" pitchFamily="34" charset="0"/>
              </a:rPr>
              <a:t>Add, edit and close issues</a:t>
            </a:r>
          </a:p>
          <a:p>
            <a:pPr>
              <a:buFont typeface="Wingdings" panose="05000000000000000000" pitchFamily="2" charset="2"/>
              <a:buChar char="Ø"/>
            </a:pPr>
            <a:r>
              <a:rPr lang="en-GB" sz="1600" dirty="0">
                <a:solidFill>
                  <a:schemeClr val="tx1"/>
                </a:solidFill>
                <a:latin typeface="+mj-lt"/>
                <a:ea typeface="Verdana" panose="020B0604030504040204" pitchFamily="34" charset="0"/>
              </a:rPr>
              <a:t>Create Projects and populate them with tasks</a:t>
            </a:r>
          </a:p>
          <a:p>
            <a:pPr>
              <a:buFont typeface="Wingdings" panose="05000000000000000000" pitchFamily="2" charset="2"/>
              <a:buChar char="Ø"/>
            </a:pPr>
            <a:r>
              <a:rPr lang="en-GB" sz="1600" dirty="0">
                <a:solidFill>
                  <a:schemeClr val="tx1"/>
                </a:solidFill>
                <a:latin typeface="+mj-lt"/>
                <a:ea typeface="Verdana" panose="020B0604030504040204" pitchFamily="34" charset="0"/>
              </a:rPr>
              <a:t>Manage Branches/Keep Back Ups</a:t>
            </a:r>
          </a:p>
          <a:p>
            <a:pPr marL="0" indent="0">
              <a:buNone/>
            </a:pPr>
            <a:endParaRPr lang="en-GB" sz="1600" dirty="0">
              <a:solidFill>
                <a:schemeClr val="tx1"/>
              </a:solidFill>
              <a:latin typeface="+mj-lt"/>
              <a:ea typeface="Verdana" panose="020B0604030504040204" pitchFamily="34" charset="0"/>
            </a:endParaRPr>
          </a:p>
          <a:p>
            <a:pPr marL="0" indent="0">
              <a:buNone/>
            </a:pPr>
            <a:r>
              <a:rPr lang="en-GB" b="1" u="sng" dirty="0">
                <a:solidFill>
                  <a:schemeClr val="tx1"/>
                </a:solidFill>
                <a:latin typeface="+mj-lt"/>
                <a:ea typeface="Verdana" panose="020B0604030504040204" pitchFamily="34" charset="0"/>
              </a:rPr>
              <a:t>Testing Templates</a:t>
            </a:r>
          </a:p>
          <a:p>
            <a:pPr marL="0" indent="0">
              <a:buNone/>
            </a:pPr>
            <a:r>
              <a:rPr lang="en-GB" sz="1600" dirty="0">
                <a:solidFill>
                  <a:schemeClr val="tx1"/>
                </a:solidFill>
                <a:latin typeface="+mj-lt"/>
                <a:ea typeface="Verdana" panose="020B0604030504040204" pitchFamily="34" charset="0"/>
              </a:rPr>
              <a:t>I created some initial Tests as templates for the developers to input test data.</a:t>
            </a:r>
          </a:p>
          <a:p>
            <a:pPr marL="0" indent="0">
              <a:buNone/>
            </a:pPr>
            <a:r>
              <a:rPr lang="en-GB" sz="1600" dirty="0">
                <a:solidFill>
                  <a:schemeClr val="tx1"/>
                </a:solidFill>
                <a:latin typeface="+mj-lt"/>
                <a:ea typeface="Verdana" panose="020B0604030504040204" pitchFamily="34" charset="0"/>
              </a:rPr>
              <a:t>Created tests for all of the main controllers, such as Actor, Film and Director.</a:t>
            </a:r>
          </a:p>
          <a:p>
            <a:pPr marL="0" indent="0">
              <a:buNone/>
            </a:pPr>
            <a:endParaRPr lang="en-GB" b="1" u="sng" dirty="0">
              <a:solidFill>
                <a:schemeClr val="tx1"/>
              </a:solidFill>
              <a:latin typeface="+mj-lt"/>
              <a:ea typeface="Verdana" panose="020B0604030504040204" pitchFamily="34" charset="0"/>
            </a:endParaRPr>
          </a:p>
          <a:p>
            <a:pPr marL="0" indent="0">
              <a:buNone/>
            </a:pPr>
            <a:r>
              <a:rPr lang="en-GB" b="1" u="sng" dirty="0">
                <a:solidFill>
                  <a:schemeClr val="tx1"/>
                </a:solidFill>
                <a:latin typeface="+mj-lt"/>
                <a:ea typeface="Verdana" panose="020B0604030504040204" pitchFamily="34" charset="0"/>
              </a:rPr>
              <a:t>League Tables &amp; Indexes</a:t>
            </a:r>
          </a:p>
          <a:p>
            <a:pPr marL="0" indent="0">
              <a:buNone/>
            </a:pPr>
            <a:r>
              <a:rPr lang="en-GB" sz="1600" dirty="0">
                <a:solidFill>
                  <a:schemeClr val="tx1"/>
                </a:solidFill>
                <a:latin typeface="+mj-lt"/>
                <a:ea typeface="Verdana" panose="020B0604030504040204" pitchFamily="34" charset="0"/>
              </a:rPr>
              <a:t>I had inputted the code onto the Director and Actor to add League Table functionality, based on the code for the Film League Table.</a:t>
            </a:r>
          </a:p>
          <a:p>
            <a:pPr marL="0" indent="0">
              <a:buNone/>
            </a:pPr>
            <a:r>
              <a:rPr lang="en-GB" sz="1600" dirty="0">
                <a:solidFill>
                  <a:schemeClr val="tx1"/>
                </a:solidFill>
                <a:latin typeface="+mj-lt"/>
                <a:ea typeface="Verdana" panose="020B0604030504040204" pitchFamily="34" charset="0"/>
              </a:rPr>
              <a:t>I also inputted code to add Default Images to the Actor and Director Index pages.</a:t>
            </a:r>
          </a:p>
          <a:p>
            <a:pPr marL="0" indent="0">
              <a:buNone/>
            </a:pPr>
            <a:endParaRPr lang="en-GB" sz="1600" b="1"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0720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2383-EAC7-4DD6-8E1B-FF4B7628599E}"/>
              </a:ext>
            </a:extLst>
          </p:cNvPr>
          <p:cNvSpPr>
            <a:spLocks noGrp="1"/>
          </p:cNvSpPr>
          <p:nvPr>
            <p:ph type="title"/>
          </p:nvPr>
        </p:nvSpPr>
        <p:spPr>
          <a:xfrm>
            <a:off x="1141702" y="986921"/>
            <a:ext cx="8761413" cy="706964"/>
          </a:xfrm>
        </p:spPr>
        <p:txBody>
          <a:bodyPr/>
          <a:lstStyle/>
          <a:p>
            <a:r>
              <a:rPr lang="en-GB" b="1" dirty="0">
                <a:latin typeface="Verdana" panose="020B0604030504040204" pitchFamily="34" charset="0"/>
                <a:ea typeface="Verdana" panose="020B0604030504040204" pitchFamily="34" charset="0"/>
              </a:rPr>
              <a:t>STEPHEN CALUM EWART </a:t>
            </a:r>
            <a:r>
              <a:rPr lang="en-GB" sz="3200" b="1" dirty="0">
                <a:latin typeface="Verdana" panose="020B0604030504040204" pitchFamily="34" charset="0"/>
                <a:ea typeface="Verdana" panose="020B0604030504040204" pitchFamily="34" charset="0"/>
              </a:rPr>
              <a:t>– </a:t>
            </a:r>
            <a:br>
              <a:rPr lang="en-GB" sz="3200"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DEVELOPER</a:t>
            </a:r>
            <a:endParaRPr lang="en-GB"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727DE98-5449-4E99-8FEB-96859C144381}"/>
              </a:ext>
            </a:extLst>
          </p:cNvPr>
          <p:cNvSpPr>
            <a:spLocks noGrp="1"/>
          </p:cNvSpPr>
          <p:nvPr>
            <p:ph idx="1"/>
          </p:nvPr>
        </p:nvSpPr>
        <p:spPr>
          <a:xfrm>
            <a:off x="504590" y="2630004"/>
            <a:ext cx="11182820" cy="3416300"/>
          </a:xfrm>
        </p:spPr>
        <p:txBody>
          <a:bodyPr>
            <a:normAutofit lnSpcReduction="10000"/>
          </a:bodyPr>
          <a:lstStyle/>
          <a:p>
            <a:pPr marL="0" indent="0">
              <a:buNone/>
            </a:pPr>
            <a:r>
              <a:rPr lang="en-GB" b="1" u="sng" dirty="0">
                <a:solidFill>
                  <a:schemeClr val="tx1"/>
                </a:solidFill>
                <a:latin typeface="+mj-lt"/>
                <a:ea typeface="Verdana" panose="020B0604030504040204" pitchFamily="34" charset="0"/>
              </a:rPr>
              <a:t>Main Issues </a:t>
            </a:r>
          </a:p>
          <a:p>
            <a:r>
              <a:rPr lang="en-GB" sz="1600" dirty="0">
                <a:solidFill>
                  <a:schemeClr val="tx1"/>
                </a:solidFill>
                <a:latin typeface="+mj-lt"/>
              </a:rPr>
              <a:t>During our creation of the project an issue with GitHub occurred where the certain files that should not be changed were being saved as changes automatically </a:t>
            </a:r>
          </a:p>
          <a:p>
            <a:r>
              <a:rPr lang="en-GB" sz="1600" dirty="0">
                <a:solidFill>
                  <a:schemeClr val="tx1"/>
                </a:solidFill>
                <a:latin typeface="+mj-lt"/>
              </a:rPr>
              <a:t>I remade the entire project in a new GitHub repository in order to remove this issue as it didn’t allow people to properly download and add changes to the repository</a:t>
            </a:r>
          </a:p>
          <a:p>
            <a:pPr marL="0" indent="0">
              <a:buNone/>
            </a:pPr>
            <a:endParaRPr lang="en-GB" dirty="0">
              <a:solidFill>
                <a:schemeClr val="tx1"/>
              </a:solidFill>
              <a:latin typeface="+mj-lt"/>
            </a:endParaRPr>
          </a:p>
          <a:p>
            <a:pPr marL="0" indent="0">
              <a:buNone/>
            </a:pPr>
            <a:r>
              <a:rPr lang="en-GB" b="1" u="sng" dirty="0">
                <a:solidFill>
                  <a:schemeClr val="tx1"/>
                </a:solidFill>
                <a:latin typeface="+mj-lt"/>
                <a:ea typeface="Verdana" panose="020B0604030504040204" pitchFamily="34" charset="0"/>
              </a:rPr>
              <a:t>Creation of project and changing bootstrap</a:t>
            </a:r>
          </a:p>
          <a:p>
            <a:r>
              <a:rPr lang="en-GB" sz="1600" dirty="0">
                <a:solidFill>
                  <a:schemeClr val="tx1"/>
                </a:solidFill>
                <a:latin typeface="+mj-lt"/>
                <a:ea typeface="Verdana" panose="020B0604030504040204" pitchFamily="34" charset="0"/>
              </a:rPr>
              <a:t>I started off with creating an empty website with MVC template with forms </a:t>
            </a:r>
          </a:p>
          <a:p>
            <a:r>
              <a:rPr lang="en-GB" sz="1600" dirty="0">
                <a:solidFill>
                  <a:schemeClr val="tx1"/>
                </a:solidFill>
                <a:latin typeface="+mj-lt"/>
                <a:ea typeface="Verdana" panose="020B0604030504040204" pitchFamily="34" charset="0"/>
              </a:rPr>
              <a:t>I then set out to delete the data within the index page of the home view</a:t>
            </a:r>
          </a:p>
          <a:p>
            <a:r>
              <a:rPr lang="en-GB" sz="1600" dirty="0">
                <a:solidFill>
                  <a:schemeClr val="tx1"/>
                </a:solidFill>
                <a:latin typeface="+mj-lt"/>
                <a:ea typeface="Verdana" panose="020B0604030504040204" pitchFamily="34" charset="0"/>
              </a:rPr>
              <a:t>I then replaced the files of the bootstrap with that of a different them that I liked</a:t>
            </a:r>
          </a:p>
          <a:p>
            <a:pPr marL="0" indent="0">
              <a:buNone/>
            </a:pPr>
            <a:endParaRPr lang="en-GB" sz="1600" b="1"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8223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4BE7-7549-490C-B1D1-17D71513256C}"/>
              </a:ext>
            </a:extLst>
          </p:cNvPr>
          <p:cNvSpPr>
            <a:spLocks noGrp="1"/>
          </p:cNvSpPr>
          <p:nvPr>
            <p:ph type="title"/>
          </p:nvPr>
        </p:nvSpPr>
        <p:spPr/>
        <p:txBody>
          <a:bodyPr/>
          <a:lstStyle/>
          <a:p>
            <a:r>
              <a:rPr lang="en-GB" b="1" dirty="0">
                <a:latin typeface="Verdana" panose="020B0604030504040204" pitchFamily="34" charset="0"/>
                <a:ea typeface="Verdana" panose="020B0604030504040204" pitchFamily="34" charset="0"/>
              </a:rPr>
              <a:t>STEPHEN CALUM EWART </a:t>
            </a:r>
            <a:r>
              <a:rPr lang="en-GB" sz="3200" b="1" dirty="0">
                <a:latin typeface="Verdana" panose="020B0604030504040204" pitchFamily="34" charset="0"/>
                <a:ea typeface="Verdana" panose="020B0604030504040204" pitchFamily="34" charset="0"/>
              </a:rPr>
              <a:t>– </a:t>
            </a:r>
            <a:br>
              <a:rPr lang="en-GB" sz="3200" b="1"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DEVELOPER </a:t>
            </a:r>
            <a:r>
              <a:rPr lang="en-GB" b="1" dirty="0">
                <a:latin typeface="Verdana" panose="020B0604030504040204" pitchFamily="34" charset="0"/>
                <a:ea typeface="Verdana" panose="020B0604030504040204" pitchFamily="34" charset="0"/>
              </a:rPr>
              <a:t>(continued)</a:t>
            </a:r>
            <a:endParaRPr lang="en-GB" dirty="0"/>
          </a:p>
        </p:txBody>
      </p:sp>
      <p:sp>
        <p:nvSpPr>
          <p:cNvPr id="3" name="Content Placeholder 2">
            <a:extLst>
              <a:ext uri="{FF2B5EF4-FFF2-40B4-BE49-F238E27FC236}">
                <a16:creationId xmlns:a16="http://schemas.microsoft.com/office/drawing/2014/main" id="{7E5A0283-4A81-408F-BD6D-A4CAFEB03BBF}"/>
              </a:ext>
            </a:extLst>
          </p:cNvPr>
          <p:cNvSpPr>
            <a:spLocks noGrp="1"/>
          </p:cNvSpPr>
          <p:nvPr>
            <p:ph idx="1"/>
          </p:nvPr>
        </p:nvSpPr>
        <p:spPr>
          <a:xfrm>
            <a:off x="497964" y="2191672"/>
            <a:ext cx="11196072" cy="4679580"/>
          </a:xfrm>
        </p:spPr>
        <p:txBody>
          <a:bodyPr>
            <a:normAutofit fontScale="92500" lnSpcReduction="10000"/>
          </a:bodyPr>
          <a:lstStyle/>
          <a:p>
            <a:pPr marL="0" indent="0">
              <a:buNone/>
            </a:pPr>
            <a:r>
              <a:rPr lang="en-GB" sz="1900" b="1" u="sng" dirty="0">
                <a:solidFill>
                  <a:schemeClr val="tx1"/>
                </a:solidFill>
              </a:rPr>
              <a:t>The Models </a:t>
            </a:r>
          </a:p>
          <a:p>
            <a:r>
              <a:rPr lang="en-GB" sz="1600" dirty="0">
                <a:solidFill>
                  <a:schemeClr val="tx1"/>
                </a:solidFill>
              </a:rPr>
              <a:t>After Rhys had done the initial push of the models which had most details I went back and added extra tables</a:t>
            </a:r>
          </a:p>
          <a:p>
            <a:r>
              <a:rPr lang="en-GB" sz="1600" dirty="0">
                <a:solidFill>
                  <a:schemeClr val="tx1"/>
                </a:solidFill>
              </a:rPr>
              <a:t>I added data migrations and added extra columns to the tables as well as monitoring further migrations that were needed</a:t>
            </a:r>
          </a:p>
          <a:p>
            <a:r>
              <a:rPr lang="en-GB" sz="1600" dirty="0">
                <a:solidFill>
                  <a:schemeClr val="tx1"/>
                </a:solidFill>
              </a:rPr>
              <a:t>I fixed any addition issues when it came to the foreign keys and primary keys as some naming issues occurred during the creation of the controllers that said the naming was incorrect</a:t>
            </a:r>
          </a:p>
          <a:p>
            <a:r>
              <a:rPr lang="en-GB" sz="1600" dirty="0">
                <a:solidFill>
                  <a:schemeClr val="tx1"/>
                </a:solidFill>
              </a:rPr>
              <a:t>Additional models such as news articles and discussions as well as  comments for all pages were also added by me</a:t>
            </a:r>
          </a:p>
          <a:p>
            <a:endParaRPr lang="en-GB" sz="1600" dirty="0">
              <a:solidFill>
                <a:schemeClr val="tx1"/>
              </a:solidFill>
            </a:endParaRPr>
          </a:p>
          <a:p>
            <a:pPr marL="0" indent="0">
              <a:buNone/>
            </a:pPr>
            <a:r>
              <a:rPr lang="en-GB" sz="1900" b="1" u="sng" dirty="0">
                <a:solidFill>
                  <a:schemeClr val="tx1"/>
                </a:solidFill>
              </a:rPr>
              <a:t>The Views</a:t>
            </a:r>
          </a:p>
          <a:p>
            <a:r>
              <a:rPr lang="en-GB" sz="1600" dirty="0">
                <a:solidFill>
                  <a:schemeClr val="tx1"/>
                </a:solidFill>
              </a:rPr>
              <a:t>I changed the details of the layout and the login to allow them to be seen </a:t>
            </a:r>
          </a:p>
          <a:p>
            <a:r>
              <a:rPr lang="en-GB" sz="1600" dirty="0">
                <a:solidFill>
                  <a:schemeClr val="tx1"/>
                </a:solidFill>
              </a:rPr>
              <a:t>Created comment views for film</a:t>
            </a:r>
          </a:p>
          <a:p>
            <a:r>
              <a:rPr lang="en-GB" sz="1600" dirty="0">
                <a:solidFill>
                  <a:schemeClr val="tx1"/>
                </a:solidFill>
              </a:rPr>
              <a:t>Received the view bag from the film controller to allow for only users who add items to edit those items</a:t>
            </a:r>
          </a:p>
          <a:p>
            <a:r>
              <a:rPr lang="en-GB" sz="1600" dirty="0">
                <a:solidFill>
                  <a:schemeClr val="tx1"/>
                </a:solidFill>
              </a:rPr>
              <a:t>Changed directors to feature dropdown information on click</a:t>
            </a:r>
          </a:p>
          <a:p>
            <a:r>
              <a:rPr lang="en-GB" sz="1600" dirty="0">
                <a:solidFill>
                  <a:schemeClr val="tx1"/>
                </a:solidFill>
              </a:rPr>
              <a:t>Add images and default images if no image is included on creation</a:t>
            </a:r>
          </a:p>
          <a:p>
            <a:pPr marL="0" indent="0">
              <a:buNone/>
            </a:pPr>
            <a:endParaRPr lang="en-GB" sz="1600" dirty="0">
              <a:solidFill>
                <a:schemeClr val="tx1"/>
              </a:solidFill>
            </a:endParaRPr>
          </a:p>
          <a:p>
            <a:endParaRPr lang="en-GB" sz="1400" dirty="0">
              <a:solidFill>
                <a:schemeClr val="tx1"/>
              </a:solidFill>
            </a:endParaRPr>
          </a:p>
          <a:p>
            <a:pPr marL="0" indent="0">
              <a:buNone/>
            </a:pPr>
            <a:endParaRPr lang="en-GB" b="1" u="sng" dirty="0"/>
          </a:p>
        </p:txBody>
      </p:sp>
    </p:spTree>
    <p:extLst>
      <p:ext uri="{BB962C8B-B14F-4D97-AF65-F5344CB8AC3E}">
        <p14:creationId xmlns:p14="http://schemas.microsoft.com/office/powerpoint/2010/main" val="4269181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130</TotalTime>
  <Words>1395</Words>
  <Application>Microsoft Macintosh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Verdana</vt:lpstr>
      <vt:lpstr>Wingdings</vt:lpstr>
      <vt:lpstr>Wingdings 3</vt:lpstr>
      <vt:lpstr>Ion Boardroom</vt:lpstr>
      <vt:lpstr>ADVANCED PROGRAMMING  GROUP MVC PROJECT - BSU</vt:lpstr>
      <vt:lpstr>HANISA GILL –  SYSTEM ANALYST </vt:lpstr>
      <vt:lpstr>HANISA GILL –  SYSTEM ANALYST (continued) </vt:lpstr>
      <vt:lpstr>HANNA BURROWS – SYSTEM ANALYST</vt:lpstr>
      <vt:lpstr>HANNA BURROWS – SYSTEM ANALYST (continued)</vt:lpstr>
      <vt:lpstr>RHYS CRUZ –  SYSTEM ANALYST/DEVELOPER</vt:lpstr>
      <vt:lpstr>RHYS CRUZ –  SYSTEM ANALYST/DEVELOPER (continued)</vt:lpstr>
      <vt:lpstr>STEPHEN CALUM EWART –  DEVELOPER</vt:lpstr>
      <vt:lpstr>STEPHEN CALUM EWART –  DEVELOPER (continued)</vt:lpstr>
      <vt:lpstr>KEVIN OBENG – DEVELOPER</vt:lpstr>
      <vt:lpstr>KEVIN OBENG – DEVELOPER (continued)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GROUP MVC PROJECT - BSU</dc:title>
  <dc:creator>Hanisa Kaur</dc:creator>
  <cp:lastModifiedBy>Kevin Obeng</cp:lastModifiedBy>
  <cp:revision>15</cp:revision>
  <dcterms:created xsi:type="dcterms:W3CDTF">2019-04-03T13:14:25Z</dcterms:created>
  <dcterms:modified xsi:type="dcterms:W3CDTF">2019-04-03T17:51:19Z</dcterms:modified>
</cp:coreProperties>
</file>