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7" r:id="rId11"/>
    <p:sldId id="261" r:id="rId12"/>
    <p:sldId id="263" r:id="rId13"/>
    <p:sldId id="315" r:id="rId14"/>
    <p:sldId id="264" r:id="rId15"/>
    <p:sldId id="316" r:id="rId16"/>
    <p:sldId id="317" r:id="rId17"/>
    <p:sldId id="318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14" r:id="rId38"/>
  </p:sldIdLst>
  <p:sldSz cx="12192000" cy="6858000"/>
  <p:notesSz cx="6858000" cy="9144000"/>
  <p:embeddedFontLst>
    <p:embeddedFont>
      <p:font typeface="Arial Black" panose="020B0A04020102020204" pitchFamily="34" charset="0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Tw Cen MT" panose="020B0602020104020603" pitchFamily="34" charset="0"/>
      <p:regular r:id="rId51"/>
      <p:bold r:id="rId52"/>
      <p:italic r:id="rId53"/>
      <p:boldItalic r:id="rId54"/>
    </p:embeddedFont>
    <p:embeddedFont>
      <p:font typeface="Tw Cen MT Condensed" panose="020B0606020104020203" pitchFamily="34" charset="0"/>
      <p:regular r:id="rId55"/>
      <p:bold r:id="rId56"/>
    </p:embeddedFont>
    <p:embeddedFont>
      <p:font typeface="Wingdings 3" panose="05040102010807070707" pitchFamily="18" charset="2"/>
      <p:regular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8294" autoAdjust="0"/>
  </p:normalViewPr>
  <p:slideViewPr>
    <p:cSldViewPr snapToGrid="0">
      <p:cViewPr varScale="1">
        <p:scale>
          <a:sx n="76" d="100"/>
          <a:sy n="76" d="100"/>
        </p:scale>
        <p:origin x="80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E93D-44B4-4FAE-B797-0F456AAFF80C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C9F30-6099-4B21-AA89-1F1E4A55E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9F30-6099-4B21-AA89-1F1E4A55EE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simple function that takes the defined class members of player and carries out addition. Of the player passed in (a </a:t>
            </a:r>
            <a:r>
              <a:rPr lang="en-GB" dirty="0" err="1"/>
              <a:t>const</a:t>
            </a:r>
            <a:r>
              <a:rPr lang="en-GB" dirty="0"/>
              <a:t>) and the current player. </a:t>
            </a:r>
          </a:p>
          <a:p>
            <a:r>
              <a:rPr lang="en-GB" dirty="0"/>
              <a:t>As an aside, why might we want this to be a referenced </a:t>
            </a:r>
            <a:r>
              <a:rPr lang="en-GB" dirty="0" err="1"/>
              <a:t>const</a:t>
            </a:r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9F30-6099-4B21-AA89-1F1E4A55EE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sz="800" dirty="0"/>
              <a:t>have a simple player class. It includes some getters and setters for the score and lives. We didn’t use the getters and setters for the </a:t>
            </a:r>
            <a:r>
              <a:rPr lang="en-GB" sz="800" dirty="0" err="1"/>
              <a:t>GameObject</a:t>
            </a:r>
            <a:r>
              <a:rPr lang="en-GB" sz="800" dirty="0"/>
              <a:t> class. This is a better form.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9F30-6099-4B21-AA89-1F1E4A55EE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7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Already created an addition override so player + int is valid (p2+int).</a:t>
            </a:r>
          </a:p>
          <a:p>
            <a:r>
              <a:rPr lang="en-GB" dirty="0"/>
              <a:t>Can’t do other way round.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9F30-6099-4B21-AA89-1F1E4A55EE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7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using the operators that we have already overloaded.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C9F30-6099-4B21-AA89-1F1E4A55EE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9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3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4586" y="1654935"/>
            <a:ext cx="4991947" cy="235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0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4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0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4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A19399D-E4D6-426D-B2B6-D85DAEC7F129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523845B-B450-4D97-854B-63D09F18D45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3CE8-EC44-4809-941F-D8BD1313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Operator overloading and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89064-E737-42BE-B85A-26A80A19E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Jethro Shell</a:t>
            </a:r>
          </a:p>
        </p:txBody>
      </p:sp>
    </p:spTree>
    <p:extLst>
      <p:ext uri="{BB962C8B-B14F-4D97-AF65-F5344CB8AC3E}">
        <p14:creationId xmlns:p14="http://schemas.microsoft.com/office/powerpoint/2010/main" val="21867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262-774D-460A-9A0D-095D520C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outside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3CB8-C03B-4407-9D62-8EB20F08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98" y="1563276"/>
            <a:ext cx="7369104" cy="886800"/>
          </a:xfrm>
        </p:spPr>
        <p:txBody>
          <a:bodyPr/>
          <a:lstStyle/>
          <a:p>
            <a:r>
              <a:rPr lang="en-GB" dirty="0"/>
              <a:t>Form for an operator overload outside here is:</a:t>
            </a:r>
          </a:p>
          <a:p>
            <a:r>
              <a:rPr lang="en-GB" dirty="0"/>
              <a:t>- LHS (Object to be manipulated) / RHS (Object to manipulate)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28EB-BB76-47E8-AA8C-C3FF0B92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9" y="3640049"/>
            <a:ext cx="7003330" cy="15750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8A34F-A9EF-420E-BBC7-45FA3631C95F}"/>
              </a:ext>
            </a:extLst>
          </p:cNvPr>
          <p:cNvCxnSpPr>
            <a:cxnSpLocks/>
          </p:cNvCxnSpPr>
          <p:nvPr/>
        </p:nvCxnSpPr>
        <p:spPr>
          <a:xfrm>
            <a:off x="3245618" y="2404101"/>
            <a:ext cx="0" cy="157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1FCCD8-B310-4D0A-8202-9A066AA66B5D}"/>
              </a:ext>
            </a:extLst>
          </p:cNvPr>
          <p:cNvCxnSpPr>
            <a:cxnSpLocks/>
          </p:cNvCxnSpPr>
          <p:nvPr/>
        </p:nvCxnSpPr>
        <p:spPr>
          <a:xfrm flipH="1">
            <a:off x="4592097" y="2491991"/>
            <a:ext cx="1708219" cy="157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3C3DAE-0157-4397-9528-0C983BCAA18E}"/>
              </a:ext>
            </a:extLst>
          </p:cNvPr>
          <p:cNvSpPr txBox="1"/>
          <p:nvPr/>
        </p:nvSpPr>
        <p:spPr>
          <a:xfrm>
            <a:off x="7887956" y="3640049"/>
            <a:ext cx="35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implementation not so efficient as need to create a new object.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5E33A5-2ABE-4700-B6A4-8A8FE5D2FA5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863024" y="3963215"/>
            <a:ext cx="1024932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BD1EB6-7D60-415B-8DCD-3AF571EDF6EA}"/>
              </a:ext>
            </a:extLst>
          </p:cNvPr>
          <p:cNvSpPr txBox="1"/>
          <p:nvPr/>
        </p:nvSpPr>
        <p:spPr>
          <a:xfrm>
            <a:off x="543786" y="5626453"/>
            <a:ext cx="35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Quick question: Why use &amp; to player and </a:t>
            </a:r>
            <a:r>
              <a:rPr lang="en-GB" dirty="0" err="1"/>
              <a:t>const</a:t>
            </a:r>
            <a:r>
              <a:rPr lang="en-GB" dirty="0"/>
              <a:t> int?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A9FC4-4FA1-4F32-B90D-1B82E46C40AE}"/>
              </a:ext>
            </a:extLst>
          </p:cNvPr>
          <p:cNvSpPr txBox="1"/>
          <p:nvPr/>
        </p:nvSpPr>
        <p:spPr>
          <a:xfrm>
            <a:off x="4526782" y="5651709"/>
            <a:ext cx="354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Pass by reference so no need to create new object, </a:t>
            </a:r>
            <a:r>
              <a:rPr lang="en-GB" dirty="0" err="1">
                <a:solidFill>
                  <a:srgbClr val="FF0000"/>
                </a:solidFill>
              </a:rPr>
              <a:t>const</a:t>
            </a:r>
            <a:r>
              <a:rPr lang="en-GB" dirty="0">
                <a:solidFill>
                  <a:srgbClr val="FF0000"/>
                </a:solidFill>
              </a:rPr>
              <a:t> as integer is not changing.</a:t>
            </a:r>
          </a:p>
        </p:txBody>
      </p:sp>
    </p:spTree>
    <p:extLst>
      <p:ext uri="{BB962C8B-B14F-4D97-AF65-F5344CB8AC3E}">
        <p14:creationId xmlns:p14="http://schemas.microsoft.com/office/powerpoint/2010/main" val="5123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3962-B29A-4B1B-82AB-610F622A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Inside / outside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4057C1-F26B-4221-86AB-940E5FCD9A07}"/>
              </a:ext>
            </a:extLst>
          </p:cNvPr>
          <p:cNvSpPr txBox="1">
            <a:spLocks/>
          </p:cNvSpPr>
          <p:nvPr/>
        </p:nvSpPr>
        <p:spPr>
          <a:xfrm>
            <a:off x="719819" y="2084832"/>
            <a:ext cx="10524286" cy="54783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class has addition overloaded outside of the class: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27D5F-4697-480A-B1E2-CB0EFE110FA5}"/>
              </a:ext>
            </a:extLst>
          </p:cNvPr>
          <p:cNvSpPr txBox="1"/>
          <p:nvPr/>
        </p:nvSpPr>
        <p:spPr>
          <a:xfrm>
            <a:off x="167159" y="3557772"/>
            <a:ext cx="7580119" cy="306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10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r>
              <a:rPr lang="en-GB" sz="2000" spc="-20" dirty="0">
                <a:cs typeface="Arial"/>
              </a:rPr>
              <a:t>&lt;Player </a:t>
            </a:r>
            <a:r>
              <a:rPr lang="en-GB" sz="2200" spc="-5" dirty="0">
                <a:cs typeface="Arial"/>
              </a:rPr>
              <a:t>object</a:t>
            </a:r>
            <a:r>
              <a:rPr lang="en-GB" sz="2000" spc="-5" dirty="0">
                <a:cs typeface="Arial"/>
              </a:rPr>
              <a:t>&gt; = </a:t>
            </a:r>
            <a:r>
              <a:rPr lang="en-GB" sz="2000" spc="-20" dirty="0">
                <a:cs typeface="Arial"/>
              </a:rPr>
              <a:t>&lt;Player </a:t>
            </a:r>
            <a:r>
              <a:rPr lang="en-GB" sz="2000" spc="-5" dirty="0">
                <a:cs typeface="Arial"/>
              </a:rPr>
              <a:t>object&gt; +</a:t>
            </a:r>
            <a:r>
              <a:rPr lang="en-GB" sz="2000" spc="15" dirty="0">
                <a:cs typeface="Arial"/>
              </a:rPr>
              <a:t> </a:t>
            </a:r>
            <a:r>
              <a:rPr lang="en-GB" sz="2000" spc="-5" dirty="0">
                <a:cs typeface="Arial"/>
              </a:rPr>
              <a:t>&lt;integer&gt;</a:t>
            </a:r>
            <a:endParaRPr lang="en-GB" sz="2000" dirty="0"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r>
              <a:rPr lang="en-GB" sz="2000" spc="-20" dirty="0">
                <a:cs typeface="Arial"/>
              </a:rPr>
              <a:t>Player </a:t>
            </a:r>
            <a:r>
              <a:rPr lang="en-GB" sz="2000" spc="-5" dirty="0">
                <a:cs typeface="Arial"/>
              </a:rPr>
              <a:t>p2 = p1 +</a:t>
            </a:r>
            <a:r>
              <a:rPr lang="en-GB" sz="2000" spc="-15" dirty="0">
                <a:cs typeface="Arial"/>
              </a:rPr>
              <a:t> </a:t>
            </a:r>
            <a:r>
              <a:rPr lang="en-GB" sz="2000" spc="-5" dirty="0">
                <a:cs typeface="Arial"/>
              </a:rPr>
              <a:t>10f; </a:t>
            </a:r>
            <a:r>
              <a:rPr lang="en-GB" sz="2000" spc="-5" dirty="0">
                <a:solidFill>
                  <a:srgbClr val="00B050"/>
                </a:solidFill>
                <a:cs typeface="Arial"/>
              </a:rPr>
              <a:t>Valid</a:t>
            </a:r>
          </a:p>
          <a:p>
            <a:pPr marL="812800" lvl="1" indent="-342900">
              <a:lnSpc>
                <a:spcPct val="100000"/>
              </a:lnSpc>
              <a:spcBef>
                <a:spcPts val="4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endParaRPr lang="en-GB" sz="2000" spc="-5" dirty="0">
              <a:solidFill>
                <a:srgbClr val="00B050"/>
              </a:solidFill>
              <a:cs typeface="Arial"/>
            </a:endParaRPr>
          </a:p>
          <a:p>
            <a:pPr marL="469900" lvl="1"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r>
              <a:rPr lang="en-GB" sz="2000" spc="-20" dirty="0">
                <a:cs typeface="Arial"/>
              </a:rPr>
              <a:t>What about &lt;Player </a:t>
            </a:r>
            <a:r>
              <a:rPr lang="en-GB" sz="2200" spc="-5" dirty="0">
                <a:cs typeface="Arial"/>
              </a:rPr>
              <a:t>object</a:t>
            </a:r>
            <a:r>
              <a:rPr lang="en-GB" sz="2000" spc="-5" dirty="0">
                <a:cs typeface="Arial"/>
              </a:rPr>
              <a:t>&gt; = &lt;integer&gt; + </a:t>
            </a:r>
            <a:r>
              <a:rPr lang="en-GB" sz="2000" spc="-20" dirty="0">
                <a:cs typeface="Arial"/>
              </a:rPr>
              <a:t>&lt;Player </a:t>
            </a:r>
            <a:r>
              <a:rPr lang="en-GB" sz="2000" spc="-5" dirty="0">
                <a:cs typeface="Arial"/>
              </a:rPr>
              <a:t>object&gt;</a:t>
            </a:r>
            <a:endParaRPr lang="en-GB" sz="2000" spc="-20" dirty="0">
              <a:cs typeface="Arial"/>
            </a:endParaRPr>
          </a:p>
          <a:p>
            <a:pPr marL="469900" lvl="1"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r>
              <a:rPr lang="en-GB" sz="2000" spc="-20" dirty="0">
                <a:cs typeface="Arial"/>
              </a:rPr>
              <a:t>Player </a:t>
            </a:r>
            <a:r>
              <a:rPr lang="en-GB" sz="2000" spc="-5" dirty="0">
                <a:cs typeface="Arial"/>
              </a:rPr>
              <a:t>p2 = p1 +</a:t>
            </a:r>
            <a:r>
              <a:rPr lang="en-GB" sz="2000" spc="-15" dirty="0">
                <a:cs typeface="Arial"/>
              </a:rPr>
              <a:t> </a:t>
            </a:r>
            <a:r>
              <a:rPr lang="en-GB" sz="2000" spc="-5" dirty="0">
                <a:cs typeface="Arial"/>
              </a:rPr>
              <a:t>10f; </a:t>
            </a:r>
            <a:r>
              <a:rPr lang="en-GB" sz="2000" spc="-5" dirty="0">
                <a:solidFill>
                  <a:srgbClr val="FF0000"/>
                </a:solidFill>
                <a:cs typeface="Arial"/>
              </a:rPr>
              <a:t>Invalid </a:t>
            </a:r>
          </a:p>
          <a:p>
            <a:pPr marL="469900" lvl="1"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endParaRPr lang="en-GB" sz="2000" spc="-5" dirty="0">
              <a:cs typeface="Arial"/>
            </a:endParaRPr>
          </a:p>
          <a:p>
            <a:pPr marL="469900" lvl="1"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r>
              <a:rPr lang="en-GB" sz="2000" spc="-5" dirty="0">
                <a:cs typeface="Arial"/>
              </a:rPr>
              <a:t>Need for global operator.</a:t>
            </a:r>
            <a:endParaRPr lang="en-GB" sz="2000" dirty="0"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480"/>
              </a:spcBef>
              <a:buClr>
                <a:srgbClr val="564B3C"/>
              </a:buClr>
              <a:tabLst>
                <a:tab pos="812165" algn="l"/>
                <a:tab pos="812800" algn="l"/>
              </a:tabLst>
            </a:pPr>
            <a:endParaRPr lang="en-GB" sz="2000" dirty="0">
              <a:solidFill>
                <a:srgbClr val="00B050"/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D2953-952A-4BD2-A6B3-76B2DDFE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42" y="2808997"/>
            <a:ext cx="6083787" cy="681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B5156-CAC1-4D57-832F-2DA196810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35" y="5090243"/>
            <a:ext cx="5882944" cy="16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CDA7-1957-4C07-8460-9EC0693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9C6D-E8C8-4CA7-9851-9C1BC86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21" y="1833824"/>
            <a:ext cx="9639685" cy="1944355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Comparison operators are:</a:t>
            </a:r>
          </a:p>
          <a:p>
            <a:r>
              <a:rPr lang="en-GB" sz="2400" dirty="0"/>
              <a:t>== and !=</a:t>
            </a:r>
          </a:p>
          <a:p>
            <a:r>
              <a:rPr lang="en-GB" sz="2400" dirty="0"/>
              <a:t>&gt; and &lt;</a:t>
            </a:r>
          </a:p>
          <a:p>
            <a:r>
              <a:rPr lang="en-GB" sz="2400" dirty="0"/>
              <a:t>&gt;= and &lt;=</a:t>
            </a:r>
          </a:p>
          <a:p>
            <a:r>
              <a:rPr lang="en-GB" sz="2400" dirty="0"/>
              <a:t>These are generally quite easy to implement: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8A40F-1A73-469B-9D20-FFDCBAF9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62" y="3991408"/>
            <a:ext cx="5427756" cy="26133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072998-1637-4A16-A820-9AEA48030920}"/>
              </a:ext>
            </a:extLst>
          </p:cNvPr>
          <p:cNvSpPr txBox="1">
            <a:spLocks/>
          </p:cNvSpPr>
          <p:nvPr/>
        </p:nvSpPr>
        <p:spPr>
          <a:xfrm>
            <a:off x="6914137" y="4320791"/>
            <a:ext cx="4691710" cy="19443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If it’s inside of a class or struct, the form has a LHS (input) that then uses some form of comparison and returns the correct value. 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F3BF0C-5989-4D76-9A95-1D320C094321}"/>
              </a:ext>
            </a:extLst>
          </p:cNvPr>
          <p:cNvCxnSpPr>
            <a:cxnSpLocks/>
          </p:cNvCxnSpPr>
          <p:nvPr/>
        </p:nvCxnSpPr>
        <p:spPr>
          <a:xfrm flipH="1" flipV="1">
            <a:off x="3617408" y="4521758"/>
            <a:ext cx="3617405" cy="200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C9D0C-1B70-4150-970A-EB72F77347CF}"/>
              </a:ext>
            </a:extLst>
          </p:cNvPr>
          <p:cNvCxnSpPr>
            <a:cxnSpLocks/>
          </p:cNvCxnSpPr>
          <p:nvPr/>
        </p:nvCxnSpPr>
        <p:spPr>
          <a:xfrm flipH="1">
            <a:off x="3617408" y="5154804"/>
            <a:ext cx="3436535" cy="94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CDA7-1957-4C07-8460-9EC0693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9C6D-E8C8-4CA7-9851-9C1BC86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21" y="1833824"/>
            <a:ext cx="9639685" cy="1944355"/>
          </a:xfrm>
        </p:spPr>
        <p:txBody>
          <a:bodyPr>
            <a:normAutofit/>
          </a:bodyPr>
          <a:lstStyle/>
          <a:p>
            <a:r>
              <a:rPr lang="en-GB" dirty="0"/>
              <a:t>We can use the implementation of two comparison overloads to be able to create all the others.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2D7A9-9CA8-4053-BF34-D73C4AF823BB}"/>
              </a:ext>
            </a:extLst>
          </p:cNvPr>
          <p:cNvSpPr/>
          <p:nvPr/>
        </p:nvSpPr>
        <p:spPr>
          <a:xfrm>
            <a:off x="1064321" y="2674520"/>
            <a:ext cx="10157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66666"/>
                </a:solidFill>
                <a:latin typeface="RobotoMono-Regular"/>
              </a:rPr>
              <a:t>//Only implement those 2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==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i="1" dirty="0">
                <a:solidFill>
                  <a:srgbClr val="666666"/>
                </a:solidFill>
                <a:latin typeface="RobotoMono-Italic"/>
              </a:rPr>
              <a:t>/* Compare */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&lt;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i="1" dirty="0">
                <a:solidFill>
                  <a:srgbClr val="666666"/>
                </a:solidFill>
                <a:latin typeface="RobotoMono-Italic"/>
              </a:rPr>
              <a:t>/* Compare */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RobotoMono-Regular"/>
            </a:endParaRPr>
          </a:p>
          <a:p>
            <a:r>
              <a:rPr lang="en-US" dirty="0">
                <a:solidFill>
                  <a:srgbClr val="666666"/>
                </a:solidFill>
                <a:latin typeface="RobotoMono-Regular"/>
              </a:rPr>
              <a:t>//Now you can define the rest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!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=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return 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!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*</a:t>
            </a:r>
            <a:r>
              <a:rPr lang="en-US" dirty="0">
                <a:solidFill>
                  <a:srgbClr val="0B0BB8"/>
                </a:solidFill>
                <a:latin typeface="RobotoMono-Regular"/>
              </a:rPr>
              <a:t>this 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==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</a:t>
            </a:r>
            <a:r>
              <a:rPr lang="en-US" dirty="0">
                <a:solidFill>
                  <a:srgbClr val="008181"/>
                </a:solidFill>
                <a:latin typeface="RobotoMono-Regular"/>
              </a:rPr>
              <a:t>;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&gt;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&lt; 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*</a:t>
            </a:r>
            <a:r>
              <a:rPr lang="en-US" dirty="0">
                <a:solidFill>
                  <a:srgbClr val="0B0BB8"/>
                </a:solidFill>
                <a:latin typeface="RobotoMono-Regular"/>
              </a:rPr>
              <a:t>this</a:t>
            </a:r>
            <a:r>
              <a:rPr lang="en-US" dirty="0">
                <a:solidFill>
                  <a:srgbClr val="008181"/>
                </a:solidFill>
                <a:latin typeface="RobotoMono-Regular"/>
              </a:rPr>
              <a:t>;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&lt;=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return 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!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*</a:t>
            </a:r>
            <a:r>
              <a:rPr lang="en-US" dirty="0">
                <a:solidFill>
                  <a:srgbClr val="0B0BB8"/>
                </a:solidFill>
                <a:latin typeface="RobotoMono-Regular"/>
              </a:rPr>
              <a:t>this 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</a:t>
            </a:r>
            <a:r>
              <a:rPr lang="en-US" dirty="0">
                <a:solidFill>
                  <a:srgbClr val="008181"/>
                </a:solidFill>
                <a:latin typeface="RobotoMono-Regular"/>
              </a:rPr>
              <a:t>;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{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return 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!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*</a:t>
            </a:r>
            <a:r>
              <a:rPr lang="en-US" dirty="0">
                <a:solidFill>
                  <a:srgbClr val="0B0BB8"/>
                </a:solidFill>
                <a:latin typeface="RobotoMono-Regular"/>
              </a:rPr>
              <a:t>this 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&lt;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</a:t>
            </a:r>
            <a:r>
              <a:rPr lang="en-US" dirty="0">
                <a:solidFill>
                  <a:srgbClr val="008181"/>
                </a:solidFill>
                <a:latin typeface="RobotoMono-Regular"/>
              </a:rPr>
              <a:t>;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D953C9-2936-48A8-9413-5A7D12896D2F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4227127"/>
            <a:ext cx="6296891" cy="67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8BE45-3960-4DF5-B799-70582E60C420}"/>
              </a:ext>
            </a:extLst>
          </p:cNvPr>
          <p:cNvCxnSpPr>
            <a:cxnSpLocks/>
          </p:cNvCxnSpPr>
          <p:nvPr/>
        </p:nvCxnSpPr>
        <p:spPr>
          <a:xfrm flipH="1" flipV="1">
            <a:off x="4686300" y="3333440"/>
            <a:ext cx="4634346" cy="56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441BBF-4FCF-4345-93B0-74B3E5EED232}"/>
              </a:ext>
            </a:extLst>
          </p:cNvPr>
          <p:cNvSpPr txBox="1"/>
          <p:nvPr/>
        </p:nvSpPr>
        <p:spPr>
          <a:xfrm>
            <a:off x="9455727" y="3138055"/>
            <a:ext cx="232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is </a:t>
            </a:r>
            <a:r>
              <a:rPr lang="en-GB" dirty="0" err="1"/>
              <a:t>const</a:t>
            </a:r>
            <a:r>
              <a:rPr lang="en-GB" dirty="0"/>
              <a:t> so that the compiler knows that it won’t alter anything.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F1C87-1555-4DC2-B8AC-9DCAB10B3B39}"/>
              </a:ext>
            </a:extLst>
          </p:cNvPr>
          <p:cNvSpPr txBox="1"/>
          <p:nvPr/>
        </p:nvSpPr>
        <p:spPr>
          <a:xfrm>
            <a:off x="9725891" y="4510333"/>
            <a:ext cx="2327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const</a:t>
            </a:r>
            <a:r>
              <a:rPr lang="en-GB" dirty="0"/>
              <a:t> as not changing, just returning values and passing by reference as it is quicker than value.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29C80B-54E7-4B52-AA86-7ECA8C4CC97B}"/>
              </a:ext>
            </a:extLst>
          </p:cNvPr>
          <p:cNvSpPr/>
          <p:nvPr/>
        </p:nvSpPr>
        <p:spPr>
          <a:xfrm>
            <a:off x="1008541" y="5457098"/>
            <a:ext cx="6550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66666"/>
                </a:solidFill>
                <a:latin typeface="RobotoMono-Regular"/>
              </a:rPr>
              <a:t>Outside a class function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==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lhs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,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{ </a:t>
            </a:r>
            <a:r>
              <a:rPr lang="en-US" i="1" dirty="0">
                <a:solidFill>
                  <a:srgbClr val="666666"/>
                </a:solidFill>
                <a:latin typeface="RobotoMono-Italic"/>
              </a:rPr>
              <a:t>/* Compare */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</a:p>
          <a:p>
            <a:r>
              <a:rPr lang="en-US" dirty="0">
                <a:solidFill>
                  <a:srgbClr val="0B0BA1"/>
                </a:solidFill>
                <a:latin typeface="RobotoMono-Regular"/>
              </a:rPr>
              <a:t>bool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operator</a:t>
            </a:r>
            <a:r>
              <a:rPr lang="en-US" dirty="0">
                <a:solidFill>
                  <a:srgbClr val="000081"/>
                </a:solidFill>
                <a:latin typeface="RobotoMono-Regular"/>
              </a:rPr>
              <a:t>&lt;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(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lhs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, </a:t>
            </a:r>
            <a:r>
              <a:rPr lang="en-US" dirty="0">
                <a:solidFill>
                  <a:srgbClr val="0B0BA1"/>
                </a:solidFill>
                <a:latin typeface="RobotoMono-Regular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RobotoMono-Regular"/>
              </a:rPr>
              <a:t>T</a:t>
            </a:r>
            <a:r>
              <a:rPr lang="en-US" dirty="0">
                <a:solidFill>
                  <a:srgbClr val="000040"/>
                </a:solidFill>
                <a:latin typeface="RobotoMono-Regular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RobotoMono-Regular"/>
              </a:rPr>
              <a:t>rhs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) { </a:t>
            </a:r>
            <a:r>
              <a:rPr lang="en-US" i="1" dirty="0">
                <a:solidFill>
                  <a:srgbClr val="666666"/>
                </a:solidFill>
                <a:latin typeface="RobotoMono-Italic"/>
              </a:rPr>
              <a:t>/* Compare */ </a:t>
            </a:r>
            <a:r>
              <a:rPr lang="en-US" dirty="0">
                <a:solidFill>
                  <a:srgbClr val="333333"/>
                </a:solidFill>
                <a:latin typeface="RobotoMono-Regular"/>
              </a:rPr>
              <a:t>}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5A47F-A39B-4515-98B2-55BD78C0160E}"/>
              </a:ext>
            </a:extLst>
          </p:cNvPr>
          <p:cNvSpPr txBox="1"/>
          <p:nvPr/>
        </p:nvSpPr>
        <p:spPr>
          <a:xfrm>
            <a:off x="9725891" y="598766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overloading outside of a class uses a LHS and RHS.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37A110-3463-4F33-9E45-2D5FAAB945C4}"/>
              </a:ext>
            </a:extLst>
          </p:cNvPr>
          <p:cNvCxnSpPr>
            <a:cxnSpLocks/>
          </p:cNvCxnSpPr>
          <p:nvPr/>
        </p:nvCxnSpPr>
        <p:spPr>
          <a:xfrm flipH="1" flipV="1">
            <a:off x="5392882" y="5918763"/>
            <a:ext cx="4343743" cy="401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9DB-5D83-41E2-A0E0-C97181B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parenthesis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CBAF-345F-4B5D-BFFD-9EA82EA8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5431134"/>
            <a:ext cx="9720071" cy="447152"/>
          </a:xfrm>
        </p:spPr>
        <p:txBody>
          <a:bodyPr/>
          <a:lstStyle/>
          <a:p>
            <a:r>
              <a:rPr lang="en-GB" dirty="0"/>
              <a:t>Not going to cover all of the operators.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FE6980-7F34-4F31-B5F8-25AC05DD1068}"/>
              </a:ext>
            </a:extLst>
          </p:cNvPr>
          <p:cNvSpPr txBox="1">
            <a:spLocks/>
          </p:cNvSpPr>
          <p:nvPr/>
        </p:nvSpPr>
        <p:spPr>
          <a:xfrm>
            <a:off x="1024126" y="1861256"/>
            <a:ext cx="9720071" cy="44715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can overload the function call operator.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8A659-BB58-4A7D-8A72-29209786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34" y="2652768"/>
            <a:ext cx="6143363" cy="2588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A5BD1-CCE8-41F6-AAC2-041A4640E258}"/>
              </a:ext>
            </a:extLst>
          </p:cNvPr>
          <p:cNvSpPr txBox="1"/>
          <p:nvPr/>
        </p:nvSpPr>
        <p:spPr>
          <a:xfrm>
            <a:off x="7104183" y="2484442"/>
            <a:ext cx="2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LHS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8E495DBA-E380-45D0-A1D5-742F263BE94E}"/>
              </a:ext>
            </a:extLst>
          </p:cNvPr>
          <p:cNvSpPr/>
          <p:nvPr/>
        </p:nvSpPr>
        <p:spPr>
          <a:xfrm rot="5400000">
            <a:off x="5736906" y="1329721"/>
            <a:ext cx="542612" cy="36561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E65CC-D49A-4A47-AA28-8BBAAB81CDA4}"/>
              </a:ext>
            </a:extLst>
          </p:cNvPr>
          <p:cNvSpPr txBox="1"/>
          <p:nvPr/>
        </p:nvSpPr>
        <p:spPr>
          <a:xfrm>
            <a:off x="8957155" y="2768763"/>
            <a:ext cx="25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RHS.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8EB0E4BB-C4B1-40F1-BBAF-4A422B4648D9}"/>
              </a:ext>
            </a:extLst>
          </p:cNvPr>
          <p:cNvSpPr/>
          <p:nvPr/>
        </p:nvSpPr>
        <p:spPr>
          <a:xfrm rot="5400000">
            <a:off x="7464372" y="1753108"/>
            <a:ext cx="686662" cy="3430107"/>
          </a:xfrm>
          <a:prstGeom prst="curvedLef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72DF86-B30A-4DA3-BC8F-CA0B9D685449}"/>
              </a:ext>
            </a:extLst>
          </p:cNvPr>
          <p:cNvSpPr txBox="1"/>
          <p:nvPr/>
        </p:nvSpPr>
        <p:spPr>
          <a:xfrm>
            <a:off x="7354282" y="3980303"/>
            <a:ext cx="343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left hand side and right had side to produce output (vector3d) based on the function call. Here multiplication. NOT VERY USEFUL.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C73DBB-BA71-4ADD-A4E8-83493A81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40" y="5354723"/>
            <a:ext cx="3933833" cy="1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509869"/>
            <a:ext cx="8169282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cs typeface="Arial Black"/>
              </a:rPr>
              <a:t>Exception handling</a:t>
            </a:r>
            <a:endParaRPr dirty="0"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641297"/>
            <a:ext cx="6443345" cy="14491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spcBef>
                <a:spcPts val="11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Dealing with</a:t>
            </a:r>
            <a:r>
              <a:rPr sz="2200" spc="20" dirty="0">
                <a:cs typeface="Arial"/>
              </a:rPr>
              <a:t> </a:t>
            </a:r>
            <a:r>
              <a:rPr sz="2200" spc="-5" dirty="0">
                <a:cs typeface="Arial"/>
              </a:rPr>
              <a:t>errors</a:t>
            </a:r>
            <a:endParaRPr sz="2200" dirty="0"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Using</a:t>
            </a:r>
            <a:r>
              <a:rPr sz="2200" spc="5" dirty="0">
                <a:cs typeface="Arial"/>
              </a:rPr>
              <a:t> </a:t>
            </a:r>
            <a:r>
              <a:rPr sz="2200" spc="-5" dirty="0">
                <a:cs typeface="Arial"/>
              </a:rPr>
              <a:t>exceptions</a:t>
            </a:r>
            <a:endParaRPr lang="en-GB" sz="2200" dirty="0"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cs typeface="Arial"/>
              </a:rPr>
              <a:t>When </a:t>
            </a:r>
            <a:r>
              <a:rPr sz="2200" spc="-5" dirty="0">
                <a:cs typeface="Arial"/>
              </a:rPr>
              <a:t>to use</a:t>
            </a:r>
            <a:r>
              <a:rPr sz="2200" spc="-10" dirty="0">
                <a:cs typeface="Arial"/>
              </a:rPr>
              <a:t> </a:t>
            </a:r>
            <a:r>
              <a:rPr sz="2200" spc="-5" dirty="0">
                <a:cs typeface="Arial"/>
              </a:rPr>
              <a:t>exceptions</a:t>
            </a:r>
            <a:endParaRPr sz="2200" dirty="0"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641297"/>
            <a:ext cx="8520973" cy="521424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2200" spc="-5" dirty="0">
                <a:cs typeface="Arial"/>
              </a:rPr>
              <a:t>What is an error?</a:t>
            </a:r>
            <a:endParaRPr sz="2200" dirty="0">
              <a:cs typeface="Arial"/>
            </a:endParaRPr>
          </a:p>
          <a:p>
            <a:pPr marL="355600" indent="-342900"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cs typeface="Arial"/>
              </a:rPr>
              <a:t>Wrong </a:t>
            </a:r>
            <a:r>
              <a:rPr sz="2200" spc="-5" dirty="0">
                <a:cs typeface="Arial"/>
              </a:rPr>
              <a:t>input (from user of</a:t>
            </a:r>
            <a:r>
              <a:rPr sz="2200" spc="-15" dirty="0">
                <a:cs typeface="Arial"/>
              </a:rPr>
              <a:t> </a:t>
            </a:r>
            <a:r>
              <a:rPr sz="2200" spc="-5" dirty="0">
                <a:cs typeface="Arial"/>
              </a:rPr>
              <a:t>software)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Software asks for a </a:t>
            </a:r>
            <a:r>
              <a:rPr sz="2200" spc="-25" dirty="0">
                <a:cs typeface="Arial"/>
              </a:rPr>
              <a:t>number, </a:t>
            </a:r>
            <a:r>
              <a:rPr sz="2200" spc="-5" dirty="0">
                <a:cs typeface="Arial"/>
              </a:rPr>
              <a:t>user enters a</a:t>
            </a:r>
            <a:r>
              <a:rPr sz="2200" spc="-20" dirty="0">
                <a:cs typeface="Arial"/>
              </a:rPr>
              <a:t> </a:t>
            </a:r>
            <a:r>
              <a:rPr sz="2200" spc="-5" dirty="0">
                <a:cs typeface="Arial"/>
              </a:rPr>
              <a:t>character</a:t>
            </a:r>
            <a:endParaRPr sz="2200" dirty="0">
              <a:cs typeface="Arial"/>
            </a:endParaRPr>
          </a:p>
          <a:p>
            <a:pPr marL="355600" indent="-342900"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Data corruption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Memory fails or another program overwrites your</a:t>
            </a:r>
            <a:r>
              <a:rPr sz="2200" spc="-55" dirty="0">
                <a:cs typeface="Arial"/>
              </a:rPr>
              <a:t> </a:t>
            </a:r>
            <a:r>
              <a:rPr sz="2200" spc="-5" dirty="0">
                <a:cs typeface="Arial"/>
              </a:rPr>
              <a:t>memory</a:t>
            </a:r>
            <a:endParaRPr sz="2200" dirty="0">
              <a:cs typeface="Arial"/>
            </a:endParaRPr>
          </a:p>
          <a:p>
            <a:pPr marL="355600" indent="-342900"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Bad </a:t>
            </a:r>
            <a:r>
              <a:rPr sz="2200" spc="-10" dirty="0">
                <a:cs typeface="Arial"/>
              </a:rPr>
              <a:t>code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70" dirty="0">
                <a:cs typeface="Arial"/>
              </a:rPr>
              <a:t>You </a:t>
            </a:r>
            <a:r>
              <a:rPr sz="2200" spc="-5" dirty="0">
                <a:cs typeface="Arial"/>
              </a:rPr>
              <a:t>mess</a:t>
            </a:r>
            <a:r>
              <a:rPr sz="2200" spc="60" dirty="0">
                <a:cs typeface="Arial"/>
              </a:rPr>
              <a:t> </a:t>
            </a:r>
            <a:r>
              <a:rPr sz="2200" spc="-5" dirty="0">
                <a:cs typeface="Arial"/>
              </a:rPr>
              <a:t>up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Data structure you don’t</a:t>
            </a:r>
            <a:r>
              <a:rPr sz="2200" spc="-25" dirty="0">
                <a:cs typeface="Arial"/>
              </a:rPr>
              <a:t> </a:t>
            </a:r>
            <a:r>
              <a:rPr sz="2200" spc="-5" dirty="0">
                <a:cs typeface="Arial"/>
              </a:rPr>
              <a:t>understand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cs typeface="Arial"/>
              </a:rPr>
              <a:t>Some </a:t>
            </a:r>
            <a:r>
              <a:rPr sz="2200" spc="-5" dirty="0">
                <a:cs typeface="Arial"/>
              </a:rPr>
              <a:t>condition you didn’t think</a:t>
            </a:r>
            <a:r>
              <a:rPr sz="2200" spc="15" dirty="0">
                <a:cs typeface="Arial"/>
              </a:rPr>
              <a:t> </a:t>
            </a:r>
            <a:r>
              <a:rPr sz="2200" spc="-5" dirty="0">
                <a:cs typeface="Arial"/>
              </a:rPr>
              <a:t>of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35" dirty="0">
                <a:cs typeface="Arial"/>
              </a:rPr>
              <a:t>Testing </a:t>
            </a:r>
            <a:r>
              <a:rPr sz="2200" spc="-5" dirty="0">
                <a:cs typeface="Arial"/>
              </a:rPr>
              <a:t>failed to find a</a:t>
            </a:r>
            <a:r>
              <a:rPr sz="2200" spc="15" dirty="0">
                <a:cs typeface="Arial"/>
              </a:rPr>
              <a:t> </a:t>
            </a:r>
            <a:r>
              <a:rPr sz="2200" spc="-5" dirty="0">
                <a:cs typeface="Arial"/>
              </a:rPr>
              <a:t>bug</a:t>
            </a:r>
            <a:endParaRPr sz="2200" dirty="0">
              <a:cs typeface="Arial"/>
            </a:endParaRPr>
          </a:p>
          <a:p>
            <a:pPr marL="355600" indent="-342900"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Hardware</a:t>
            </a:r>
            <a:r>
              <a:rPr sz="2200" spc="10" dirty="0">
                <a:cs typeface="Arial"/>
              </a:rPr>
              <a:t> </a:t>
            </a:r>
            <a:r>
              <a:rPr sz="2200" spc="-5" dirty="0">
                <a:cs typeface="Arial"/>
              </a:rPr>
              <a:t>failure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Disk drive</a:t>
            </a:r>
            <a:r>
              <a:rPr sz="2200" spc="5" dirty="0">
                <a:cs typeface="Arial"/>
              </a:rPr>
              <a:t> </a:t>
            </a:r>
            <a:r>
              <a:rPr sz="2200" spc="-5" dirty="0">
                <a:cs typeface="Arial"/>
              </a:rPr>
              <a:t>breaks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Network </a:t>
            </a:r>
            <a:r>
              <a:rPr sz="2200" spc="-10" dirty="0">
                <a:cs typeface="Arial"/>
              </a:rPr>
              <a:t>goes</a:t>
            </a:r>
            <a:r>
              <a:rPr sz="2200" spc="5" dirty="0">
                <a:cs typeface="Arial"/>
              </a:rPr>
              <a:t> </a:t>
            </a:r>
            <a:r>
              <a:rPr sz="2200" spc="-10" dirty="0">
                <a:cs typeface="Arial"/>
              </a:rPr>
              <a:t>down</a:t>
            </a:r>
            <a:endParaRPr sz="2200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6FAB9A-092D-496A-8927-6CD5731D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641297"/>
            <a:ext cx="3041015" cy="21775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spcBef>
                <a:spcPts val="11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cs typeface="Arial"/>
              </a:rPr>
              <a:t>Four options: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10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Ignore</a:t>
            </a:r>
            <a:r>
              <a:rPr sz="2200" spc="-25" dirty="0">
                <a:cs typeface="Arial"/>
              </a:rPr>
              <a:t> </a:t>
            </a:r>
            <a:r>
              <a:rPr sz="2200" spc="-5" dirty="0">
                <a:cs typeface="Arial"/>
              </a:rPr>
              <a:t>them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Use error</a:t>
            </a:r>
            <a:r>
              <a:rPr sz="2200" spc="-25" dirty="0">
                <a:cs typeface="Arial"/>
              </a:rPr>
              <a:t> </a:t>
            </a:r>
            <a:r>
              <a:rPr sz="2200" spc="-5" dirty="0">
                <a:cs typeface="Arial"/>
              </a:rPr>
              <a:t>codes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Halt the</a:t>
            </a:r>
            <a:r>
              <a:rPr sz="2200" spc="-25" dirty="0">
                <a:cs typeface="Arial"/>
              </a:rPr>
              <a:t> </a:t>
            </a:r>
            <a:r>
              <a:rPr sz="2200" spc="-5" dirty="0">
                <a:cs typeface="Arial"/>
              </a:rPr>
              <a:t>program</a:t>
            </a:r>
            <a:endParaRPr sz="2200" dirty="0">
              <a:cs typeface="Arial"/>
            </a:endParaRPr>
          </a:p>
          <a:p>
            <a:pPr marL="812800" lvl="1" indent="-342900">
              <a:spcBef>
                <a:spcPts val="4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cs typeface="Arial"/>
              </a:rPr>
              <a:t>Throw an</a:t>
            </a:r>
            <a:r>
              <a:rPr sz="2200" spc="-65" dirty="0">
                <a:cs typeface="Arial"/>
              </a:rPr>
              <a:t> </a:t>
            </a:r>
            <a:r>
              <a:rPr sz="2200" spc="-5" dirty="0">
                <a:cs typeface="Arial"/>
              </a:rPr>
              <a:t>exception</a:t>
            </a:r>
            <a:endParaRPr sz="2200" dirty="0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E51ED-C9B2-4D94-BAA3-5C86F41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errors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641298"/>
            <a:ext cx="5967730" cy="329064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2200" spc="-5" dirty="0">
                <a:latin typeface="+mj-lt"/>
                <a:cs typeface="Arial"/>
              </a:rPr>
              <a:t>Really?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+mj-lt"/>
                <a:cs typeface="Arial"/>
              </a:rPr>
              <a:t>Some </a:t>
            </a:r>
            <a:r>
              <a:rPr sz="2200" spc="-5" dirty="0">
                <a:latin typeface="+mj-lt"/>
                <a:cs typeface="Arial"/>
              </a:rPr>
              <a:t>errors don’t cause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problems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Most of the time this is actually what</a:t>
            </a:r>
            <a:r>
              <a:rPr sz="2200" spc="-20" dirty="0">
                <a:latin typeface="+mj-lt"/>
                <a:cs typeface="Arial"/>
              </a:rPr>
              <a:t> </a:t>
            </a:r>
            <a:r>
              <a:rPr sz="2200" spc="-10" dirty="0">
                <a:latin typeface="+mj-lt"/>
                <a:cs typeface="Arial"/>
              </a:rPr>
              <a:t>happens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+mj-lt"/>
                <a:cs typeface="Arial"/>
              </a:rPr>
              <a:t>Many </a:t>
            </a:r>
            <a:r>
              <a:rPr sz="2200" spc="-5" dirty="0">
                <a:latin typeface="+mj-lt"/>
                <a:cs typeface="Arial"/>
              </a:rPr>
              <a:t>functions return thing</a:t>
            </a:r>
            <a:r>
              <a:rPr lang="en-GB" sz="2200" spc="-5" dirty="0">
                <a:latin typeface="+mj-lt"/>
                <a:cs typeface="Arial"/>
              </a:rPr>
              <a:t>s</a:t>
            </a:r>
            <a:r>
              <a:rPr sz="2200" spc="-5" dirty="0">
                <a:latin typeface="+mj-lt"/>
                <a:cs typeface="Arial"/>
              </a:rPr>
              <a:t> which we don’t check: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108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lang="en-GB" sz="1400" spc="-5" dirty="0">
                <a:latin typeface="Arial" panose="020B0604020202020204" pitchFamily="34" charset="0"/>
                <a:cs typeface="Arial" panose="020B0604020202020204" pitchFamily="34" charset="0"/>
              </a:rPr>
              <a:t>std::</a:t>
            </a:r>
            <a:r>
              <a:rPr lang="en-GB" sz="1400" spc="-5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GB" sz="1400" spc="-5" dirty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“Hello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GB" sz="1400" spc="-5" dirty="0">
                <a:latin typeface="Arial" panose="020B0604020202020204" pitchFamily="34" charset="0"/>
                <a:cs typeface="Arial" panose="020B0604020202020204" pitchFamily="34" charset="0"/>
              </a:rPr>
              <a:t>“ &lt;&lt; std::</a:t>
            </a:r>
            <a:r>
              <a:rPr lang="en-GB" sz="1400" spc="-5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OK for simple things like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this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+mj-lt"/>
                <a:cs typeface="Arial"/>
              </a:rPr>
              <a:t>We </a:t>
            </a:r>
            <a:r>
              <a:rPr sz="2200" spc="-10" dirty="0">
                <a:latin typeface="+mj-lt"/>
                <a:cs typeface="Arial"/>
              </a:rPr>
              <a:t>need </a:t>
            </a:r>
            <a:r>
              <a:rPr sz="2200" spc="-5" dirty="0">
                <a:latin typeface="+mj-lt"/>
                <a:cs typeface="Arial"/>
              </a:rPr>
              <a:t>ways of dealing with more critical</a:t>
            </a:r>
            <a:r>
              <a:rPr sz="2200" spc="5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code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643A9B-98F2-4C43-BF59-DA882B95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errors!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641298"/>
            <a:ext cx="5600065" cy="336758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2200" spc="-5" dirty="0">
                <a:latin typeface="+mj-lt"/>
                <a:cs typeface="Arial"/>
              </a:rPr>
              <a:t>C Programmers use these</a:t>
            </a:r>
            <a:r>
              <a:rPr sz="2200" spc="-10" dirty="0">
                <a:latin typeface="+mj-lt"/>
                <a:cs typeface="Arial"/>
              </a:rPr>
              <a:t> loads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All functions return an</a:t>
            </a:r>
            <a:r>
              <a:rPr sz="2200" spc="-1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int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This int corresponds to some error</a:t>
            </a:r>
            <a:r>
              <a:rPr sz="2200" spc="-30" dirty="0">
                <a:latin typeface="+mj-lt"/>
                <a:cs typeface="Arial"/>
              </a:rPr>
              <a:t> </a:t>
            </a:r>
            <a:r>
              <a:rPr sz="2200" spc="-10" dirty="0">
                <a:latin typeface="+mj-lt"/>
                <a:cs typeface="Arial"/>
              </a:rPr>
              <a:t>code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+mj-lt"/>
                <a:cs typeface="Arial"/>
              </a:rPr>
              <a:t>Works </a:t>
            </a:r>
            <a:r>
              <a:rPr sz="2200" spc="-5" dirty="0">
                <a:latin typeface="+mj-lt"/>
                <a:cs typeface="Arial"/>
              </a:rPr>
              <a:t>fine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Looks very ugly – </a:t>
            </a:r>
            <a:r>
              <a:rPr sz="2200" spc="-10" dirty="0">
                <a:latin typeface="+mj-lt"/>
                <a:cs typeface="Arial"/>
              </a:rPr>
              <a:t>difficult </a:t>
            </a:r>
            <a:r>
              <a:rPr sz="2200" spc="-5" dirty="0">
                <a:latin typeface="+mj-lt"/>
                <a:cs typeface="Arial"/>
              </a:rPr>
              <a:t>to</a:t>
            </a:r>
            <a:r>
              <a:rPr sz="2200" spc="-2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read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+mj-lt"/>
                <a:cs typeface="Arial"/>
              </a:rPr>
              <a:t>Difficult </a:t>
            </a:r>
            <a:r>
              <a:rPr sz="2200" spc="-5" dirty="0">
                <a:latin typeface="+mj-lt"/>
                <a:cs typeface="Arial"/>
              </a:rPr>
              <a:t>to</a:t>
            </a:r>
            <a:r>
              <a:rPr sz="2200" spc="-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maintain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Requires great discipline from the</a:t>
            </a:r>
            <a:r>
              <a:rPr sz="2200" spc="-3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programmer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A5DC5D-400D-4B86-A35E-51540A3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E255-8CF2-41B2-98EB-98546B5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DC01-1645-4D7F-BC21-32407E59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What are operators?</a:t>
            </a:r>
          </a:p>
          <a:p>
            <a:r>
              <a:rPr lang="en-GB" dirty="0"/>
              <a:t>How do we use them and why do we want to overload them?</a:t>
            </a:r>
          </a:p>
          <a:p>
            <a:r>
              <a:rPr lang="en-GB" dirty="0"/>
              <a:t>Overloading process.</a:t>
            </a:r>
          </a:p>
          <a:p>
            <a:r>
              <a:rPr lang="en-GB" dirty="0"/>
              <a:t>Types of operator.</a:t>
            </a:r>
          </a:p>
          <a:p>
            <a:pPr lvl="1"/>
            <a:r>
              <a:rPr lang="en-GB" dirty="0"/>
              <a:t>Array subscript operator.</a:t>
            </a:r>
          </a:p>
          <a:p>
            <a:pPr lvl="1"/>
            <a:r>
              <a:rPr lang="en-GB" dirty="0"/>
              <a:t>Unary operators.</a:t>
            </a:r>
          </a:p>
          <a:p>
            <a:pPr lvl="1"/>
            <a:r>
              <a:rPr lang="en-GB" dirty="0"/>
              <a:t>Binary operators.</a:t>
            </a:r>
          </a:p>
          <a:p>
            <a:pPr lvl="1"/>
            <a:r>
              <a:rPr lang="en-GB" dirty="0"/>
              <a:t>Comparison operators.</a:t>
            </a:r>
          </a:p>
          <a:p>
            <a:pPr lvl="1"/>
            <a:r>
              <a:rPr lang="en-GB" dirty="0"/>
              <a:t>Function call operators.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sz="2200" dirty="0"/>
              <a:t>Error handling.</a:t>
            </a:r>
          </a:p>
          <a:p>
            <a:pPr lvl="1"/>
            <a:r>
              <a:rPr lang="en-GB" dirty="0"/>
              <a:t>Types and when to use them.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52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725" y="1654934"/>
            <a:ext cx="5822315" cy="4378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1700" spc="-5" dirty="0">
                <a:latin typeface="Arial"/>
                <a:cs typeface="Arial"/>
              </a:rPr>
              <a:t>Might look like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this:</a:t>
            </a:r>
            <a:endParaRPr sz="1700" dirty="0">
              <a:latin typeface="Arial"/>
              <a:cs typeface="Arial"/>
            </a:endParaRPr>
          </a:p>
          <a:p>
            <a:pPr marL="12700">
              <a:spcBef>
                <a:spcPts val="575"/>
              </a:spcBef>
            </a:pP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NO_ERROR</a:t>
            </a:r>
            <a:r>
              <a:rPr sz="1700" spc="5" dirty="0">
                <a:solidFill>
                  <a:srgbClr val="6F008A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0</a:t>
            </a:r>
            <a:endParaRPr sz="1700" dirty="0">
              <a:latin typeface="Consolas"/>
              <a:cs typeface="Consolas"/>
            </a:endParaRPr>
          </a:p>
          <a:p>
            <a:pPr marL="12700">
              <a:spcBef>
                <a:spcPts val="605"/>
              </a:spcBef>
            </a:pP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FILE_NOT_FOUND_ERROR</a:t>
            </a:r>
            <a:r>
              <a:rPr sz="1700" spc="10" dirty="0">
                <a:solidFill>
                  <a:srgbClr val="6F008A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1</a:t>
            </a:r>
            <a:endParaRPr sz="1700" dirty="0">
              <a:latin typeface="Consolas"/>
              <a:cs typeface="Consolas"/>
            </a:endParaRPr>
          </a:p>
          <a:p>
            <a:pPr marL="12700">
              <a:spcBef>
                <a:spcPts val="600"/>
              </a:spcBef>
            </a:pP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TEXTURE_BINDING_ERROR</a:t>
            </a:r>
            <a:r>
              <a:rPr sz="1700" spc="15" dirty="0">
                <a:solidFill>
                  <a:srgbClr val="6F008A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latin typeface="Consolas"/>
                <a:cs typeface="Consolas"/>
              </a:rPr>
              <a:t>2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Consolas"/>
              <a:cs typeface="Consolas"/>
            </a:endParaRPr>
          </a:p>
          <a:p>
            <a:pPr marL="12700">
              <a:spcBef>
                <a:spcPts val="1250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700" dirty="0">
                <a:solidFill>
                  <a:srgbClr val="2B91AF"/>
                </a:solidFill>
                <a:latin typeface="Consolas"/>
                <a:cs typeface="Consolas"/>
              </a:rPr>
              <a:t>Level</a:t>
            </a:r>
            <a:r>
              <a:rPr sz="1700" dirty="0">
                <a:latin typeface="Consolas"/>
                <a:cs typeface="Consolas"/>
              </a:rPr>
              <a:t>::loadSprite(</a:t>
            </a:r>
            <a:r>
              <a:rPr sz="1700" dirty="0">
                <a:solidFill>
                  <a:srgbClr val="2B91AF"/>
                </a:solidFill>
                <a:latin typeface="Consolas"/>
                <a:cs typeface="Consolas"/>
              </a:rPr>
              <a:t>string </a:t>
            </a:r>
            <a:r>
              <a:rPr sz="1700" dirty="0">
                <a:solidFill>
                  <a:srgbClr val="818181"/>
                </a:solidFill>
                <a:latin typeface="Consolas"/>
                <a:cs typeface="Consolas"/>
              </a:rPr>
              <a:t>fileName</a:t>
            </a:r>
            <a:r>
              <a:rPr sz="1700" dirty="0">
                <a:latin typeface="Consolas"/>
                <a:cs typeface="Consolas"/>
              </a:rPr>
              <a:t>)</a:t>
            </a:r>
          </a:p>
          <a:p>
            <a:pPr marL="12700">
              <a:spcBef>
                <a:spcPts val="600"/>
              </a:spcBef>
            </a:pPr>
            <a:r>
              <a:rPr sz="1700" spc="-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26465">
              <a:spcBef>
                <a:spcPts val="600"/>
              </a:spcBef>
            </a:pP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700" dirty="0">
                <a:latin typeface="Consolas"/>
                <a:cs typeface="Consolas"/>
              </a:rPr>
              <a:t>(!spriteTexture.loadFromFile(</a:t>
            </a:r>
            <a:r>
              <a:rPr sz="1700" dirty="0">
                <a:solidFill>
                  <a:srgbClr val="818181"/>
                </a:solidFill>
                <a:latin typeface="Consolas"/>
                <a:cs typeface="Consolas"/>
              </a:rPr>
              <a:t>fileName</a:t>
            </a:r>
            <a:r>
              <a:rPr sz="1700" dirty="0">
                <a:latin typeface="Consolas"/>
                <a:cs typeface="Consolas"/>
              </a:rPr>
              <a:t>))</a:t>
            </a:r>
          </a:p>
          <a:p>
            <a:pPr marL="926465" marR="399415" indent="913765">
              <a:lnSpc>
                <a:spcPct val="129400"/>
              </a:lnSpc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FILE_NOT_FOUND_ERROR</a:t>
            </a:r>
            <a:r>
              <a:rPr sz="1700" dirty="0">
                <a:latin typeface="Consolas"/>
                <a:cs typeface="Consolas"/>
              </a:rPr>
              <a:t>;}  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700" dirty="0">
                <a:latin typeface="Consolas"/>
                <a:cs typeface="Consolas"/>
              </a:rPr>
              <a:t>(!sprite.setTexture(spriteTexture))</a:t>
            </a:r>
          </a:p>
          <a:p>
            <a:pPr marL="1840864">
              <a:spcBef>
                <a:spcPts val="600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7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TEXTURE_BINDING_ERROR</a:t>
            </a:r>
            <a:r>
              <a:rPr sz="1700" dirty="0">
                <a:latin typeface="Consolas"/>
                <a:cs typeface="Consolas"/>
              </a:rPr>
              <a:t>;}</a:t>
            </a:r>
          </a:p>
          <a:p>
            <a:pPr marL="926465">
              <a:spcBef>
                <a:spcPts val="600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7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NO_ERROR</a:t>
            </a:r>
            <a:r>
              <a:rPr sz="1700" dirty="0">
                <a:latin typeface="Consolas"/>
                <a:cs typeface="Consolas"/>
              </a:rPr>
              <a:t>;</a:t>
            </a:r>
          </a:p>
          <a:p>
            <a:pPr marL="12700">
              <a:spcBef>
                <a:spcPts val="600"/>
              </a:spcBef>
            </a:pPr>
            <a:r>
              <a:rPr sz="1700" spc="-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980927-B821-448D-86DF-B259231B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codes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7800" y="1686716"/>
            <a:ext cx="8027796" cy="5054141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2200" spc="-5" dirty="0">
                <a:latin typeface="+mj-lt"/>
                <a:cs typeface="Arial"/>
              </a:rPr>
              <a:t>Asserts can be used to make the </a:t>
            </a:r>
            <a:r>
              <a:rPr sz="2200" spc="-10" dirty="0">
                <a:latin typeface="+mj-lt"/>
                <a:cs typeface="Arial"/>
              </a:rPr>
              <a:t>program</a:t>
            </a:r>
            <a:r>
              <a:rPr sz="2200" spc="15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exit:</a:t>
            </a:r>
            <a:endParaRPr sz="2200" dirty="0">
              <a:latin typeface="+mj-lt"/>
              <a:cs typeface="Arial"/>
            </a:endParaRPr>
          </a:p>
          <a:p>
            <a:pPr marL="355600" indent="-343535">
              <a:spcBef>
                <a:spcPts val="80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+mj-lt"/>
                <a:cs typeface="Arial"/>
              </a:rPr>
              <a:t>Include</a:t>
            </a:r>
            <a:r>
              <a:rPr sz="2200" spc="2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&lt;assert.h&gt;</a:t>
            </a:r>
            <a:endParaRPr sz="2200" dirty="0">
              <a:latin typeface="+mj-lt"/>
              <a:cs typeface="Arial"/>
            </a:endParaRPr>
          </a:p>
          <a:p>
            <a:pPr marL="355600" indent="-343535">
              <a:spcBef>
                <a:spcPts val="80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+mj-lt"/>
                <a:cs typeface="Arial"/>
              </a:rPr>
              <a:t>Call the assert</a:t>
            </a:r>
            <a:r>
              <a:rPr sz="2200" spc="4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function</a:t>
            </a:r>
            <a:endParaRPr sz="2200" dirty="0">
              <a:latin typeface="+mj-lt"/>
              <a:cs typeface="Arial"/>
            </a:endParaRPr>
          </a:p>
          <a:p>
            <a:pPr marL="812800" lvl="1" indent="-343535">
              <a:spcBef>
                <a:spcPts val="805"/>
              </a:spcBef>
              <a:buClr>
                <a:srgbClr val="564B3C"/>
              </a:buClr>
              <a:buChar char="•"/>
              <a:tabLst>
                <a:tab pos="812800" algn="l"/>
                <a:tab pos="813435" algn="l"/>
              </a:tabLst>
            </a:pPr>
            <a:r>
              <a:rPr sz="2200" spc="-5" dirty="0">
                <a:latin typeface="+mj-lt"/>
                <a:cs typeface="Arial"/>
              </a:rPr>
              <a:t>assert((“Assertion failed msg”, boolean</a:t>
            </a:r>
            <a:r>
              <a:rPr sz="2200" spc="8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condition));</a:t>
            </a:r>
            <a:endParaRPr sz="2200" dirty="0">
              <a:latin typeface="+mj-lt"/>
              <a:cs typeface="Arial"/>
            </a:endParaRPr>
          </a:p>
          <a:p>
            <a:pPr marL="355600" indent="-343535">
              <a:spcBef>
                <a:spcPts val="204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+mj-lt"/>
                <a:cs typeface="Arial"/>
              </a:rPr>
              <a:t>Along the lines</a:t>
            </a:r>
            <a:r>
              <a:rPr sz="2200" spc="5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of:</a:t>
            </a:r>
            <a:endParaRPr sz="2200" dirty="0">
              <a:latin typeface="+mj-lt"/>
              <a:cs typeface="Arial"/>
            </a:endParaRPr>
          </a:p>
          <a:p>
            <a:pPr marL="13335">
              <a:spcBef>
                <a:spcPts val="750"/>
              </a:spcBef>
            </a:pP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sz="1700" dirty="0">
                <a:solidFill>
                  <a:srgbClr val="A31515"/>
                </a:solidFill>
                <a:latin typeface="Consolas"/>
                <a:cs typeface="Consolas"/>
              </a:rPr>
              <a:t>&lt;assert.h&gt;</a:t>
            </a:r>
            <a:endParaRPr sz="1700" dirty="0">
              <a:latin typeface="Consolas"/>
              <a:cs typeface="Consolas"/>
            </a:endParaRPr>
          </a:p>
          <a:p>
            <a:pPr marL="13335">
              <a:spcBef>
                <a:spcPts val="805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700" dirty="0">
                <a:solidFill>
                  <a:srgbClr val="2B91AF"/>
                </a:solidFill>
                <a:latin typeface="Consolas"/>
                <a:cs typeface="Consolas"/>
              </a:rPr>
              <a:t>Level</a:t>
            </a:r>
            <a:r>
              <a:rPr sz="1700" dirty="0">
                <a:latin typeface="Consolas"/>
                <a:cs typeface="Consolas"/>
              </a:rPr>
              <a:t>::loadSprite(</a:t>
            </a:r>
            <a:r>
              <a:rPr sz="1700" dirty="0">
                <a:solidFill>
                  <a:srgbClr val="2B91AF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2B91A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818181"/>
                </a:solidFill>
                <a:latin typeface="Consolas"/>
                <a:cs typeface="Consolas"/>
              </a:rPr>
              <a:t>fileName</a:t>
            </a:r>
            <a:r>
              <a:rPr sz="1700" dirty="0">
                <a:latin typeface="Consolas"/>
                <a:cs typeface="Consolas"/>
              </a:rPr>
              <a:t>)</a:t>
            </a:r>
          </a:p>
          <a:p>
            <a:pPr marL="12700">
              <a:spcBef>
                <a:spcPts val="800"/>
              </a:spcBef>
            </a:pPr>
            <a:r>
              <a:rPr sz="1700" spc="-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26465" marR="123825">
              <a:lnSpc>
                <a:spcPct val="139400"/>
              </a:lnSpc>
            </a:pPr>
            <a:r>
              <a:rPr sz="1700" dirty="0">
                <a:latin typeface="Consolas"/>
                <a:cs typeface="Consolas"/>
              </a:rPr>
              <a:t>spriteTexture.loadFromFile(</a:t>
            </a:r>
            <a:r>
              <a:rPr sz="1700" dirty="0">
                <a:solidFill>
                  <a:srgbClr val="818181"/>
                </a:solidFill>
                <a:latin typeface="Consolas"/>
                <a:cs typeface="Consolas"/>
              </a:rPr>
              <a:t>fileName</a:t>
            </a:r>
            <a:r>
              <a:rPr sz="1700" dirty="0">
                <a:latin typeface="Consolas"/>
                <a:cs typeface="Consolas"/>
              </a:rPr>
              <a:t>); 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assert</a:t>
            </a:r>
            <a:r>
              <a:rPr sz="1700" dirty="0">
                <a:latin typeface="Consolas"/>
                <a:cs typeface="Consolas"/>
              </a:rPr>
              <a:t>((</a:t>
            </a:r>
            <a:r>
              <a:rPr sz="1700" dirty="0">
                <a:solidFill>
                  <a:srgbClr val="A31515"/>
                </a:solidFill>
                <a:latin typeface="Consolas"/>
                <a:cs typeface="Consolas"/>
              </a:rPr>
              <a:t>"File </a:t>
            </a:r>
            <a:r>
              <a:rPr sz="1700" spc="-5" dirty="0">
                <a:solidFill>
                  <a:srgbClr val="A31515"/>
                </a:solidFill>
                <a:latin typeface="Consolas"/>
                <a:cs typeface="Consolas"/>
              </a:rPr>
              <a:t>not </a:t>
            </a:r>
            <a:r>
              <a:rPr sz="1700" dirty="0">
                <a:solidFill>
                  <a:srgbClr val="A31515"/>
                </a:solidFill>
                <a:latin typeface="Consolas"/>
                <a:cs typeface="Consolas"/>
              </a:rPr>
              <a:t>found"</a:t>
            </a:r>
            <a:r>
              <a:rPr sz="1700" dirty="0">
                <a:latin typeface="Consolas"/>
                <a:cs typeface="Consolas"/>
              </a:rPr>
              <a:t>, spriteTexture !=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NULL</a:t>
            </a:r>
            <a:r>
              <a:rPr sz="1700" dirty="0">
                <a:latin typeface="Consolas"/>
                <a:cs typeface="Consolas"/>
              </a:rPr>
              <a:t>));  sprite.setTexture(spriteTexture);</a:t>
            </a:r>
          </a:p>
          <a:p>
            <a:pPr marL="927100">
              <a:spcBef>
                <a:spcPts val="805"/>
              </a:spcBef>
            </a:pP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assert</a:t>
            </a:r>
            <a:r>
              <a:rPr sz="1700" dirty="0">
                <a:latin typeface="Consolas"/>
                <a:cs typeface="Consolas"/>
              </a:rPr>
              <a:t>((</a:t>
            </a:r>
            <a:r>
              <a:rPr sz="1700" dirty="0">
                <a:solidFill>
                  <a:srgbClr val="A31515"/>
                </a:solidFill>
                <a:latin typeface="Consolas"/>
                <a:cs typeface="Consolas"/>
              </a:rPr>
              <a:t>"Texture binding failed"</a:t>
            </a:r>
            <a:r>
              <a:rPr sz="1700" dirty="0">
                <a:latin typeface="Consolas"/>
                <a:cs typeface="Consolas"/>
              </a:rPr>
              <a:t>, sprite !=</a:t>
            </a:r>
            <a:r>
              <a:rPr sz="1700" spc="-60" dirty="0"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6F008A"/>
                </a:solidFill>
                <a:latin typeface="Consolas"/>
                <a:cs typeface="Consolas"/>
              </a:rPr>
              <a:t>NULL</a:t>
            </a:r>
            <a:r>
              <a:rPr sz="1700" dirty="0">
                <a:latin typeface="Consolas"/>
                <a:cs typeface="Consolas"/>
              </a:rPr>
              <a:t>));</a:t>
            </a:r>
          </a:p>
          <a:p>
            <a:pPr marL="12700">
              <a:spcBef>
                <a:spcPts val="820"/>
              </a:spcBef>
            </a:pPr>
            <a:r>
              <a:rPr sz="1700" spc="-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532A54-DF6C-4D05-B638-497F68D4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Halt the program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BCEC3F-02F6-44B0-AD47-EC9C187D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442232"/>
            <a:ext cx="4914900" cy="283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B4294-5FD6-4B4E-846A-07F3FDE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1" y="3628430"/>
            <a:ext cx="11806813" cy="753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641297"/>
            <a:ext cx="8107045" cy="468333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2200" spc="-5" dirty="0">
                <a:latin typeface="+mj-lt"/>
                <a:cs typeface="Arial"/>
              </a:rPr>
              <a:t>How exceptions</a:t>
            </a:r>
            <a:r>
              <a:rPr sz="2200" spc="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work: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Program detects something unexpected and throws an</a:t>
            </a:r>
            <a:r>
              <a:rPr sz="2200" spc="-2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exception</a:t>
            </a:r>
            <a:endParaRPr lang="en-GB"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1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Execution jumps to the nearest exception-handling block of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code</a:t>
            </a:r>
            <a:endParaRPr lang="en-GB" sz="2200" dirty="0">
              <a:latin typeface="+mj-lt"/>
              <a:cs typeface="Arial"/>
            </a:endParaRPr>
          </a:p>
          <a:p>
            <a:pPr marL="1270000" lvl="2" indent="-342900"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This code can report the </a:t>
            </a:r>
            <a:r>
              <a:rPr sz="2200" spc="-20" dirty="0">
                <a:latin typeface="+mj-lt"/>
                <a:cs typeface="Arial"/>
              </a:rPr>
              <a:t>error, </a:t>
            </a:r>
            <a:r>
              <a:rPr sz="2200" spc="-5" dirty="0">
                <a:latin typeface="+mj-lt"/>
                <a:cs typeface="Arial"/>
              </a:rPr>
              <a:t>try to fix the problem or do</a:t>
            </a:r>
            <a:r>
              <a:rPr sz="2200" spc="14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nothing</a:t>
            </a:r>
            <a:endParaRPr sz="2200" dirty="0">
              <a:latin typeface="+mj-lt"/>
              <a:cs typeface="Arial"/>
            </a:endParaRPr>
          </a:p>
          <a:p>
            <a:pPr marL="1498600" lvl="2" indent="-343535">
              <a:spcBef>
                <a:spcPts val="430"/>
              </a:spcBef>
              <a:buClr>
                <a:srgbClr val="564B3C"/>
              </a:buClr>
              <a:buChar char="•"/>
              <a:tabLst>
                <a:tab pos="1497965" algn="l"/>
                <a:tab pos="1498600" algn="l"/>
              </a:tabLst>
            </a:pPr>
            <a:r>
              <a:rPr sz="2200" spc="-5" dirty="0">
                <a:latin typeface="+mj-lt"/>
                <a:cs typeface="Arial"/>
              </a:rPr>
              <a:t>If problem is fixed, carry on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475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If no exception-handling block is</a:t>
            </a:r>
            <a:r>
              <a:rPr sz="2200" spc="10" dirty="0">
                <a:latin typeface="+mj-lt"/>
                <a:cs typeface="Arial"/>
              </a:rPr>
              <a:t> </a:t>
            </a:r>
            <a:r>
              <a:rPr sz="2200" spc="-10" dirty="0">
                <a:latin typeface="+mj-lt"/>
                <a:cs typeface="Arial"/>
              </a:rPr>
              <a:t>found</a:t>
            </a:r>
            <a:endParaRPr sz="2200" dirty="0">
              <a:latin typeface="+mj-lt"/>
              <a:cs typeface="Arial"/>
            </a:endParaRPr>
          </a:p>
          <a:p>
            <a:pPr marL="1498600" lvl="2" indent="-343535">
              <a:spcBef>
                <a:spcPts val="439"/>
              </a:spcBef>
              <a:buClr>
                <a:srgbClr val="564B3C"/>
              </a:buClr>
              <a:buChar char="•"/>
              <a:tabLst>
                <a:tab pos="1497965" algn="l"/>
                <a:tab pos="1498600" algn="l"/>
              </a:tabLst>
            </a:pPr>
            <a:r>
              <a:rPr sz="2200" spc="-5" dirty="0">
                <a:latin typeface="+mj-lt"/>
                <a:cs typeface="Arial"/>
              </a:rPr>
              <a:t>Go back up the call stack, cleaning up any</a:t>
            </a:r>
            <a:r>
              <a:rPr sz="2200" spc="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objects</a:t>
            </a:r>
            <a:endParaRPr sz="2200" dirty="0">
              <a:latin typeface="+mj-lt"/>
              <a:cs typeface="Arial"/>
            </a:endParaRPr>
          </a:p>
          <a:p>
            <a:pPr marL="1498600" lvl="2" indent="-343535">
              <a:spcBef>
                <a:spcPts val="430"/>
              </a:spcBef>
              <a:buClr>
                <a:srgbClr val="564B3C"/>
              </a:buClr>
              <a:buChar char="•"/>
              <a:tabLst>
                <a:tab pos="1497965" algn="l"/>
                <a:tab pos="1498600" algn="l"/>
              </a:tabLst>
            </a:pPr>
            <a:r>
              <a:rPr sz="2200" spc="-5" dirty="0">
                <a:latin typeface="+mj-lt"/>
                <a:cs typeface="Arial"/>
              </a:rPr>
              <a:t>Look for an exception-handling block</a:t>
            </a:r>
            <a:r>
              <a:rPr sz="2200" spc="-2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there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47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If no exception-handling code exist at all</a:t>
            </a:r>
            <a:endParaRPr sz="2200" dirty="0">
              <a:latin typeface="+mj-lt"/>
              <a:cs typeface="Arial"/>
            </a:endParaRPr>
          </a:p>
          <a:p>
            <a:pPr marL="1498600" lvl="2" indent="-343535">
              <a:spcBef>
                <a:spcPts val="440"/>
              </a:spcBef>
              <a:buClr>
                <a:srgbClr val="564B3C"/>
              </a:buClr>
              <a:buChar char="•"/>
              <a:tabLst>
                <a:tab pos="1497965" algn="l"/>
                <a:tab pos="1498600" algn="l"/>
              </a:tabLst>
            </a:pPr>
            <a:r>
              <a:rPr sz="2200" spc="-5" dirty="0">
                <a:latin typeface="+mj-lt"/>
                <a:cs typeface="Arial"/>
              </a:rPr>
              <a:t>Default exception handling is</a:t>
            </a:r>
            <a:r>
              <a:rPr sz="2200" spc="-3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used</a:t>
            </a:r>
            <a:endParaRPr sz="2200" dirty="0">
              <a:latin typeface="+mj-lt"/>
              <a:cs typeface="Arial"/>
            </a:endParaRPr>
          </a:p>
          <a:p>
            <a:pPr marL="1498600" lvl="2" indent="-343535">
              <a:spcBef>
                <a:spcPts val="434"/>
              </a:spcBef>
              <a:buClr>
                <a:srgbClr val="564B3C"/>
              </a:buClr>
              <a:buChar char="•"/>
              <a:tabLst>
                <a:tab pos="1497965" algn="l"/>
                <a:tab pos="1498600" algn="l"/>
              </a:tabLst>
            </a:pPr>
            <a:r>
              <a:rPr sz="2200" spc="-5" dirty="0">
                <a:latin typeface="+mj-lt"/>
                <a:cs typeface="Arial"/>
              </a:rPr>
              <a:t>Stop execution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92E5E-1CD8-4B60-A8C2-650822E7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8597" y="2460130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012" y="2737488"/>
            <a:ext cx="3302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4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myFunction\n"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872" y="3014846"/>
            <a:ext cx="635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throw</a:t>
            </a:r>
            <a:r>
              <a:rPr sz="11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1;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872" y="3292204"/>
            <a:ext cx="3150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"End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myFunction\n"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18" y="3569562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716" y="1931098"/>
            <a:ext cx="7880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1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main()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8716" y="2208456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1131" y="2485814"/>
            <a:ext cx="1778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</a:t>
            </a:r>
            <a:r>
              <a:rPr sz="1100" spc="-1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main\n"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1131" y="2763173"/>
            <a:ext cx="254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tr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1131" y="3040530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3545" y="3317888"/>
            <a:ext cx="28454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"About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to call</a:t>
            </a:r>
            <a:r>
              <a:rPr sz="1100" spc="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myFunction\n"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3405" y="3595246"/>
            <a:ext cx="1016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myFunction();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8298" y="3872606"/>
            <a:ext cx="2921635" cy="2174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"Now called</a:t>
            </a:r>
            <a:r>
              <a:rPr sz="1100" spc="2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myFunction\n"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catch</a:t>
            </a:r>
            <a:r>
              <a:rPr sz="1100" spc="-10" dirty="0">
                <a:latin typeface="Consolas"/>
                <a:cs typeface="Consolas"/>
              </a:rPr>
              <a:t>(...)</a:t>
            </a:r>
            <a:endParaRPr sz="110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69900">
              <a:spcBef>
                <a:spcPts val="860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"Handling</a:t>
            </a:r>
            <a:r>
              <a:rPr sz="110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exception\n"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"Ending main\n"</a:t>
            </a:r>
            <a:r>
              <a:rPr sz="1100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spcBef>
                <a:spcPts val="869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F6FD10B-D75B-4E1E-A9DA-A6932D81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17F56-E8FB-4C88-88E6-ACE32DCEAB63}"/>
              </a:ext>
            </a:extLst>
          </p:cNvPr>
          <p:cNvSpPr txBox="1"/>
          <p:nvPr/>
        </p:nvSpPr>
        <p:spPr>
          <a:xfrm>
            <a:off x="2485989" y="4391130"/>
            <a:ext cx="186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Simplest form, the exception is thrown inside the “try, catch” block.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E093D-927E-4294-8B56-38D455A33CF2}"/>
              </a:ext>
            </a:extLst>
          </p:cNvPr>
          <p:cNvCxnSpPr/>
          <p:nvPr/>
        </p:nvCxnSpPr>
        <p:spPr>
          <a:xfrm flipH="1" flipV="1">
            <a:off x="2411604" y="3660292"/>
            <a:ext cx="874207" cy="650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4EAEE-5343-4E9F-B301-9F973B01BA4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401176" y="3131260"/>
            <a:ext cx="1709955" cy="1296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1C6A3-296D-4FDC-A337-1A1ACB49E362}"/>
              </a:ext>
            </a:extLst>
          </p:cNvPr>
          <p:cNvCxnSpPr>
            <a:cxnSpLocks/>
          </p:cNvCxnSpPr>
          <p:nvPr/>
        </p:nvCxnSpPr>
        <p:spPr>
          <a:xfrm>
            <a:off x="4401176" y="4427322"/>
            <a:ext cx="1756148" cy="90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779524"/>
            <a:ext cx="13214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basics: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850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1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myFunction()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801" y="2408926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216" y="2686284"/>
            <a:ext cx="37460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cout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 &lt;&lt;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4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 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;</a:t>
            </a:r>
            <a:r>
              <a:rPr sz="1100" spc="-10" dirty="0"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076" y="2963642"/>
            <a:ext cx="635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throw</a:t>
            </a:r>
            <a:r>
              <a:rPr sz="11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1;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076" y="3241000"/>
            <a:ext cx="31502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cout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 &lt;&lt;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End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522" y="3518358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716" y="1931098"/>
            <a:ext cx="7880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1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main()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8716" y="2208456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0" y="2384708"/>
            <a:ext cx="17786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latin typeface="Consolas"/>
                <a:cs typeface="Consolas"/>
              </a:rPr>
              <a:t>Std::</a:t>
            </a:r>
            <a:r>
              <a:rPr lang="en-GB" sz="1100" spc="-10" dirty="0" err="1">
                <a:latin typeface="Consolas"/>
                <a:cs typeface="Consolas"/>
              </a:rPr>
              <a:t>cout</a:t>
            </a:r>
            <a:r>
              <a:rPr lang="en-GB" sz="1100" spc="-10" dirty="0">
                <a:latin typeface="Consolas"/>
                <a:cs typeface="Consolas"/>
              </a:rPr>
              <a:t> &lt;&lt;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</a:t>
            </a:r>
            <a:r>
              <a:rPr sz="1100" spc="-1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main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1131" y="2763173"/>
            <a:ext cx="254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tr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1131" y="3040530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3545" y="3317888"/>
            <a:ext cx="347330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latin typeface="Consolas"/>
                <a:cs typeface="Consolas"/>
              </a:rPr>
              <a:t>Std::</a:t>
            </a:r>
            <a:r>
              <a:rPr lang="en-GB" sz="1100" spc="-10" dirty="0" err="1">
                <a:latin typeface="Consolas"/>
                <a:cs typeface="Consolas"/>
              </a:rPr>
              <a:t>cout</a:t>
            </a:r>
            <a:r>
              <a:rPr lang="en-GB" sz="1100" spc="-10" dirty="0">
                <a:latin typeface="Consolas"/>
                <a:cs typeface="Consolas"/>
              </a:rPr>
              <a:t> &lt;&lt;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"About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to call</a:t>
            </a:r>
            <a:r>
              <a:rPr sz="1100" spc="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3626" y="3663340"/>
            <a:ext cx="1016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myFunction();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3405" y="3872605"/>
            <a:ext cx="34733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latin typeface="Consolas"/>
                <a:cs typeface="Consolas"/>
              </a:rPr>
              <a:t>Std::</a:t>
            </a:r>
            <a:r>
              <a:rPr lang="en-GB" sz="1100" spc="-10" dirty="0" err="1">
                <a:latin typeface="Consolas"/>
                <a:cs typeface="Consolas"/>
              </a:rPr>
              <a:t>cout</a:t>
            </a:r>
            <a:r>
              <a:rPr lang="en-GB" sz="1100" spc="-10" dirty="0">
                <a:latin typeface="Consolas"/>
                <a:cs typeface="Consolas"/>
              </a:rPr>
              <a:t> &lt;&lt;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"Now called</a:t>
            </a:r>
            <a:r>
              <a:rPr sz="1100" spc="2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6989" y="4149963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6989" y="4427321"/>
            <a:ext cx="7880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catch</a:t>
            </a:r>
            <a:r>
              <a:rPr sz="1100" spc="-10" dirty="0">
                <a:latin typeface="Consolas"/>
                <a:cs typeface="Consolas"/>
              </a:rPr>
              <a:t>(...)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6989" y="4704679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1131" y="5042280"/>
            <a:ext cx="32995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1100" spc="-10" dirty="0">
                <a:latin typeface="Consolas"/>
                <a:cs typeface="Consolas"/>
              </a:rPr>
              <a:t>Std::</a:t>
            </a:r>
            <a:r>
              <a:rPr lang="en-GB" sz="1100" spc="-10" dirty="0" err="1">
                <a:latin typeface="Consolas"/>
                <a:cs typeface="Consolas"/>
              </a:rPr>
              <a:t>cout</a:t>
            </a:r>
            <a:r>
              <a:rPr lang="en-GB" sz="1100" spc="-10" dirty="0">
                <a:latin typeface="Consolas"/>
                <a:cs typeface="Consolas"/>
              </a:rPr>
              <a:t> &lt;&lt;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"Handling</a:t>
            </a:r>
            <a:r>
              <a:rPr sz="1100" spc="1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exception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6989" y="5259395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6989" y="5536753"/>
            <a:ext cx="2806286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"Ending</a:t>
            </a:r>
            <a:r>
              <a:rPr sz="1100" spc="-1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main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8298" y="5814948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0353" y="2781303"/>
            <a:ext cx="3953330" cy="1560020"/>
          </a:xfrm>
          <a:custGeom>
            <a:avLst/>
            <a:gdLst/>
            <a:ahLst/>
            <a:cxnLst/>
            <a:rect l="l" t="t" r="r" b="b"/>
            <a:pathLst>
              <a:path w="3528059" h="1656079">
                <a:moveTo>
                  <a:pt x="0" y="275971"/>
                </a:moveTo>
                <a:lnTo>
                  <a:pt x="4446" y="226365"/>
                </a:lnTo>
                <a:lnTo>
                  <a:pt x="17265" y="179676"/>
                </a:lnTo>
                <a:lnTo>
                  <a:pt x="37678" y="136683"/>
                </a:lnTo>
                <a:lnTo>
                  <a:pt x="64905" y="98167"/>
                </a:lnTo>
                <a:lnTo>
                  <a:pt x="98167" y="64905"/>
                </a:lnTo>
                <a:lnTo>
                  <a:pt x="136683" y="37678"/>
                </a:lnTo>
                <a:lnTo>
                  <a:pt x="179676" y="17265"/>
                </a:lnTo>
                <a:lnTo>
                  <a:pt x="226365" y="4446"/>
                </a:lnTo>
                <a:lnTo>
                  <a:pt x="275971" y="0"/>
                </a:lnTo>
                <a:lnTo>
                  <a:pt x="3252089" y="0"/>
                </a:lnTo>
                <a:lnTo>
                  <a:pt x="3301694" y="4446"/>
                </a:lnTo>
                <a:lnTo>
                  <a:pt x="3348383" y="17265"/>
                </a:lnTo>
                <a:lnTo>
                  <a:pt x="3391376" y="37678"/>
                </a:lnTo>
                <a:lnTo>
                  <a:pt x="3429892" y="64905"/>
                </a:lnTo>
                <a:lnTo>
                  <a:pt x="3463154" y="98167"/>
                </a:lnTo>
                <a:lnTo>
                  <a:pt x="3490381" y="136683"/>
                </a:lnTo>
                <a:lnTo>
                  <a:pt x="3510794" y="179676"/>
                </a:lnTo>
                <a:lnTo>
                  <a:pt x="3523613" y="226365"/>
                </a:lnTo>
                <a:lnTo>
                  <a:pt x="3528060" y="275971"/>
                </a:lnTo>
                <a:lnTo>
                  <a:pt x="3528060" y="1379842"/>
                </a:lnTo>
                <a:lnTo>
                  <a:pt x="3523613" y="1429451"/>
                </a:lnTo>
                <a:lnTo>
                  <a:pt x="3510794" y="1476143"/>
                </a:lnTo>
                <a:lnTo>
                  <a:pt x="3490381" y="1519138"/>
                </a:lnTo>
                <a:lnTo>
                  <a:pt x="3463154" y="1557656"/>
                </a:lnTo>
                <a:lnTo>
                  <a:pt x="3429892" y="1590919"/>
                </a:lnTo>
                <a:lnTo>
                  <a:pt x="3391376" y="1618146"/>
                </a:lnTo>
                <a:lnTo>
                  <a:pt x="3348383" y="1638560"/>
                </a:lnTo>
                <a:lnTo>
                  <a:pt x="3301694" y="1651379"/>
                </a:lnTo>
                <a:lnTo>
                  <a:pt x="3252089" y="1655826"/>
                </a:lnTo>
                <a:lnTo>
                  <a:pt x="275971" y="1655826"/>
                </a:lnTo>
                <a:lnTo>
                  <a:pt x="226365" y="1651379"/>
                </a:lnTo>
                <a:lnTo>
                  <a:pt x="179676" y="1638560"/>
                </a:lnTo>
                <a:lnTo>
                  <a:pt x="136683" y="1618146"/>
                </a:lnTo>
                <a:lnTo>
                  <a:pt x="98167" y="1590919"/>
                </a:lnTo>
                <a:lnTo>
                  <a:pt x="64905" y="1557656"/>
                </a:lnTo>
                <a:lnTo>
                  <a:pt x="37678" y="1519138"/>
                </a:lnTo>
                <a:lnTo>
                  <a:pt x="17265" y="1476143"/>
                </a:lnTo>
                <a:lnTo>
                  <a:pt x="4446" y="1429451"/>
                </a:lnTo>
                <a:lnTo>
                  <a:pt x="0" y="1379842"/>
                </a:lnTo>
                <a:lnTo>
                  <a:pt x="0" y="275971"/>
                </a:lnTo>
                <a:close/>
              </a:path>
            </a:pathLst>
          </a:custGeom>
          <a:ln w="28956">
            <a:solidFill>
              <a:srgbClr val="6B7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0353" y="4414586"/>
            <a:ext cx="3528060" cy="1508559"/>
          </a:xfrm>
          <a:custGeom>
            <a:avLst/>
            <a:gdLst/>
            <a:ahLst/>
            <a:cxnLst/>
            <a:rect l="l" t="t" r="r" b="b"/>
            <a:pathLst>
              <a:path w="3528059" h="1080135">
                <a:moveTo>
                  <a:pt x="0" y="179958"/>
                </a:moveTo>
                <a:lnTo>
                  <a:pt x="6428" y="132118"/>
                </a:lnTo>
                <a:lnTo>
                  <a:pt x="24569" y="89129"/>
                </a:lnTo>
                <a:lnTo>
                  <a:pt x="52708" y="52708"/>
                </a:lnTo>
                <a:lnTo>
                  <a:pt x="89129" y="24569"/>
                </a:lnTo>
                <a:lnTo>
                  <a:pt x="132118" y="6428"/>
                </a:lnTo>
                <a:lnTo>
                  <a:pt x="179959" y="0"/>
                </a:lnTo>
                <a:lnTo>
                  <a:pt x="3348101" y="0"/>
                </a:lnTo>
                <a:lnTo>
                  <a:pt x="3395941" y="6428"/>
                </a:lnTo>
                <a:lnTo>
                  <a:pt x="3438930" y="24569"/>
                </a:lnTo>
                <a:lnTo>
                  <a:pt x="3475351" y="52708"/>
                </a:lnTo>
                <a:lnTo>
                  <a:pt x="3503490" y="89129"/>
                </a:lnTo>
                <a:lnTo>
                  <a:pt x="3521631" y="132118"/>
                </a:lnTo>
                <a:lnTo>
                  <a:pt x="3528060" y="179958"/>
                </a:lnTo>
                <a:lnTo>
                  <a:pt x="3528060" y="899794"/>
                </a:lnTo>
                <a:lnTo>
                  <a:pt x="3521631" y="947635"/>
                </a:lnTo>
                <a:lnTo>
                  <a:pt x="3503490" y="990624"/>
                </a:lnTo>
                <a:lnTo>
                  <a:pt x="3475351" y="1027045"/>
                </a:lnTo>
                <a:lnTo>
                  <a:pt x="3438930" y="1055184"/>
                </a:lnTo>
                <a:lnTo>
                  <a:pt x="3395941" y="1073325"/>
                </a:lnTo>
                <a:lnTo>
                  <a:pt x="3348101" y="1079753"/>
                </a:lnTo>
                <a:lnTo>
                  <a:pt x="179959" y="1079753"/>
                </a:lnTo>
                <a:lnTo>
                  <a:pt x="132118" y="1073325"/>
                </a:lnTo>
                <a:lnTo>
                  <a:pt x="89129" y="1055184"/>
                </a:lnTo>
                <a:lnTo>
                  <a:pt x="52708" y="1027045"/>
                </a:lnTo>
                <a:lnTo>
                  <a:pt x="24569" y="990624"/>
                </a:lnTo>
                <a:lnTo>
                  <a:pt x="6428" y="947635"/>
                </a:lnTo>
                <a:lnTo>
                  <a:pt x="0" y="899794"/>
                </a:lnTo>
                <a:lnTo>
                  <a:pt x="0" y="179958"/>
                </a:lnTo>
                <a:close/>
              </a:path>
            </a:pathLst>
          </a:custGeom>
          <a:ln w="28956">
            <a:solidFill>
              <a:srgbClr val="6B7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58317" y="3750072"/>
            <a:ext cx="280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Arial"/>
                <a:cs typeface="Arial"/>
              </a:rPr>
              <a:t>Watch </a:t>
            </a:r>
            <a:r>
              <a:rPr dirty="0">
                <a:latin typeface="Arial"/>
                <a:cs typeface="Arial"/>
              </a:rPr>
              <a:t>out </a:t>
            </a:r>
            <a:r>
              <a:rPr spc="-5" dirty="0">
                <a:latin typeface="Arial"/>
                <a:cs typeface="Arial"/>
              </a:rPr>
              <a:t>for 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exception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2548" y="4819463"/>
            <a:ext cx="217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Handle the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exception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63896" y="3621343"/>
            <a:ext cx="590550" cy="286385"/>
          </a:xfrm>
          <a:custGeom>
            <a:avLst/>
            <a:gdLst/>
            <a:ahLst/>
            <a:cxnLst/>
            <a:rect l="l" t="t" r="r" b="b"/>
            <a:pathLst>
              <a:path w="590550" h="286385">
                <a:moveTo>
                  <a:pt x="0" y="286283"/>
                </a:moveTo>
                <a:lnTo>
                  <a:pt x="590067" y="0"/>
                </a:lnTo>
              </a:path>
            </a:pathLst>
          </a:custGeom>
          <a:ln w="28956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3690" y="3613684"/>
            <a:ext cx="100330" cy="91440"/>
          </a:xfrm>
          <a:custGeom>
            <a:avLst/>
            <a:gdLst/>
            <a:ahLst/>
            <a:cxnLst/>
            <a:rect l="l" t="t" r="r" b="b"/>
            <a:pathLst>
              <a:path w="100329" h="91439">
                <a:moveTo>
                  <a:pt x="44246" y="91173"/>
                </a:moveTo>
                <a:lnTo>
                  <a:pt x="100279" y="7658"/>
                </a:lnTo>
                <a:lnTo>
                  <a:pt x="0" y="0"/>
                </a:lnTo>
              </a:path>
            </a:pathLst>
          </a:custGeom>
          <a:ln w="28956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5821" y="4977384"/>
            <a:ext cx="1195705" cy="0"/>
          </a:xfrm>
          <a:custGeom>
            <a:avLst/>
            <a:gdLst/>
            <a:ahLst/>
            <a:cxnLst/>
            <a:rect l="l" t="t" r="r" b="b"/>
            <a:pathLst>
              <a:path w="1195704">
                <a:moveTo>
                  <a:pt x="0" y="0"/>
                </a:moveTo>
                <a:lnTo>
                  <a:pt x="1195463" y="0"/>
                </a:lnTo>
              </a:path>
            </a:pathLst>
          </a:custGeom>
          <a:ln w="28956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4425" y="4926705"/>
            <a:ext cx="86995" cy="101600"/>
          </a:xfrm>
          <a:custGeom>
            <a:avLst/>
            <a:gdLst/>
            <a:ahLst/>
            <a:cxnLst/>
            <a:rect l="l" t="t" r="r" b="b"/>
            <a:pathLst>
              <a:path w="86995" h="101600">
                <a:moveTo>
                  <a:pt x="0" y="0"/>
                </a:moveTo>
                <a:lnTo>
                  <a:pt x="86868" y="50673"/>
                </a:lnTo>
                <a:lnTo>
                  <a:pt x="0" y="101346"/>
                </a:lnTo>
              </a:path>
            </a:pathLst>
          </a:custGeom>
          <a:ln w="28956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itle 17">
            <a:extLst>
              <a:ext uri="{FF2B5EF4-FFF2-40B4-BE49-F238E27FC236}">
                <a16:creationId xmlns:a16="http://schemas.microsoft.com/office/drawing/2014/main" id="{A81D82AA-B5F1-4742-A9B2-F142075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+mj-lt"/>
              </a:rPr>
              <a:t>exceptions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779524"/>
            <a:ext cx="13214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basics: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850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1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myFunction()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801" y="2408926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216" y="2686284"/>
            <a:ext cx="33026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4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076" y="2963642"/>
            <a:ext cx="635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throw</a:t>
            </a:r>
            <a:r>
              <a:rPr sz="11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1;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076" y="3241000"/>
            <a:ext cx="341500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"End function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call</a:t>
            </a:r>
            <a:r>
              <a:rPr sz="1100" spc="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522" y="3518358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716" y="1931098"/>
            <a:ext cx="7880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1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main()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8716" y="2208456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1131" y="2485814"/>
            <a:ext cx="17786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"Start</a:t>
            </a:r>
            <a:r>
              <a:rPr sz="1100" spc="-1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main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1131" y="2763173"/>
            <a:ext cx="254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tr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1131" y="3040530"/>
            <a:ext cx="1022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3545" y="3317888"/>
            <a:ext cx="284543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"About </a:t>
            </a:r>
            <a:r>
              <a:rPr sz="1100" spc="-5" dirty="0">
                <a:solidFill>
                  <a:srgbClr val="A31515"/>
                </a:solidFill>
                <a:latin typeface="Consolas"/>
                <a:cs typeface="Consolas"/>
              </a:rPr>
              <a:t>to call</a:t>
            </a:r>
            <a:r>
              <a:rPr sz="1100" spc="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3405" y="3595246"/>
            <a:ext cx="10166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myFunction();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8298" y="3872606"/>
            <a:ext cx="2921635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spcBef>
                <a:spcPts val="9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"Now called</a:t>
            </a:r>
            <a:r>
              <a:rPr sz="1100" spc="2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 err="1">
                <a:solidFill>
                  <a:srgbClr val="A31515"/>
                </a:solidFill>
                <a:latin typeface="Consolas"/>
                <a:cs typeface="Consolas"/>
              </a:rPr>
              <a:t>myFunction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catch</a:t>
            </a:r>
            <a:r>
              <a:rPr sz="1100" spc="-10" dirty="0">
                <a:latin typeface="Consolas"/>
                <a:cs typeface="Consolas"/>
              </a:rPr>
              <a:t>(...)</a:t>
            </a:r>
            <a:endParaRPr sz="1100" dirty="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{</a:t>
            </a:r>
            <a:endParaRPr sz="1100" dirty="0">
              <a:latin typeface="Consolas"/>
              <a:cs typeface="Consolas"/>
            </a:endParaRPr>
          </a:p>
          <a:p>
            <a:pPr marL="469900">
              <a:spcBef>
                <a:spcPts val="860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"Handling</a:t>
            </a:r>
            <a:r>
              <a:rPr sz="110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exception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  <a:p>
            <a:pPr marL="241300">
              <a:spcBef>
                <a:spcPts val="865"/>
              </a:spcBef>
            </a:pPr>
            <a:r>
              <a:rPr sz="1100" spc="-10" dirty="0">
                <a:latin typeface="Consolas"/>
                <a:cs typeface="Consolas"/>
              </a:rPr>
              <a:t>printf(</a:t>
            </a:r>
            <a:r>
              <a:rPr sz="1100" spc="-10" dirty="0">
                <a:solidFill>
                  <a:srgbClr val="A31515"/>
                </a:solidFill>
                <a:latin typeface="Consolas"/>
                <a:cs typeface="Consolas"/>
              </a:rPr>
              <a:t>"Ending main</a:t>
            </a:r>
            <a:r>
              <a:rPr lang="en-GB" sz="1100" spc="-10" dirty="0">
                <a:solidFill>
                  <a:srgbClr val="A31515"/>
                </a:solidFill>
                <a:latin typeface="Consolas"/>
                <a:cs typeface="Consolas"/>
              </a:rPr>
              <a:t>&lt;&lt; Std::</a:t>
            </a:r>
            <a:r>
              <a:rPr lang="en-GB" sz="1100" spc="-10" dirty="0" err="1">
                <a:solidFill>
                  <a:srgbClr val="A31515"/>
                </a:solidFill>
                <a:latin typeface="Consolas"/>
                <a:cs typeface="Consolas"/>
              </a:rPr>
              <a:t>endl</a:t>
            </a:r>
            <a:endParaRPr sz="1100" dirty="0">
              <a:latin typeface="Consolas"/>
              <a:cs typeface="Consolas"/>
            </a:endParaRPr>
          </a:p>
          <a:p>
            <a:pPr marL="12700">
              <a:spcBef>
                <a:spcPts val="869"/>
              </a:spcBef>
            </a:pPr>
            <a:r>
              <a:rPr sz="1100" spc="-5" dirty="0"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2733" y="1399049"/>
            <a:ext cx="179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Never gets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called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4309" y="1556767"/>
            <a:ext cx="558165" cy="1634489"/>
          </a:xfrm>
          <a:custGeom>
            <a:avLst/>
            <a:gdLst/>
            <a:ahLst/>
            <a:cxnLst/>
            <a:rect l="l" t="t" r="r" b="b"/>
            <a:pathLst>
              <a:path w="558164" h="1634489">
                <a:moveTo>
                  <a:pt x="557733" y="0"/>
                </a:moveTo>
                <a:lnTo>
                  <a:pt x="0" y="1634439"/>
                </a:lnTo>
              </a:path>
            </a:pathLst>
          </a:custGeom>
          <a:ln w="28956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4402" y="3092624"/>
            <a:ext cx="96520" cy="99060"/>
          </a:xfrm>
          <a:custGeom>
            <a:avLst/>
            <a:gdLst/>
            <a:ahLst/>
            <a:cxnLst/>
            <a:rect l="l" t="t" r="r" b="b"/>
            <a:pathLst>
              <a:path w="96520" h="99060">
                <a:moveTo>
                  <a:pt x="0" y="0"/>
                </a:moveTo>
                <a:lnTo>
                  <a:pt x="19913" y="98577"/>
                </a:lnTo>
                <a:lnTo>
                  <a:pt x="95923" y="32727"/>
                </a:lnTo>
              </a:path>
            </a:pathLst>
          </a:custGeom>
          <a:ln w="28955">
            <a:solidFill>
              <a:srgbClr val="8F9F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1757" y="3173599"/>
            <a:ext cx="3249295" cy="502709"/>
          </a:xfrm>
          <a:custGeom>
            <a:avLst/>
            <a:gdLst/>
            <a:ahLst/>
            <a:cxnLst/>
            <a:rect l="l" t="t" r="r" b="b"/>
            <a:pathLst>
              <a:path w="3249295" h="281939">
                <a:moveTo>
                  <a:pt x="0" y="46989"/>
                </a:moveTo>
                <a:lnTo>
                  <a:pt x="3693" y="28701"/>
                </a:lnTo>
                <a:lnTo>
                  <a:pt x="13765" y="13765"/>
                </a:lnTo>
                <a:lnTo>
                  <a:pt x="28701" y="3693"/>
                </a:lnTo>
                <a:lnTo>
                  <a:pt x="46990" y="0"/>
                </a:lnTo>
                <a:lnTo>
                  <a:pt x="3202178" y="0"/>
                </a:lnTo>
                <a:lnTo>
                  <a:pt x="3220466" y="3693"/>
                </a:lnTo>
                <a:lnTo>
                  <a:pt x="3235402" y="13765"/>
                </a:lnTo>
                <a:lnTo>
                  <a:pt x="3245474" y="28701"/>
                </a:lnTo>
                <a:lnTo>
                  <a:pt x="3249168" y="46989"/>
                </a:lnTo>
                <a:lnTo>
                  <a:pt x="3249168" y="234949"/>
                </a:lnTo>
                <a:lnTo>
                  <a:pt x="3245474" y="253243"/>
                </a:lnTo>
                <a:lnTo>
                  <a:pt x="3235402" y="268179"/>
                </a:lnTo>
                <a:lnTo>
                  <a:pt x="3220466" y="278248"/>
                </a:lnTo>
                <a:lnTo>
                  <a:pt x="3202178" y="281939"/>
                </a:lnTo>
                <a:lnTo>
                  <a:pt x="46990" y="281939"/>
                </a:lnTo>
                <a:lnTo>
                  <a:pt x="28701" y="278248"/>
                </a:lnTo>
                <a:lnTo>
                  <a:pt x="13765" y="268179"/>
                </a:lnTo>
                <a:lnTo>
                  <a:pt x="3693" y="253243"/>
                </a:lnTo>
                <a:lnTo>
                  <a:pt x="0" y="234949"/>
                </a:lnTo>
                <a:lnTo>
                  <a:pt x="0" y="46989"/>
                </a:lnTo>
                <a:close/>
              </a:path>
            </a:pathLst>
          </a:custGeom>
          <a:ln w="28956">
            <a:solidFill>
              <a:srgbClr val="6B7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AD58F02-8C6E-49AA-A1E8-CA3FFFF2FCE6}"/>
              </a:ext>
            </a:extLst>
          </p:cNvPr>
          <p:cNvSpPr txBox="1">
            <a:spLocks/>
          </p:cNvSpPr>
          <p:nvPr/>
        </p:nvSpPr>
        <p:spPr>
          <a:xfrm>
            <a:off x="1993342" y="847817"/>
            <a:ext cx="3242310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exceptions</a:t>
            </a:r>
            <a:endParaRPr lang="en-GB" dirty="0">
              <a:latin typeface="Arial Black"/>
              <a:cs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963FF-5888-40AE-A79E-C69EA933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7" y="4030555"/>
            <a:ext cx="11766620" cy="2494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433742"/>
            <a:ext cx="7918072" cy="429912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spcBef>
                <a:spcPts val="1085"/>
              </a:spcBef>
            </a:pPr>
            <a:r>
              <a:rPr sz="2200" spc="-5" dirty="0">
                <a:latin typeface="+mj-lt"/>
                <a:cs typeface="Arial"/>
              </a:rPr>
              <a:t>Previous example had throw</a:t>
            </a:r>
            <a:r>
              <a:rPr sz="2200" spc="5" dirty="0">
                <a:latin typeface="+mj-lt"/>
                <a:cs typeface="Arial"/>
              </a:rPr>
              <a:t> </a:t>
            </a:r>
            <a:r>
              <a:rPr sz="2200" dirty="0">
                <a:latin typeface="+mj-lt"/>
                <a:cs typeface="Arial"/>
              </a:rPr>
              <a:t>1</a:t>
            </a:r>
          </a:p>
          <a:p>
            <a:pPr marL="12700">
              <a:spcBef>
                <a:spcPts val="980"/>
              </a:spcBef>
            </a:pPr>
            <a:r>
              <a:rPr sz="2200" spc="-20" dirty="0">
                <a:latin typeface="+mj-lt"/>
                <a:cs typeface="Arial"/>
              </a:rPr>
              <a:t>We </a:t>
            </a:r>
            <a:r>
              <a:rPr sz="2200" spc="-5" dirty="0">
                <a:latin typeface="+mj-lt"/>
                <a:cs typeface="Arial"/>
              </a:rPr>
              <a:t>can throw anything, </a:t>
            </a:r>
            <a:r>
              <a:rPr sz="2200" dirty="0">
                <a:latin typeface="+mj-lt"/>
                <a:cs typeface="Arial"/>
              </a:rPr>
              <a:t>so </a:t>
            </a:r>
            <a:r>
              <a:rPr sz="2200" spc="-5" dirty="0">
                <a:latin typeface="+mj-lt"/>
                <a:cs typeface="Arial"/>
              </a:rPr>
              <a:t>how about </a:t>
            </a:r>
            <a:r>
              <a:rPr sz="2200" dirty="0">
                <a:latin typeface="+mj-lt"/>
                <a:cs typeface="Arial"/>
              </a:rPr>
              <a:t>a </a:t>
            </a:r>
            <a:r>
              <a:rPr sz="2200" spc="-5" dirty="0">
                <a:latin typeface="+mj-lt"/>
                <a:cs typeface="Arial"/>
              </a:rPr>
              <a:t>customException</a:t>
            </a:r>
            <a:r>
              <a:rPr sz="2200" spc="8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class: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940"/>
              </a:spcBef>
            </a:pPr>
            <a:r>
              <a:rPr sz="16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sz="1600" spc="-1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2B9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CustomException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98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34950">
              <a:spcBef>
                <a:spcPts val="980"/>
              </a:spcBef>
            </a:pPr>
            <a:r>
              <a:rPr sz="16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950" marR="1741170">
              <a:lnSpc>
                <a:spcPct val="151300"/>
              </a:lnSpc>
            </a:pP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CustomException(</a:t>
            </a:r>
            <a:r>
              <a:rPr sz="1600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sz="16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msg);  </a:t>
            </a:r>
            <a:r>
              <a:rPr sz="16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char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6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exceptionMsg;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98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985"/>
              </a:spcBef>
            </a:pPr>
            <a:r>
              <a:rPr sz="1600" spc="-10" dirty="0">
                <a:solidFill>
                  <a:srgbClr val="2B9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CustomException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::CustomException(</a:t>
            </a:r>
            <a:r>
              <a:rPr sz="1600" spc="-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char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8181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985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34950">
              <a:spcBef>
                <a:spcPts val="985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exceptionMsg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rgbClr val="8181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994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BBCA551-9EA2-460C-BE3E-BB01693F9773}"/>
              </a:ext>
            </a:extLst>
          </p:cNvPr>
          <p:cNvSpPr txBox="1">
            <a:spLocks/>
          </p:cNvSpPr>
          <p:nvPr/>
        </p:nvSpPr>
        <p:spPr>
          <a:xfrm>
            <a:off x="2059940" y="784189"/>
            <a:ext cx="3242310" cy="78226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/>
              <a:t>exceptions</a:t>
            </a:r>
            <a:endParaRPr lang="en-GB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6315" y="1520481"/>
            <a:ext cx="7586476" cy="521963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2200" spc="-5" dirty="0">
                <a:latin typeface="+mj-lt"/>
                <a:cs typeface="Arial"/>
              </a:rPr>
              <a:t>Using the customException</a:t>
            </a:r>
            <a:r>
              <a:rPr sz="2200" spc="-2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class: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From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Level::load</a:t>
            </a:r>
            <a:endParaRPr sz="1400" dirty="0">
              <a:latin typeface="Consolas"/>
              <a:cs typeface="Consolas"/>
            </a:endParaRPr>
          </a:p>
          <a:p>
            <a:pPr marL="12700">
              <a:spcBef>
                <a:spcPts val="395"/>
              </a:spcBef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180340">
              <a:spcBef>
                <a:spcPts val="4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400" dirty="0">
                <a:latin typeface="Consolas"/>
                <a:cs typeface="Consolas"/>
              </a:rPr>
              <a:t>((!in.eof()) &amp;&amp; j &lt; height)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go through j lines of</a:t>
            </a:r>
            <a:r>
              <a:rPr sz="1400" spc="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text</a:t>
            </a:r>
            <a:endParaRPr sz="1400" dirty="0">
              <a:latin typeface="Consolas"/>
              <a:cs typeface="Consolas"/>
            </a:endParaRPr>
          </a:p>
          <a:p>
            <a:pPr marL="180340">
              <a:spcBef>
                <a:spcPts val="405"/>
              </a:spcBef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348615" marR="88900">
              <a:lnSpc>
                <a:spcPts val="1839"/>
              </a:lnSpc>
              <a:spcBef>
                <a:spcPts val="125"/>
              </a:spcBef>
            </a:pPr>
            <a:r>
              <a:rPr sz="1400" dirty="0">
                <a:latin typeface="Consolas"/>
                <a:cs typeface="Consolas"/>
              </a:rPr>
              <a:t>in.getline(line,width+1);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read a line into line  </a:t>
            </a:r>
            <a:endParaRPr lang="en-GB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348615" marR="88900">
              <a:lnSpc>
                <a:spcPts val="1839"/>
              </a:lnSpc>
              <a:spcBef>
                <a:spcPts val="12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dirty="0">
                <a:latin typeface="Consolas"/>
                <a:cs typeface="Consolas"/>
              </a:rPr>
              <a:t>(i=0;i&lt;width;i++)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Copy the line of the map to the</a:t>
            </a:r>
            <a:r>
              <a:rPr sz="1400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endParaRPr sz="1400" dirty="0">
              <a:latin typeface="Consolas"/>
              <a:cs typeface="Consolas"/>
            </a:endParaRPr>
          </a:p>
          <a:p>
            <a:pPr marL="348615">
              <a:spcBef>
                <a:spcPts val="275"/>
              </a:spcBef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516890">
              <a:spcBef>
                <a:spcPts val="395"/>
              </a:spcBef>
            </a:pPr>
            <a:r>
              <a:rPr sz="1400" dirty="0">
                <a:latin typeface="Consolas"/>
                <a:cs typeface="Consolas"/>
              </a:rPr>
              <a:t>map[j][i] 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line[i];</a:t>
            </a:r>
          </a:p>
          <a:p>
            <a:pPr marL="348615"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348615" marR="5080">
              <a:lnSpc>
                <a:spcPct val="127499"/>
              </a:lnSpc>
              <a:spcBef>
                <a:spcPts val="1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(i != width)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throw 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"Map width too short"</a:t>
            </a:r>
            <a:r>
              <a:rPr sz="1400" dirty="0">
                <a:latin typeface="Consolas"/>
                <a:cs typeface="Consolas"/>
              </a:rPr>
              <a:t>);  j++;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next</a:t>
            </a: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line</a:t>
            </a:r>
            <a:endParaRPr sz="1400" dirty="0">
              <a:latin typeface="Consolas"/>
              <a:cs typeface="Consolas"/>
            </a:endParaRPr>
          </a:p>
          <a:p>
            <a:pPr marL="180340"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180340">
              <a:spcBef>
                <a:spcPts val="4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(j != height)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throw 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"Map height too</a:t>
            </a:r>
            <a:r>
              <a:rPr sz="1400" spc="4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short"</a:t>
            </a:r>
            <a:r>
              <a:rPr sz="1400" dirty="0">
                <a:latin typeface="Consolas"/>
                <a:cs typeface="Consolas"/>
              </a:rPr>
              <a:t>);</a:t>
            </a:r>
          </a:p>
          <a:p>
            <a:pPr marL="12700"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12700">
              <a:spcBef>
                <a:spcPts val="4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 </a:t>
            </a:r>
            <a:r>
              <a:rPr sz="1400" dirty="0">
                <a:latin typeface="Consolas"/>
                <a:cs typeface="Consolas"/>
              </a:rPr>
              <a:t>&amp;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e)</a:t>
            </a:r>
          </a:p>
          <a:p>
            <a:pPr marL="12700"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180340">
              <a:spcBef>
                <a:spcPts val="40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Do something</a:t>
            </a:r>
            <a:r>
              <a:rPr lang="en-GB" sz="1400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400" dirty="0">
              <a:latin typeface="Consolas"/>
              <a:cs typeface="Consolas"/>
            </a:endParaRPr>
          </a:p>
          <a:p>
            <a:pPr marL="12700">
              <a:spcBef>
                <a:spcPts val="40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34562C-03CD-4A3A-B090-C474E59E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87" y="183282"/>
            <a:ext cx="9720072" cy="1499616"/>
          </a:xfrm>
        </p:spPr>
        <p:txBody>
          <a:bodyPr/>
          <a:lstStyle/>
          <a:p>
            <a:r>
              <a:rPr lang="en-GB" dirty="0"/>
              <a:t>Throwing exceptions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654862"/>
            <a:ext cx="5570855" cy="10560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spcBef>
                <a:spcPts val="1080"/>
              </a:spcBef>
            </a:pPr>
            <a:r>
              <a:rPr sz="1600" spc="-2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create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customException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hierarchy</a:t>
            </a:r>
            <a:endParaRPr sz="1600">
              <a:latin typeface="Arial"/>
              <a:cs typeface="Arial"/>
            </a:endParaRPr>
          </a:p>
          <a:p>
            <a:pPr marL="755650" indent="-285750">
              <a:spcBef>
                <a:spcPts val="985"/>
              </a:spcBef>
              <a:buClr>
                <a:srgbClr val="564B3C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Each class is thrown for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particular type of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exception</a:t>
            </a:r>
            <a:endParaRPr sz="1600">
              <a:latin typeface="Arial"/>
              <a:cs typeface="Arial"/>
            </a:endParaRPr>
          </a:p>
          <a:p>
            <a:pPr marL="755650" indent="-285750">
              <a:spcBef>
                <a:spcPts val="385"/>
              </a:spcBef>
              <a:buClr>
                <a:srgbClr val="564B3C"/>
              </a:buClr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latin typeface="Arial"/>
                <a:cs typeface="Arial"/>
              </a:rPr>
              <a:t>Each class is handles by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spc="-5" dirty="0">
                <a:latin typeface="Arial"/>
                <a:cs typeface="Arial"/>
              </a:rPr>
              <a:t>catch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350" y="3259813"/>
            <a:ext cx="5991666" cy="180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474CA7-3560-4004-8C46-783C9AC4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724403"/>
            <a:ext cx="7110730" cy="48172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spcBef>
                <a:spcPts val="5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endParaRPr sz="1400" dirty="0">
              <a:latin typeface="Consolas"/>
              <a:cs typeface="Consolas"/>
            </a:endParaRPr>
          </a:p>
          <a:p>
            <a:pPr marL="12700">
              <a:spcBef>
                <a:spcPts val="400"/>
              </a:spcBef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208915">
              <a:spcBef>
                <a:spcPts val="40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Load map in from </a:t>
            </a:r>
            <a:r>
              <a:rPr sz="1400" spc="-5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text</a:t>
            </a:r>
            <a:r>
              <a:rPr sz="1400" spc="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file</a:t>
            </a:r>
            <a:endParaRPr sz="1400" dirty="0">
              <a:latin typeface="Consolas"/>
              <a:cs typeface="Consolas"/>
            </a:endParaRPr>
          </a:p>
          <a:p>
            <a:pPr marL="208915" marR="5080">
              <a:lnSpc>
                <a:spcPct val="123700"/>
              </a:lnSpc>
            </a:pP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ifstream </a:t>
            </a:r>
            <a:r>
              <a:rPr sz="1400" dirty="0">
                <a:latin typeface="Consolas"/>
                <a:cs typeface="Consolas"/>
              </a:rPr>
              <a:t>in(</a:t>
            </a:r>
            <a:r>
              <a:rPr sz="1400" dirty="0">
                <a:solidFill>
                  <a:srgbClr val="818181"/>
                </a:solidFill>
                <a:latin typeface="Consolas"/>
                <a:cs typeface="Consolas"/>
              </a:rPr>
              <a:t>filename</a:t>
            </a:r>
            <a:r>
              <a:rPr sz="1400" dirty="0">
                <a:latin typeface="Consolas"/>
                <a:cs typeface="Consolas"/>
              </a:rPr>
              <a:t>.c_str());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Open file for reading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(!in.is_open())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throw 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CustomExceptionFileIO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"Can't open Map file"</a:t>
            </a:r>
            <a:r>
              <a:rPr sz="1400" dirty="0">
                <a:latin typeface="Consolas"/>
                <a:cs typeface="Consolas"/>
              </a:rPr>
              <a:t>);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400" dirty="0">
                <a:latin typeface="Consolas"/>
                <a:cs typeface="Consolas"/>
              </a:rPr>
              <a:t>((!in.eof()) &amp;&amp; </a:t>
            </a:r>
            <a:r>
              <a:rPr sz="1400" spc="-5" dirty="0">
                <a:latin typeface="Consolas"/>
                <a:cs typeface="Consolas"/>
              </a:rPr>
              <a:t>j &lt; </a:t>
            </a:r>
            <a:r>
              <a:rPr sz="1400" dirty="0">
                <a:latin typeface="Consolas"/>
                <a:cs typeface="Consolas"/>
              </a:rPr>
              <a:t>height)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go through </a:t>
            </a:r>
            <a:r>
              <a:rPr sz="1400" spc="-5" dirty="0">
                <a:solidFill>
                  <a:srgbClr val="008000"/>
                </a:solidFill>
                <a:latin typeface="Consolas"/>
                <a:cs typeface="Consolas"/>
              </a:rPr>
              <a:t>j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lines of</a:t>
            </a:r>
            <a:r>
              <a:rPr sz="1400" spc="1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text</a:t>
            </a:r>
            <a:endParaRPr sz="1400" dirty="0">
              <a:latin typeface="Consolas"/>
              <a:cs typeface="Consolas"/>
            </a:endParaRPr>
          </a:p>
          <a:p>
            <a:pPr marL="208915">
              <a:spcBef>
                <a:spcPts val="405"/>
              </a:spcBef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405130" marR="887730">
              <a:lnSpc>
                <a:spcPct val="1236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in.getline(line,width+1);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read </a:t>
            </a:r>
            <a:r>
              <a:rPr sz="1400" spc="-5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line into line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dirty="0">
                <a:latin typeface="Consolas"/>
                <a:cs typeface="Consolas"/>
              </a:rPr>
              <a:t>(i=0;i&lt;width;i++)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Copy the line of the map to the</a:t>
            </a:r>
            <a:r>
              <a:rPr sz="1400" spc="1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endParaRPr sz="1400" dirty="0">
              <a:latin typeface="Consolas"/>
              <a:cs typeface="Consolas"/>
            </a:endParaRPr>
          </a:p>
          <a:p>
            <a:pPr marL="405765">
              <a:spcBef>
                <a:spcPts val="400"/>
              </a:spcBef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701040">
              <a:spcBef>
                <a:spcPts val="400"/>
              </a:spcBef>
            </a:pPr>
            <a:r>
              <a:rPr sz="1400" dirty="0">
                <a:latin typeface="Consolas"/>
                <a:cs typeface="Consolas"/>
              </a:rPr>
              <a:t>map[j][i]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line[i];</a:t>
            </a:r>
          </a:p>
          <a:p>
            <a:pPr marL="405765">
              <a:spcBef>
                <a:spcPts val="400"/>
              </a:spcBef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405765" marR="299085">
              <a:lnSpc>
                <a:spcPct val="1239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(i != width)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throw 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CustomExceptionLogic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"Map width too short"</a:t>
            </a:r>
            <a:r>
              <a:rPr sz="1400" dirty="0">
                <a:latin typeface="Consolas"/>
                <a:cs typeface="Consolas"/>
              </a:rPr>
              <a:t>);  j++;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next</a:t>
            </a:r>
            <a:r>
              <a:rPr sz="1400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line</a:t>
            </a:r>
            <a:endParaRPr sz="1400" dirty="0">
              <a:latin typeface="Consolas"/>
              <a:cs typeface="Consolas"/>
            </a:endParaRPr>
          </a:p>
          <a:p>
            <a:pPr marL="208915">
              <a:spcBef>
                <a:spcPts val="395"/>
              </a:spcBef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208915">
              <a:spcBef>
                <a:spcPts val="4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(j != height)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throw </a:t>
            </a:r>
            <a:r>
              <a:rPr sz="1400" dirty="0">
                <a:solidFill>
                  <a:srgbClr val="2B91AF"/>
                </a:solidFill>
                <a:latin typeface="Consolas"/>
                <a:cs typeface="Consolas"/>
              </a:rPr>
              <a:t>CustomExceptionLogic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"Map height too</a:t>
            </a:r>
            <a:r>
              <a:rPr sz="1400" spc="15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1515"/>
                </a:solidFill>
                <a:latin typeface="Consolas"/>
                <a:cs typeface="Consolas"/>
              </a:rPr>
              <a:t>short"</a:t>
            </a:r>
            <a:r>
              <a:rPr sz="1400" dirty="0">
                <a:latin typeface="Consolas"/>
                <a:cs typeface="Consolas"/>
              </a:rPr>
              <a:t>);</a:t>
            </a:r>
          </a:p>
          <a:p>
            <a:pPr marL="12700">
              <a:spcBef>
                <a:spcPts val="400"/>
              </a:spcBef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33393-E01E-48C9-B3E1-21FE4CD7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993-11EB-4D2A-87FE-0D51DAD7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468A-0E3F-41F5-ADAA-CF613A31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number of different ones that exist.</a:t>
            </a:r>
          </a:p>
          <a:p>
            <a:r>
              <a:rPr lang="en-GB" dirty="0"/>
              <a:t>Some more known than others.</a:t>
            </a:r>
          </a:p>
          <a:p>
            <a:pPr lvl="1"/>
            <a:r>
              <a:rPr lang="en-GB" dirty="0"/>
              <a:t>Mathematical: + - / * </a:t>
            </a:r>
          </a:p>
          <a:p>
            <a:pPr lvl="1"/>
            <a:r>
              <a:rPr lang="en-GB" dirty="0"/>
              <a:t>Pointers:</a:t>
            </a:r>
          </a:p>
          <a:p>
            <a:pPr lvl="2"/>
            <a:r>
              <a:rPr lang="en-GB" b="1" dirty="0"/>
              <a:t>&amp;</a:t>
            </a:r>
            <a:r>
              <a:rPr lang="en-GB" dirty="0"/>
              <a:t> and </a:t>
            </a:r>
            <a:r>
              <a:rPr lang="en-GB" b="1" dirty="0"/>
              <a:t>* </a:t>
            </a:r>
            <a:r>
              <a:rPr lang="en-GB" dirty="0"/>
              <a:t>(references and pointers).</a:t>
            </a:r>
          </a:p>
          <a:p>
            <a:pPr lvl="2"/>
            <a:r>
              <a:rPr lang="en-GB" b="1" dirty="0"/>
              <a:t>-&gt;  </a:t>
            </a:r>
            <a:r>
              <a:rPr lang="en-GB" dirty="0"/>
              <a:t>for pointer functions.</a:t>
            </a:r>
          </a:p>
          <a:p>
            <a:pPr lvl="1"/>
            <a:r>
              <a:rPr lang="en-GB" dirty="0"/>
              <a:t>Ones you may not expect such as parentheses (), the comma, new and delete.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9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737" y="1709739"/>
            <a:ext cx="4251325" cy="40177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2200" spc="-5" dirty="0">
                <a:latin typeface="+mj-lt"/>
                <a:cs typeface="Arial"/>
              </a:rPr>
              <a:t>Using the customException</a:t>
            </a:r>
            <a:r>
              <a:rPr sz="2200" spc="-2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class: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55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600" spc="-5" dirty="0"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2B91AF"/>
                </a:solidFill>
                <a:latin typeface="Consolas"/>
                <a:cs typeface="Consolas"/>
              </a:rPr>
              <a:t>CustomExceptionFileIO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e)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40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34950">
              <a:spcBef>
                <a:spcPts val="400"/>
              </a:spcBef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Map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loaded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39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2700">
              <a:spcBef>
                <a:spcPts val="4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2B91AF"/>
                </a:solidFill>
                <a:latin typeface="Consolas"/>
                <a:cs typeface="Consolas"/>
              </a:rPr>
              <a:t>CustomExceptionLogic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e)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40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34950">
              <a:spcBef>
                <a:spcPts val="395"/>
              </a:spcBef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Map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on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file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is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not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the right</a:t>
            </a:r>
            <a:r>
              <a:rPr sz="16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size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40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2700">
              <a:spcBef>
                <a:spcPts val="40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catch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(...)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39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34950">
              <a:spcBef>
                <a:spcPts val="400"/>
              </a:spcBef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Some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other</a:t>
            </a:r>
            <a:r>
              <a:rPr sz="16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error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409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4C686A-B4FF-43D2-87E4-D11B4DDA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exception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709740"/>
            <a:ext cx="7141209" cy="491224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2200" spc="-5" dirty="0">
                <a:latin typeface="+mj-lt"/>
                <a:cs typeface="Arial"/>
              </a:rPr>
              <a:t>Doing something</a:t>
            </a:r>
            <a:r>
              <a:rPr sz="2200" spc="-1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useful: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55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600" spc="-5" dirty="0"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2B91AF"/>
                </a:solidFill>
                <a:latin typeface="Consolas"/>
                <a:cs typeface="Consolas"/>
              </a:rPr>
              <a:t>CustomExceptionFileIO </a:t>
            </a:r>
            <a:r>
              <a:rPr sz="1600" dirty="0">
                <a:latin typeface="Consolas"/>
                <a:cs typeface="Consolas"/>
              </a:rPr>
              <a:t>&amp;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e)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40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34950" marR="1228090">
              <a:lnSpc>
                <a:spcPct val="120800"/>
              </a:lnSpc>
            </a:pP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Map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not loaded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-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Load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map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from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known file  </a:t>
            </a:r>
            <a:r>
              <a:rPr sz="1600" spc="-5" dirty="0">
                <a:solidFill>
                  <a:srgbClr val="2B91AF"/>
                </a:solidFill>
                <a:latin typeface="Consolas"/>
                <a:cs typeface="Consolas"/>
              </a:rPr>
              <a:t>ifstream </a:t>
            </a:r>
            <a:r>
              <a:rPr sz="1600" spc="-5" dirty="0">
                <a:latin typeface="Consolas"/>
                <a:cs typeface="Consolas"/>
              </a:rPr>
              <a:t>in(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"level1.txt"</a:t>
            </a:r>
            <a:r>
              <a:rPr sz="1600" spc="-5" dirty="0">
                <a:latin typeface="Consolas"/>
                <a:cs typeface="Consolas"/>
              </a:rPr>
              <a:t>);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Open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file for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reading 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j = </a:t>
            </a:r>
            <a:r>
              <a:rPr sz="1600" spc="-10" dirty="0">
                <a:latin typeface="Consolas"/>
                <a:cs typeface="Consolas"/>
              </a:rPr>
              <a:t>0;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reset</a:t>
            </a:r>
            <a:r>
              <a:rPr sz="1600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counter</a:t>
            </a:r>
            <a:endParaRPr sz="1600" dirty="0">
              <a:latin typeface="Consolas"/>
              <a:cs typeface="Consolas"/>
            </a:endParaRPr>
          </a:p>
          <a:p>
            <a:pPr marL="235585">
              <a:spcBef>
                <a:spcPts val="4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600" spc="-5" dirty="0">
                <a:latin typeface="Consolas"/>
                <a:cs typeface="Consolas"/>
              </a:rPr>
              <a:t>((!in.eof()) </a:t>
            </a:r>
            <a:r>
              <a:rPr sz="1600" spc="-10" dirty="0">
                <a:latin typeface="Consolas"/>
                <a:cs typeface="Consolas"/>
              </a:rPr>
              <a:t>&amp;&amp; </a:t>
            </a:r>
            <a:r>
              <a:rPr sz="1600" dirty="0">
                <a:latin typeface="Consolas"/>
                <a:cs typeface="Consolas"/>
              </a:rPr>
              <a:t>j &lt; </a:t>
            </a:r>
            <a:r>
              <a:rPr sz="1600" spc="-5" dirty="0">
                <a:latin typeface="Consolas"/>
                <a:cs typeface="Consolas"/>
              </a:rPr>
              <a:t>height)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go through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j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lines of</a:t>
            </a:r>
            <a:r>
              <a:rPr sz="1600" spc="-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text</a:t>
            </a:r>
            <a:endParaRPr sz="1600" dirty="0">
              <a:latin typeface="Consolas"/>
              <a:cs typeface="Consolas"/>
            </a:endParaRPr>
          </a:p>
          <a:p>
            <a:pPr marL="235585">
              <a:spcBef>
                <a:spcPts val="400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457834" marR="114935" indent="-635">
              <a:lnSpc>
                <a:spcPct val="120900"/>
              </a:lnSpc>
            </a:pPr>
            <a:r>
              <a:rPr sz="1600" spc="-10" dirty="0">
                <a:latin typeface="Consolas"/>
                <a:cs typeface="Consolas"/>
              </a:rPr>
              <a:t>in.getline(line,width+1);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read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line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into line 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latin typeface="Consolas"/>
                <a:cs typeface="Consolas"/>
              </a:rPr>
              <a:t>(i=0;i&lt;width;i++)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Copy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the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line of the map to the</a:t>
            </a:r>
            <a:r>
              <a:rPr sz="16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endParaRPr sz="1600" dirty="0">
              <a:latin typeface="Consolas"/>
              <a:cs typeface="Consolas"/>
            </a:endParaRPr>
          </a:p>
          <a:p>
            <a:pPr marL="457834">
              <a:spcBef>
                <a:spcPts val="39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680720">
              <a:spcBef>
                <a:spcPts val="400"/>
              </a:spcBef>
            </a:pPr>
            <a:r>
              <a:rPr sz="1600" spc="-10" dirty="0">
                <a:latin typeface="Consolas"/>
                <a:cs typeface="Consolas"/>
              </a:rPr>
              <a:t>map[j][i]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line[i];</a:t>
            </a:r>
            <a:endParaRPr sz="1600" dirty="0">
              <a:latin typeface="Consolas"/>
              <a:cs typeface="Consolas"/>
            </a:endParaRPr>
          </a:p>
          <a:p>
            <a:pPr marL="457834">
              <a:spcBef>
                <a:spcPts val="40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457834">
              <a:spcBef>
                <a:spcPts val="400"/>
              </a:spcBef>
            </a:pPr>
            <a:r>
              <a:rPr sz="1600" spc="-10" dirty="0">
                <a:latin typeface="Consolas"/>
                <a:cs typeface="Consolas"/>
              </a:rPr>
              <a:t>j++;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next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line</a:t>
            </a:r>
            <a:endParaRPr sz="1600" dirty="0">
              <a:latin typeface="Consolas"/>
              <a:cs typeface="Consolas"/>
            </a:endParaRPr>
          </a:p>
          <a:p>
            <a:pPr marL="235585">
              <a:spcBef>
                <a:spcPts val="40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3335">
              <a:spcBef>
                <a:spcPts val="400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DC3204-8D0E-4874-853F-37AF3CD9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exception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673780"/>
            <a:ext cx="5937250" cy="347851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spcBef>
                <a:spcPts val="925"/>
              </a:spcBef>
            </a:pPr>
            <a:r>
              <a:rPr sz="2200" spc="-30" dirty="0">
                <a:latin typeface="+mj-lt"/>
                <a:cs typeface="Arial"/>
              </a:rPr>
              <a:t>Very </a:t>
            </a:r>
            <a:r>
              <a:rPr sz="2200" spc="-5" dirty="0">
                <a:latin typeface="+mj-lt"/>
                <a:cs typeface="Arial"/>
              </a:rPr>
              <a:t>few pieces of library code will throw</a:t>
            </a:r>
            <a:r>
              <a:rPr sz="2200" spc="3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exceptions: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575"/>
              </a:spcBef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08915" marR="4046220">
              <a:lnSpc>
                <a:spcPts val="1880"/>
              </a:lnSpc>
              <a:spcBef>
                <a:spcPts val="95"/>
              </a:spcBef>
            </a:pPr>
            <a:r>
              <a:rPr sz="1600" dirty="0">
                <a:solidFill>
                  <a:srgbClr val="2B91AF"/>
                </a:solidFill>
                <a:latin typeface="Consolas"/>
                <a:cs typeface="Consolas"/>
              </a:rPr>
              <a:t>vector</a:t>
            </a:r>
            <a:r>
              <a:rPr sz="1600" dirty="0">
                <a:latin typeface="Consolas"/>
                <a:cs typeface="Consolas"/>
              </a:rPr>
              <a:t>&lt;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v(3);  v[-1]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0;</a:t>
            </a:r>
          </a:p>
          <a:p>
            <a:pPr marL="12700">
              <a:spcBef>
                <a:spcPts val="10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195"/>
              </a:spcBef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2B91AF"/>
                </a:solidFill>
                <a:latin typeface="Consolas"/>
                <a:cs typeface="Consolas"/>
              </a:rPr>
              <a:t>exception </a:t>
            </a:r>
            <a:r>
              <a:rPr sz="1600" spc="-5" dirty="0">
                <a:latin typeface="Consolas"/>
                <a:cs typeface="Consolas"/>
              </a:rPr>
              <a:t>&amp;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e)</a:t>
            </a:r>
          </a:p>
          <a:p>
            <a:pPr marL="12700">
              <a:spcBef>
                <a:spcPts val="204"/>
              </a:spcBef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208915">
              <a:spcBef>
                <a:spcPts val="200"/>
              </a:spcBef>
            </a:pPr>
            <a:r>
              <a:rPr sz="1600" dirty="0">
                <a:latin typeface="Consolas"/>
                <a:cs typeface="Consolas"/>
              </a:rPr>
              <a:t>printf(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"Caught exception:</a:t>
            </a:r>
            <a:r>
              <a:rPr sz="1600" spc="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%s\n"</a:t>
            </a:r>
            <a:r>
              <a:rPr sz="1600" dirty="0">
                <a:latin typeface="Consolas"/>
                <a:cs typeface="Consolas"/>
              </a:rPr>
              <a:t>,e.what());</a:t>
            </a:r>
          </a:p>
          <a:p>
            <a:pPr marL="12700">
              <a:spcBef>
                <a:spcPts val="1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750" dirty="0">
              <a:latin typeface="Consolas"/>
              <a:cs typeface="Consolas"/>
            </a:endParaRPr>
          </a:p>
          <a:p>
            <a:pPr marL="12700"/>
            <a:r>
              <a:rPr sz="2200" spc="-10" dirty="0">
                <a:latin typeface="+mj-lt"/>
                <a:cs typeface="Arial"/>
              </a:rPr>
              <a:t>Does </a:t>
            </a:r>
            <a:r>
              <a:rPr sz="2200" spc="-5" dirty="0">
                <a:latin typeface="+mj-lt"/>
                <a:cs typeface="Arial"/>
              </a:rPr>
              <a:t>not catch an exception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0742" y="1981415"/>
            <a:ext cx="3864863" cy="2926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159CC4-BC16-4F67-B16F-5E455761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1799"/>
            <a:ext cx="9720072" cy="1499616"/>
          </a:xfrm>
        </p:spPr>
        <p:txBody>
          <a:bodyPr/>
          <a:lstStyle/>
          <a:p>
            <a:r>
              <a:rPr lang="en-GB" dirty="0"/>
              <a:t>Catching exception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673780"/>
            <a:ext cx="5937250" cy="3478516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spcBef>
                <a:spcPts val="925"/>
              </a:spcBef>
            </a:pPr>
            <a:r>
              <a:rPr sz="2200" spc="-30" dirty="0">
                <a:latin typeface="+mj-lt"/>
                <a:cs typeface="Arial"/>
              </a:rPr>
              <a:t>Very </a:t>
            </a:r>
            <a:r>
              <a:rPr sz="2200" spc="-5" dirty="0">
                <a:latin typeface="+mj-lt"/>
                <a:cs typeface="Arial"/>
              </a:rPr>
              <a:t>few pieces of library code will throw</a:t>
            </a:r>
            <a:r>
              <a:rPr sz="2200" spc="4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exceptions:</a:t>
            </a:r>
            <a:endParaRPr sz="2200" dirty="0">
              <a:latin typeface="+mj-lt"/>
              <a:cs typeface="Arial"/>
            </a:endParaRPr>
          </a:p>
          <a:p>
            <a:pPr marL="12700">
              <a:spcBef>
                <a:spcPts val="575"/>
              </a:spcBef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208915" marR="4046220">
              <a:lnSpc>
                <a:spcPts val="1880"/>
              </a:lnSpc>
              <a:spcBef>
                <a:spcPts val="95"/>
              </a:spcBef>
            </a:pPr>
            <a:r>
              <a:rPr sz="1600" dirty="0">
                <a:solidFill>
                  <a:srgbClr val="2B91AF"/>
                </a:solidFill>
                <a:latin typeface="Consolas"/>
                <a:cs typeface="Consolas"/>
              </a:rPr>
              <a:t>vector</a:t>
            </a:r>
            <a:r>
              <a:rPr sz="1600" dirty="0">
                <a:latin typeface="Consolas"/>
                <a:cs typeface="Consolas"/>
              </a:rPr>
              <a:t>&lt;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dirty="0">
                <a:latin typeface="Consolas"/>
                <a:cs typeface="Consolas"/>
              </a:rPr>
              <a:t>&gt;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v(3);  v.at(-1)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dirty="0">
                <a:latin typeface="Consolas"/>
                <a:cs typeface="Consolas"/>
              </a:rPr>
              <a:t> 0;</a:t>
            </a:r>
          </a:p>
          <a:p>
            <a:pPr marL="12700">
              <a:spcBef>
                <a:spcPts val="10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spcBef>
                <a:spcPts val="195"/>
              </a:spcBef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600" dirty="0"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2B91AF"/>
                </a:solidFill>
                <a:latin typeface="Consolas"/>
                <a:cs typeface="Consolas"/>
              </a:rPr>
              <a:t>exception </a:t>
            </a:r>
            <a:r>
              <a:rPr sz="1600" spc="-5" dirty="0">
                <a:latin typeface="Consolas"/>
                <a:cs typeface="Consolas"/>
              </a:rPr>
              <a:t>&amp;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e)</a:t>
            </a:r>
          </a:p>
          <a:p>
            <a:pPr marL="12700">
              <a:spcBef>
                <a:spcPts val="204"/>
              </a:spcBef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208915">
              <a:spcBef>
                <a:spcPts val="200"/>
              </a:spcBef>
            </a:pPr>
            <a:r>
              <a:rPr sz="1600" dirty="0">
                <a:latin typeface="Consolas"/>
                <a:cs typeface="Consolas"/>
              </a:rPr>
              <a:t>printf(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"Caught exception:</a:t>
            </a:r>
            <a:r>
              <a:rPr sz="1600" spc="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%s\n"</a:t>
            </a:r>
            <a:r>
              <a:rPr sz="1600" dirty="0">
                <a:latin typeface="Consolas"/>
                <a:cs typeface="Consolas"/>
              </a:rPr>
              <a:t>,e.what());</a:t>
            </a:r>
          </a:p>
          <a:p>
            <a:pPr marL="12700">
              <a:spcBef>
                <a:spcPts val="1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750" dirty="0">
              <a:latin typeface="Consolas"/>
              <a:cs typeface="Consolas"/>
            </a:endParaRPr>
          </a:p>
          <a:p>
            <a:pPr marL="12700"/>
            <a:r>
              <a:rPr sz="2200" b="1" spc="-10" dirty="0">
                <a:latin typeface="+mj-lt"/>
                <a:cs typeface="Arial"/>
              </a:rPr>
              <a:t>Does</a:t>
            </a:r>
            <a:r>
              <a:rPr sz="2200" spc="-1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catch an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exception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671" y="4500000"/>
            <a:ext cx="4931664" cy="2556000"/>
          </a:xfrm>
          <a:prstGeom prst="rect">
            <a:avLst/>
          </a:prstGeom>
          <a:blipFill>
            <a:blip r:embed="rId2" cstate="print"/>
            <a:stretch>
              <a:fillRect t="-8621" b="721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B302E3-F6A6-4400-B152-E840D00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exception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888301"/>
            <a:ext cx="689419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564B3C"/>
                </a:solidFill>
                <a:latin typeface="Arial Black"/>
                <a:cs typeface="Arial Black"/>
              </a:rPr>
              <a:t>WHEN </a:t>
            </a:r>
            <a:r>
              <a:rPr sz="3600" spc="-100" dirty="0">
                <a:solidFill>
                  <a:srgbClr val="564B3C"/>
                </a:solidFill>
                <a:latin typeface="Arial Black"/>
                <a:cs typeface="Arial Black"/>
              </a:rPr>
              <a:t>TO </a:t>
            </a:r>
            <a:r>
              <a:rPr sz="3600" spc="-45" dirty="0">
                <a:solidFill>
                  <a:srgbClr val="564B3C"/>
                </a:solidFill>
                <a:latin typeface="Arial Black"/>
                <a:cs typeface="Arial Black"/>
              </a:rPr>
              <a:t>USE</a:t>
            </a:r>
            <a:r>
              <a:rPr sz="3600" spc="-270" dirty="0">
                <a:solidFill>
                  <a:srgbClr val="564B3C"/>
                </a:solidFill>
                <a:latin typeface="Arial Black"/>
                <a:cs typeface="Arial Black"/>
              </a:rPr>
              <a:t> </a:t>
            </a:r>
            <a:r>
              <a:rPr sz="3600" spc="-70" dirty="0">
                <a:solidFill>
                  <a:srgbClr val="564B3C"/>
                </a:solidFill>
                <a:latin typeface="Arial Black"/>
                <a:cs typeface="Arial Black"/>
              </a:rPr>
              <a:t>EXCEPTIONS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748282"/>
            <a:ext cx="7325359" cy="454432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774700" indent="-342900">
              <a:lnSpc>
                <a:spcPts val="216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It is tempting to fill our code with exceptions to cover all  </a:t>
            </a:r>
            <a:r>
              <a:rPr sz="2200" spc="-10" dirty="0">
                <a:latin typeface="+mj-lt"/>
                <a:cs typeface="Arial"/>
              </a:rPr>
              <a:t>manner </a:t>
            </a:r>
            <a:r>
              <a:rPr sz="2200" spc="-5" dirty="0">
                <a:latin typeface="+mj-lt"/>
                <a:cs typeface="Arial"/>
              </a:rPr>
              <a:t>of possible</a:t>
            </a:r>
            <a:r>
              <a:rPr sz="2200" spc="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errors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Do you see other peoples codes snippets full of</a:t>
            </a:r>
            <a:r>
              <a:rPr sz="2200" spc="-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exceptions?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NO!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Exceptions should be used sparingly (exceptionally</a:t>
            </a:r>
            <a:r>
              <a:rPr sz="2200" spc="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perhaps?)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Use them where errors could </a:t>
            </a:r>
            <a:r>
              <a:rPr sz="2200" spc="-10" dirty="0">
                <a:latin typeface="+mj-lt"/>
                <a:cs typeface="Arial"/>
              </a:rPr>
              <a:t>happen </a:t>
            </a:r>
            <a:r>
              <a:rPr sz="2200" spc="-5" dirty="0">
                <a:latin typeface="+mj-lt"/>
                <a:cs typeface="Arial"/>
              </a:rPr>
              <a:t>but are not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expected: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8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Data file</a:t>
            </a:r>
            <a:r>
              <a:rPr sz="220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corruption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Hardware</a:t>
            </a:r>
            <a:r>
              <a:rPr sz="2200" spc="10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failure</a:t>
            </a:r>
            <a:endParaRPr sz="2200" dirty="0">
              <a:latin typeface="+mj-lt"/>
              <a:cs typeface="Arial"/>
            </a:endParaRPr>
          </a:p>
          <a:p>
            <a:pPr marL="812800" lvl="1" indent="-342900">
              <a:spcBef>
                <a:spcPts val="240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Network</a:t>
            </a:r>
            <a:r>
              <a:rPr sz="2200" spc="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failure</a:t>
            </a:r>
            <a:endParaRPr sz="2200" dirty="0">
              <a:latin typeface="+mj-lt"/>
              <a:cs typeface="Arial"/>
            </a:endParaRPr>
          </a:p>
          <a:p>
            <a:pPr marL="355600" indent="-342900"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+mj-lt"/>
                <a:cs typeface="Arial"/>
              </a:rPr>
              <a:t>These things generally </a:t>
            </a:r>
            <a:r>
              <a:rPr sz="2200" spc="-10" dirty="0">
                <a:latin typeface="+mj-lt"/>
                <a:cs typeface="Arial"/>
              </a:rPr>
              <a:t>need </a:t>
            </a:r>
            <a:r>
              <a:rPr sz="2200" spc="-5" dirty="0">
                <a:latin typeface="+mj-lt"/>
                <a:cs typeface="Arial"/>
              </a:rPr>
              <a:t>the users</a:t>
            </a:r>
            <a:r>
              <a:rPr sz="2200" spc="15" dirty="0">
                <a:latin typeface="+mj-lt"/>
                <a:cs typeface="Arial"/>
              </a:rPr>
              <a:t> </a:t>
            </a:r>
            <a:r>
              <a:rPr sz="2200" spc="-5" dirty="0">
                <a:latin typeface="+mj-lt"/>
                <a:cs typeface="Arial"/>
              </a:rPr>
              <a:t>attention</a:t>
            </a:r>
            <a:endParaRPr sz="2200" dirty="0">
              <a:latin typeface="+mj-lt"/>
              <a:cs typeface="Arial"/>
            </a:endParaRPr>
          </a:p>
          <a:p>
            <a:pPr marL="812800" marR="101600" lvl="1" indent="-342900">
              <a:lnSpc>
                <a:spcPts val="2160"/>
              </a:lnSpc>
              <a:spcBef>
                <a:spcPts val="1115"/>
              </a:spcBef>
              <a:buClr>
                <a:srgbClr val="564B3C"/>
              </a:buClr>
              <a:buChar char="•"/>
              <a:tabLst>
                <a:tab pos="812165" algn="l"/>
                <a:tab pos="812800" algn="l"/>
              </a:tabLst>
            </a:pPr>
            <a:r>
              <a:rPr sz="2200" spc="-5" dirty="0">
                <a:latin typeface="+mj-lt"/>
                <a:cs typeface="Arial"/>
              </a:rPr>
              <a:t>Exceptions can give us a way of communicating errors to  the user in a meaningful way</a:t>
            </a:r>
            <a:endParaRPr sz="22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637D-C7F0-4E25-9443-9EC39B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AD50-AF79-4632-B7EA-B1C1334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GB" dirty="0"/>
              <a:t>What is it?</a:t>
            </a:r>
          </a:p>
          <a:p>
            <a:pPr lvl="1"/>
            <a:r>
              <a:rPr lang="en-GB" dirty="0"/>
              <a:t>Overloading is giving a </a:t>
            </a:r>
            <a:r>
              <a:rPr lang="en-GB" dirty="0">
                <a:solidFill>
                  <a:srgbClr val="FF0000"/>
                </a:solidFill>
              </a:rPr>
              <a:t>new meaning to </a:t>
            </a:r>
            <a:r>
              <a:rPr lang="en-GB" dirty="0"/>
              <a:t>or </a:t>
            </a:r>
            <a:r>
              <a:rPr lang="en-GB" dirty="0">
                <a:solidFill>
                  <a:srgbClr val="FF0000"/>
                </a:solidFill>
              </a:rPr>
              <a:t>adding elements to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Changing the form of a function.</a:t>
            </a:r>
          </a:p>
          <a:p>
            <a:pPr lvl="1"/>
            <a:r>
              <a:rPr lang="en-GB" dirty="0"/>
              <a:t>Can help with code reusability, cleaning up code etc.</a:t>
            </a:r>
          </a:p>
          <a:p>
            <a:pPr lvl="1"/>
            <a:r>
              <a:rPr lang="en-GB" dirty="0"/>
              <a:t>BE AWARE: C++ gives us lots of power here and can cause problems!</a:t>
            </a:r>
          </a:p>
          <a:p>
            <a:pPr marL="0" indent="0">
              <a:buNone/>
            </a:pPr>
            <a:r>
              <a:rPr lang="en-GB" sz="1800" dirty="0">
                <a:ea typeface="Tahoma" panose="020B0604030504040204" pitchFamily="34" charset="0"/>
                <a:cs typeface="Tahoma" panose="020B0604030504040204" pitchFamily="34" charset="0"/>
              </a:rPr>
              <a:t>Why do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It allows the programmer to add functionality to predefined operators, both inside and outside of a class/struct.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Object could have additional functionality for the use of a arithmetic operator so that multiple elements can be combined.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Object could use the conversion operator overload for change of purpose.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637D-C7F0-4E25-9443-9EC39B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AD50-AF79-4632-B7EA-B1C1334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Arithmetic operators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+ and +=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- and -=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* and *=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/ and /=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&amp; and &amp;=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| and |=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^ and ^=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&gt;&gt; and &gt;&gt;=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&lt;&lt; and &lt;&lt;=</a:t>
            </a:r>
          </a:p>
        </p:txBody>
      </p:sp>
    </p:spTree>
    <p:extLst>
      <p:ext uri="{BB962C8B-B14F-4D97-AF65-F5344CB8AC3E}">
        <p14:creationId xmlns:p14="http://schemas.microsoft.com/office/powerpoint/2010/main" val="203140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637D-C7F0-4E25-9443-9EC39B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AD50-AF79-4632-B7EA-B1C1334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carry out operator overloading, we use the </a:t>
            </a:r>
            <a:r>
              <a:rPr lang="en-GB" b="1" dirty="0">
                <a:solidFill>
                  <a:srgbClr val="00B0F0"/>
                </a:solidFill>
              </a:rPr>
              <a:t>operator</a:t>
            </a:r>
            <a:r>
              <a:rPr lang="en-GB" dirty="0"/>
              <a:t> keyword.</a:t>
            </a:r>
          </a:p>
          <a:p>
            <a:pPr marL="0" indent="0">
              <a:buNone/>
            </a:pPr>
            <a:r>
              <a:rPr lang="en-GB" dirty="0"/>
              <a:t>The function form is:</a:t>
            </a:r>
          </a:p>
          <a:p>
            <a:pPr marL="0" indent="0">
              <a:buNone/>
            </a:pPr>
            <a:r>
              <a:rPr lang="en-GB" b="1" dirty="0"/>
              <a:t>	Outside of a class –</a:t>
            </a:r>
          </a:p>
          <a:p>
            <a:pPr marL="0" indent="0">
              <a:buNone/>
            </a:pPr>
            <a:r>
              <a:rPr lang="en-GB" dirty="0"/>
              <a:t>	T operator+(T </a:t>
            </a:r>
            <a:r>
              <a:rPr lang="en-GB" dirty="0" err="1"/>
              <a:t>lhs</a:t>
            </a:r>
            <a:r>
              <a:rPr lang="en-GB" dirty="0"/>
              <a:t>, T </a:t>
            </a:r>
            <a:r>
              <a:rPr lang="en-GB" dirty="0" err="1"/>
              <a:t>rhs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Inside of a class –</a:t>
            </a:r>
          </a:p>
          <a:p>
            <a:pPr marL="0" indent="0">
              <a:buNone/>
            </a:pPr>
            <a:r>
              <a:rPr lang="en-GB" dirty="0"/>
              <a:t>	T operator+(T </a:t>
            </a:r>
            <a:r>
              <a:rPr lang="en-GB" dirty="0" err="1"/>
              <a:t>lhs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There are other ways to implement this, but this is the general form.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589-91ED-476A-A3C7-18803EE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Arithmetic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02178-77DA-4C40-B547-0E6A7B16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605214"/>
            <a:ext cx="9720071" cy="17041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General Vector3d class.</a:t>
            </a:r>
          </a:p>
          <a:p>
            <a:r>
              <a:rPr lang="en-GB" dirty="0"/>
              <a:t>Can be used for anything.</a:t>
            </a:r>
          </a:p>
          <a:p>
            <a:r>
              <a:rPr lang="en-GB" dirty="0"/>
              <a:t>Not good OO, but just for demonstration.</a:t>
            </a:r>
          </a:p>
          <a:p>
            <a:r>
              <a:rPr lang="en-GB" dirty="0"/>
              <a:t>x, y, z public. Not good practice as should use getters and setters!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AA234-1F92-46E5-9413-1C458D3A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06786"/>
            <a:ext cx="3914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637D-C7F0-4E25-9443-9EC39B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inside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AD50-AF79-4632-B7EA-B1C13344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68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If we have an object and want to </a:t>
            </a:r>
            <a:r>
              <a:rPr lang="en-GB" sz="2000" b="1" dirty="0"/>
              <a:t>add</a:t>
            </a:r>
            <a:r>
              <a:rPr lang="en-GB" sz="2000" dirty="0"/>
              <a:t> the class members together, we may write a function to do so.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4D3FC-6E3B-4A5F-9375-2DED84CED3F9}"/>
              </a:ext>
            </a:extLst>
          </p:cNvPr>
          <p:cNvCxnSpPr>
            <a:cxnSpLocks/>
          </p:cNvCxnSpPr>
          <p:nvPr/>
        </p:nvCxnSpPr>
        <p:spPr>
          <a:xfrm flipH="1">
            <a:off x="3956180" y="2677886"/>
            <a:ext cx="4012164" cy="383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8C69D9-3FB6-4721-BAE0-2FE2D02EEE1E}"/>
              </a:ext>
            </a:extLst>
          </p:cNvPr>
          <p:cNvSpPr txBox="1">
            <a:spLocks/>
          </p:cNvSpPr>
          <p:nvPr/>
        </p:nvSpPr>
        <p:spPr>
          <a:xfrm>
            <a:off x="1024127" y="4432601"/>
            <a:ext cx="9720071" cy="6811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GB" sz="2000" dirty="0"/>
              <a:t>We can make this more user friendly and extensible by using operator overloading.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C80C8F-06CC-4CF7-A3F6-F0F387131F37}"/>
              </a:ext>
            </a:extLst>
          </p:cNvPr>
          <p:cNvSpPr txBox="1">
            <a:spLocks/>
          </p:cNvSpPr>
          <p:nvPr/>
        </p:nvSpPr>
        <p:spPr>
          <a:xfrm>
            <a:off x="1024126" y="6093015"/>
            <a:ext cx="9720071" cy="37888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GB" sz="2000" dirty="0"/>
              <a:t>When a user-defined class overloads the function call operator, it becomes a </a:t>
            </a:r>
            <a:r>
              <a:rPr lang="en-GB" sz="2000" dirty="0" err="1"/>
              <a:t>FunctionObject</a:t>
            </a:r>
            <a:r>
              <a:rPr lang="en-GB" sz="2000" dirty="0"/>
              <a:t>. We call this in the same way as a function-call-like expression.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0BB07-D73A-48AD-BA3B-705A2E23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68" y="3090766"/>
            <a:ext cx="5133975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7DDA6-55CD-4C94-A309-90092507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6" y="5113736"/>
            <a:ext cx="5686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3962-B29A-4B1B-82AB-610F622A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overloading: outside class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A4D3D14-CDF5-4525-838C-E4116001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805" y="1899383"/>
            <a:ext cx="6645420" cy="46297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A4E72F-2FBC-4253-9640-4F5E18B22298}"/>
              </a:ext>
            </a:extLst>
          </p:cNvPr>
          <p:cNvCxnSpPr>
            <a:cxnSpLocks/>
          </p:cNvCxnSpPr>
          <p:nvPr/>
        </p:nvCxnSpPr>
        <p:spPr>
          <a:xfrm flipH="1">
            <a:off x="2622620" y="3094892"/>
            <a:ext cx="5466304" cy="834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735619-27FA-4690-BCC8-FA06405ACE1E}"/>
              </a:ext>
            </a:extLst>
          </p:cNvPr>
          <p:cNvSpPr txBox="1"/>
          <p:nvPr/>
        </p:nvSpPr>
        <p:spPr>
          <a:xfrm>
            <a:off x="8088923" y="2612571"/>
            <a:ext cx="393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</a:t>
            </a:r>
            <a:r>
              <a:rPr lang="en-GB" dirty="0" err="1"/>
              <a:t>gettters</a:t>
            </a:r>
            <a:r>
              <a:rPr lang="en-GB" dirty="0"/>
              <a:t> and setters are better form, although have public access to int’s.</a:t>
            </a:r>
          </a:p>
        </p:txBody>
      </p:sp>
    </p:spTree>
    <p:extLst>
      <p:ext uri="{BB962C8B-B14F-4D97-AF65-F5344CB8AC3E}">
        <p14:creationId xmlns:p14="http://schemas.microsoft.com/office/powerpoint/2010/main" val="22755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30F9BAD79E14F919147F9E7C4BFC1" ma:contentTypeVersion="12" ma:contentTypeDescription="Create a new document." ma:contentTypeScope="" ma:versionID="8f7258afc3840535735834320cc6ec4b">
  <xsd:schema xmlns:xsd="http://www.w3.org/2001/XMLSchema" xmlns:xs="http://www.w3.org/2001/XMLSchema" xmlns:p="http://schemas.microsoft.com/office/2006/metadata/properties" xmlns:ns3="3241a6a9-71ef-4c55-92d4-74a435502579" xmlns:ns4="cb45cb2f-e416-4e4f-9604-399b0e5ec54b" targetNamespace="http://schemas.microsoft.com/office/2006/metadata/properties" ma:root="true" ma:fieldsID="85f085dbc007e2d47e2dbc26b5a98db2" ns3:_="" ns4:_="">
    <xsd:import namespace="3241a6a9-71ef-4c55-92d4-74a435502579"/>
    <xsd:import namespace="cb45cb2f-e416-4e4f-9604-399b0e5ec5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1a6a9-71ef-4c55-92d4-74a435502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cb2f-e416-4e4f-9604-399b0e5ec5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599EF7-9280-4D11-BB7C-4170BBD417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89DDFD-548B-428D-A05C-907F1ED1A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1a6a9-71ef-4c55-92d4-74a435502579"/>
    <ds:schemaRef ds:uri="cb45cb2f-e416-4e4f-9604-399b0e5ec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A118D7-9927-43B9-AF2C-03AF6393D6A5}">
  <ds:schemaRefs>
    <ds:schemaRef ds:uri="http://schemas.microsoft.com/office/2006/metadata/properties"/>
    <ds:schemaRef ds:uri="cb45cb2f-e416-4e4f-9604-399b0e5ec54b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241a6a9-71ef-4c55-92d4-74a43550257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1856</TotalTime>
  <Words>2487</Words>
  <Application>Microsoft Office PowerPoint</Application>
  <PresentationFormat>Widescreen</PresentationFormat>
  <Paragraphs>380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Consolas</vt:lpstr>
      <vt:lpstr>Wingdings 3</vt:lpstr>
      <vt:lpstr>Arial</vt:lpstr>
      <vt:lpstr>Tw Cen MT</vt:lpstr>
      <vt:lpstr>Calibri</vt:lpstr>
      <vt:lpstr>Tw Cen MT Condensed</vt:lpstr>
      <vt:lpstr>RobotoMono-Italic</vt:lpstr>
      <vt:lpstr>RobotoMono-Regular</vt:lpstr>
      <vt:lpstr>Tahoma</vt:lpstr>
      <vt:lpstr>Arial Black</vt:lpstr>
      <vt:lpstr>Integral</vt:lpstr>
      <vt:lpstr>Operator overloading and error handling</vt:lpstr>
      <vt:lpstr>Overview</vt:lpstr>
      <vt:lpstr>Operators</vt:lpstr>
      <vt:lpstr>Operator overloading</vt:lpstr>
      <vt:lpstr>Operator overloading: Arithmetic</vt:lpstr>
      <vt:lpstr>Operator overloading: Arithmetic</vt:lpstr>
      <vt:lpstr>Operator overloading: Arithmetic</vt:lpstr>
      <vt:lpstr>Operator overloading: inside class</vt:lpstr>
      <vt:lpstr>Operator overloading: outside class</vt:lpstr>
      <vt:lpstr>Operator overloading: outside class</vt:lpstr>
      <vt:lpstr>Operator overloading: Inside / outside</vt:lpstr>
      <vt:lpstr>Operator overloading: comparison</vt:lpstr>
      <vt:lpstr>Operator overloading: comparison</vt:lpstr>
      <vt:lpstr>Operator overloading: parenthesis</vt:lpstr>
      <vt:lpstr>Exception handling</vt:lpstr>
      <vt:lpstr>Errors</vt:lpstr>
      <vt:lpstr>Dealing with errors</vt:lpstr>
      <vt:lpstr>Ignoring errors!</vt:lpstr>
      <vt:lpstr>Error codes</vt:lpstr>
      <vt:lpstr>Error codes</vt:lpstr>
      <vt:lpstr>Halt the program</vt:lpstr>
      <vt:lpstr>exceptions</vt:lpstr>
      <vt:lpstr>exceptions</vt:lpstr>
      <vt:lpstr>exceptions</vt:lpstr>
      <vt:lpstr>PowerPoint Presentation</vt:lpstr>
      <vt:lpstr>PowerPoint Presentation</vt:lpstr>
      <vt:lpstr>Throwing exceptions</vt:lpstr>
      <vt:lpstr>Throwing exceptions</vt:lpstr>
      <vt:lpstr>Throwing exceptions</vt:lpstr>
      <vt:lpstr>Catching exception</vt:lpstr>
      <vt:lpstr>Catching exception</vt:lpstr>
      <vt:lpstr>Catching exception</vt:lpstr>
      <vt:lpstr>Catching exception</vt:lpstr>
      <vt:lpstr>WHEN TO USE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Jethro Shell</dc:creator>
  <cp:lastModifiedBy>Jethro Shell</cp:lastModifiedBy>
  <cp:revision>41</cp:revision>
  <dcterms:created xsi:type="dcterms:W3CDTF">2020-07-13T11:50:21Z</dcterms:created>
  <dcterms:modified xsi:type="dcterms:W3CDTF">2021-01-28T17:52:49Z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0x01010093330F9BAD79E14F919147F9E7C4BFC1</vt:lpwstr>
  </property>
</Properties>
</file>