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74" r:id="rId3"/>
    <p:sldId id="276" r:id="rId4"/>
    <p:sldId id="289" r:id="rId5"/>
    <p:sldId id="277" r:id="rId6"/>
    <p:sldId id="291" r:id="rId7"/>
    <p:sldId id="279" r:id="rId8"/>
    <p:sldId id="280" r:id="rId9"/>
    <p:sldId id="266" r:id="rId10"/>
    <p:sldId id="281" r:id="rId11"/>
    <p:sldId id="282" r:id="rId12"/>
    <p:sldId id="283" r:id="rId13"/>
    <p:sldId id="284" r:id="rId14"/>
    <p:sldId id="285" r:id="rId15"/>
    <p:sldId id="286" r:id="rId16"/>
    <p:sldId id="292" r:id="rId17"/>
    <p:sldId id="290" r:id="rId18"/>
    <p:sldId id="268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6600"/>
    <a:srgbClr val="9966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3" autoAdjust="0"/>
    <p:restoredTop sz="87368" autoAdjust="0"/>
  </p:normalViewPr>
  <p:slideViewPr>
    <p:cSldViewPr>
      <p:cViewPr varScale="1">
        <p:scale>
          <a:sx n="61" d="100"/>
          <a:sy n="61" d="100"/>
        </p:scale>
        <p:origin x="-171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D4C2F-3B72-49DF-8DEE-FFF8ACB0036E}" type="datetimeFigureOut">
              <a:rPr lang="zh-CN" altLang="en-US" smtClean="0"/>
              <a:pPr/>
              <a:t>2015/12/4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1E81F-2399-4155-910C-9E95FC909C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19031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topic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68204-B359-4B60-B8CF-8CB70D0015E2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7424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322E69-0C3B-4A4E-93AE-A3F1C78161BE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0323786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AF14EC-AAFE-4903-952E-DC6E13B072A9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2230013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4021E9-D1BD-4730-AAB5-77D4027ABC94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7595898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47D36E-D217-4203-AAB1-97B78551EDBD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4764446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8A3EB8-E81E-4E1F-AF6B-37A07241965F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5732723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70BD78-47C7-4204-B399-CAE00876FC30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1957035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A2756C-D88A-4F50-9DF1-2E0B16BA416C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3273974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532FF7-5952-4028-8CED-99E1D7243EDE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045271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8043A9-2DA9-475F-953B-75D1BFEDAAE1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9695488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991BB3-0F63-4ADE-B709-62C9D88F7D5E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4896071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A0FE2C-2DE1-4BAF-B5DA-969515592A60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435669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pPr fontAlgn="base">
              <a:spcAft>
                <a:spcPct val="0"/>
              </a:spcAft>
              <a:buFont typeface="Arial" panose="020B0604020202020204" pitchFamily="34" charset="0"/>
              <a:buNone/>
            </a:pPr>
            <a:fld id="{1F65EEE5-CC3D-4FA0-930C-24696DC3E29A}" type="slidenum">
              <a:rPr lang="en-US" altLang="zh-CN">
                <a:solidFill>
                  <a:srgbClr val="FFFFFF"/>
                </a:solidFill>
              </a:rPr>
              <a:pPr fontAlgn="base">
                <a:spcAft>
                  <a:spcPct val="0"/>
                </a:spcAft>
                <a:buFont typeface="Arial" panose="020B0604020202020204" pitchFamily="34" charset="0"/>
                <a:buNone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1" y="2"/>
            <a:ext cx="9140825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0" y="0"/>
              <a:chExt cx="4027" cy="2085"/>
            </a:xfrm>
          </p:grpSpPr>
          <p:sp>
            <p:nvSpPr>
              <p:cNvPr id="1035" name="Freeform 6"/>
              <p:cNvSpPr>
                <a:spLocks noChangeArrowheads="1"/>
              </p:cNvSpPr>
              <p:nvPr/>
            </p:nvSpPr>
            <p:spPr bwMode="auto">
              <a:xfrm>
                <a:off x="0" y="41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882"/>
                  <a:gd name="T148" fmla="*/ 0 h 1671"/>
                  <a:gd name="T149" fmla="*/ 2882 w 2882"/>
                  <a:gd name="T150" fmla="*/ 1671 h 1671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002E8B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60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6" name="Freeform 7"/>
              <p:cNvSpPr>
                <a:spLocks noChangeArrowheads="1"/>
              </p:cNvSpPr>
              <p:nvPr/>
            </p:nvSpPr>
            <p:spPr bwMode="auto">
              <a:xfrm>
                <a:off x="2442" y="44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259"/>
                  <a:gd name="T184" fmla="*/ 0 h 811"/>
                  <a:gd name="T185" fmla="*/ 1259 w 1259"/>
                  <a:gd name="T186" fmla="*/ 811 h 811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002E8B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60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7" name="Freeform 8"/>
              <p:cNvSpPr>
                <a:spLocks noChangeArrowheads="1"/>
              </p:cNvSpPr>
              <p:nvPr/>
            </p:nvSpPr>
            <p:spPr bwMode="auto">
              <a:xfrm>
                <a:off x="1172" y="111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2849"/>
                  <a:gd name="T124" fmla="*/ 0 h 969"/>
                  <a:gd name="T125" fmla="*/ 2849 w 2849"/>
                  <a:gd name="T126" fmla="*/ 969 h 969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A7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60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" name="Freeform 9"/>
              <p:cNvSpPr>
                <a:spLocks noChangeArrowheads="1"/>
              </p:cNvSpPr>
              <p:nvPr/>
            </p:nvSpPr>
            <p:spPr bwMode="auto">
              <a:xfrm>
                <a:off x="1020" y="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3007"/>
                  <a:gd name="T172" fmla="*/ 0 h 2085"/>
                  <a:gd name="T173" fmla="*/ 3007 w 3007"/>
                  <a:gd name="T174" fmla="*/ 2085 h 2085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60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9" name="Freeform 10"/>
              <p:cNvSpPr>
                <a:spLocks noChangeArrowheads="1"/>
              </p:cNvSpPr>
              <p:nvPr/>
            </p:nvSpPr>
            <p:spPr bwMode="auto">
              <a:xfrm>
                <a:off x="2773" y="8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248"/>
                  <a:gd name="T133" fmla="*/ 0 h 539"/>
                  <a:gd name="T134" fmla="*/ 1248 w 1248"/>
                  <a:gd name="T135" fmla="*/ 539 h 53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D86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60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033" name="Freeform 11"/>
            <p:cNvSpPr>
              <a:spLocks noChangeArrowheads="1"/>
            </p:cNvSpPr>
            <p:nvPr/>
          </p:nvSpPr>
          <p:spPr bwMode="auto">
            <a:xfrm>
              <a:off x="3322" y="1341"/>
              <a:ext cx="1825" cy="1537"/>
            </a:xfrm>
            <a:custGeom>
              <a:avLst/>
              <a:gdLst>
                <a:gd name="T0" fmla="*/ 248 w 2296"/>
                <a:gd name="T1" fmla="*/ 1392 h 1469"/>
                <a:gd name="T2" fmla="*/ 343 w 2296"/>
                <a:gd name="T3" fmla="*/ 1328 h 1469"/>
                <a:gd name="T4" fmla="*/ 420 w 2296"/>
                <a:gd name="T5" fmla="*/ 1255 h 1469"/>
                <a:gd name="T6" fmla="*/ 483 w 2296"/>
                <a:gd name="T7" fmla="*/ 1177 h 1469"/>
                <a:gd name="T8" fmla="*/ 530 w 2296"/>
                <a:gd name="T9" fmla="*/ 1091 h 1469"/>
                <a:gd name="T10" fmla="*/ 560 w 2296"/>
                <a:gd name="T11" fmla="*/ 992 h 1469"/>
                <a:gd name="T12" fmla="*/ 576 w 2296"/>
                <a:gd name="T13" fmla="*/ 877 h 1469"/>
                <a:gd name="T14" fmla="*/ 578 w 2296"/>
                <a:gd name="T15" fmla="*/ 734 h 1469"/>
                <a:gd name="T16" fmla="*/ 565 w 2296"/>
                <a:gd name="T17" fmla="*/ 598 h 1469"/>
                <a:gd name="T18" fmla="*/ 541 w 2296"/>
                <a:gd name="T19" fmla="*/ 477 h 1469"/>
                <a:gd name="T20" fmla="*/ 506 w 2296"/>
                <a:gd name="T21" fmla="*/ 363 h 1469"/>
                <a:gd name="T22" fmla="*/ 447 w 2296"/>
                <a:gd name="T23" fmla="*/ 206 h 1469"/>
                <a:gd name="T24" fmla="*/ 406 w 2296"/>
                <a:gd name="T25" fmla="*/ 120 h 1469"/>
                <a:gd name="T26" fmla="*/ 372 w 2296"/>
                <a:gd name="T27" fmla="*/ 55 h 1469"/>
                <a:gd name="T28" fmla="*/ 349 w 2296"/>
                <a:gd name="T29" fmla="*/ 10 h 1469"/>
                <a:gd name="T30" fmla="*/ 339 w 2296"/>
                <a:gd name="T31" fmla="*/ 0 h 1469"/>
                <a:gd name="T32" fmla="*/ 417 w 2296"/>
                <a:gd name="T33" fmla="*/ 157 h 1469"/>
                <a:gd name="T34" fmla="*/ 491 w 2296"/>
                <a:gd name="T35" fmla="*/ 335 h 1469"/>
                <a:gd name="T36" fmla="*/ 522 w 2296"/>
                <a:gd name="T37" fmla="*/ 428 h 1469"/>
                <a:gd name="T38" fmla="*/ 548 w 2296"/>
                <a:gd name="T39" fmla="*/ 526 h 1469"/>
                <a:gd name="T40" fmla="*/ 564 w 2296"/>
                <a:gd name="T41" fmla="*/ 626 h 1469"/>
                <a:gd name="T42" fmla="*/ 572 w 2296"/>
                <a:gd name="T43" fmla="*/ 734 h 1469"/>
                <a:gd name="T44" fmla="*/ 565 w 2296"/>
                <a:gd name="T45" fmla="*/ 834 h 1469"/>
                <a:gd name="T46" fmla="*/ 548 w 2296"/>
                <a:gd name="T47" fmla="*/ 921 h 1469"/>
                <a:gd name="T48" fmla="*/ 520 w 2296"/>
                <a:gd name="T49" fmla="*/ 992 h 1469"/>
                <a:gd name="T50" fmla="*/ 485 w 2296"/>
                <a:gd name="T51" fmla="*/ 1049 h 1469"/>
                <a:gd name="T52" fmla="*/ 441 w 2296"/>
                <a:gd name="T53" fmla="*/ 1107 h 1469"/>
                <a:gd name="T54" fmla="*/ 341 w 2296"/>
                <a:gd name="T55" fmla="*/ 1191 h 1469"/>
                <a:gd name="T56" fmla="*/ 233 w 2296"/>
                <a:gd name="T57" fmla="*/ 1270 h 1469"/>
                <a:gd name="T58" fmla="*/ 131 w 2296"/>
                <a:gd name="T59" fmla="*/ 1350 h 1469"/>
                <a:gd name="T60" fmla="*/ 89 w 2296"/>
                <a:gd name="T61" fmla="*/ 1399 h 1469"/>
                <a:gd name="T62" fmla="*/ 52 w 2296"/>
                <a:gd name="T63" fmla="*/ 1448 h 1469"/>
                <a:gd name="T64" fmla="*/ 23 w 2296"/>
                <a:gd name="T65" fmla="*/ 1507 h 1469"/>
                <a:gd name="T66" fmla="*/ 6 w 2296"/>
                <a:gd name="T67" fmla="*/ 1578 h 1469"/>
                <a:gd name="T68" fmla="*/ 0 w 2296"/>
                <a:gd name="T69" fmla="*/ 1655 h 1469"/>
                <a:gd name="T70" fmla="*/ 7 w 2296"/>
                <a:gd name="T71" fmla="*/ 1740 h 1469"/>
                <a:gd name="T72" fmla="*/ 25 w 2296"/>
                <a:gd name="T73" fmla="*/ 1813 h 1469"/>
                <a:gd name="T74" fmla="*/ 50 w 2296"/>
                <a:gd name="T75" fmla="*/ 1870 h 1469"/>
                <a:gd name="T76" fmla="*/ 82 w 2296"/>
                <a:gd name="T77" fmla="*/ 1926 h 1469"/>
                <a:gd name="T78" fmla="*/ 55 w 2296"/>
                <a:gd name="T79" fmla="*/ 1854 h 1469"/>
                <a:gd name="T80" fmla="*/ 37 w 2296"/>
                <a:gd name="T81" fmla="*/ 1784 h 1469"/>
                <a:gd name="T82" fmla="*/ 30 w 2296"/>
                <a:gd name="T83" fmla="*/ 1712 h 1469"/>
                <a:gd name="T84" fmla="*/ 36 w 2296"/>
                <a:gd name="T85" fmla="*/ 1650 h 1469"/>
                <a:gd name="T86" fmla="*/ 54 w 2296"/>
                <a:gd name="T87" fmla="*/ 1585 h 1469"/>
                <a:gd name="T88" fmla="*/ 87 w 2296"/>
                <a:gd name="T89" fmla="*/ 1528 h 1469"/>
                <a:gd name="T90" fmla="*/ 134 w 2296"/>
                <a:gd name="T91" fmla="*/ 1470 h 1469"/>
                <a:gd name="T92" fmla="*/ 195 w 2296"/>
                <a:gd name="T93" fmla="*/ 1427 h 14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296"/>
                <a:gd name="T142" fmla="*/ 0 h 1469"/>
                <a:gd name="T143" fmla="*/ 2296 w 2296"/>
                <a:gd name="T144" fmla="*/ 1469 h 146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rgbClr val="002B8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6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4" name="Freeform 12"/>
            <p:cNvSpPr>
              <a:spLocks noChangeArrowheads="1"/>
            </p:cNvSpPr>
            <p:nvPr/>
          </p:nvSpPr>
          <p:spPr bwMode="auto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248 h 1906"/>
                <a:gd name="T4" fmla="*/ 5848 w 5740"/>
                <a:gd name="T5" fmla="*/ 1248 h 1906"/>
                <a:gd name="T6" fmla="*/ 5848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40"/>
                <a:gd name="T19" fmla="*/ 0 h 1906"/>
                <a:gd name="T20" fmla="*/ 5740 w 5740"/>
                <a:gd name="T21" fmla="*/ 1906 h 19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6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029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 algn="ctr" fontAlgn="base"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35739227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67834" y="404664"/>
            <a:ext cx="8783053" cy="1584176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时空</a:t>
            </a:r>
            <a:r>
              <a:rPr lang="zh-CN" altLang="en-US" smtClean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轨迹的形式化建模方法</a:t>
            </a:r>
            <a:r>
              <a:rPr lang="en-US" altLang="zh-CN" dirty="0" smtClean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/>
            </a:r>
            <a:br>
              <a:rPr lang="en-US" altLang="zh-CN" dirty="0" smtClean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mtClean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                                        </a:t>
            </a:r>
            <a:endParaRPr lang="zh-CN" altLang="en-US" sz="3600" b="0" dirty="0">
              <a:solidFill>
                <a:srgbClr val="FFFF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75" name="Rectangle 3"/>
          <p:cNvSpPr txBox="1">
            <a:spLocks noChangeArrowheads="1"/>
          </p:cNvSpPr>
          <p:nvPr/>
        </p:nvSpPr>
        <p:spPr bwMode="auto">
          <a:xfrm>
            <a:off x="2871282" y="2924944"/>
            <a:ext cx="3428910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algn="l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algn="l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algn="l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algn="l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itchFamily="2" charset="2"/>
              <a:buNone/>
            </a:pPr>
            <a:r>
              <a:rPr lang="zh-CN" altLang="en-US" sz="28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学生：苏    雷</a:t>
            </a:r>
            <a:endParaRPr lang="en-US" altLang="zh-CN" sz="28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导师：李冠宇  教授</a:t>
            </a:r>
            <a:endParaRPr lang="en-US" altLang="zh-CN" sz="28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方向：智能信息处理</a:t>
            </a:r>
            <a:endParaRPr lang="en-US" altLang="zh-CN" sz="28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3347864" y="5674344"/>
            <a:ext cx="24229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algn="l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algn="l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algn="l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algn="l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400" smtClean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2015</a:t>
            </a:r>
            <a:r>
              <a:rPr lang="zh-CN" altLang="en-US" sz="2400" smtClean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年</a:t>
            </a:r>
            <a:r>
              <a:rPr lang="en-US" altLang="zh-CN" sz="2400" smtClean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12</a:t>
            </a:r>
            <a:r>
              <a:rPr lang="zh-CN" altLang="en-US" sz="2400" smtClean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月</a:t>
            </a:r>
            <a:r>
              <a:rPr lang="en-US" altLang="zh-CN" sz="2400" dirty="0" smtClean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2400" dirty="0" smtClean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日</a:t>
            </a:r>
            <a:endParaRPr lang="zh-CN" altLang="en-US" sz="2400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2857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901105"/>
            <a:ext cx="8435280" cy="55102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 </a:t>
            </a:r>
            <a:endParaRPr lang="en-US" altLang="zh-CN" b="1" smtClean="0"/>
          </a:p>
          <a:p>
            <a:pPr eaLnBrk="1" hangingPunct="1">
              <a:buNone/>
              <a:defRPr/>
            </a:pPr>
            <a:r>
              <a:rPr lang="zh-CN" altLang="en-US" b="1" smtClean="0"/>
              <a:t>（</a:t>
            </a:r>
            <a:r>
              <a:rPr lang="en-US" altLang="zh-CN" b="1" smtClean="0"/>
              <a:t>T</a:t>
            </a:r>
            <a:r>
              <a:rPr lang="zh-CN" altLang="en-US" b="1" smtClean="0"/>
              <a:t>，</a:t>
            </a:r>
            <a:r>
              <a:rPr lang="en-US" altLang="zh-CN" b="1" smtClean="0"/>
              <a:t>C</a:t>
            </a:r>
            <a:r>
              <a:rPr lang="zh-CN" altLang="en-US" b="1" smtClean="0"/>
              <a:t>）称为概念时间系统</a:t>
            </a:r>
            <a:endParaRPr lang="en-US" altLang="zh-CN" b="1" smtClean="0"/>
          </a:p>
          <a:p>
            <a:pPr eaLnBrk="1" hangingPunct="1">
              <a:buNone/>
              <a:defRPr/>
            </a:pPr>
            <a:r>
              <a:rPr lang="en-US" altLang="zh-CN" b="1" smtClean="0"/>
              <a:t>T </a:t>
            </a:r>
            <a:r>
              <a:rPr lang="en-US" altLang="zh-CN"/>
              <a:t>:= </a:t>
            </a:r>
            <a:r>
              <a:rPr lang="en-US" altLang="zh-CN" smtClean="0"/>
              <a:t>(</a:t>
            </a:r>
            <a:r>
              <a:rPr lang="en-US" altLang="zh-CN" b="1"/>
              <a:t>G</a:t>
            </a:r>
            <a:r>
              <a:rPr lang="en-US" altLang="zh-CN"/>
              <a:t>, </a:t>
            </a:r>
            <a:r>
              <a:rPr lang="en-US" altLang="zh-CN" b="1"/>
              <a:t>M</a:t>
            </a:r>
            <a:r>
              <a:rPr lang="en-US" altLang="zh-CN"/>
              <a:t>, W, </a:t>
            </a:r>
            <a:r>
              <a:rPr lang="en-US" altLang="zh-CN" smtClean="0"/>
              <a:t>I) </a:t>
            </a:r>
            <a:r>
              <a:rPr lang="zh-CN" altLang="en-US" smtClean="0"/>
              <a:t>，</a:t>
            </a:r>
            <a:r>
              <a:rPr lang="en-US" altLang="zh-CN" b="1" smtClean="0">
                <a:solidFill>
                  <a:srgbClr val="FFFF00"/>
                </a:solidFill>
              </a:rPr>
              <a:t>C </a:t>
            </a:r>
            <a:r>
              <a:rPr lang="en-US" altLang="zh-CN">
                <a:solidFill>
                  <a:srgbClr val="FFFF00"/>
                </a:solidFill>
              </a:rPr>
              <a:t>:= </a:t>
            </a:r>
            <a:r>
              <a:rPr lang="en-US" altLang="zh-CN" smtClean="0">
                <a:solidFill>
                  <a:srgbClr val="FFFF00"/>
                </a:solidFill>
              </a:rPr>
              <a:t>(</a:t>
            </a:r>
            <a:r>
              <a:rPr lang="en-US" altLang="zh-CN" b="1">
                <a:solidFill>
                  <a:srgbClr val="FFFF00"/>
                </a:solidFill>
              </a:rPr>
              <a:t>G</a:t>
            </a:r>
            <a:r>
              <a:rPr lang="en-US" altLang="zh-CN">
                <a:solidFill>
                  <a:srgbClr val="FFFF00"/>
                </a:solidFill>
              </a:rPr>
              <a:t>, </a:t>
            </a:r>
            <a:r>
              <a:rPr lang="en-US" altLang="zh-CN" b="1">
                <a:solidFill>
                  <a:srgbClr val="FFFF00"/>
                </a:solidFill>
              </a:rPr>
              <a:t>E</a:t>
            </a:r>
            <a:r>
              <a:rPr lang="en-US" altLang="zh-CN">
                <a:solidFill>
                  <a:srgbClr val="FFFF00"/>
                </a:solidFill>
              </a:rPr>
              <a:t>, V, I) </a:t>
            </a:r>
            <a:endParaRPr lang="en-US" altLang="zh-CN" smtClean="0">
              <a:solidFill>
                <a:srgbClr val="FFFF00"/>
              </a:solidFill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259632" y="114611"/>
            <a:ext cx="6109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smtClean="0">
                <a:solidFill>
                  <a:srgbClr val="FFFF00"/>
                </a:solidFill>
              </a:rPr>
              <a:t>  </a:t>
            </a:r>
            <a:r>
              <a:rPr lang="zh-CN" altLang="en-US" sz="4400">
                <a:solidFill>
                  <a:srgbClr val="FFFF00"/>
                </a:solidFill>
              </a:rPr>
              <a:t>时空</a:t>
            </a:r>
            <a:r>
              <a:rPr lang="zh-CN" altLang="en-US" sz="4400" smtClean="0">
                <a:solidFill>
                  <a:srgbClr val="FFFF00"/>
                </a:solidFill>
              </a:rPr>
              <a:t>轨迹的形式化建模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504" y="805379"/>
            <a:ext cx="791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3200" smtClean="0"/>
              <a:t>时间概念分析（</a:t>
            </a:r>
            <a:r>
              <a:rPr lang="en-US" altLang="zh-CN" sz="3200" smtClean="0"/>
              <a:t>temporal concept analysis</a:t>
            </a:r>
            <a:r>
              <a:rPr lang="zh-CN" altLang="en-US" sz="3200" smtClean="0"/>
              <a:t>）</a:t>
            </a:r>
            <a:endParaRPr lang="en-US" altLang="zh-CN" sz="3200" dirty="0"/>
          </a:p>
        </p:txBody>
      </p:sp>
      <p:sp>
        <p:nvSpPr>
          <p:cNvPr id="2" name="矩形 1"/>
          <p:cNvSpPr/>
          <p:nvPr/>
        </p:nvSpPr>
        <p:spPr bwMode="auto">
          <a:xfrm>
            <a:off x="1034615" y="3351517"/>
            <a:ext cx="1164954" cy="7874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4000" smtClean="0"/>
              <a:t>Kt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1046675" y="4638373"/>
            <a:ext cx="1165107" cy="7723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4000" smtClean="0"/>
              <a:t>Kc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3554008" y="3366434"/>
            <a:ext cx="1166928" cy="7308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4000" smtClean="0"/>
              <a:t>B(Kt)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3588304" y="4591624"/>
            <a:ext cx="1162729" cy="7723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4000" smtClean="0"/>
              <a:t>B(Kc)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4281" y="3443405"/>
            <a:ext cx="1437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时间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7504" y="4732165"/>
            <a:ext cx="1437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事件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14684" y="2679240"/>
            <a:ext cx="2420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多值上下文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470823" y="2679239"/>
            <a:ext cx="2420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/>
              <a:t>概念格</a:t>
            </a:r>
            <a:endParaRPr lang="zh-CN" altLang="en-US" sz="3200"/>
          </a:p>
        </p:txBody>
      </p:sp>
      <p:sp>
        <p:nvSpPr>
          <p:cNvPr id="14" name="矩形 13"/>
          <p:cNvSpPr/>
          <p:nvPr/>
        </p:nvSpPr>
        <p:spPr bwMode="auto">
          <a:xfrm>
            <a:off x="5917372" y="3860770"/>
            <a:ext cx="2399043" cy="7308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4000" smtClean="0"/>
              <a:t>B(Kc)</a:t>
            </a:r>
            <a:r>
              <a:rPr lang="zh-CN" altLang="en-US" sz="4000" smtClean="0"/>
              <a:t>*</a:t>
            </a:r>
            <a:r>
              <a:rPr lang="en-US" altLang="zh-CN" sz="4000" smtClean="0"/>
              <a:t>B(Kt)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724128" y="2686886"/>
            <a:ext cx="2420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/>
              <a:t>阶段（</a:t>
            </a:r>
            <a:r>
              <a:rPr lang="en-US" altLang="zh-CN" sz="3200" smtClean="0"/>
              <a:t>phase</a:t>
            </a:r>
            <a:r>
              <a:rPr lang="zh-CN" altLang="en-US" sz="3200" smtClean="0"/>
              <a:t>）</a:t>
            </a:r>
            <a:endParaRPr lang="zh-CN" altLang="en-US" sz="3200"/>
          </a:p>
        </p:txBody>
      </p:sp>
      <p:cxnSp>
        <p:nvCxnSpPr>
          <p:cNvPr id="16" name="直接箭头连接符 15"/>
          <p:cNvCxnSpPr>
            <a:stCxn id="2" idx="3"/>
            <a:endCxn id="8" idx="1"/>
          </p:cNvCxnSpPr>
          <p:nvPr/>
        </p:nvCxnSpPr>
        <p:spPr bwMode="auto">
          <a:xfrm flipV="1">
            <a:off x="2199569" y="3731861"/>
            <a:ext cx="1354439" cy="13385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接箭头连接符 19"/>
          <p:cNvCxnSpPr/>
          <p:nvPr/>
        </p:nvCxnSpPr>
        <p:spPr bwMode="auto">
          <a:xfrm flipV="1">
            <a:off x="2233865" y="5024552"/>
            <a:ext cx="1354439" cy="13385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直接箭头连接符 20"/>
          <p:cNvCxnSpPr>
            <a:endCxn id="14" idx="1"/>
          </p:cNvCxnSpPr>
          <p:nvPr/>
        </p:nvCxnSpPr>
        <p:spPr bwMode="auto">
          <a:xfrm flipV="1">
            <a:off x="4751033" y="4226197"/>
            <a:ext cx="1166339" cy="764993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直接箭头连接符 21"/>
          <p:cNvCxnSpPr>
            <a:endCxn id="14" idx="1"/>
          </p:cNvCxnSpPr>
          <p:nvPr/>
        </p:nvCxnSpPr>
        <p:spPr bwMode="auto">
          <a:xfrm>
            <a:off x="4729961" y="3720152"/>
            <a:ext cx="1187411" cy="506045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xmlns="" val="505803828"/>
      </p:ext>
    </p:extLst>
  </p:cSld>
  <p:clrMapOvr>
    <a:masterClrMapping/>
  </p:clrMapOvr>
  <p:transition advTm="37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3" grpId="0"/>
      <p:bldP spid="10" grpId="0"/>
      <p:bldP spid="11" grpId="0"/>
      <p:bldP spid="12" grpId="0"/>
      <p:bldP spid="14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620712"/>
            <a:ext cx="8435280" cy="5976639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dirty="0" smtClean="0"/>
          </a:p>
        </p:txBody>
      </p:sp>
      <p:sp>
        <p:nvSpPr>
          <p:cNvPr id="5" name="TextBox 1"/>
          <p:cNvSpPr txBox="1"/>
          <p:nvPr/>
        </p:nvSpPr>
        <p:spPr>
          <a:xfrm>
            <a:off x="1414477" y="116632"/>
            <a:ext cx="6109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smtClean="0">
                <a:solidFill>
                  <a:srgbClr val="FFFF00"/>
                </a:solidFill>
              </a:rPr>
              <a:t>  </a:t>
            </a:r>
            <a:r>
              <a:rPr lang="zh-CN" altLang="en-US" sz="4400">
                <a:solidFill>
                  <a:srgbClr val="FFFF00"/>
                </a:solidFill>
              </a:rPr>
              <a:t>时空</a:t>
            </a:r>
            <a:r>
              <a:rPr lang="zh-CN" altLang="en-US" sz="4400" smtClean="0">
                <a:solidFill>
                  <a:srgbClr val="FFFF00"/>
                </a:solidFill>
              </a:rPr>
              <a:t>轨迹的形式化建模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3406" y="805378"/>
            <a:ext cx="54734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sz="3200" b="1"/>
              <a:t>The Story of John’s </a:t>
            </a:r>
            <a:r>
              <a:rPr lang="en-US" altLang="zh-CN" sz="3200" b="1" smtClean="0"/>
              <a:t>Journey</a:t>
            </a:r>
            <a:endParaRPr lang="en-US" altLang="zh-CN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323528" y="1390153"/>
            <a:ext cx="7920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/>
              <a:t>John</a:t>
            </a:r>
            <a:r>
              <a:rPr lang="zh-CN" altLang="en-US" sz="2800" b="1" smtClean="0">
                <a:solidFill>
                  <a:srgbClr val="FFFF00"/>
                </a:solidFill>
              </a:rPr>
              <a:t>周四早上</a:t>
            </a:r>
            <a:r>
              <a:rPr lang="zh-CN" altLang="en-US" sz="2800" b="1" smtClean="0"/>
              <a:t>从</a:t>
            </a:r>
            <a:r>
              <a:rPr lang="zh-CN" altLang="en-US" sz="2800" b="1" smtClean="0">
                <a:solidFill>
                  <a:srgbClr val="FF6600"/>
                </a:solidFill>
              </a:rPr>
              <a:t>法兰克福</a:t>
            </a:r>
            <a:r>
              <a:rPr lang="zh-CN" altLang="en-US" sz="2800" b="1" smtClean="0"/>
              <a:t>出发，于当天</a:t>
            </a:r>
            <a:r>
              <a:rPr lang="zh-CN" altLang="en-US" sz="2800" b="1" smtClean="0">
                <a:solidFill>
                  <a:srgbClr val="FFFF00"/>
                </a:solidFill>
              </a:rPr>
              <a:t>下午</a:t>
            </a:r>
            <a:r>
              <a:rPr lang="zh-CN" altLang="en-US" sz="2800" b="1" smtClean="0"/>
              <a:t>到达</a:t>
            </a:r>
            <a:r>
              <a:rPr lang="zh-CN" altLang="en-US" sz="2800" b="1" smtClean="0">
                <a:solidFill>
                  <a:srgbClr val="FF6600"/>
                </a:solidFill>
              </a:rPr>
              <a:t>那不勒斯</a:t>
            </a:r>
            <a:r>
              <a:rPr lang="zh-CN" altLang="en-US" sz="2800" b="1" smtClean="0"/>
              <a:t>。</a:t>
            </a:r>
            <a:r>
              <a:rPr lang="zh-CN" altLang="en-US" sz="2800" b="1" smtClean="0">
                <a:solidFill>
                  <a:srgbClr val="FFFF00"/>
                </a:solidFill>
              </a:rPr>
              <a:t>周五早上</a:t>
            </a:r>
            <a:r>
              <a:rPr lang="zh-CN" altLang="en-US" sz="2800" b="1" smtClean="0"/>
              <a:t>开始到</a:t>
            </a:r>
            <a:r>
              <a:rPr lang="zh-CN" altLang="en-US" sz="2800" b="1" smtClean="0">
                <a:solidFill>
                  <a:srgbClr val="FFFF00"/>
                </a:solidFill>
              </a:rPr>
              <a:t>周六晚上</a:t>
            </a:r>
            <a:r>
              <a:rPr lang="zh-CN" altLang="en-US" sz="2800" b="1" smtClean="0"/>
              <a:t>开会，</a:t>
            </a:r>
            <a:r>
              <a:rPr lang="zh-CN" altLang="en-US" sz="2800" b="1" smtClean="0">
                <a:solidFill>
                  <a:srgbClr val="FFFF00"/>
                </a:solidFill>
              </a:rPr>
              <a:t>周日下午</a:t>
            </a:r>
            <a:r>
              <a:rPr lang="zh-CN" altLang="en-US" sz="2800" b="1" smtClean="0"/>
              <a:t>离开那不勒斯返回法兰克福</a:t>
            </a:r>
            <a:endParaRPr lang="zh-CN" altLang="en-US" sz="280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84618156"/>
              </p:ext>
            </p:extLst>
          </p:nvPr>
        </p:nvGraphicFramePr>
        <p:xfrm>
          <a:off x="240272" y="3573016"/>
          <a:ext cx="8568952" cy="2427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045"/>
                <a:gridCol w="1368152"/>
                <a:gridCol w="648072"/>
                <a:gridCol w="792088"/>
                <a:gridCol w="720080"/>
                <a:gridCol w="959277"/>
                <a:gridCol w="1071119"/>
                <a:gridCol w="1071119"/>
              </a:tblGrid>
              <a:tr h="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smtClean="0"/>
                        <a:t>星期四</a:t>
                      </a:r>
                      <a:endParaRPr lang="zh-CN" altLang="en-US" sz="2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smtClean="0"/>
                        <a:t>五</a:t>
                      </a:r>
                      <a:endParaRPr lang="zh-CN" altLang="en-US" sz="2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smtClean="0"/>
                        <a:t>六</a:t>
                      </a:r>
                      <a:endParaRPr lang="zh-CN" altLang="en-US" sz="2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smtClean="0"/>
                        <a:t>日</a:t>
                      </a:r>
                      <a:endParaRPr lang="zh-CN" altLang="en-US" sz="2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smtClean="0"/>
                        <a:t>上午</a:t>
                      </a:r>
                      <a:endParaRPr lang="zh-CN" altLang="en-US" sz="2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smtClean="0"/>
                        <a:t>下午</a:t>
                      </a:r>
                      <a:endParaRPr lang="zh-CN" altLang="en-US" sz="2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smtClean="0"/>
                        <a:t>晚上</a:t>
                      </a:r>
                      <a:endParaRPr lang="zh-CN" altLang="en-US" sz="28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4427"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周四上午</a:t>
                      </a:r>
                      <a:endParaRPr lang="zh-CN" altLang="en-US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600" smtClean="0"/>
                        <a:t>    </a:t>
                      </a:r>
                      <a:r>
                        <a:rPr lang="zh-CN" altLang="en-US" sz="360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36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/>
                        <a:t>   </a:t>
                      </a:r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32484"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周四下午</a:t>
                      </a:r>
                      <a:endParaRPr lang="zh-CN" altLang="en-US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/>
                        <a:t>    </a:t>
                      </a:r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/>
                        <a:t>     </a:t>
                      </a:r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/>
                        <a:t>    </a:t>
                      </a:r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32484"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周五早上</a:t>
                      </a:r>
                      <a:endParaRPr lang="zh-CN" altLang="en-US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/>
                        <a:t>    </a:t>
                      </a:r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/>
                        <a:t> </a:t>
                      </a:r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320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062072" y="6093296"/>
            <a:ext cx="80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/>
              <a:t>有序时间概念度量表 </a:t>
            </a:r>
            <a:r>
              <a:rPr lang="en-US" altLang="zh-CN" sz="2000"/>
              <a:t>(</a:t>
            </a:r>
            <a:r>
              <a:rPr lang="en-US" altLang="zh-CN" sz="2000" smtClean="0"/>
              <a:t>An </a:t>
            </a:r>
            <a:r>
              <a:rPr lang="en-US" altLang="zh-CN" sz="2000"/>
              <a:t>ordinal conceptual scale for the </a:t>
            </a:r>
            <a:r>
              <a:rPr lang="en-US" altLang="zh-CN" sz="2000" smtClean="0"/>
              <a:t>time)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xmlns="" val="392153407"/>
      </p:ext>
    </p:extLst>
  </p:cSld>
  <p:clrMapOvr>
    <a:masterClrMapping/>
  </p:clrMapOvr>
  <p:transition advTm="37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620713"/>
            <a:ext cx="8435280" cy="55102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dirty="0" smtClean="0"/>
          </a:p>
        </p:txBody>
      </p:sp>
      <p:sp>
        <p:nvSpPr>
          <p:cNvPr id="5" name="TextBox 1"/>
          <p:cNvSpPr txBox="1"/>
          <p:nvPr/>
        </p:nvSpPr>
        <p:spPr>
          <a:xfrm>
            <a:off x="1259632" y="114611"/>
            <a:ext cx="6109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smtClean="0">
                <a:solidFill>
                  <a:srgbClr val="FFFF00"/>
                </a:solidFill>
              </a:rPr>
              <a:t>  </a:t>
            </a:r>
            <a:r>
              <a:rPr lang="zh-CN" altLang="en-US" sz="4400">
                <a:solidFill>
                  <a:srgbClr val="FFFF00"/>
                </a:solidFill>
              </a:rPr>
              <a:t>时空</a:t>
            </a:r>
            <a:r>
              <a:rPr lang="zh-CN" altLang="en-US" sz="4400" smtClean="0">
                <a:solidFill>
                  <a:srgbClr val="FFFF00"/>
                </a:solidFill>
              </a:rPr>
              <a:t>轨迹的形式化建模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53950983"/>
              </p:ext>
            </p:extLst>
          </p:nvPr>
        </p:nvGraphicFramePr>
        <p:xfrm>
          <a:off x="477888" y="1484783"/>
          <a:ext cx="8208912" cy="2168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/>
                <a:gridCol w="2736304"/>
                <a:gridCol w="2736304"/>
              </a:tblGrid>
              <a:tr h="84523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法兰克福</a:t>
                      </a:r>
                    </a:p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/>
                        <a:t>那不勒斯</a:t>
                      </a:r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57503"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法兰克福</a:t>
                      </a:r>
                      <a:endParaRPr lang="zh-CN" altLang="en-US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     *</a:t>
                      </a:r>
                      <a:endParaRPr lang="zh-CN" altLang="en-US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57503"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那不勒斯</a:t>
                      </a:r>
                      <a:endParaRPr lang="zh-CN" altLang="en-US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     *</a:t>
                      </a:r>
                      <a:endParaRPr lang="zh-CN" altLang="en-US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      *</a:t>
                      </a:r>
                      <a:endParaRPr lang="zh-CN" altLang="en-US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椭圆形标注 3"/>
          <p:cNvSpPr/>
          <p:nvPr/>
        </p:nvSpPr>
        <p:spPr bwMode="auto">
          <a:xfrm>
            <a:off x="1115616" y="4221088"/>
            <a:ext cx="6901452" cy="2160240"/>
          </a:xfrm>
          <a:prstGeom prst="wedgeEllipseCallout">
            <a:avLst>
              <a:gd name="adj1" fmla="val -51273"/>
              <a:gd name="adj2" fmla="val -78123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目的是建立一种偏序的结构，</a:t>
            </a:r>
            <a:endParaRPr kumimoji="0" lang="en-US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800" smtClean="0">
                <a:latin typeface="Times New Roman" pitchFamily="18" charset="0"/>
                <a:ea typeface="宋体" pitchFamily="2" charset="-122"/>
              </a:rPr>
              <a:t>其中对于空间信息，按一般做法从北到南</a:t>
            </a:r>
            <a:endParaRPr lang="en-US" altLang="zh-CN" sz="2800" smtClean="0">
              <a:latin typeface="Times New Roman" pitchFamily="18" charset="0"/>
              <a:ea typeface="宋体" pitchFamily="2" charset="-122"/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也就是</a:t>
            </a: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smtClean="0"/>
              <a:t>southern </a:t>
            </a:r>
            <a:r>
              <a:rPr lang="en-US" altLang="zh-CN" sz="2800"/>
              <a:t>of or equal </a:t>
            </a:r>
            <a:r>
              <a:rPr lang="en-US" altLang="zh-CN" sz="2800" smtClean="0"/>
              <a:t>to)</a:t>
            </a: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86000" y="3825042"/>
            <a:ext cx="80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/>
              <a:t>有序</a:t>
            </a:r>
            <a:r>
              <a:rPr lang="zh-CN" altLang="en-US" sz="2000"/>
              <a:t>空间</a:t>
            </a:r>
            <a:r>
              <a:rPr lang="zh-CN" altLang="en-US" sz="2000" smtClean="0"/>
              <a:t>概念度量表 </a:t>
            </a:r>
            <a:r>
              <a:rPr lang="en-US" altLang="zh-CN" sz="2000"/>
              <a:t>(</a:t>
            </a:r>
            <a:r>
              <a:rPr lang="en-US" altLang="zh-CN" sz="2000" smtClean="0"/>
              <a:t>An </a:t>
            </a:r>
            <a:r>
              <a:rPr lang="en-US" altLang="zh-CN" sz="2000"/>
              <a:t>ordinal conceptual scale for the space</a:t>
            </a:r>
            <a:r>
              <a:rPr lang="en-US" altLang="zh-CN" sz="2000" smtClean="0"/>
              <a:t>)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xmlns="" val="3999803744"/>
      </p:ext>
    </p:extLst>
  </p:cSld>
  <p:clrMapOvr>
    <a:masterClrMapping/>
  </p:clrMapOvr>
  <p:transition advTm="37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620713"/>
            <a:ext cx="8435280" cy="55102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dirty="0" smtClean="0"/>
          </a:p>
        </p:txBody>
      </p:sp>
      <p:sp>
        <p:nvSpPr>
          <p:cNvPr id="5" name="TextBox 1"/>
          <p:cNvSpPr txBox="1"/>
          <p:nvPr/>
        </p:nvSpPr>
        <p:spPr>
          <a:xfrm>
            <a:off x="1259632" y="114611"/>
            <a:ext cx="6109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smtClean="0">
                <a:solidFill>
                  <a:srgbClr val="FFFF00"/>
                </a:solidFill>
              </a:rPr>
              <a:t>  </a:t>
            </a:r>
            <a:r>
              <a:rPr lang="zh-CN" altLang="en-US" sz="4400">
                <a:solidFill>
                  <a:srgbClr val="FFFF00"/>
                </a:solidFill>
              </a:rPr>
              <a:t>时空</a:t>
            </a:r>
            <a:r>
              <a:rPr lang="zh-CN" altLang="en-US" sz="4400" smtClean="0">
                <a:solidFill>
                  <a:srgbClr val="FFFF00"/>
                </a:solidFill>
              </a:rPr>
              <a:t>轨迹的形式化建模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6267643"/>
              </p:ext>
            </p:extLst>
          </p:nvPr>
        </p:nvGraphicFramePr>
        <p:xfrm>
          <a:off x="179512" y="1052732"/>
          <a:ext cx="8321968" cy="5546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296144"/>
                <a:gridCol w="792088"/>
                <a:gridCol w="627380"/>
                <a:gridCol w="596756"/>
                <a:gridCol w="936104"/>
                <a:gridCol w="936104"/>
                <a:gridCol w="1028580"/>
                <a:gridCol w="874386"/>
                <a:gridCol w="874386"/>
              </a:tblGrid>
              <a:tr h="63477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smtClean="0"/>
                        <a:t>Kt</a:t>
                      </a:r>
                      <a:endParaRPr lang="zh-CN" altLang="en-US" sz="3600" smtClean="0"/>
                    </a:p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smtClean="0"/>
                        <a:t>Kc</a:t>
                      </a:r>
                      <a:endParaRPr lang="zh-CN" altLang="en-US" sz="3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477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smtClean="0">
                          <a:solidFill>
                            <a:schemeClr val="tx1"/>
                          </a:solidFill>
                        </a:rPr>
                        <a:t>星期四</a:t>
                      </a:r>
                      <a:endParaRPr lang="zh-CN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smtClean="0">
                          <a:solidFill>
                            <a:schemeClr val="tx1"/>
                          </a:solidFill>
                        </a:rPr>
                        <a:t>五</a:t>
                      </a:r>
                      <a:endParaRPr lang="zh-CN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smtClean="0">
                          <a:solidFill>
                            <a:schemeClr val="tx1"/>
                          </a:solidFill>
                        </a:rPr>
                        <a:t>六</a:t>
                      </a:r>
                      <a:endParaRPr lang="zh-CN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smtClean="0">
                          <a:solidFill>
                            <a:schemeClr val="tx1"/>
                          </a:solidFill>
                        </a:rPr>
                        <a:t>日</a:t>
                      </a:r>
                      <a:endParaRPr lang="zh-CN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smtClean="0">
                          <a:solidFill>
                            <a:schemeClr val="tx1"/>
                          </a:solidFill>
                        </a:rPr>
                        <a:t>上午</a:t>
                      </a:r>
                      <a:endParaRPr lang="zh-CN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smtClean="0">
                          <a:solidFill>
                            <a:schemeClr val="tx1"/>
                          </a:solidFill>
                        </a:rPr>
                        <a:t>下午</a:t>
                      </a:r>
                      <a:endParaRPr lang="zh-CN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smtClean="0">
                          <a:solidFill>
                            <a:schemeClr val="tx1"/>
                          </a:solidFill>
                        </a:rPr>
                        <a:t>晚上</a:t>
                      </a:r>
                      <a:endParaRPr lang="zh-CN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smtClean="0">
                          <a:solidFill>
                            <a:schemeClr val="tx1"/>
                          </a:solidFill>
                        </a:rPr>
                        <a:t>法兰克福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smtClean="0">
                          <a:solidFill>
                            <a:schemeClr val="tx1"/>
                          </a:solidFill>
                        </a:rPr>
                        <a:t>那不勒斯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634774">
                <a:tc>
                  <a:txBody>
                    <a:bodyPr/>
                    <a:lstStyle/>
                    <a:p>
                      <a:r>
                        <a:rPr lang="en-US" altLang="zh-CN" sz="32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   *</a:t>
                      </a:r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  * </a:t>
                      </a:r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  *</a:t>
                      </a:r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34774">
                <a:tc>
                  <a:txBody>
                    <a:bodyPr/>
                    <a:lstStyle/>
                    <a:p>
                      <a:r>
                        <a:rPr lang="en-US" altLang="zh-CN" sz="32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   *</a:t>
                      </a:r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  *</a:t>
                      </a:r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  *</a:t>
                      </a:r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  *</a:t>
                      </a:r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  *</a:t>
                      </a:r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34774">
                <a:tc>
                  <a:txBody>
                    <a:bodyPr/>
                    <a:lstStyle/>
                    <a:p>
                      <a:r>
                        <a:rPr lang="en-US" altLang="zh-CN" sz="32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   *</a:t>
                      </a:r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  *</a:t>
                      </a:r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  *</a:t>
                      </a:r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  *</a:t>
                      </a:r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  *</a:t>
                      </a:r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34774">
                <a:tc>
                  <a:txBody>
                    <a:bodyPr/>
                    <a:lstStyle/>
                    <a:p>
                      <a:r>
                        <a:rPr lang="en-US" altLang="zh-CN" sz="32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   *</a:t>
                      </a:r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  *</a:t>
                      </a:r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  *</a:t>
                      </a:r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  *</a:t>
                      </a:r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  *</a:t>
                      </a:r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  *</a:t>
                      </a:r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  *</a:t>
                      </a:r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34774">
                <a:tc>
                  <a:txBody>
                    <a:bodyPr/>
                    <a:lstStyle/>
                    <a:p>
                      <a:r>
                        <a:rPr lang="en-US" altLang="zh-CN" sz="32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   *</a:t>
                      </a:r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  *</a:t>
                      </a:r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  *</a:t>
                      </a:r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  *</a:t>
                      </a:r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  *</a:t>
                      </a:r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  *</a:t>
                      </a:r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34774">
                <a:tc>
                  <a:txBody>
                    <a:bodyPr/>
                    <a:lstStyle/>
                    <a:p>
                      <a:r>
                        <a:rPr lang="en-US" altLang="zh-CN" sz="320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   *</a:t>
                      </a:r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  *</a:t>
                      </a:r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  *</a:t>
                      </a:r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 *</a:t>
                      </a:r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  *</a:t>
                      </a:r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  *</a:t>
                      </a:r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92356218"/>
      </p:ext>
    </p:extLst>
  </p:cSld>
  <p:clrMapOvr>
    <a:masterClrMapping/>
  </p:clrMapOvr>
  <p:transition advTm="3728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620713"/>
            <a:ext cx="8435280" cy="55102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dirty="0" smtClean="0"/>
          </a:p>
        </p:txBody>
      </p:sp>
      <p:sp>
        <p:nvSpPr>
          <p:cNvPr id="5" name="TextBox 1"/>
          <p:cNvSpPr txBox="1"/>
          <p:nvPr/>
        </p:nvSpPr>
        <p:spPr>
          <a:xfrm>
            <a:off x="1259632" y="114611"/>
            <a:ext cx="6109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smtClean="0">
                <a:solidFill>
                  <a:srgbClr val="FFFF00"/>
                </a:solidFill>
              </a:rPr>
              <a:t>  </a:t>
            </a:r>
            <a:r>
              <a:rPr lang="zh-CN" altLang="en-US" sz="4400">
                <a:solidFill>
                  <a:srgbClr val="FFFF00"/>
                </a:solidFill>
              </a:rPr>
              <a:t>时空</a:t>
            </a:r>
            <a:r>
              <a:rPr lang="zh-CN" altLang="en-US" sz="4400" smtClean="0">
                <a:solidFill>
                  <a:srgbClr val="FFFF00"/>
                </a:solidFill>
              </a:rPr>
              <a:t>轨迹的形式化建模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3521492" y="1385183"/>
            <a:ext cx="4693798" cy="361018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>
            <a:off x="1897497" y="3187246"/>
            <a:ext cx="4948451" cy="383288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/>
          <p:nvPr/>
        </p:nvCxnSpPr>
        <p:spPr bwMode="auto">
          <a:xfrm>
            <a:off x="2703218" y="2296928"/>
            <a:ext cx="4643021" cy="359986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 flipH="1">
            <a:off x="1897497" y="1390154"/>
            <a:ext cx="1609897" cy="181354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 flipH="1">
            <a:off x="3364189" y="2530119"/>
            <a:ext cx="1617949" cy="18345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/>
          <p:nvPr/>
        </p:nvCxnSpPr>
        <p:spPr bwMode="auto">
          <a:xfrm flipH="1">
            <a:off x="5271045" y="3901932"/>
            <a:ext cx="1568503" cy="190002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/>
          <p:nvPr/>
        </p:nvCxnSpPr>
        <p:spPr bwMode="auto">
          <a:xfrm flipH="1">
            <a:off x="6640950" y="5006537"/>
            <a:ext cx="1574342" cy="183786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文本框 17"/>
          <p:cNvSpPr txBox="1"/>
          <p:nvPr/>
        </p:nvSpPr>
        <p:spPr>
          <a:xfrm rot="2197298">
            <a:off x="3211456" y="1379868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mtClean="0">
                <a:solidFill>
                  <a:srgbClr val="FFFF00"/>
                </a:solidFill>
              </a:rPr>
              <a:t>星期四</a:t>
            </a:r>
            <a:endParaRPr lang="zh-CN" altLang="en-US" sz="3600">
              <a:solidFill>
                <a:srgbClr val="FFFF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 rot="2197298">
            <a:off x="4603616" y="2429114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mtClean="0">
                <a:solidFill>
                  <a:srgbClr val="FFFF00"/>
                </a:solidFill>
              </a:rPr>
              <a:t>星期五</a:t>
            </a:r>
            <a:endParaRPr lang="zh-CN" altLang="en-US" sz="3600">
              <a:solidFill>
                <a:srgbClr val="FFFF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 rot="2197298">
            <a:off x="6360342" y="3417691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mtClean="0">
                <a:solidFill>
                  <a:srgbClr val="FFFF00"/>
                </a:solidFill>
              </a:rPr>
              <a:t>星期六</a:t>
            </a:r>
            <a:endParaRPr lang="zh-CN" altLang="en-US" sz="3600">
              <a:solidFill>
                <a:srgbClr val="FFFF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 rot="2197298">
            <a:off x="7692540" y="4828288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mtClean="0">
                <a:solidFill>
                  <a:srgbClr val="FFFF00"/>
                </a:solidFill>
              </a:rPr>
              <a:t>星期日</a:t>
            </a:r>
            <a:endParaRPr lang="zh-CN" altLang="en-US" sz="3600">
              <a:solidFill>
                <a:srgbClr val="FFFF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 rot="2516090">
            <a:off x="2457961" y="736060"/>
            <a:ext cx="1175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rgbClr val="FF6600"/>
                </a:solidFill>
              </a:rPr>
              <a:t>上午</a:t>
            </a:r>
          </a:p>
        </p:txBody>
      </p:sp>
      <p:sp>
        <p:nvSpPr>
          <p:cNvPr id="27" name="文本框 26"/>
          <p:cNvSpPr txBox="1"/>
          <p:nvPr/>
        </p:nvSpPr>
        <p:spPr>
          <a:xfrm rot="2446907">
            <a:off x="1779300" y="1569618"/>
            <a:ext cx="1257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rgbClr val="FF6600"/>
                </a:solidFill>
              </a:rPr>
              <a:t>下午</a:t>
            </a:r>
          </a:p>
        </p:txBody>
      </p:sp>
      <p:sp>
        <p:nvSpPr>
          <p:cNvPr id="28" name="文本框 27"/>
          <p:cNvSpPr txBox="1"/>
          <p:nvPr/>
        </p:nvSpPr>
        <p:spPr>
          <a:xfrm rot="2252877">
            <a:off x="1057666" y="2552803"/>
            <a:ext cx="1201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rgbClr val="FF6600"/>
                </a:solidFill>
              </a:rPr>
              <a:t>晚上</a:t>
            </a:r>
          </a:p>
        </p:txBody>
      </p:sp>
      <p:sp>
        <p:nvSpPr>
          <p:cNvPr id="35" name="椭圆 34"/>
          <p:cNvSpPr/>
          <p:nvPr/>
        </p:nvSpPr>
        <p:spPr bwMode="auto">
          <a:xfrm>
            <a:off x="3364999" y="1295521"/>
            <a:ext cx="229311" cy="27806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2652441" y="2127400"/>
            <a:ext cx="229311" cy="27806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5137642" y="5613162"/>
            <a:ext cx="229311" cy="27806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" name="椭圆 39"/>
          <p:cNvSpPr/>
          <p:nvPr/>
        </p:nvSpPr>
        <p:spPr bwMode="auto">
          <a:xfrm>
            <a:off x="7211653" y="5738187"/>
            <a:ext cx="229311" cy="27806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2" name="直接箭头连接符 41"/>
          <p:cNvCxnSpPr>
            <a:stCxn id="35" idx="3"/>
          </p:cNvCxnSpPr>
          <p:nvPr/>
        </p:nvCxnSpPr>
        <p:spPr bwMode="auto">
          <a:xfrm flipH="1">
            <a:off x="2820431" y="1532863"/>
            <a:ext cx="578150" cy="653215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直接箭头连接符 45"/>
          <p:cNvCxnSpPr>
            <a:stCxn id="37" idx="5"/>
          </p:cNvCxnSpPr>
          <p:nvPr/>
        </p:nvCxnSpPr>
        <p:spPr bwMode="auto">
          <a:xfrm>
            <a:off x="2848170" y="2364742"/>
            <a:ext cx="2003473" cy="208283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直接箭头连接符 49"/>
          <p:cNvCxnSpPr>
            <a:endCxn id="39" idx="1"/>
          </p:cNvCxnSpPr>
          <p:nvPr/>
        </p:nvCxnSpPr>
        <p:spPr bwMode="auto">
          <a:xfrm>
            <a:off x="4966299" y="2712057"/>
            <a:ext cx="204925" cy="2941827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直接箭头连接符 51"/>
          <p:cNvCxnSpPr>
            <a:stCxn id="39" idx="6"/>
            <a:endCxn id="40" idx="2"/>
          </p:cNvCxnSpPr>
          <p:nvPr/>
        </p:nvCxnSpPr>
        <p:spPr bwMode="auto">
          <a:xfrm>
            <a:off x="5366953" y="5752194"/>
            <a:ext cx="1844700" cy="125025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文本框 55"/>
          <p:cNvSpPr txBox="1"/>
          <p:nvPr/>
        </p:nvSpPr>
        <p:spPr>
          <a:xfrm>
            <a:off x="3344498" y="1517853"/>
            <a:ext cx="579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mtClean="0"/>
              <a:t>0</a:t>
            </a:r>
            <a:endParaRPr lang="zh-CN" altLang="en-US" sz="4000"/>
          </a:p>
        </p:txBody>
      </p:sp>
      <p:sp>
        <p:nvSpPr>
          <p:cNvPr id="58" name="文本框 57"/>
          <p:cNvSpPr txBox="1"/>
          <p:nvPr/>
        </p:nvSpPr>
        <p:spPr>
          <a:xfrm>
            <a:off x="6144292" y="6329814"/>
            <a:ext cx="579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5</a:t>
            </a:r>
            <a:endParaRPr lang="zh-CN" altLang="en-US" sz="4000"/>
          </a:p>
        </p:txBody>
      </p:sp>
      <p:sp>
        <p:nvSpPr>
          <p:cNvPr id="59" name="文本框 58"/>
          <p:cNvSpPr txBox="1"/>
          <p:nvPr/>
        </p:nvSpPr>
        <p:spPr>
          <a:xfrm>
            <a:off x="7237310" y="5233208"/>
            <a:ext cx="579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4</a:t>
            </a:r>
            <a:endParaRPr lang="zh-CN" altLang="en-US" sz="4000"/>
          </a:p>
        </p:txBody>
      </p:sp>
      <p:sp>
        <p:nvSpPr>
          <p:cNvPr id="60" name="文本框 59"/>
          <p:cNvSpPr txBox="1"/>
          <p:nvPr/>
        </p:nvSpPr>
        <p:spPr>
          <a:xfrm>
            <a:off x="4628200" y="5475810"/>
            <a:ext cx="579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3</a:t>
            </a:r>
            <a:endParaRPr lang="zh-CN" altLang="en-US" sz="4000"/>
          </a:p>
        </p:txBody>
      </p:sp>
      <p:sp>
        <p:nvSpPr>
          <p:cNvPr id="61" name="文本框 60"/>
          <p:cNvSpPr txBox="1"/>
          <p:nvPr/>
        </p:nvSpPr>
        <p:spPr>
          <a:xfrm>
            <a:off x="2572024" y="2622666"/>
            <a:ext cx="579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1</a:t>
            </a:r>
            <a:endParaRPr lang="zh-CN" altLang="en-US" sz="4000"/>
          </a:p>
        </p:txBody>
      </p:sp>
      <p:sp>
        <p:nvSpPr>
          <p:cNvPr id="62" name="文本框 61"/>
          <p:cNvSpPr txBox="1"/>
          <p:nvPr/>
        </p:nvSpPr>
        <p:spPr>
          <a:xfrm>
            <a:off x="4287198" y="3015444"/>
            <a:ext cx="579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2</a:t>
            </a:r>
            <a:endParaRPr lang="zh-CN" altLang="en-US" sz="4000"/>
          </a:p>
        </p:txBody>
      </p:sp>
      <p:sp>
        <p:nvSpPr>
          <p:cNvPr id="63" name="椭圆 62"/>
          <p:cNvSpPr/>
          <p:nvPr/>
        </p:nvSpPr>
        <p:spPr bwMode="auto">
          <a:xfrm>
            <a:off x="6526294" y="6631949"/>
            <a:ext cx="229311" cy="27806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4" name="直接箭头连接符 63"/>
          <p:cNvCxnSpPr>
            <a:stCxn id="40" idx="3"/>
            <a:endCxn id="63" idx="7"/>
          </p:cNvCxnSpPr>
          <p:nvPr/>
        </p:nvCxnSpPr>
        <p:spPr bwMode="auto">
          <a:xfrm flipH="1">
            <a:off x="6722023" y="5975529"/>
            <a:ext cx="523212" cy="697142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9" name="椭圆形标注 68"/>
          <p:cNvSpPr/>
          <p:nvPr/>
        </p:nvSpPr>
        <p:spPr bwMode="auto">
          <a:xfrm>
            <a:off x="4948031" y="774497"/>
            <a:ext cx="4244435" cy="1648414"/>
          </a:xfrm>
          <a:prstGeom prst="wedgeEllipseCallout">
            <a:avLst>
              <a:gd name="adj1" fmla="val -64980"/>
              <a:gd name="adj2" fmla="val 113474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周四上午，周四下午、周四晚上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1600" smtClean="0">
                <a:latin typeface="Times New Roman" pitchFamily="18" charset="0"/>
                <a:ea typeface="宋体" pitchFamily="2" charset="-122"/>
              </a:rPr>
              <a:t>周五上午、周五下午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4851643" y="2433993"/>
            <a:ext cx="229311" cy="27806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2" name="椭圆 71"/>
          <p:cNvSpPr/>
          <p:nvPr/>
        </p:nvSpPr>
        <p:spPr bwMode="auto">
          <a:xfrm>
            <a:off x="508844" y="5819838"/>
            <a:ext cx="229311" cy="27806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" name="椭圆 72"/>
          <p:cNvSpPr/>
          <p:nvPr/>
        </p:nvSpPr>
        <p:spPr bwMode="auto">
          <a:xfrm>
            <a:off x="557262" y="3700467"/>
            <a:ext cx="229311" cy="27806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842273" y="3547989"/>
            <a:ext cx="2679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法兰克福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882124" y="5575862"/>
            <a:ext cx="2678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那不勒斯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913683" y="4181112"/>
            <a:ext cx="2679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mtClean="0"/>
              <a:t>0</a:t>
            </a:r>
            <a:r>
              <a:rPr lang="zh-CN" altLang="en-US" sz="4000" smtClean="0"/>
              <a:t>、</a:t>
            </a:r>
            <a:r>
              <a:rPr lang="en-US" altLang="zh-CN" sz="4000" smtClean="0"/>
              <a:t>5</a:t>
            </a:r>
            <a:endParaRPr lang="zh-CN" altLang="en-US" sz="4000"/>
          </a:p>
        </p:txBody>
      </p:sp>
      <p:sp>
        <p:nvSpPr>
          <p:cNvPr id="77" name="文本框 76"/>
          <p:cNvSpPr txBox="1"/>
          <p:nvPr/>
        </p:nvSpPr>
        <p:spPr>
          <a:xfrm>
            <a:off x="926258" y="6180566"/>
            <a:ext cx="2679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mtClean="0"/>
              <a:t>1</a:t>
            </a:r>
            <a:r>
              <a:rPr lang="zh-CN" altLang="en-US" sz="4000" smtClean="0"/>
              <a:t>、</a:t>
            </a:r>
            <a:r>
              <a:rPr lang="en-US" altLang="zh-CN" sz="4000" smtClean="0"/>
              <a:t>2</a:t>
            </a:r>
            <a:r>
              <a:rPr lang="zh-CN" altLang="en-US" sz="4000" smtClean="0"/>
              <a:t>、</a:t>
            </a:r>
            <a:r>
              <a:rPr lang="en-US" altLang="zh-CN" sz="4000" smtClean="0"/>
              <a:t>3</a:t>
            </a:r>
            <a:r>
              <a:rPr lang="zh-CN" altLang="en-US" sz="4000" smtClean="0"/>
              <a:t>、</a:t>
            </a:r>
            <a:r>
              <a:rPr lang="en-US" altLang="zh-CN" sz="4000" smtClean="0"/>
              <a:t>4</a:t>
            </a:r>
            <a:endParaRPr lang="zh-CN" altLang="en-US" sz="4000"/>
          </a:p>
        </p:txBody>
      </p:sp>
      <p:cxnSp>
        <p:nvCxnSpPr>
          <p:cNvPr id="78" name="直接箭头连接符 77"/>
          <p:cNvCxnSpPr>
            <a:endCxn id="74" idx="1"/>
          </p:cNvCxnSpPr>
          <p:nvPr/>
        </p:nvCxnSpPr>
        <p:spPr bwMode="auto">
          <a:xfrm flipV="1">
            <a:off x="835078" y="3901932"/>
            <a:ext cx="7195" cy="1865136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直接箭头连接符 78"/>
          <p:cNvCxnSpPr/>
          <p:nvPr/>
        </p:nvCxnSpPr>
        <p:spPr bwMode="auto">
          <a:xfrm>
            <a:off x="355527" y="3978531"/>
            <a:ext cx="1912" cy="1898688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5" name="椭圆形标注 84"/>
          <p:cNvSpPr/>
          <p:nvPr/>
        </p:nvSpPr>
        <p:spPr bwMode="auto">
          <a:xfrm>
            <a:off x="1057652" y="4708980"/>
            <a:ext cx="3411508" cy="1092978"/>
          </a:xfrm>
          <a:prstGeom prst="wedgeEllipseCallout">
            <a:avLst>
              <a:gd name="adj1" fmla="val -60548"/>
              <a:gd name="adj2" fmla="val 48194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那不勒斯，法兰克福</a:t>
            </a:r>
          </a:p>
        </p:txBody>
      </p:sp>
    </p:spTree>
    <p:extLst>
      <p:ext uri="{BB962C8B-B14F-4D97-AF65-F5344CB8AC3E}">
        <p14:creationId xmlns:p14="http://schemas.microsoft.com/office/powerpoint/2010/main" xmlns="" val="668086199"/>
      </p:ext>
    </p:extLst>
  </p:cSld>
  <p:clrMapOvr>
    <a:masterClrMapping/>
  </p:clrMapOvr>
  <p:transition advTm="37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  <p:bldP spid="24" grpId="0"/>
      <p:bldP spid="25" grpId="0"/>
      <p:bldP spid="26" grpId="0"/>
      <p:bldP spid="27" grpId="0"/>
      <p:bldP spid="28" grpId="0"/>
      <p:bldP spid="35" grpId="0" animBg="1"/>
      <p:bldP spid="37" grpId="0" animBg="1"/>
      <p:bldP spid="39" grpId="0" animBg="1"/>
      <p:bldP spid="40" grpId="0" animBg="1"/>
      <p:bldP spid="56" grpId="0"/>
      <p:bldP spid="58" grpId="0"/>
      <p:bldP spid="59" grpId="0"/>
      <p:bldP spid="60" grpId="0"/>
      <p:bldP spid="61" grpId="0"/>
      <p:bldP spid="62" grpId="0"/>
      <p:bldP spid="63" grpId="0" animBg="1"/>
      <p:bldP spid="69" grpId="0" animBg="1"/>
      <p:bldP spid="71" grpId="0" animBg="1"/>
      <p:bldP spid="72" grpId="0" animBg="1"/>
      <p:bldP spid="73" grpId="0" animBg="1"/>
      <p:bldP spid="74" grpId="0"/>
      <p:bldP spid="75" grpId="0"/>
      <p:bldP spid="76" grpId="0"/>
      <p:bldP spid="77" grpId="0"/>
      <p:bldP spid="8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620713"/>
            <a:ext cx="8435280" cy="55102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dirty="0" smtClean="0"/>
          </a:p>
        </p:txBody>
      </p:sp>
      <p:sp>
        <p:nvSpPr>
          <p:cNvPr id="5" name="TextBox 1"/>
          <p:cNvSpPr txBox="1"/>
          <p:nvPr/>
        </p:nvSpPr>
        <p:spPr>
          <a:xfrm>
            <a:off x="1259632" y="114611"/>
            <a:ext cx="6109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smtClean="0">
                <a:solidFill>
                  <a:srgbClr val="FFFF00"/>
                </a:solidFill>
              </a:rPr>
              <a:t>  </a:t>
            </a:r>
            <a:r>
              <a:rPr lang="zh-CN" altLang="en-US" sz="4400">
                <a:solidFill>
                  <a:srgbClr val="FFFF00"/>
                </a:solidFill>
              </a:rPr>
              <a:t>时空</a:t>
            </a:r>
            <a:r>
              <a:rPr lang="zh-CN" altLang="en-US" sz="4400" smtClean="0">
                <a:solidFill>
                  <a:srgbClr val="FFFF00"/>
                </a:solidFill>
              </a:rPr>
              <a:t>轨迹的形式化建模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3660218" y="2910284"/>
            <a:ext cx="4224150" cy="2299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>
            <a:off x="3259606" y="2300429"/>
            <a:ext cx="4278183" cy="491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/>
          <p:nvPr/>
        </p:nvCxnSpPr>
        <p:spPr bwMode="auto">
          <a:xfrm>
            <a:off x="2843808" y="1586257"/>
            <a:ext cx="4293369" cy="1196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/>
          <p:nvPr/>
        </p:nvCxnSpPr>
        <p:spPr bwMode="auto">
          <a:xfrm>
            <a:off x="7137177" y="1598223"/>
            <a:ext cx="747191" cy="133505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/>
          <p:nvPr/>
        </p:nvCxnSpPr>
        <p:spPr bwMode="auto">
          <a:xfrm>
            <a:off x="5796136" y="1598223"/>
            <a:ext cx="747191" cy="133505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直接连接符 68"/>
          <p:cNvCxnSpPr/>
          <p:nvPr/>
        </p:nvCxnSpPr>
        <p:spPr bwMode="auto">
          <a:xfrm>
            <a:off x="4225521" y="1586257"/>
            <a:ext cx="747191" cy="133505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直接连接符 69"/>
          <p:cNvCxnSpPr/>
          <p:nvPr/>
        </p:nvCxnSpPr>
        <p:spPr bwMode="auto">
          <a:xfrm>
            <a:off x="2843808" y="1586257"/>
            <a:ext cx="816410" cy="13240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连接符 80"/>
          <p:cNvCxnSpPr/>
          <p:nvPr/>
        </p:nvCxnSpPr>
        <p:spPr bwMode="auto">
          <a:xfrm>
            <a:off x="3629560" y="4124282"/>
            <a:ext cx="4224150" cy="2299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直接连接符 81"/>
          <p:cNvCxnSpPr/>
          <p:nvPr/>
        </p:nvCxnSpPr>
        <p:spPr bwMode="auto">
          <a:xfrm>
            <a:off x="3228948" y="3514427"/>
            <a:ext cx="4278183" cy="491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直接连接符 82"/>
          <p:cNvCxnSpPr/>
          <p:nvPr/>
        </p:nvCxnSpPr>
        <p:spPr bwMode="auto">
          <a:xfrm>
            <a:off x="2813150" y="2800255"/>
            <a:ext cx="4293369" cy="1196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直接连接符 83"/>
          <p:cNvCxnSpPr/>
          <p:nvPr/>
        </p:nvCxnSpPr>
        <p:spPr bwMode="auto">
          <a:xfrm>
            <a:off x="7106519" y="2812221"/>
            <a:ext cx="747191" cy="133505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直接连接符 84"/>
          <p:cNvCxnSpPr/>
          <p:nvPr/>
        </p:nvCxnSpPr>
        <p:spPr bwMode="auto">
          <a:xfrm>
            <a:off x="5765478" y="2812221"/>
            <a:ext cx="747191" cy="133505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直接连接符 85"/>
          <p:cNvCxnSpPr/>
          <p:nvPr/>
        </p:nvCxnSpPr>
        <p:spPr bwMode="auto">
          <a:xfrm>
            <a:off x="4194863" y="2800255"/>
            <a:ext cx="747191" cy="133505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直接连接符 86"/>
          <p:cNvCxnSpPr/>
          <p:nvPr/>
        </p:nvCxnSpPr>
        <p:spPr bwMode="auto">
          <a:xfrm>
            <a:off x="2813150" y="2800255"/>
            <a:ext cx="816410" cy="13240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椭圆 87"/>
          <p:cNvSpPr/>
          <p:nvPr/>
        </p:nvSpPr>
        <p:spPr bwMode="auto">
          <a:xfrm>
            <a:off x="2729152" y="1488194"/>
            <a:ext cx="229311" cy="27806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9" name="椭圆 88"/>
          <p:cNvSpPr/>
          <p:nvPr/>
        </p:nvSpPr>
        <p:spPr bwMode="auto">
          <a:xfrm>
            <a:off x="3106699" y="3383526"/>
            <a:ext cx="229311" cy="27806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0" name="椭圆 89"/>
          <p:cNvSpPr/>
          <p:nvPr/>
        </p:nvSpPr>
        <p:spPr bwMode="auto">
          <a:xfrm>
            <a:off x="4127780" y="2716599"/>
            <a:ext cx="229311" cy="27806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1" name="椭圆 90"/>
          <p:cNvSpPr/>
          <p:nvPr/>
        </p:nvSpPr>
        <p:spPr bwMode="auto">
          <a:xfrm>
            <a:off x="6334340" y="4057273"/>
            <a:ext cx="229311" cy="27806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" name="椭圆 91"/>
          <p:cNvSpPr/>
          <p:nvPr/>
        </p:nvSpPr>
        <p:spPr bwMode="auto">
          <a:xfrm>
            <a:off x="7379105" y="3410855"/>
            <a:ext cx="229311" cy="27806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" name="椭圆 92"/>
          <p:cNvSpPr/>
          <p:nvPr/>
        </p:nvSpPr>
        <p:spPr bwMode="auto">
          <a:xfrm>
            <a:off x="7722696" y="2717402"/>
            <a:ext cx="229311" cy="27806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94" name="直接箭头连接符 93"/>
          <p:cNvCxnSpPr>
            <a:stCxn id="88" idx="4"/>
            <a:endCxn id="89" idx="0"/>
          </p:cNvCxnSpPr>
          <p:nvPr/>
        </p:nvCxnSpPr>
        <p:spPr bwMode="auto">
          <a:xfrm>
            <a:off x="2843808" y="1766258"/>
            <a:ext cx="377547" cy="1617268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9" name="直接箭头连接符 98"/>
          <p:cNvCxnSpPr>
            <a:stCxn id="89" idx="7"/>
            <a:endCxn id="90" idx="3"/>
          </p:cNvCxnSpPr>
          <p:nvPr/>
        </p:nvCxnSpPr>
        <p:spPr bwMode="auto">
          <a:xfrm flipV="1">
            <a:off x="3302428" y="2953941"/>
            <a:ext cx="858934" cy="470307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2" name="直接箭头连接符 101"/>
          <p:cNvCxnSpPr>
            <a:stCxn id="90" idx="5"/>
            <a:endCxn id="91" idx="1"/>
          </p:cNvCxnSpPr>
          <p:nvPr/>
        </p:nvCxnSpPr>
        <p:spPr bwMode="auto">
          <a:xfrm>
            <a:off x="4323509" y="2953941"/>
            <a:ext cx="2044413" cy="1144054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5" name="直接箭头连接符 104"/>
          <p:cNvCxnSpPr>
            <a:stCxn id="91" idx="0"/>
            <a:endCxn id="92" idx="3"/>
          </p:cNvCxnSpPr>
          <p:nvPr/>
        </p:nvCxnSpPr>
        <p:spPr bwMode="auto">
          <a:xfrm flipV="1">
            <a:off x="6448996" y="3648197"/>
            <a:ext cx="963691" cy="409076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8" name="直接箭头连接符 107"/>
          <p:cNvCxnSpPr>
            <a:stCxn id="92" idx="7"/>
            <a:endCxn id="93" idx="4"/>
          </p:cNvCxnSpPr>
          <p:nvPr/>
        </p:nvCxnSpPr>
        <p:spPr bwMode="auto">
          <a:xfrm flipV="1">
            <a:off x="7574834" y="2995466"/>
            <a:ext cx="262518" cy="456111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2" name="文本框 111"/>
          <p:cNvSpPr txBox="1"/>
          <p:nvPr/>
        </p:nvSpPr>
        <p:spPr>
          <a:xfrm>
            <a:off x="2322729" y="1308193"/>
            <a:ext cx="579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mtClean="0"/>
              <a:t>0</a:t>
            </a:r>
            <a:endParaRPr lang="zh-CN" altLang="en-US" sz="4000"/>
          </a:p>
        </p:txBody>
      </p:sp>
      <p:sp>
        <p:nvSpPr>
          <p:cNvPr id="113" name="文本框 112"/>
          <p:cNvSpPr txBox="1"/>
          <p:nvPr/>
        </p:nvSpPr>
        <p:spPr>
          <a:xfrm>
            <a:off x="2613861" y="3312673"/>
            <a:ext cx="579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1</a:t>
            </a:r>
            <a:endParaRPr lang="zh-CN" altLang="en-US" sz="4000"/>
          </a:p>
        </p:txBody>
      </p:sp>
      <p:sp>
        <p:nvSpPr>
          <p:cNvPr id="114" name="文本框 113"/>
          <p:cNvSpPr txBox="1"/>
          <p:nvPr/>
        </p:nvSpPr>
        <p:spPr>
          <a:xfrm>
            <a:off x="4019439" y="2157309"/>
            <a:ext cx="579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2</a:t>
            </a:r>
            <a:endParaRPr lang="zh-CN" altLang="en-US" sz="4000"/>
          </a:p>
        </p:txBody>
      </p:sp>
      <p:sp>
        <p:nvSpPr>
          <p:cNvPr id="115" name="文本框 114"/>
          <p:cNvSpPr txBox="1"/>
          <p:nvPr/>
        </p:nvSpPr>
        <p:spPr>
          <a:xfrm>
            <a:off x="6238160" y="3470081"/>
            <a:ext cx="579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3</a:t>
            </a:r>
            <a:endParaRPr lang="zh-CN" altLang="en-US" sz="4000"/>
          </a:p>
        </p:txBody>
      </p:sp>
      <p:sp>
        <p:nvSpPr>
          <p:cNvPr id="116" name="文本框 115"/>
          <p:cNvSpPr txBox="1"/>
          <p:nvPr/>
        </p:nvSpPr>
        <p:spPr>
          <a:xfrm>
            <a:off x="7005876" y="3021876"/>
            <a:ext cx="579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4</a:t>
            </a:r>
            <a:endParaRPr lang="zh-CN" altLang="en-US" sz="4000"/>
          </a:p>
        </p:txBody>
      </p:sp>
      <p:sp>
        <p:nvSpPr>
          <p:cNvPr id="117" name="文本框 116"/>
          <p:cNvSpPr txBox="1"/>
          <p:nvPr/>
        </p:nvSpPr>
        <p:spPr>
          <a:xfrm>
            <a:off x="7868027" y="2139849"/>
            <a:ext cx="579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5</a:t>
            </a:r>
            <a:endParaRPr lang="zh-CN" altLang="en-US" sz="4000"/>
          </a:p>
        </p:txBody>
      </p:sp>
      <p:sp>
        <p:nvSpPr>
          <p:cNvPr id="118" name="文本框 117"/>
          <p:cNvSpPr txBox="1"/>
          <p:nvPr/>
        </p:nvSpPr>
        <p:spPr>
          <a:xfrm>
            <a:off x="251950" y="1782607"/>
            <a:ext cx="2679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法兰克福</a:t>
            </a:r>
          </a:p>
        </p:txBody>
      </p:sp>
      <p:sp>
        <p:nvSpPr>
          <p:cNvPr id="119" name="文本框 118"/>
          <p:cNvSpPr txBox="1"/>
          <p:nvPr/>
        </p:nvSpPr>
        <p:spPr>
          <a:xfrm>
            <a:off x="257272" y="3634401"/>
            <a:ext cx="2678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那不勒斯</a:t>
            </a:r>
          </a:p>
        </p:txBody>
      </p:sp>
    </p:spTree>
    <p:extLst>
      <p:ext uri="{BB962C8B-B14F-4D97-AF65-F5344CB8AC3E}">
        <p14:creationId xmlns:p14="http://schemas.microsoft.com/office/powerpoint/2010/main" xmlns="" val="2929025885"/>
      </p:ext>
    </p:extLst>
  </p:cSld>
  <p:clrMapOvr>
    <a:masterClrMapping/>
  </p:clrMapOvr>
  <p:transition advTm="37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112" grpId="0"/>
      <p:bldP spid="113" grpId="0"/>
      <p:bldP spid="114" grpId="0"/>
      <p:bldP spid="115" grpId="0"/>
      <p:bldP spid="116" grpId="0"/>
      <p:bldP spid="1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600" y="0"/>
            <a:ext cx="9152963" cy="687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971600" y="6044232"/>
            <a:ext cx="2271535" cy="764704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591780" y="4725144"/>
            <a:ext cx="648072" cy="1296144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33761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79512" y="1052736"/>
            <a:ext cx="8719995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66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0986" tIns="35493" rIns="70986" bIns="35493"/>
          <a:lstStyle>
            <a:lvl1pPr marL="398463" indent="-398463" defTabSz="1062038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7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862013" indent="-331788" defTabSz="1062038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327150" indent="-265113" defTabSz="1062038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7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858963" indent="-265113" defTabSz="1062038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389188" indent="-265113" defTabSz="1062038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846388" indent="-265113" defTabSz="10620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3303588" indent="-265113" defTabSz="10620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760788" indent="-265113" defTabSz="10620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4217988" indent="-265113" defTabSz="10620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buNone/>
            </a:pPr>
            <a:r>
              <a:rPr lang="zh-CN" altLang="en-US" sz="2000"/>
              <a:t>[1</a:t>
            </a:r>
            <a:r>
              <a:rPr lang="zh-CN" altLang="en-US" sz="2000" smtClean="0"/>
              <a:t>].</a:t>
            </a:r>
            <a:r>
              <a:rPr lang="en-US" altLang="zh-CN" sz="2000"/>
              <a:t> Paul </a:t>
            </a:r>
            <a:r>
              <a:rPr lang="en-US" altLang="zh-CN" sz="2000" smtClean="0"/>
              <a:t>Elzinga</a:t>
            </a:r>
            <a:r>
              <a:rPr lang="zh-CN" altLang="en-US" sz="2000" smtClean="0"/>
              <a:t>，</a:t>
            </a:r>
            <a:r>
              <a:rPr lang="en-US" altLang="zh-CN" sz="2000"/>
              <a:t>Karl Erich </a:t>
            </a:r>
            <a:r>
              <a:rPr lang="en-US" altLang="zh-CN" sz="2000" smtClean="0"/>
              <a:t>Wolff</a:t>
            </a:r>
            <a:r>
              <a:rPr lang="zh-CN" altLang="en-US" sz="2000" smtClean="0"/>
              <a:t>，</a:t>
            </a:r>
            <a:r>
              <a:rPr lang="en-US" altLang="zh-CN" sz="2000"/>
              <a:t>Jonas </a:t>
            </a:r>
            <a:r>
              <a:rPr lang="en-US" altLang="zh-CN" sz="2000" smtClean="0"/>
              <a:t>Poelmans Analyzing </a:t>
            </a:r>
            <a:r>
              <a:rPr lang="en-US" altLang="zh-CN" sz="2000"/>
              <a:t>chat conversations of pedophiles </a:t>
            </a:r>
            <a:r>
              <a:rPr lang="en-US" altLang="zh-CN" sz="2000" smtClean="0"/>
              <a:t>with temporal </a:t>
            </a:r>
            <a:r>
              <a:rPr lang="en-US" altLang="zh-CN" sz="2000"/>
              <a:t>relational semantic </a:t>
            </a:r>
            <a:r>
              <a:rPr lang="en-US" altLang="zh-CN" sz="2000" smtClean="0"/>
              <a:t>systems 2012   </a:t>
            </a:r>
            <a:r>
              <a:rPr lang="en-US" altLang="zh-CN" sz="2000"/>
              <a:t>European Intelligence and Security Informatics Conference</a:t>
            </a:r>
            <a:endParaRPr lang="en-US" altLang="zh-CN" sz="2000" smtClean="0"/>
          </a:p>
          <a:p>
            <a:pPr marL="0" indent="0">
              <a:buNone/>
            </a:pPr>
            <a:r>
              <a:rPr lang="zh-CN" altLang="en-US" sz="2000" smtClean="0"/>
              <a:t>[</a:t>
            </a:r>
            <a:r>
              <a:rPr lang="zh-CN" altLang="en-US" sz="2000"/>
              <a:t>2</a:t>
            </a:r>
            <a:r>
              <a:rPr lang="zh-CN" altLang="en-US" sz="2000" smtClean="0"/>
              <a:t>].</a:t>
            </a:r>
            <a:r>
              <a:rPr lang="en-US" altLang="zh-CN" sz="2000"/>
              <a:t> Karl Erich </a:t>
            </a:r>
            <a:r>
              <a:rPr lang="en-US" altLang="zh-CN" sz="2000" smtClean="0"/>
              <a:t>Wolff  </a:t>
            </a:r>
            <a:r>
              <a:rPr lang="en-US" altLang="zh-CN" sz="2000"/>
              <a:t>Temporal Concept </a:t>
            </a:r>
            <a:r>
              <a:rPr lang="en-US" altLang="zh-CN" sz="2000" smtClean="0"/>
              <a:t>AnalysisExplained </a:t>
            </a:r>
            <a:r>
              <a:rPr lang="en-US" altLang="zh-CN" sz="2000"/>
              <a:t>by </a:t>
            </a:r>
            <a:r>
              <a:rPr lang="en-US" altLang="zh-CN" sz="2000" smtClean="0"/>
              <a:t>Examples 2011</a:t>
            </a:r>
          </a:p>
          <a:p>
            <a:pPr marL="0" indent="0">
              <a:buNone/>
            </a:pPr>
            <a:r>
              <a:rPr lang="zh-CN" altLang="en-US" sz="2000" smtClean="0"/>
              <a:t>[</a:t>
            </a:r>
            <a:r>
              <a:rPr lang="en-US" altLang="zh-CN" sz="2000" smtClean="0"/>
              <a:t>3</a:t>
            </a:r>
            <a:r>
              <a:rPr lang="zh-CN" altLang="en-US" sz="2000" smtClean="0"/>
              <a:t>]. </a:t>
            </a:r>
            <a:r>
              <a:rPr lang="en-US" altLang="zh-CN" sz="2000"/>
              <a:t>Karl Erich Wolff </a:t>
            </a:r>
            <a:r>
              <a:rPr lang="en-US" altLang="zh-CN" sz="2000" smtClean="0"/>
              <a:t> </a:t>
            </a:r>
            <a:r>
              <a:rPr lang="en-US" altLang="zh-CN" sz="2000" b="1" smtClean="0"/>
              <a:t>Towards </a:t>
            </a:r>
            <a:r>
              <a:rPr lang="en-US" altLang="zh-CN" sz="2000" b="1"/>
              <a:t>a Conceptual System Theory </a:t>
            </a:r>
            <a:r>
              <a:rPr lang="en-US" altLang="zh-CN" sz="2000" b="1" smtClean="0"/>
              <a:t> 2000</a:t>
            </a:r>
            <a:endParaRPr lang="en-US" altLang="zh-CN" sz="2000" smtClean="0"/>
          </a:p>
          <a:p>
            <a:pPr marL="0" indent="0">
              <a:buNone/>
            </a:pPr>
            <a:r>
              <a:rPr lang="zh-CN" altLang="en-US" sz="2000" smtClean="0"/>
              <a:t>[</a:t>
            </a:r>
            <a:r>
              <a:rPr lang="en-US" altLang="zh-CN" sz="2000" smtClean="0"/>
              <a:t>4</a:t>
            </a:r>
            <a:r>
              <a:rPr lang="zh-CN" altLang="en-US" sz="2000" smtClean="0"/>
              <a:t>].</a:t>
            </a:r>
            <a:r>
              <a:rPr lang="en-US" altLang="zh-CN" sz="2000"/>
              <a:t> </a:t>
            </a:r>
            <a:r>
              <a:rPr lang="pt-BR" altLang="zh-CN" sz="2000" smtClean="0"/>
              <a:t>Gokhan </a:t>
            </a:r>
            <a:r>
              <a:rPr lang="pt-BR" altLang="zh-CN" sz="2000"/>
              <a:t>Yavas </a:t>
            </a:r>
            <a:r>
              <a:rPr lang="pt-BR" altLang="zh-CN" sz="2000" smtClean="0"/>
              <a:t>, </a:t>
            </a:r>
            <a:r>
              <a:rPr lang="pt-BR" altLang="zh-CN" sz="2000"/>
              <a:t>Dimitrios Katsaros </a:t>
            </a:r>
            <a:r>
              <a:rPr lang="pt-BR" altLang="zh-CN" sz="2000" smtClean="0"/>
              <a:t>, </a:t>
            </a:r>
            <a:r>
              <a:rPr lang="en-US" altLang="zh-CN" sz="2000" smtClean="0"/>
              <a:t>Ozgu </a:t>
            </a:r>
            <a:r>
              <a:rPr lang="en-US" altLang="zh-CN" sz="2000"/>
              <a:t>r </a:t>
            </a:r>
            <a:r>
              <a:rPr lang="en-US" altLang="zh-CN" sz="2000" smtClean="0"/>
              <a:t>Ulusoy</a:t>
            </a:r>
            <a:r>
              <a:rPr lang="zh-CN" altLang="en-US" sz="2000"/>
              <a:t>，</a:t>
            </a:r>
            <a:r>
              <a:rPr lang="en-US" altLang="zh-CN" sz="2000" smtClean="0"/>
              <a:t>Yannis </a:t>
            </a:r>
            <a:r>
              <a:rPr lang="en-US" altLang="zh-CN" sz="2000"/>
              <a:t>Manolopoulos </a:t>
            </a:r>
            <a:r>
              <a:rPr lang="en-US" altLang="zh-CN" sz="2000" smtClean="0"/>
              <a:t>A </a:t>
            </a:r>
            <a:r>
              <a:rPr lang="en-US" altLang="zh-CN" sz="2000"/>
              <a:t>data mining approach for location </a:t>
            </a:r>
            <a:r>
              <a:rPr lang="en-US" altLang="zh-CN" sz="2000" smtClean="0"/>
              <a:t>predictionin </a:t>
            </a:r>
            <a:r>
              <a:rPr lang="en-US" altLang="zh-CN" sz="2000"/>
              <a:t>mobile environments  May 2004 Data &amp; Knowledge Engineering 54 (2005) 121–146</a:t>
            </a:r>
          </a:p>
          <a:p>
            <a:pPr marL="0" indent="0">
              <a:buNone/>
            </a:pPr>
            <a:r>
              <a:rPr lang="zh-CN" altLang="en-US" sz="2000" smtClean="0"/>
              <a:t>[</a:t>
            </a:r>
            <a:r>
              <a:rPr lang="zh-CN" altLang="en-US" sz="2000"/>
              <a:t>5</a:t>
            </a:r>
            <a:r>
              <a:rPr lang="zh-CN" altLang="en-US" sz="2000" smtClean="0"/>
              <a:t>].</a:t>
            </a:r>
            <a:r>
              <a:rPr lang="en-US" altLang="zh-CN" sz="2000"/>
              <a:t> Karl Erich Wolff </a:t>
            </a:r>
            <a:r>
              <a:rPr lang="en-US" altLang="zh-CN" sz="2000" b="1" smtClean="0"/>
              <a:t>States</a:t>
            </a:r>
            <a:r>
              <a:rPr lang="en-US" altLang="zh-CN" sz="2000" b="1"/>
              <a:t>, Transitions, and Life </a:t>
            </a:r>
            <a:r>
              <a:rPr lang="en-US" altLang="zh-CN" sz="2000" b="1" smtClean="0"/>
              <a:t>Tracksin </a:t>
            </a:r>
            <a:r>
              <a:rPr lang="en-US" altLang="zh-CN" sz="2000" b="1"/>
              <a:t>Temporal Concept </a:t>
            </a:r>
            <a:r>
              <a:rPr lang="en-US" altLang="zh-CN" sz="2000" b="1" smtClean="0"/>
              <a:t>Analysis</a:t>
            </a:r>
            <a:r>
              <a:rPr lang="en-US" altLang="zh-CN" sz="2000"/>
              <a:t> </a:t>
            </a:r>
            <a:r>
              <a:rPr lang="en-US" altLang="zh-CN" sz="2000" smtClean="0"/>
              <a:t> 2005  http</a:t>
            </a:r>
            <a:r>
              <a:rPr lang="en-US" altLang="zh-CN" sz="2000"/>
              <a:t>://www.fbmn.fh-darmstadt.de/home/wolff</a:t>
            </a:r>
            <a:endParaRPr lang="en-US" altLang="zh-CN" sz="2000" b="1" smtClean="0"/>
          </a:p>
          <a:p>
            <a:pPr marL="0" indent="0">
              <a:buNone/>
            </a:pPr>
            <a:r>
              <a:rPr lang="zh-CN" altLang="en-US" sz="1800" smtClean="0"/>
              <a:t>[</a:t>
            </a:r>
            <a:r>
              <a:rPr lang="en-US" altLang="zh-CN" sz="2000" smtClean="0"/>
              <a:t>6</a:t>
            </a:r>
            <a:r>
              <a:rPr lang="zh-CN" altLang="en-US" sz="2000" smtClean="0"/>
              <a:t>].</a:t>
            </a:r>
            <a:r>
              <a:rPr lang="en-US" altLang="zh-CN" sz="2000" smtClean="0"/>
              <a:t> </a:t>
            </a:r>
            <a:r>
              <a:rPr lang="en-US" altLang="zh-CN" sz="2000"/>
              <a:t>Yan, Z., Chakraborty, D., Parent, C., Spaccapietra, S., and Aberer, K. 2013. Semantic trajectories: Mobility data computation and annotation. ACM Trans. Intell. Syst. Technol. 4, 3, Article 49 (June 2013), 38 pages</a:t>
            </a:r>
            <a:r>
              <a:rPr lang="en-US" altLang="zh-CN" sz="2000" smtClean="0"/>
              <a:t>.</a:t>
            </a:r>
          </a:p>
          <a:p>
            <a:pPr marL="0" indent="0">
              <a:buNone/>
            </a:pPr>
            <a:r>
              <a:rPr lang="zh-CN" altLang="en-US" sz="2000"/>
              <a:t>[7].张志华，基于</a:t>
            </a:r>
            <a:r>
              <a:rPr lang="en-US" altLang="zh-CN" sz="2000"/>
              <a:t>GPS</a:t>
            </a:r>
            <a:r>
              <a:rPr lang="zh-CN" altLang="en-US" sz="2000"/>
              <a:t>轨迹的出行信息的提取研究，华东师范大学博士论文，</a:t>
            </a:r>
            <a:r>
              <a:rPr lang="en-US" altLang="zh-CN" sz="2000"/>
              <a:t>2010</a:t>
            </a:r>
            <a:r>
              <a:rPr lang="zh-CN" altLang="en-US" sz="2000"/>
              <a:t>年</a:t>
            </a:r>
            <a:r>
              <a:rPr lang="en-US" altLang="zh-CN" sz="2000"/>
              <a:t>4</a:t>
            </a:r>
            <a:r>
              <a:rPr lang="zh-CN" altLang="en-US" sz="2000"/>
              <a:t>月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 b="1" smtClean="0"/>
          </a:p>
        </p:txBody>
      </p:sp>
      <p:sp>
        <p:nvSpPr>
          <p:cNvPr id="15363" name="Rectangle 3"/>
          <p:cNvSpPr>
            <a:spLocks noGrp="1" noRot="1" noChangeArrowheads="1"/>
          </p:cNvSpPr>
          <p:nvPr/>
        </p:nvSpPr>
        <p:spPr bwMode="auto">
          <a:xfrm>
            <a:off x="251520" y="332656"/>
            <a:ext cx="8229281" cy="841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0986" tIns="35493" rIns="70986" bIns="35493" anchor="ctr"/>
          <a:lstStyle>
            <a:lvl1pPr algn="ctr" defTabSz="1062038" eaLnBrk="0" hangingPunct="0">
              <a:defRPr sz="51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algn="ctr" defTabSz="1062038" eaLnBrk="0" hangingPunct="0">
              <a:defRPr sz="51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ctr" defTabSz="1062038" eaLnBrk="0" hangingPunct="0">
              <a:defRPr sz="51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ctr" defTabSz="1062038" eaLnBrk="0" hangingPunct="0">
              <a:defRPr sz="51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ctr" defTabSz="1062038" eaLnBrk="0" hangingPunct="0">
              <a:defRPr sz="51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ctr" defTabSz="1062038" eaLnBrk="0" fontAlgn="base" hangingPunct="0">
              <a:spcBef>
                <a:spcPct val="0"/>
              </a:spcBef>
              <a:spcAft>
                <a:spcPct val="0"/>
              </a:spcAft>
              <a:defRPr sz="51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ctr" defTabSz="1062038" eaLnBrk="0" fontAlgn="base" hangingPunct="0">
              <a:spcBef>
                <a:spcPct val="0"/>
              </a:spcBef>
              <a:spcAft>
                <a:spcPct val="0"/>
              </a:spcAft>
              <a:defRPr sz="51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ctr" defTabSz="1062038" eaLnBrk="0" fontAlgn="base" hangingPunct="0">
              <a:spcBef>
                <a:spcPct val="0"/>
              </a:spcBef>
              <a:spcAft>
                <a:spcPct val="0"/>
              </a:spcAft>
              <a:defRPr sz="51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ctr" defTabSz="1062038" eaLnBrk="0" fontAlgn="base" hangingPunct="0">
              <a:spcBef>
                <a:spcPct val="0"/>
              </a:spcBef>
              <a:spcAft>
                <a:spcPct val="0"/>
              </a:spcAft>
              <a:defRPr sz="51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4400">
                <a:solidFill>
                  <a:srgbClr val="FFFF00"/>
                </a:solidFill>
                <a:ea typeface="楷体_GB2312" pitchFamily="1" charset="-122"/>
                <a:sym typeface="Arial" panose="020B0604020202020204" pitchFamily="34" charset="0"/>
              </a:rPr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xmlns="" val="2121232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620713"/>
            <a:ext cx="8435280" cy="55102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4800" b="1" dirty="0" smtClean="0">
                <a:solidFill>
                  <a:srgbClr val="FFFF00"/>
                </a:solidFill>
                <a:effectLst/>
              </a:rPr>
              <a:t>                      </a:t>
            </a:r>
            <a:r>
              <a:rPr lang="zh-CN" altLang="en-US" sz="5400" b="1" dirty="0" smtClean="0">
                <a:solidFill>
                  <a:srgbClr val="FFFF00"/>
                </a:solidFill>
                <a:effectLst/>
              </a:rPr>
              <a:t>谢  谢！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zh-CN" altLang="en-US" sz="5400" b="1" dirty="0" smtClean="0">
                <a:solidFill>
                  <a:srgbClr val="FFFF00"/>
                </a:solidFill>
                <a:effectLst/>
              </a:rPr>
              <a:t>     敬请老师批评指正！</a:t>
            </a:r>
          </a:p>
        </p:txBody>
      </p:sp>
    </p:spTree>
    <p:extLst>
      <p:ext uri="{BB962C8B-B14F-4D97-AF65-F5344CB8AC3E}">
        <p14:creationId xmlns:p14="http://schemas.microsoft.com/office/powerpoint/2010/main" xmlns="" val="4167037143"/>
      </p:ext>
    </p:extLst>
  </p:cSld>
  <p:clrMapOvr>
    <a:masterClrMapping/>
  </p:clrMapOvr>
  <p:transition advTm="3728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6659" y="33265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>
                <a:solidFill>
                  <a:srgbClr val="FFFF00"/>
                </a:solidFill>
              </a:rPr>
              <a:t>报告内容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3728" y="3140968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3200" smtClean="0"/>
              <a:t>时空轨迹上形式化建模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2123728" y="2026652"/>
            <a:ext cx="42242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3200" smtClean="0"/>
              <a:t>时空轨迹的研究现状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xmlns="" val="36084487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1979712" y="332656"/>
            <a:ext cx="5545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smtClean="0">
                <a:solidFill>
                  <a:srgbClr val="FFFF00"/>
                </a:solidFill>
              </a:rPr>
              <a:t>  时空轨迹的研究现状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946210" y="1252622"/>
            <a:ext cx="1526235" cy="57606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400">
                <a:latin typeface="Times New Roman" pitchFamily="18" charset="0"/>
                <a:ea typeface="宋体" pitchFamily="2" charset="-122"/>
              </a:rPr>
              <a:t>数据预</a:t>
            </a: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处理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5652423" y="1118933"/>
            <a:ext cx="1486959" cy="8437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2400" smtClean="0">
                <a:latin typeface="Times New Roman" pitchFamily="18" charset="0"/>
                <a:ea typeface="宋体" pitchFamily="2" charset="-122"/>
              </a:rPr>
              <a:t>Move</a:t>
            </a:r>
            <a:r>
              <a:rPr lang="zh-CN" altLang="en-US" sz="240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smtClean="0">
                <a:latin typeface="Times New Roman" pitchFamily="18" charset="0"/>
                <a:ea typeface="宋体" pitchFamily="2" charset="-122"/>
              </a:rPr>
              <a:t>stop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400" smtClean="0">
                <a:latin typeface="Times New Roman" pitchFamily="18" charset="0"/>
                <a:ea typeface="宋体" pitchFamily="2" charset="-122"/>
              </a:rPr>
              <a:t>点识别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1356282" y="1548824"/>
            <a:ext cx="1542562" cy="0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矩形 11"/>
          <p:cNvSpPr/>
          <p:nvPr/>
        </p:nvSpPr>
        <p:spPr bwMode="auto">
          <a:xfrm>
            <a:off x="5652423" y="2445293"/>
            <a:ext cx="1486958" cy="94298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400">
                <a:latin typeface="Times New Roman" pitchFamily="18" charset="0"/>
                <a:ea typeface="宋体" pitchFamily="2" charset="-122"/>
              </a:rPr>
              <a:t>与</a:t>
            </a:r>
            <a:r>
              <a:rPr lang="zh-CN" altLang="en-US" sz="2400" smtClean="0">
                <a:latin typeface="Times New Roman" pitchFamily="18" charset="0"/>
                <a:ea typeface="宋体" pitchFamily="2" charset="-122"/>
              </a:rPr>
              <a:t>地理</a:t>
            </a:r>
            <a:endParaRPr lang="en-US" altLang="zh-CN" sz="2400" smtClean="0">
              <a:latin typeface="Times New Roman" pitchFamily="18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400" smtClean="0">
                <a:latin typeface="Times New Roman" pitchFamily="18" charset="0"/>
                <a:ea typeface="宋体" pitchFamily="2" charset="-122"/>
              </a:rPr>
              <a:t>信息匹配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7596336" y="2445293"/>
            <a:ext cx="1304796" cy="911700"/>
          </a:xfrm>
          <a:prstGeom prst="rect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rgbClr val="FF6600"/>
                </a:solidFill>
                <a:effectLst/>
                <a:latin typeface="Times New Roman" pitchFamily="18" charset="0"/>
                <a:ea typeface="宋体" pitchFamily="2" charset="-122"/>
              </a:rPr>
              <a:t>轨迹</a:t>
            </a:r>
            <a:r>
              <a:rPr lang="zh-CN" altLang="en-US" sz="2400" smtClean="0">
                <a:solidFill>
                  <a:srgbClr val="FF6600"/>
                </a:solidFill>
                <a:latin typeface="Times New Roman" pitchFamily="18" charset="0"/>
                <a:ea typeface="宋体" pitchFamily="2" charset="-122"/>
              </a:rPr>
              <a:t>相似</a:t>
            </a:r>
            <a:endParaRPr lang="en-US" altLang="zh-CN" sz="2400" smtClean="0">
              <a:solidFill>
                <a:srgbClr val="FF6600"/>
              </a:solidFill>
              <a:latin typeface="Times New Roman" pitchFamily="18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400" smtClean="0">
                <a:solidFill>
                  <a:srgbClr val="FF6600"/>
                </a:solidFill>
                <a:latin typeface="Times New Roman" pitchFamily="18" charset="0"/>
                <a:ea typeface="宋体" pitchFamily="2" charset="-122"/>
              </a:rPr>
              <a:t>度</a:t>
            </a:r>
            <a:r>
              <a:rPr lang="zh-CN" altLang="en-US" sz="2400">
                <a:solidFill>
                  <a:srgbClr val="FF6600"/>
                </a:solidFill>
                <a:latin typeface="Times New Roman" pitchFamily="18" charset="0"/>
                <a:ea typeface="宋体" pitchFamily="2" charset="-122"/>
              </a:rPr>
              <a:t>计算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rgbClr val="FF66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5" name="直接箭头连接符 14"/>
          <p:cNvCxnSpPr>
            <a:stCxn id="5" idx="3"/>
            <a:endCxn id="7" idx="1"/>
          </p:cNvCxnSpPr>
          <p:nvPr/>
        </p:nvCxnSpPr>
        <p:spPr bwMode="auto">
          <a:xfrm>
            <a:off x="4472445" y="1540654"/>
            <a:ext cx="1179978" cy="164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直接箭头连接符 15"/>
          <p:cNvCxnSpPr>
            <a:stCxn id="7" idx="2"/>
            <a:endCxn id="12" idx="0"/>
          </p:cNvCxnSpPr>
          <p:nvPr/>
        </p:nvCxnSpPr>
        <p:spPr bwMode="auto">
          <a:xfrm flipH="1">
            <a:off x="6395902" y="1962703"/>
            <a:ext cx="1" cy="482590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直接箭头连接符 18"/>
          <p:cNvCxnSpPr>
            <a:stCxn id="12" idx="3"/>
            <a:endCxn id="13" idx="1"/>
          </p:cNvCxnSpPr>
          <p:nvPr/>
        </p:nvCxnSpPr>
        <p:spPr bwMode="auto">
          <a:xfrm flipV="1">
            <a:off x="7139381" y="2901143"/>
            <a:ext cx="456955" cy="15645"/>
          </a:xfrm>
          <a:prstGeom prst="straightConnector1">
            <a:avLst/>
          </a:prstGeom>
          <a:noFill/>
          <a:ln w="508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直接箭头连接符 22"/>
          <p:cNvCxnSpPr>
            <a:stCxn id="12" idx="2"/>
            <a:endCxn id="25" idx="0"/>
          </p:cNvCxnSpPr>
          <p:nvPr/>
        </p:nvCxnSpPr>
        <p:spPr bwMode="auto">
          <a:xfrm>
            <a:off x="6395902" y="3388282"/>
            <a:ext cx="0" cy="444055"/>
          </a:xfrm>
          <a:prstGeom prst="straightConnector1">
            <a:avLst/>
          </a:prstGeom>
          <a:noFill/>
          <a:ln w="508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矩形 24"/>
          <p:cNvSpPr/>
          <p:nvPr/>
        </p:nvSpPr>
        <p:spPr bwMode="auto">
          <a:xfrm>
            <a:off x="5652422" y="3832337"/>
            <a:ext cx="1486959" cy="877756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宋体" pitchFamily="2" charset="-122"/>
              </a:rPr>
              <a:t>Stop</a:t>
            </a: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宋体" pitchFamily="2" charset="-122"/>
              </a:rPr>
              <a:t>点行为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宋体" pitchFamily="2" charset="-122"/>
              </a:rPr>
              <a:t>判别、提取</a:t>
            </a:r>
          </a:p>
        </p:txBody>
      </p:sp>
      <p:sp>
        <p:nvSpPr>
          <p:cNvPr id="57" name="矩形 56"/>
          <p:cNvSpPr/>
          <p:nvPr/>
        </p:nvSpPr>
        <p:spPr bwMode="auto">
          <a:xfrm>
            <a:off x="3212067" y="2532319"/>
            <a:ext cx="1260378" cy="795622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宋体" pitchFamily="2" charset="-122"/>
              </a:rPr>
              <a:t>出行方式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宋体" pitchFamily="2" charset="-122"/>
              </a:rPr>
              <a:t>识别</a:t>
            </a:r>
          </a:p>
        </p:txBody>
      </p:sp>
      <p:cxnSp>
        <p:nvCxnSpPr>
          <p:cNvPr id="58" name="直接箭头连接符 57"/>
          <p:cNvCxnSpPr>
            <a:stCxn id="12" idx="1"/>
            <a:endCxn id="57" idx="3"/>
          </p:cNvCxnSpPr>
          <p:nvPr/>
        </p:nvCxnSpPr>
        <p:spPr bwMode="auto">
          <a:xfrm flipH="1">
            <a:off x="4472445" y="2916788"/>
            <a:ext cx="1179978" cy="13342"/>
          </a:xfrm>
          <a:prstGeom prst="straightConnector1">
            <a:avLst/>
          </a:prstGeom>
          <a:noFill/>
          <a:ln w="508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矩形 61"/>
          <p:cNvSpPr/>
          <p:nvPr/>
        </p:nvSpPr>
        <p:spPr bwMode="auto">
          <a:xfrm>
            <a:off x="3212067" y="3922139"/>
            <a:ext cx="1260378" cy="658989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语义</a:t>
            </a: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宋体" pitchFamily="2" charset="-122"/>
              </a:rPr>
              <a:t>附加</a:t>
            </a:r>
          </a:p>
        </p:txBody>
      </p:sp>
      <p:cxnSp>
        <p:nvCxnSpPr>
          <p:cNvPr id="63" name="直接箭头连接符 62"/>
          <p:cNvCxnSpPr>
            <a:stCxn id="25" idx="1"/>
            <a:endCxn id="62" idx="3"/>
          </p:cNvCxnSpPr>
          <p:nvPr/>
        </p:nvCxnSpPr>
        <p:spPr bwMode="auto">
          <a:xfrm flipH="1" flipV="1">
            <a:off x="4472445" y="4251634"/>
            <a:ext cx="1179977" cy="19581"/>
          </a:xfrm>
          <a:prstGeom prst="straightConnector1">
            <a:avLst/>
          </a:prstGeom>
          <a:noFill/>
          <a:ln w="508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直接箭头连接符 65"/>
          <p:cNvCxnSpPr>
            <a:stCxn id="57" idx="2"/>
            <a:endCxn id="62" idx="0"/>
          </p:cNvCxnSpPr>
          <p:nvPr/>
        </p:nvCxnSpPr>
        <p:spPr bwMode="auto">
          <a:xfrm>
            <a:off x="3842256" y="3327941"/>
            <a:ext cx="0" cy="594198"/>
          </a:xfrm>
          <a:prstGeom prst="straightConnector1">
            <a:avLst/>
          </a:prstGeom>
          <a:noFill/>
          <a:ln w="508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5" name="矩形 104"/>
          <p:cNvSpPr/>
          <p:nvPr/>
        </p:nvSpPr>
        <p:spPr bwMode="auto">
          <a:xfrm>
            <a:off x="551752" y="3832658"/>
            <a:ext cx="1410329" cy="877435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宋体" pitchFamily="2" charset="-122"/>
              </a:rPr>
              <a:t>移动</a:t>
            </a:r>
            <a:r>
              <a:rPr lang="zh-CN" altLang="en-US" sz="2400" smtClean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轨迹</a:t>
            </a:r>
            <a:endParaRPr lang="en-US" altLang="zh-CN" sz="2400" smtClean="0">
              <a:solidFill>
                <a:srgbClr val="FFFF00"/>
              </a:solidFill>
              <a:latin typeface="Times New Roman" pitchFamily="18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400" smtClean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模型</a:t>
            </a:r>
            <a:r>
              <a:rPr lang="zh-CN" altLang="en-US" sz="24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建立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551752" y="5959895"/>
            <a:ext cx="1410329" cy="64177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宋体" pitchFamily="2" charset="-122"/>
              </a:rPr>
              <a:t>规则提取</a:t>
            </a:r>
          </a:p>
        </p:txBody>
      </p:sp>
      <p:cxnSp>
        <p:nvCxnSpPr>
          <p:cNvPr id="111" name="直接箭头连接符 110"/>
          <p:cNvCxnSpPr>
            <a:stCxn id="62" idx="1"/>
            <a:endCxn id="105" idx="3"/>
          </p:cNvCxnSpPr>
          <p:nvPr/>
        </p:nvCxnSpPr>
        <p:spPr bwMode="auto">
          <a:xfrm flipH="1">
            <a:off x="1962081" y="4251634"/>
            <a:ext cx="1249986" cy="19742"/>
          </a:xfrm>
          <a:prstGeom prst="straightConnector1">
            <a:avLst/>
          </a:prstGeom>
          <a:noFill/>
          <a:ln w="508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直接箭头连接符 114"/>
          <p:cNvCxnSpPr>
            <a:stCxn id="105" idx="2"/>
            <a:endCxn id="110" idx="0"/>
          </p:cNvCxnSpPr>
          <p:nvPr/>
        </p:nvCxnSpPr>
        <p:spPr bwMode="auto">
          <a:xfrm>
            <a:off x="1256917" y="4710093"/>
            <a:ext cx="0" cy="1249802"/>
          </a:xfrm>
          <a:prstGeom prst="straightConnector1">
            <a:avLst/>
          </a:prstGeom>
          <a:noFill/>
          <a:ln w="508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1" name="直接箭头连接符 120"/>
          <p:cNvCxnSpPr>
            <a:stCxn id="110" idx="3"/>
            <a:endCxn id="123" idx="1"/>
          </p:cNvCxnSpPr>
          <p:nvPr/>
        </p:nvCxnSpPr>
        <p:spPr bwMode="auto">
          <a:xfrm>
            <a:off x="1962081" y="6280780"/>
            <a:ext cx="1249986" cy="0"/>
          </a:xfrm>
          <a:prstGeom prst="straightConnector1">
            <a:avLst/>
          </a:prstGeom>
          <a:noFill/>
          <a:ln w="508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3" name="矩形 122"/>
          <p:cNvSpPr/>
          <p:nvPr/>
        </p:nvSpPr>
        <p:spPr bwMode="auto">
          <a:xfrm>
            <a:off x="3212067" y="5959895"/>
            <a:ext cx="1290243" cy="64177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400" smtClean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推理预测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9" name="流程图: 磁盘 208"/>
          <p:cNvSpPr/>
          <p:nvPr/>
        </p:nvSpPr>
        <p:spPr bwMode="auto">
          <a:xfrm>
            <a:off x="3013697" y="4668217"/>
            <a:ext cx="1640113" cy="792545"/>
          </a:xfrm>
          <a:prstGeom prst="flowChartMagneticDisk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宋体" pitchFamily="2" charset="-122"/>
              </a:rPr>
              <a:t>语义轨迹库</a:t>
            </a:r>
          </a:p>
        </p:txBody>
      </p:sp>
      <p:cxnSp>
        <p:nvCxnSpPr>
          <p:cNvPr id="236" name="直接箭头连接符 235"/>
          <p:cNvCxnSpPr/>
          <p:nvPr/>
        </p:nvCxnSpPr>
        <p:spPr bwMode="auto">
          <a:xfrm>
            <a:off x="4530386" y="6284880"/>
            <a:ext cx="1249986" cy="0"/>
          </a:xfrm>
          <a:prstGeom prst="straightConnector1">
            <a:avLst/>
          </a:prstGeom>
          <a:noFill/>
          <a:ln w="508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7" name="直接箭头连接符 236"/>
          <p:cNvCxnSpPr>
            <a:stCxn id="209" idx="3"/>
            <a:endCxn id="123" idx="0"/>
          </p:cNvCxnSpPr>
          <p:nvPr/>
        </p:nvCxnSpPr>
        <p:spPr bwMode="auto">
          <a:xfrm>
            <a:off x="3833754" y="5460762"/>
            <a:ext cx="23435" cy="499133"/>
          </a:xfrm>
          <a:prstGeom prst="straightConnector1">
            <a:avLst/>
          </a:prstGeom>
          <a:noFill/>
          <a:ln w="508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0" name="流程图: 磁盘 239"/>
          <p:cNvSpPr/>
          <p:nvPr/>
        </p:nvSpPr>
        <p:spPr bwMode="auto">
          <a:xfrm>
            <a:off x="7626908" y="4081749"/>
            <a:ext cx="1243651" cy="1329343"/>
          </a:xfrm>
          <a:prstGeom prst="flowChartMagneticDisk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rgbClr val="FF6600"/>
                </a:solidFill>
                <a:effectLst/>
                <a:latin typeface="Times New Roman" pitchFamily="18" charset="0"/>
                <a:ea typeface="宋体" pitchFamily="2" charset="-122"/>
              </a:rPr>
              <a:t>轨迹库</a:t>
            </a:r>
          </a:p>
        </p:txBody>
      </p:sp>
      <p:cxnSp>
        <p:nvCxnSpPr>
          <p:cNvPr id="243" name="直接箭头连接符 242"/>
          <p:cNvCxnSpPr>
            <a:stCxn id="240" idx="1"/>
            <a:endCxn id="13" idx="2"/>
          </p:cNvCxnSpPr>
          <p:nvPr/>
        </p:nvCxnSpPr>
        <p:spPr bwMode="auto">
          <a:xfrm flipV="1">
            <a:off x="8248734" y="3356993"/>
            <a:ext cx="0" cy="724756"/>
          </a:xfrm>
          <a:prstGeom prst="straightConnector1">
            <a:avLst/>
          </a:prstGeom>
          <a:noFill/>
          <a:ln w="508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6" name="直接箭头连接符 245"/>
          <p:cNvCxnSpPr/>
          <p:nvPr/>
        </p:nvCxnSpPr>
        <p:spPr bwMode="auto">
          <a:xfrm flipV="1">
            <a:off x="8248733" y="1252622"/>
            <a:ext cx="17003" cy="1190021"/>
          </a:xfrm>
          <a:prstGeom prst="straightConnector1">
            <a:avLst/>
          </a:prstGeom>
          <a:noFill/>
          <a:ln w="508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8" name="文本框 247"/>
          <p:cNvSpPr txBox="1"/>
          <p:nvPr/>
        </p:nvSpPr>
        <p:spPr>
          <a:xfrm>
            <a:off x="1352644" y="1618739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FF00"/>
                </a:solidFill>
              </a:rPr>
              <a:t>人类轨迹</a:t>
            </a:r>
          </a:p>
        </p:txBody>
      </p:sp>
      <p:sp>
        <p:nvSpPr>
          <p:cNvPr id="250" name="文本框 249"/>
          <p:cNvSpPr txBox="1"/>
          <p:nvPr/>
        </p:nvSpPr>
        <p:spPr>
          <a:xfrm>
            <a:off x="4535685" y="5819115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FF00"/>
                </a:solidFill>
              </a:rPr>
              <a:t>动作</a:t>
            </a:r>
            <a:r>
              <a:rPr lang="zh-CN" altLang="en-US" sz="2400" smtClean="0">
                <a:solidFill>
                  <a:srgbClr val="FFFF00"/>
                </a:solidFill>
              </a:rPr>
              <a:t>目的</a:t>
            </a:r>
            <a:endParaRPr lang="zh-CN" altLang="en-US" sz="2400">
              <a:solidFill>
                <a:srgbClr val="FFFF00"/>
              </a:solidFill>
            </a:endParaRPr>
          </a:p>
        </p:txBody>
      </p:sp>
      <p:sp>
        <p:nvSpPr>
          <p:cNvPr id="251" name="文本框 250"/>
          <p:cNvSpPr txBox="1"/>
          <p:nvPr/>
        </p:nvSpPr>
        <p:spPr>
          <a:xfrm>
            <a:off x="1846362" y="3809550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FFFF00"/>
                </a:solidFill>
              </a:rPr>
              <a:t> 语义轨迹</a:t>
            </a:r>
            <a:endParaRPr lang="zh-CN" altLang="en-US" sz="2400">
              <a:solidFill>
                <a:srgbClr val="FFFF00"/>
              </a:solidFill>
            </a:endParaRPr>
          </a:p>
        </p:txBody>
      </p:sp>
      <p:sp>
        <p:nvSpPr>
          <p:cNvPr id="259" name="文本框 258"/>
          <p:cNvSpPr txBox="1"/>
          <p:nvPr/>
        </p:nvSpPr>
        <p:spPr>
          <a:xfrm>
            <a:off x="8347134" y="1152799"/>
            <a:ext cx="553998" cy="13517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smtClean="0">
                <a:solidFill>
                  <a:srgbClr val="FF6600"/>
                </a:solidFill>
              </a:rPr>
              <a:t>未来位置</a:t>
            </a:r>
            <a:endParaRPr lang="zh-CN" altLang="en-US" sz="2400">
              <a:solidFill>
                <a:srgbClr val="FF6600"/>
              </a:solidFill>
            </a:endParaRPr>
          </a:p>
        </p:txBody>
      </p:sp>
      <p:sp>
        <p:nvSpPr>
          <p:cNvPr id="261" name="文本框 260"/>
          <p:cNvSpPr txBox="1"/>
          <p:nvPr/>
        </p:nvSpPr>
        <p:spPr>
          <a:xfrm>
            <a:off x="1356282" y="1011204"/>
            <a:ext cx="1458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6600"/>
                </a:solidFill>
              </a:rPr>
              <a:t>自然</a:t>
            </a:r>
            <a:r>
              <a:rPr lang="zh-CN" altLang="en-US" sz="2400" smtClean="0">
                <a:solidFill>
                  <a:srgbClr val="FF6600"/>
                </a:solidFill>
              </a:rPr>
              <a:t>轨迹</a:t>
            </a:r>
            <a:endParaRPr lang="zh-CN" altLang="en-US" sz="2400">
              <a:solidFill>
                <a:srgbClr val="FF6600"/>
              </a:solidFill>
            </a:endParaRPr>
          </a:p>
        </p:txBody>
      </p:sp>
      <p:cxnSp>
        <p:nvCxnSpPr>
          <p:cNvPr id="59" name="直接箭头连接符 58"/>
          <p:cNvCxnSpPr/>
          <p:nvPr/>
        </p:nvCxnSpPr>
        <p:spPr bwMode="auto">
          <a:xfrm flipH="1">
            <a:off x="1733347" y="2921075"/>
            <a:ext cx="1478721" cy="6517"/>
          </a:xfrm>
          <a:prstGeom prst="straightConnector1">
            <a:avLst/>
          </a:prstGeom>
          <a:noFill/>
          <a:ln w="508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文本框 63"/>
          <p:cNvSpPr txBox="1"/>
          <p:nvPr/>
        </p:nvSpPr>
        <p:spPr>
          <a:xfrm>
            <a:off x="1196869" y="2447300"/>
            <a:ext cx="2273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FFFF00"/>
                </a:solidFill>
              </a:rPr>
              <a:t>居民出行方式</a:t>
            </a:r>
            <a:endParaRPr lang="zh-CN" altLang="en-US" sz="2400">
              <a:solidFill>
                <a:srgbClr val="FFFF00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38660" y="3485050"/>
            <a:ext cx="1800200" cy="1656184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2884708" y="984502"/>
            <a:ext cx="4569855" cy="1116555"/>
          </a:xfrm>
          <a:prstGeom prst="roundRect">
            <a:avLst/>
          </a:prstGeom>
          <a:solidFill>
            <a:schemeClr val="accent5">
              <a:alpha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宋体" pitchFamily="2" charset="-122"/>
              </a:rPr>
              <a:t>数据预处理：格式转换、</a:t>
            </a:r>
            <a:endParaRPr kumimoji="0" lang="en-US" altLang="zh-CN" sz="20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宋体" pitchFamily="2" charset="-122"/>
              </a:rPr>
              <a:t>漂移去除、轨迹平滑（高斯滤波）</a:t>
            </a:r>
            <a:endParaRPr kumimoji="0" lang="en-US" altLang="zh-CN" sz="20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00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时间聚类算法</a:t>
            </a:r>
            <a:r>
              <a:rPr lang="en-US" altLang="zh-CN" sz="200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【6】</a:t>
            </a: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" name="圆角矩形 41"/>
          <p:cNvSpPr/>
          <p:nvPr/>
        </p:nvSpPr>
        <p:spPr bwMode="auto">
          <a:xfrm>
            <a:off x="2463541" y="2397801"/>
            <a:ext cx="2555209" cy="945055"/>
          </a:xfrm>
          <a:prstGeom prst="roundRect">
            <a:avLst/>
          </a:prstGeom>
          <a:solidFill>
            <a:schemeClr val="accent5">
              <a:alpha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模糊识别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" name="圆角矩形 42"/>
          <p:cNvSpPr/>
          <p:nvPr/>
        </p:nvSpPr>
        <p:spPr bwMode="auto">
          <a:xfrm>
            <a:off x="5306208" y="3551693"/>
            <a:ext cx="1831881" cy="1891221"/>
          </a:xfrm>
          <a:prstGeom prst="roundRect">
            <a:avLst/>
          </a:prstGeom>
          <a:solidFill>
            <a:schemeClr val="accent5">
              <a:alpha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基于</a:t>
            </a:r>
            <a:r>
              <a:rPr lang="zh-CN" altLang="en-US" sz="240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土地利用</a:t>
            </a:r>
            <a:endParaRPr lang="en-US" altLang="zh-CN" sz="2400" smtClean="0">
              <a:solidFill>
                <a:schemeClr val="bg2"/>
              </a:solidFill>
              <a:latin typeface="Times New Roman" pitchFamily="18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40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40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landuse</a:t>
            </a:r>
            <a:r>
              <a:rPr lang="zh-CN" altLang="en-US" sz="240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）</a:t>
            </a:r>
            <a:endParaRPr lang="en-US" altLang="zh-CN" sz="2400" smtClean="0">
              <a:solidFill>
                <a:schemeClr val="bg2"/>
              </a:solidFill>
              <a:latin typeface="Times New Roman" pitchFamily="18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宋体" pitchFamily="2" charset="-122"/>
              </a:rPr>
              <a:t>的概率识别</a:t>
            </a: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宋体" pitchFamily="2" charset="-122"/>
              </a:rPr>
              <a:t>【6】</a:t>
            </a:r>
          </a:p>
        </p:txBody>
      </p:sp>
      <p:sp>
        <p:nvSpPr>
          <p:cNvPr id="11" name="圆角矩形 10"/>
          <p:cNvSpPr/>
          <p:nvPr/>
        </p:nvSpPr>
        <p:spPr bwMode="auto">
          <a:xfrm>
            <a:off x="7501396" y="2272533"/>
            <a:ext cx="1511676" cy="2632232"/>
          </a:xfrm>
          <a:prstGeom prst="roundRect">
            <a:avLst/>
          </a:prstGeom>
          <a:solidFill>
            <a:schemeClr val="accent5">
              <a:alpha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宋体" pitchFamily="2" charset="-122"/>
              </a:rPr>
              <a:t>基于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宋体" pitchFamily="2" charset="-122"/>
              </a:rPr>
              <a:t>图形的轨迹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宋体" pitchFamily="2" charset="-122"/>
              </a:rPr>
              <a:t>相似度算法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4355977" y="1070571"/>
            <a:ext cx="1458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Clean data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xmlns="" val="3002926722"/>
      </p:ext>
    </p:extLst>
  </p:cSld>
  <p:clrMapOvr>
    <a:masterClrMapping/>
  </p:clrMapOvr>
  <p:transition advTm="37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9" fill="hold">
                      <p:stCondLst>
                        <p:cond delay="0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animBg="1"/>
      <p:bldP spid="13" grpId="0" animBg="1"/>
      <p:bldP spid="25" grpId="0" animBg="1"/>
      <p:bldP spid="57" grpId="0" animBg="1"/>
      <p:bldP spid="62" grpId="0" animBg="1"/>
      <p:bldP spid="105" grpId="0" animBg="1"/>
      <p:bldP spid="110" grpId="0" animBg="1"/>
      <p:bldP spid="123" grpId="0" animBg="1"/>
      <p:bldP spid="209" grpId="0" animBg="1"/>
      <p:bldP spid="240" grpId="0" animBg="1"/>
      <p:bldP spid="250" grpId="0"/>
      <p:bldP spid="251" grpId="0"/>
      <p:bldP spid="259" grpId="0"/>
      <p:bldP spid="64" grpId="0"/>
      <p:bldP spid="4" grpId="0" animBg="1"/>
      <p:bldP spid="10" grpId="0" animBg="1"/>
      <p:bldP spid="42" grpId="0" animBg="1"/>
      <p:bldP spid="43" grpId="0" animBg="1"/>
      <p:bldP spid="11" grpId="0" animBg="1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620713"/>
            <a:ext cx="8435280" cy="55102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dirty="0" smtClean="0"/>
          </a:p>
        </p:txBody>
      </p:sp>
      <p:sp>
        <p:nvSpPr>
          <p:cNvPr id="4" name="TextBox 1"/>
          <p:cNvSpPr txBox="1"/>
          <p:nvPr/>
        </p:nvSpPr>
        <p:spPr>
          <a:xfrm>
            <a:off x="1696606" y="235992"/>
            <a:ext cx="5545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smtClean="0">
                <a:solidFill>
                  <a:srgbClr val="FFFF00"/>
                </a:solidFill>
              </a:rPr>
              <a:t>  时空轨迹的研究现状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1005433"/>
            <a:ext cx="42242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3200" smtClean="0"/>
              <a:t>人类行为的预测</a:t>
            </a:r>
            <a:r>
              <a:rPr lang="zh-CN" altLang="en-US" sz="3200"/>
              <a:t>方法</a:t>
            </a:r>
            <a:endParaRPr lang="en-US" altLang="zh-CN" sz="3200" dirty="0"/>
          </a:p>
        </p:txBody>
      </p:sp>
      <p:sp>
        <p:nvSpPr>
          <p:cNvPr id="10" name="矩形 9"/>
          <p:cNvSpPr/>
          <p:nvPr/>
        </p:nvSpPr>
        <p:spPr bwMode="auto">
          <a:xfrm>
            <a:off x="3066581" y="2260075"/>
            <a:ext cx="3280913" cy="30411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00"/>
                </a:solidFill>
                <a:latin typeface="Trebuchet MS" pitchFamily="34" charset="0"/>
                <a:ea typeface="宋体" pitchFamily="2" charset="-122"/>
              </a:rPr>
              <a:t>1.</a:t>
            </a:r>
            <a:r>
              <a:rPr lang="zh-CN" altLang="en-US" sz="2800">
                <a:solidFill>
                  <a:srgbClr val="FFFF00"/>
                </a:solidFill>
                <a:latin typeface="Trebuchet MS" pitchFamily="34" charset="0"/>
                <a:ea typeface="宋体" pitchFamily="2" charset="-122"/>
              </a:rPr>
              <a:t>高层情景本体建模</a:t>
            </a:r>
            <a:endParaRPr lang="en-US" altLang="zh-CN" sz="2800">
              <a:solidFill>
                <a:srgbClr val="FFFF00"/>
              </a:solidFill>
              <a:latin typeface="Trebuchet MS" pitchFamily="34" charset="0"/>
              <a:ea typeface="宋体" pitchFamily="2" charset="-122"/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00"/>
                </a:solidFill>
                <a:latin typeface="Trebuchet MS" pitchFamily="34" charset="0"/>
                <a:ea typeface="宋体" pitchFamily="2" charset="-122"/>
              </a:rPr>
              <a:t>2.</a:t>
            </a:r>
            <a:r>
              <a:rPr lang="zh-CN" altLang="en-US" sz="2800" smtClean="0">
                <a:solidFill>
                  <a:srgbClr val="FFFF00"/>
                </a:solidFill>
                <a:latin typeface="Trebuchet MS" pitchFamily="34" charset="0"/>
                <a:ea typeface="宋体" pitchFamily="2" charset="-122"/>
              </a:rPr>
              <a:t>用户行为规则提取</a:t>
            </a:r>
            <a:endParaRPr lang="en-US" altLang="zh-CN" sz="2800">
              <a:solidFill>
                <a:srgbClr val="FFFF00"/>
              </a:solidFill>
              <a:latin typeface="Trebuchet MS" pitchFamily="34" charset="0"/>
              <a:ea typeface="宋体" pitchFamily="2" charset="-122"/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00"/>
                </a:solidFill>
                <a:latin typeface="Trebuchet MS" pitchFamily="34" charset="0"/>
                <a:ea typeface="宋体" pitchFamily="2" charset="-122"/>
              </a:rPr>
              <a:t>3.</a:t>
            </a:r>
            <a:r>
              <a:rPr lang="zh-CN" altLang="en-US" sz="2800">
                <a:solidFill>
                  <a:srgbClr val="FFFF00"/>
                </a:solidFill>
                <a:latin typeface="Trebuchet MS" pitchFamily="34" charset="0"/>
                <a:ea typeface="宋体" pitchFamily="2" charset="-122"/>
              </a:rPr>
              <a:t> </a:t>
            </a:r>
            <a:r>
              <a:rPr lang="zh-CN" altLang="en-US" sz="2800" smtClean="0">
                <a:solidFill>
                  <a:srgbClr val="FFFF00"/>
                </a:solidFill>
                <a:latin typeface="Trebuchet MS" pitchFamily="34" charset="0"/>
                <a:ea typeface="宋体" pitchFamily="2" charset="-122"/>
              </a:rPr>
              <a:t>推理预测用户行为</a:t>
            </a:r>
            <a:endParaRPr lang="zh-CN" altLang="en-US" sz="2800">
              <a:solidFill>
                <a:srgbClr val="FFFF00"/>
              </a:solidFill>
              <a:latin typeface="Trebuchet MS" pitchFamily="34" charset="0"/>
              <a:ea typeface="宋体" pitchFamily="2" charset="-122"/>
            </a:endParaRPr>
          </a:p>
          <a:p>
            <a:endParaRPr lang="zh-CN" altLang="en-US" sz="1600" dirty="0">
              <a:solidFill>
                <a:srgbClr val="FFFF00"/>
              </a:solidFill>
              <a:latin typeface="Trebuchet MS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490135" y="2165976"/>
            <a:ext cx="25202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rgbClr val="FFFF00"/>
                </a:solidFill>
                <a:latin typeface="Trebuchet MS" pitchFamily="34" charset="0"/>
              </a:rPr>
              <a:t>processing</a:t>
            </a:r>
            <a:endParaRPr lang="zh-CN" altLang="en-US" sz="3200">
              <a:solidFill>
                <a:srgbClr val="FFFF00"/>
              </a:solidFill>
              <a:latin typeface="Trebuchet MS" pitchFamily="34" charset="0"/>
            </a:endParaRPr>
          </a:p>
          <a:p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 bwMode="auto">
          <a:xfrm>
            <a:off x="837469" y="1870319"/>
            <a:ext cx="2158153" cy="1405709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直接箭头连接符 20"/>
          <p:cNvCxnSpPr/>
          <p:nvPr/>
        </p:nvCxnSpPr>
        <p:spPr bwMode="auto">
          <a:xfrm>
            <a:off x="6386676" y="3475715"/>
            <a:ext cx="2339306" cy="0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直接箭头连接符 21"/>
          <p:cNvCxnSpPr/>
          <p:nvPr/>
        </p:nvCxnSpPr>
        <p:spPr bwMode="auto">
          <a:xfrm flipV="1">
            <a:off x="773259" y="3462705"/>
            <a:ext cx="2222363" cy="1674592"/>
          </a:xfrm>
          <a:prstGeom prst="straightConnector1">
            <a:avLst/>
          </a:prstGeom>
          <a:noFill/>
          <a:ln w="22225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>
            <a:off x="630101" y="2994608"/>
            <a:ext cx="2395260" cy="341799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直接箭头连接符 23"/>
          <p:cNvCxnSpPr/>
          <p:nvPr/>
        </p:nvCxnSpPr>
        <p:spPr bwMode="auto">
          <a:xfrm flipV="1">
            <a:off x="630101" y="3417201"/>
            <a:ext cx="2395260" cy="505500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文本框 36"/>
          <p:cNvSpPr txBox="1"/>
          <p:nvPr/>
        </p:nvSpPr>
        <p:spPr>
          <a:xfrm rot="783149">
            <a:off x="854846" y="2688925"/>
            <a:ext cx="193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心情</a:t>
            </a:r>
          </a:p>
        </p:txBody>
      </p:sp>
      <p:sp>
        <p:nvSpPr>
          <p:cNvPr id="44" name="文本框 43"/>
          <p:cNvSpPr txBox="1"/>
          <p:nvPr/>
        </p:nvSpPr>
        <p:spPr>
          <a:xfrm rot="19379086">
            <a:off x="556743" y="4030353"/>
            <a:ext cx="193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>
                <a:solidFill>
                  <a:srgbClr val="FFFF00"/>
                </a:solidFill>
              </a:rPr>
              <a:t>行进轨迹</a:t>
            </a:r>
            <a:endParaRPr lang="zh-CN" altLang="en-US" sz="3200">
              <a:solidFill>
                <a:srgbClr val="FFFF0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 rot="21048294">
            <a:off x="417406" y="3275791"/>
            <a:ext cx="193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健康状态</a:t>
            </a:r>
          </a:p>
        </p:txBody>
      </p:sp>
      <p:sp>
        <p:nvSpPr>
          <p:cNvPr id="49" name="文本框 48"/>
          <p:cNvSpPr txBox="1"/>
          <p:nvPr/>
        </p:nvSpPr>
        <p:spPr>
          <a:xfrm rot="19221827">
            <a:off x="1212668" y="4220170"/>
            <a:ext cx="13639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FFFF00"/>
                </a:solidFill>
                <a:latin typeface="Trebuchet MS" pitchFamily="34" charset="0"/>
              </a:rPr>
              <a:t>Input</a:t>
            </a:r>
            <a:endParaRPr lang="zh-CN" altLang="en-US" sz="2800">
              <a:solidFill>
                <a:srgbClr val="FFFF00"/>
              </a:solidFill>
              <a:latin typeface="Trebuchet MS" pitchFamily="34" charset="0"/>
            </a:endParaRPr>
          </a:p>
          <a:p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 rot="2039601">
            <a:off x="1247369" y="2201567"/>
            <a:ext cx="193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/>
              <a:t>动作</a:t>
            </a:r>
            <a:endParaRPr lang="zh-CN" altLang="en-US" sz="3200"/>
          </a:p>
        </p:txBody>
      </p:sp>
      <p:sp>
        <p:nvSpPr>
          <p:cNvPr id="52" name="文本框 51"/>
          <p:cNvSpPr txBox="1"/>
          <p:nvPr/>
        </p:nvSpPr>
        <p:spPr>
          <a:xfrm>
            <a:off x="6301817" y="2791044"/>
            <a:ext cx="2691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行为</a:t>
            </a:r>
            <a:r>
              <a:rPr lang="zh-CN" altLang="en-US" sz="3200" smtClean="0"/>
              <a:t>预测结果</a:t>
            </a:r>
            <a:endParaRPr lang="zh-CN" altLang="en-US" sz="3200"/>
          </a:p>
        </p:txBody>
      </p:sp>
      <p:sp>
        <p:nvSpPr>
          <p:cNvPr id="53" name="文本框 52"/>
          <p:cNvSpPr txBox="1"/>
          <p:nvPr/>
        </p:nvSpPr>
        <p:spPr>
          <a:xfrm>
            <a:off x="6738993" y="3568178"/>
            <a:ext cx="13639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solidFill>
                  <a:srgbClr val="FFFF00"/>
                </a:solidFill>
                <a:latin typeface="Trebuchet MS" pitchFamily="34" charset="0"/>
              </a:rPr>
              <a:t>Output</a:t>
            </a:r>
            <a:endParaRPr lang="zh-CN" altLang="en-US" sz="2800">
              <a:solidFill>
                <a:srgbClr val="FFFF00"/>
              </a:solidFill>
              <a:latin typeface="Trebuchet MS" pitchFamily="34" charset="0"/>
            </a:endParaRPr>
          </a:p>
          <a:p>
            <a:endParaRPr lang="zh-CN" altLang="en-US"/>
          </a:p>
        </p:txBody>
      </p:sp>
      <p:sp>
        <p:nvSpPr>
          <p:cNvPr id="55" name="椭圆形标注 54"/>
          <p:cNvSpPr/>
          <p:nvPr/>
        </p:nvSpPr>
        <p:spPr bwMode="auto">
          <a:xfrm>
            <a:off x="727274" y="5091793"/>
            <a:ext cx="5283141" cy="1500493"/>
          </a:xfrm>
          <a:prstGeom prst="wedgeEllipseCallout">
            <a:avLst>
              <a:gd name="adj1" fmla="val -25542"/>
              <a:gd name="adj2" fmla="val -1088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 smtClean="0"/>
              <a:t>1.</a:t>
            </a:r>
            <a:r>
              <a:rPr lang="zh-CN" altLang="en-US" sz="2000" dirty="0" smtClean="0"/>
              <a:t>通过行为轨迹可以预测人类行为</a:t>
            </a:r>
            <a:endParaRPr lang="en-US" altLang="zh-CN" sz="2000" dirty="0" smtClean="0"/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 smtClean="0"/>
              <a:t>2.</a:t>
            </a:r>
            <a:r>
              <a:rPr lang="zh-CN" altLang="en-US" sz="2000" dirty="0" smtClean="0"/>
              <a:t>人类承担社会责任、具有社会关系，因此轨迹</a:t>
            </a:r>
            <a:endParaRPr lang="en-US" altLang="zh-CN" sz="2000" dirty="0" smtClean="0"/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 smtClean="0"/>
              <a:t>有</a:t>
            </a:r>
            <a:r>
              <a:rPr lang="zh-CN" altLang="en-US" sz="2000" dirty="0" smtClean="0"/>
              <a:t>规</a:t>
            </a:r>
            <a:r>
              <a:rPr lang="zh-CN" altLang="en-US" sz="2000" dirty="0" smtClean="0"/>
              <a:t>律性</a:t>
            </a:r>
            <a:endParaRPr lang="en-US" altLang="zh-CN" sz="2000" dirty="0" smtClean="0"/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、轨迹数据容易获取、人为参与少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293881823"/>
      </p:ext>
    </p:extLst>
  </p:cSld>
  <p:clrMapOvr>
    <a:masterClrMapping/>
  </p:clrMapOvr>
  <p:transition advTm="37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/>
      <p:bldP spid="37" grpId="0"/>
      <p:bldP spid="44" grpId="0"/>
      <p:bldP spid="45" grpId="0"/>
      <p:bldP spid="49" grpId="0"/>
      <p:bldP spid="50" grpId="0"/>
      <p:bldP spid="52" grpId="0"/>
      <p:bldP spid="53" grpId="0"/>
      <p:bldP spid="5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7937" y="1047564"/>
            <a:ext cx="8834884" cy="55102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dirty="0" smtClean="0"/>
          </a:p>
        </p:txBody>
      </p:sp>
      <p:sp>
        <p:nvSpPr>
          <p:cNvPr id="3" name="TextBox 1"/>
          <p:cNvSpPr txBox="1"/>
          <p:nvPr/>
        </p:nvSpPr>
        <p:spPr>
          <a:xfrm>
            <a:off x="1696606" y="235992"/>
            <a:ext cx="5545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smtClean="0">
                <a:solidFill>
                  <a:srgbClr val="FFFF00"/>
                </a:solidFill>
              </a:rPr>
              <a:t>  时空轨迹的研究现状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2792975" y="5532452"/>
            <a:ext cx="3352370" cy="6641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点推理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4499992" y="3581373"/>
            <a:ext cx="1704502" cy="6641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3200">
                <a:latin typeface="Times New Roman" pitchFamily="18" charset="0"/>
                <a:ea typeface="宋体" pitchFamily="2" charset="-122"/>
              </a:rPr>
              <a:t>面</a:t>
            </a:r>
            <a:r>
              <a: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推理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2645561" y="3581373"/>
            <a:ext cx="1806113" cy="664109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3200">
                <a:latin typeface="Times New Roman" pitchFamily="18" charset="0"/>
                <a:ea typeface="宋体" pitchFamily="2" charset="-122"/>
              </a:rPr>
              <a:t>线</a:t>
            </a:r>
            <a:r>
              <a: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推理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2730731" y="1635459"/>
            <a:ext cx="3476858" cy="6641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3200">
                <a:latin typeface="Times New Roman" pitchFamily="18" charset="0"/>
                <a:ea typeface="宋体" pitchFamily="2" charset="-122"/>
              </a:rPr>
              <a:t>体</a:t>
            </a:r>
            <a:r>
              <a: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推理</a:t>
            </a:r>
          </a:p>
        </p:txBody>
      </p:sp>
      <p:sp>
        <p:nvSpPr>
          <p:cNvPr id="17" name="上箭头 16"/>
          <p:cNvSpPr/>
          <p:nvPr/>
        </p:nvSpPr>
        <p:spPr bwMode="auto">
          <a:xfrm>
            <a:off x="5148064" y="4245482"/>
            <a:ext cx="360040" cy="1286970"/>
          </a:xfrm>
          <a:prstGeom prst="upArrow">
            <a:avLst/>
          </a:prstGeom>
          <a:noFill/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上箭头 18"/>
          <p:cNvSpPr/>
          <p:nvPr/>
        </p:nvSpPr>
        <p:spPr bwMode="auto">
          <a:xfrm>
            <a:off x="4277392" y="2294403"/>
            <a:ext cx="360040" cy="1286970"/>
          </a:xfrm>
          <a:prstGeom prst="upArrow">
            <a:avLst/>
          </a:prstGeom>
          <a:noFill/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流程图: 联系 21"/>
          <p:cNvSpPr/>
          <p:nvPr/>
        </p:nvSpPr>
        <p:spPr bwMode="auto">
          <a:xfrm>
            <a:off x="1214514" y="5967966"/>
            <a:ext cx="72008" cy="84774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流程图: 联系 24"/>
          <p:cNvSpPr/>
          <p:nvPr/>
        </p:nvSpPr>
        <p:spPr bwMode="auto">
          <a:xfrm>
            <a:off x="240944" y="4077072"/>
            <a:ext cx="72008" cy="84774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" name="流程图: 联系 25"/>
          <p:cNvSpPr/>
          <p:nvPr/>
        </p:nvSpPr>
        <p:spPr bwMode="auto">
          <a:xfrm>
            <a:off x="359532" y="3992298"/>
            <a:ext cx="72008" cy="84774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流程图: 联系 28"/>
          <p:cNvSpPr/>
          <p:nvPr/>
        </p:nvSpPr>
        <p:spPr bwMode="auto">
          <a:xfrm>
            <a:off x="500996" y="4058061"/>
            <a:ext cx="72008" cy="84774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流程图: 联系 29"/>
          <p:cNvSpPr/>
          <p:nvPr/>
        </p:nvSpPr>
        <p:spPr bwMode="auto">
          <a:xfrm>
            <a:off x="645358" y="4096814"/>
            <a:ext cx="72008" cy="84774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流程图: 联系 30"/>
          <p:cNvSpPr/>
          <p:nvPr/>
        </p:nvSpPr>
        <p:spPr bwMode="auto">
          <a:xfrm>
            <a:off x="764180" y="4119459"/>
            <a:ext cx="72008" cy="84774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流程图: 联系 31"/>
          <p:cNvSpPr/>
          <p:nvPr/>
        </p:nvSpPr>
        <p:spPr bwMode="auto">
          <a:xfrm>
            <a:off x="935596" y="4077072"/>
            <a:ext cx="72008" cy="84774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流程图: 联系 32"/>
          <p:cNvSpPr/>
          <p:nvPr/>
        </p:nvSpPr>
        <p:spPr bwMode="auto">
          <a:xfrm>
            <a:off x="1142506" y="4064641"/>
            <a:ext cx="72008" cy="84774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流程图: 联系 33"/>
          <p:cNvSpPr/>
          <p:nvPr/>
        </p:nvSpPr>
        <p:spPr bwMode="auto">
          <a:xfrm>
            <a:off x="1350732" y="4034685"/>
            <a:ext cx="72008" cy="84774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5" name="流程图: 联系 34"/>
          <p:cNvSpPr/>
          <p:nvPr/>
        </p:nvSpPr>
        <p:spPr bwMode="auto">
          <a:xfrm>
            <a:off x="1516192" y="4064641"/>
            <a:ext cx="72008" cy="84774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流程图: 联系 35"/>
          <p:cNvSpPr/>
          <p:nvPr/>
        </p:nvSpPr>
        <p:spPr bwMode="auto">
          <a:xfrm>
            <a:off x="1714584" y="4103484"/>
            <a:ext cx="72008" cy="84774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流程图: 联系 36"/>
          <p:cNvSpPr/>
          <p:nvPr/>
        </p:nvSpPr>
        <p:spPr bwMode="auto">
          <a:xfrm>
            <a:off x="1905880" y="4119459"/>
            <a:ext cx="72008" cy="84774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" name="流程图: 联系 37"/>
          <p:cNvSpPr/>
          <p:nvPr/>
        </p:nvSpPr>
        <p:spPr bwMode="auto">
          <a:xfrm>
            <a:off x="2108064" y="4077072"/>
            <a:ext cx="72008" cy="84774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流程图: 联系 38"/>
          <p:cNvSpPr/>
          <p:nvPr/>
        </p:nvSpPr>
        <p:spPr bwMode="auto">
          <a:xfrm>
            <a:off x="2276935" y="4103484"/>
            <a:ext cx="72008" cy="84774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上箭头 23"/>
          <p:cNvSpPr/>
          <p:nvPr/>
        </p:nvSpPr>
        <p:spPr bwMode="auto">
          <a:xfrm>
            <a:off x="3548617" y="4245482"/>
            <a:ext cx="303303" cy="1286970"/>
          </a:xfrm>
          <a:prstGeom prst="up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" name="流程图: 联系 40"/>
          <p:cNvSpPr/>
          <p:nvPr/>
        </p:nvSpPr>
        <p:spPr bwMode="auto">
          <a:xfrm flipH="1" flipV="1">
            <a:off x="2493570" y="4188258"/>
            <a:ext cx="103672" cy="57224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" name="流程图: 联系 41"/>
          <p:cNvSpPr/>
          <p:nvPr/>
        </p:nvSpPr>
        <p:spPr bwMode="auto">
          <a:xfrm>
            <a:off x="2429335" y="4255884"/>
            <a:ext cx="72008" cy="84774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" name="流程图: 联系 42"/>
          <p:cNvSpPr/>
          <p:nvPr/>
        </p:nvSpPr>
        <p:spPr bwMode="auto">
          <a:xfrm>
            <a:off x="6754365" y="3324463"/>
            <a:ext cx="72008" cy="84774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" name="流程图: 联系 43"/>
          <p:cNvSpPr/>
          <p:nvPr/>
        </p:nvSpPr>
        <p:spPr bwMode="auto">
          <a:xfrm>
            <a:off x="7241372" y="3446102"/>
            <a:ext cx="72008" cy="84774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" name="流程图: 联系 44"/>
          <p:cNvSpPr/>
          <p:nvPr/>
        </p:nvSpPr>
        <p:spPr bwMode="auto">
          <a:xfrm>
            <a:off x="7536120" y="3641694"/>
            <a:ext cx="72008" cy="84774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" name="流程图: 联系 45"/>
          <p:cNvSpPr/>
          <p:nvPr/>
        </p:nvSpPr>
        <p:spPr bwMode="auto">
          <a:xfrm>
            <a:off x="7983274" y="4181588"/>
            <a:ext cx="72008" cy="84774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" name="流程图: 联系 46"/>
          <p:cNvSpPr/>
          <p:nvPr/>
        </p:nvSpPr>
        <p:spPr bwMode="auto">
          <a:xfrm>
            <a:off x="7844883" y="3187434"/>
            <a:ext cx="72008" cy="84774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流程图: 联系 47"/>
          <p:cNvSpPr/>
          <p:nvPr/>
        </p:nvSpPr>
        <p:spPr bwMode="auto">
          <a:xfrm>
            <a:off x="8069676" y="3717896"/>
            <a:ext cx="72008" cy="84774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" name="流程图: 联系 48"/>
          <p:cNvSpPr/>
          <p:nvPr/>
        </p:nvSpPr>
        <p:spPr bwMode="auto">
          <a:xfrm>
            <a:off x="7527679" y="2835375"/>
            <a:ext cx="105567" cy="71309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" name="流程图: 联系 49"/>
          <p:cNvSpPr/>
          <p:nvPr/>
        </p:nvSpPr>
        <p:spPr bwMode="auto">
          <a:xfrm>
            <a:off x="7299444" y="3996646"/>
            <a:ext cx="72008" cy="84774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" name="流程图: 联系 50"/>
          <p:cNvSpPr/>
          <p:nvPr/>
        </p:nvSpPr>
        <p:spPr bwMode="auto">
          <a:xfrm>
            <a:off x="6689206" y="4056637"/>
            <a:ext cx="75704" cy="82564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" name="流程图: 联系 51"/>
          <p:cNvSpPr/>
          <p:nvPr/>
        </p:nvSpPr>
        <p:spPr bwMode="auto">
          <a:xfrm>
            <a:off x="7052207" y="3674902"/>
            <a:ext cx="72008" cy="84774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流程图: 联系 52"/>
          <p:cNvSpPr/>
          <p:nvPr/>
        </p:nvSpPr>
        <p:spPr bwMode="auto">
          <a:xfrm>
            <a:off x="6959078" y="2971354"/>
            <a:ext cx="93129" cy="136602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4" name="流程图: 联系 53"/>
          <p:cNvSpPr/>
          <p:nvPr/>
        </p:nvSpPr>
        <p:spPr bwMode="auto">
          <a:xfrm>
            <a:off x="6475629" y="3615887"/>
            <a:ext cx="72008" cy="84774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" name="流程图: 联系 54"/>
          <p:cNvSpPr/>
          <p:nvPr/>
        </p:nvSpPr>
        <p:spPr bwMode="auto">
          <a:xfrm>
            <a:off x="7124215" y="4255884"/>
            <a:ext cx="72008" cy="84774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6" name="流程图: 联系 55"/>
          <p:cNvSpPr/>
          <p:nvPr/>
        </p:nvSpPr>
        <p:spPr bwMode="auto">
          <a:xfrm>
            <a:off x="7465527" y="4279239"/>
            <a:ext cx="72008" cy="84774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7" name="直接连接符 56"/>
          <p:cNvCxnSpPr>
            <a:stCxn id="52" idx="4"/>
            <a:endCxn id="51" idx="7"/>
          </p:cNvCxnSpPr>
          <p:nvPr/>
        </p:nvCxnSpPr>
        <p:spPr bwMode="auto">
          <a:xfrm flipH="1">
            <a:off x="6753823" y="3759676"/>
            <a:ext cx="334388" cy="30905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连接符 58"/>
          <p:cNvCxnSpPr>
            <a:stCxn id="52" idx="5"/>
            <a:endCxn id="50" idx="2"/>
          </p:cNvCxnSpPr>
          <p:nvPr/>
        </p:nvCxnSpPr>
        <p:spPr bwMode="auto">
          <a:xfrm>
            <a:off x="7113670" y="3747261"/>
            <a:ext cx="185774" cy="29177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52" idx="5"/>
            <a:endCxn id="55" idx="7"/>
          </p:cNvCxnSpPr>
          <p:nvPr/>
        </p:nvCxnSpPr>
        <p:spPr bwMode="auto">
          <a:xfrm>
            <a:off x="7113670" y="3747261"/>
            <a:ext cx="72008" cy="52103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连接符 60"/>
          <p:cNvCxnSpPr>
            <a:stCxn id="45" idx="3"/>
            <a:endCxn id="56" idx="0"/>
          </p:cNvCxnSpPr>
          <p:nvPr/>
        </p:nvCxnSpPr>
        <p:spPr bwMode="auto">
          <a:xfrm flipH="1">
            <a:off x="7501531" y="3714053"/>
            <a:ext cx="45134" cy="56518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/>
          <p:cNvCxnSpPr>
            <a:stCxn id="43" idx="3"/>
          </p:cNvCxnSpPr>
          <p:nvPr/>
        </p:nvCxnSpPr>
        <p:spPr bwMode="auto">
          <a:xfrm flipH="1">
            <a:off x="6551923" y="3396822"/>
            <a:ext cx="212987" cy="24738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接连接符 62"/>
          <p:cNvCxnSpPr>
            <a:stCxn id="43" idx="5"/>
            <a:endCxn id="51" idx="1"/>
          </p:cNvCxnSpPr>
          <p:nvPr/>
        </p:nvCxnSpPr>
        <p:spPr bwMode="auto">
          <a:xfrm flipH="1">
            <a:off x="6700293" y="3396822"/>
            <a:ext cx="115535" cy="67190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直接连接符 63"/>
          <p:cNvCxnSpPr>
            <a:stCxn id="49" idx="7"/>
          </p:cNvCxnSpPr>
          <p:nvPr/>
        </p:nvCxnSpPr>
        <p:spPr bwMode="auto">
          <a:xfrm flipH="1">
            <a:off x="7297754" y="2845818"/>
            <a:ext cx="320032" cy="63419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>
            <a:stCxn id="44" idx="1"/>
            <a:endCxn id="53" idx="5"/>
          </p:cNvCxnSpPr>
          <p:nvPr/>
        </p:nvCxnSpPr>
        <p:spPr bwMode="auto">
          <a:xfrm flipH="1" flipV="1">
            <a:off x="7038569" y="3087951"/>
            <a:ext cx="213348" cy="37056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44" idx="6"/>
            <a:endCxn id="52" idx="6"/>
          </p:cNvCxnSpPr>
          <p:nvPr/>
        </p:nvCxnSpPr>
        <p:spPr bwMode="auto">
          <a:xfrm flipH="1">
            <a:off x="7124215" y="3488489"/>
            <a:ext cx="189165" cy="228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直接连接符 81"/>
          <p:cNvCxnSpPr>
            <a:stCxn id="52" idx="0"/>
            <a:endCxn id="43" idx="6"/>
          </p:cNvCxnSpPr>
          <p:nvPr/>
        </p:nvCxnSpPr>
        <p:spPr bwMode="auto">
          <a:xfrm flipH="1" flipV="1">
            <a:off x="6826373" y="3366850"/>
            <a:ext cx="261838" cy="30805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直接连接符 82"/>
          <p:cNvCxnSpPr>
            <a:stCxn id="45" idx="2"/>
            <a:endCxn id="52" idx="5"/>
          </p:cNvCxnSpPr>
          <p:nvPr/>
        </p:nvCxnSpPr>
        <p:spPr bwMode="auto">
          <a:xfrm flipH="1">
            <a:off x="7113670" y="3684081"/>
            <a:ext cx="422450" cy="631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直接连接符 88"/>
          <p:cNvCxnSpPr>
            <a:stCxn id="48" idx="3"/>
            <a:endCxn id="45" idx="6"/>
          </p:cNvCxnSpPr>
          <p:nvPr/>
        </p:nvCxnSpPr>
        <p:spPr bwMode="auto">
          <a:xfrm flipH="1" flipV="1">
            <a:off x="7608128" y="3684081"/>
            <a:ext cx="472093" cy="10617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直接连接符 89"/>
          <p:cNvCxnSpPr>
            <a:stCxn id="47" idx="4"/>
            <a:endCxn id="45" idx="6"/>
          </p:cNvCxnSpPr>
          <p:nvPr/>
        </p:nvCxnSpPr>
        <p:spPr bwMode="auto">
          <a:xfrm flipH="1">
            <a:off x="7608128" y="3272208"/>
            <a:ext cx="272759" cy="41187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直接连接符 96"/>
          <p:cNvCxnSpPr>
            <a:stCxn id="46" idx="0"/>
            <a:endCxn id="45" idx="4"/>
          </p:cNvCxnSpPr>
          <p:nvPr/>
        </p:nvCxnSpPr>
        <p:spPr bwMode="auto">
          <a:xfrm flipH="1" flipV="1">
            <a:off x="7572124" y="3726468"/>
            <a:ext cx="447154" cy="455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流程图: 直接访问存储器 98"/>
          <p:cNvSpPr/>
          <p:nvPr/>
        </p:nvSpPr>
        <p:spPr bwMode="auto">
          <a:xfrm>
            <a:off x="312952" y="1546843"/>
            <a:ext cx="1999987" cy="881627"/>
          </a:xfrm>
          <a:prstGeom prst="flowChartMagneticDrum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93132" y="4385654"/>
            <a:ext cx="2421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/>
              <a:t>增加时间因素，形成轨迹。并根据历史轨迹预测</a:t>
            </a:r>
            <a:endParaRPr lang="zh-CN" altLang="en-US" sz="2400"/>
          </a:p>
        </p:txBody>
      </p:sp>
      <p:sp>
        <p:nvSpPr>
          <p:cNvPr id="102" name="文本框 101"/>
          <p:cNvSpPr txBox="1"/>
          <p:nvPr/>
        </p:nvSpPr>
        <p:spPr>
          <a:xfrm>
            <a:off x="5508577" y="4385654"/>
            <a:ext cx="24213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/>
              <a:t>引入链接数据的概念，根据某一时刻或时间段的关联数据进行推理</a:t>
            </a:r>
            <a:endParaRPr lang="zh-CN" altLang="en-US" sz="2000"/>
          </a:p>
        </p:txBody>
      </p:sp>
      <p:sp>
        <p:nvSpPr>
          <p:cNvPr id="103" name="文本框 102"/>
          <p:cNvSpPr txBox="1"/>
          <p:nvPr/>
        </p:nvSpPr>
        <p:spPr>
          <a:xfrm>
            <a:off x="4592893" y="2430742"/>
            <a:ext cx="24213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/>
              <a:t>引入链接流数据，结合线推理和面推理的特点</a:t>
            </a:r>
            <a:endParaRPr lang="zh-CN" altLang="en-US" sz="2000"/>
          </a:p>
        </p:txBody>
      </p:sp>
      <p:sp>
        <p:nvSpPr>
          <p:cNvPr id="86" name="Rectangle 2"/>
          <p:cNvSpPr txBox="1">
            <a:spLocks noChangeArrowheads="1"/>
          </p:cNvSpPr>
          <p:nvPr/>
        </p:nvSpPr>
        <p:spPr bwMode="auto">
          <a:xfrm>
            <a:off x="240944" y="1198922"/>
            <a:ext cx="8834884" cy="551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kern="0" smtClean="0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kern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kern="0" dirty="0" smtClean="0"/>
          </a:p>
        </p:txBody>
      </p:sp>
      <p:sp>
        <p:nvSpPr>
          <p:cNvPr id="87" name="Rectangle 2"/>
          <p:cNvSpPr txBox="1">
            <a:spLocks noChangeArrowheads="1"/>
          </p:cNvSpPr>
          <p:nvPr/>
        </p:nvSpPr>
        <p:spPr bwMode="auto">
          <a:xfrm>
            <a:off x="82550" y="1123243"/>
            <a:ext cx="8834884" cy="551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kern="0" smtClean="0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kern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kern="0" dirty="0" smtClean="0"/>
          </a:p>
        </p:txBody>
      </p:sp>
      <p:sp>
        <p:nvSpPr>
          <p:cNvPr id="88" name="Rectangle 2"/>
          <p:cNvSpPr txBox="1">
            <a:spLocks noChangeArrowheads="1"/>
          </p:cNvSpPr>
          <p:nvPr/>
        </p:nvSpPr>
        <p:spPr bwMode="auto">
          <a:xfrm>
            <a:off x="110831" y="1158321"/>
            <a:ext cx="8834884" cy="551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kern="0" smtClean="0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kern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kern="0" dirty="0" smtClean="0"/>
          </a:p>
        </p:txBody>
      </p:sp>
      <p:sp>
        <p:nvSpPr>
          <p:cNvPr id="91" name="Rectangle 2"/>
          <p:cNvSpPr txBox="1">
            <a:spLocks noChangeArrowheads="1"/>
          </p:cNvSpPr>
          <p:nvPr/>
        </p:nvSpPr>
        <p:spPr bwMode="auto">
          <a:xfrm>
            <a:off x="94054" y="958947"/>
            <a:ext cx="8834884" cy="551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kern="0" smtClean="0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kern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kern="0" dirty="0" smtClean="0"/>
          </a:p>
        </p:txBody>
      </p:sp>
      <p:sp>
        <p:nvSpPr>
          <p:cNvPr id="67" name="矩形 66"/>
          <p:cNvSpPr/>
          <p:nvPr/>
        </p:nvSpPr>
        <p:spPr>
          <a:xfrm>
            <a:off x="110831" y="946356"/>
            <a:ext cx="42242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3200" smtClean="0"/>
              <a:t>人类行为的预测</a:t>
            </a:r>
            <a:r>
              <a:rPr lang="zh-CN" altLang="en-US" sz="3200"/>
              <a:t>方法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xmlns="" val="1958869974"/>
      </p:ext>
    </p:extLst>
  </p:cSld>
  <p:clrMapOvr>
    <a:masterClrMapping/>
  </p:clrMapOvr>
  <p:transition advTm="37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1" grpId="0" animBg="1"/>
      <p:bldP spid="17" grpId="0" animBg="1"/>
      <p:bldP spid="19" grpId="0" animBg="1"/>
      <p:bldP spid="22" grpId="0" animBg="1"/>
      <p:bldP spid="25" grpId="0" animBg="1"/>
      <p:bldP spid="26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24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99" grpId="0" animBg="1"/>
      <p:bldP spid="100" grpId="0"/>
      <p:bldP spid="102" grpId="0"/>
      <p:bldP spid="10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435280" cy="5688631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sz="5400" b="1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1052736"/>
            <a:ext cx="42242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3200" smtClean="0"/>
              <a:t>时空轨迹建模的方法</a:t>
            </a:r>
            <a:endParaRPr lang="en-US" altLang="zh-CN" sz="3200" dirty="0"/>
          </a:p>
        </p:txBody>
      </p:sp>
      <p:sp>
        <p:nvSpPr>
          <p:cNvPr id="4" name="TextBox 1"/>
          <p:cNvSpPr txBox="1"/>
          <p:nvPr/>
        </p:nvSpPr>
        <p:spPr>
          <a:xfrm>
            <a:off x="1696606" y="235992"/>
            <a:ext cx="5545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smtClean="0">
                <a:solidFill>
                  <a:srgbClr val="FFFF00"/>
                </a:solidFill>
              </a:rPr>
              <a:t>  时空轨迹的研究现状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237" y="1636684"/>
            <a:ext cx="8424936" cy="5081409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98821488"/>
              </p:ext>
            </p:extLst>
          </p:nvPr>
        </p:nvGraphicFramePr>
        <p:xfrm>
          <a:off x="283237" y="1649870"/>
          <a:ext cx="421247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47"/>
                <a:gridCol w="421247"/>
                <a:gridCol w="421247"/>
                <a:gridCol w="421247"/>
                <a:gridCol w="421247"/>
                <a:gridCol w="421247"/>
                <a:gridCol w="421247"/>
                <a:gridCol w="421247"/>
                <a:gridCol w="421247"/>
                <a:gridCol w="421247"/>
              </a:tblGrid>
              <a:tr h="35740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5740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5740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35740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35740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5740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5740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5740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96775585"/>
              </p:ext>
            </p:extLst>
          </p:nvPr>
        </p:nvGraphicFramePr>
        <p:xfrm>
          <a:off x="4506047" y="1636684"/>
          <a:ext cx="418004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004"/>
                <a:gridCol w="418004"/>
                <a:gridCol w="418004"/>
                <a:gridCol w="418004"/>
                <a:gridCol w="418004"/>
                <a:gridCol w="418004"/>
                <a:gridCol w="418004"/>
                <a:gridCol w="418004"/>
                <a:gridCol w="418004"/>
                <a:gridCol w="418004"/>
              </a:tblGrid>
              <a:tr h="35740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5740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5740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5740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5740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5740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5740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5740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94781440"/>
              </p:ext>
            </p:extLst>
          </p:nvPr>
        </p:nvGraphicFramePr>
        <p:xfrm>
          <a:off x="283237" y="4549162"/>
          <a:ext cx="4212470" cy="2205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47"/>
                <a:gridCol w="421247"/>
                <a:gridCol w="421247"/>
                <a:gridCol w="421247"/>
                <a:gridCol w="421247"/>
                <a:gridCol w="421247"/>
                <a:gridCol w="421247"/>
                <a:gridCol w="421247"/>
                <a:gridCol w="421247"/>
                <a:gridCol w="421247"/>
              </a:tblGrid>
              <a:tr h="37680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5592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5592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55923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5592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5592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24792862"/>
              </p:ext>
            </p:extLst>
          </p:nvPr>
        </p:nvGraphicFramePr>
        <p:xfrm>
          <a:off x="4506047" y="4581128"/>
          <a:ext cx="421247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47"/>
                <a:gridCol w="421247"/>
                <a:gridCol w="421247"/>
                <a:gridCol w="421247"/>
                <a:gridCol w="421247"/>
                <a:gridCol w="421247"/>
                <a:gridCol w="421247"/>
                <a:gridCol w="421247"/>
                <a:gridCol w="421247"/>
                <a:gridCol w="421247"/>
              </a:tblGrid>
              <a:tr h="30405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5740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5740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5740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5740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5740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圆角矩形标注 6"/>
          <p:cNvSpPr/>
          <p:nvPr/>
        </p:nvSpPr>
        <p:spPr bwMode="auto">
          <a:xfrm>
            <a:off x="5292080" y="2276872"/>
            <a:ext cx="2904559" cy="2592288"/>
          </a:xfrm>
          <a:prstGeom prst="wedgeRoundRectCallout">
            <a:avLst>
              <a:gd name="adj1" fmla="val -87294"/>
              <a:gd name="adj2" fmla="val -14580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000" smtClean="0">
                <a:latin typeface="Times New Roman" pitchFamily="18" charset="0"/>
                <a:ea typeface="宋体" pitchFamily="2" charset="-122"/>
              </a:rPr>
              <a:t>将用户活动区域网格化，</a:t>
            </a:r>
            <a:endParaRPr lang="en-US" altLang="zh-CN" sz="2000" smtClean="0">
              <a:latin typeface="Times New Roman" pitchFamily="18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000" smtClean="0">
                <a:latin typeface="Times New Roman" pitchFamily="18" charset="0"/>
                <a:ea typeface="宋体" pitchFamily="2" charset="-122"/>
              </a:rPr>
              <a:t>把原始轨迹转换为网格轨</a:t>
            </a:r>
            <a:endParaRPr lang="en-US" altLang="zh-CN" sz="2000" smtClean="0">
              <a:latin typeface="Times New Roman" pitchFamily="18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000" smtClean="0">
                <a:latin typeface="Times New Roman" pitchFamily="18" charset="0"/>
                <a:ea typeface="宋体" pitchFamily="2" charset="-122"/>
              </a:rPr>
              <a:t>迹。但只将空间信息形式</a:t>
            </a:r>
            <a:endParaRPr lang="en-US" altLang="zh-CN" sz="2000" smtClean="0">
              <a:latin typeface="Times New Roman" pitchFamily="18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000" smtClean="0">
                <a:latin typeface="Times New Roman" pitchFamily="18" charset="0"/>
                <a:ea typeface="宋体" pitchFamily="2" charset="-122"/>
              </a:rPr>
              <a:t>化，并未考虑时间因素。</a:t>
            </a: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椭圆形标注 13"/>
          <p:cNvSpPr/>
          <p:nvPr/>
        </p:nvSpPr>
        <p:spPr bwMode="auto">
          <a:xfrm>
            <a:off x="539552" y="1981069"/>
            <a:ext cx="2160240" cy="1504284"/>
          </a:xfrm>
          <a:prstGeom prst="wedgeEllipseCallout">
            <a:avLst>
              <a:gd name="adj1" fmla="val 35912"/>
              <a:gd name="adj2" fmla="val 75445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形式化利于推理，</a:t>
            </a:r>
            <a:endParaRPr kumimoji="0" lang="en-US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利于比较</a:t>
            </a:r>
          </a:p>
        </p:txBody>
      </p:sp>
    </p:spTree>
    <p:extLst>
      <p:ext uri="{BB962C8B-B14F-4D97-AF65-F5344CB8AC3E}">
        <p14:creationId xmlns:p14="http://schemas.microsoft.com/office/powerpoint/2010/main" xmlns="" val="1390478290"/>
      </p:ext>
    </p:extLst>
  </p:cSld>
  <p:clrMapOvr>
    <a:masterClrMapping/>
  </p:clrMapOvr>
  <p:transition advTm="37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1115616" y="151219"/>
            <a:ext cx="6109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smtClean="0">
                <a:solidFill>
                  <a:srgbClr val="FFFF00"/>
                </a:solidFill>
              </a:rPr>
              <a:t>  </a:t>
            </a:r>
            <a:r>
              <a:rPr lang="zh-CN" altLang="en-US" sz="4400">
                <a:solidFill>
                  <a:srgbClr val="FFFF00"/>
                </a:solidFill>
              </a:rPr>
              <a:t>时空</a:t>
            </a:r>
            <a:r>
              <a:rPr lang="zh-CN" altLang="en-US" sz="4400" smtClean="0">
                <a:solidFill>
                  <a:srgbClr val="FFFF00"/>
                </a:solidFill>
              </a:rPr>
              <a:t>轨迹的形式化建模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" name="文本框 16"/>
              <p:cNvSpPr txBox="1"/>
              <p:nvPr/>
            </p:nvSpPr>
            <p:spPr>
              <a:xfrm>
                <a:off x="107504" y="1461900"/>
                <a:ext cx="835292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smtClean="0"/>
                  <a:t>   K=</a:t>
                </a:r>
                <a:r>
                  <a:rPr lang="zh-CN" altLang="en-US" sz="3200" smtClean="0">
                    <a:solidFill>
                      <a:srgbClr val="FFFF00"/>
                    </a:solidFill>
                  </a:rPr>
                  <a:t>（</a:t>
                </a:r>
                <a:r>
                  <a:rPr lang="en-US" altLang="zh-CN" sz="3200" smtClean="0">
                    <a:solidFill>
                      <a:srgbClr val="FFFF00"/>
                    </a:solidFill>
                  </a:rPr>
                  <a:t>G,M,I</a:t>
                </a:r>
                <a:r>
                  <a:rPr lang="zh-CN" altLang="en-US" sz="3200" smtClean="0">
                    <a:solidFill>
                      <a:srgbClr val="FFFF00"/>
                    </a:solidFill>
                  </a:rPr>
                  <a:t>）</a:t>
                </a:r>
                <a:r>
                  <a:rPr lang="en-US" altLang="zh-CN" sz="2800" smtClean="0"/>
                  <a:t>G</a:t>
                </a:r>
                <a:r>
                  <a:rPr lang="zh-CN" altLang="en-US" sz="2800" smtClean="0"/>
                  <a:t>为对象集，</a:t>
                </a:r>
                <a:r>
                  <a:rPr lang="en-US" altLang="zh-CN" sz="2800" smtClean="0"/>
                  <a:t>M</a:t>
                </a:r>
                <a:r>
                  <a:rPr lang="zh-CN" altLang="en-US" sz="2800" smtClean="0"/>
                  <a:t>为属性集</a:t>
                </a:r>
                <a:r>
                  <a:rPr lang="en-US" altLang="zh-CN" sz="3200" smtClean="0">
                    <a:solidFill>
                      <a:srgbClr val="FFFF00"/>
                    </a:solidFill>
                  </a:rPr>
                  <a:t>I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n-US" altLang="zh-CN" sz="32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zh-CN" altLang="en-US" sz="32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sz="32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zh-CN" altLang="en-US" sz="2800" smtClean="0"/>
                  <a:t>（</a:t>
                </a:r>
                <a:r>
                  <a:rPr lang="en-US" altLang="zh-CN" sz="2800" smtClean="0"/>
                  <a:t>g</a:t>
                </a:r>
                <a:r>
                  <a:rPr lang="zh-CN" altLang="en-US" sz="2800" smtClean="0"/>
                  <a:t>，</a:t>
                </a:r>
                <a:r>
                  <a:rPr lang="en-US" altLang="zh-CN" sz="2800" smtClean="0"/>
                  <a:t>m</a:t>
                </a:r>
                <a:r>
                  <a:rPr lang="zh-CN" altLang="en-US" sz="2800" smtClean="0"/>
                  <a:t>，</a:t>
                </a:r>
                <a:r>
                  <a:rPr lang="en-US" altLang="zh-CN" sz="2800" smtClean="0"/>
                  <a:t>i</a:t>
                </a:r>
                <a:r>
                  <a:rPr lang="zh-CN" altLang="en-US" sz="2800" smtClean="0"/>
                  <a:t>）对象</a:t>
                </a:r>
                <a:r>
                  <a:rPr lang="en-US" altLang="zh-CN" sz="2800" smtClean="0"/>
                  <a:t>g</a:t>
                </a:r>
                <a:r>
                  <a:rPr lang="zh-CN" altLang="en-US" sz="2800" smtClean="0"/>
                  <a:t>有</a:t>
                </a:r>
                <a:r>
                  <a:rPr lang="en-US" altLang="zh-CN" sz="2800" smtClean="0"/>
                  <a:t>m</a:t>
                </a:r>
                <a:r>
                  <a:rPr lang="zh-CN" altLang="en-US" sz="2800" smtClean="0"/>
                  <a:t>属性</a:t>
                </a:r>
                <a:endParaRPr lang="zh-CN" altLang="en-US" sz="280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461900"/>
                <a:ext cx="8352928" cy="1015663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1533" t="-11446" b="-168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文本框 17"/>
              <p:cNvSpPr txBox="1"/>
              <p:nvPr/>
            </p:nvSpPr>
            <p:spPr>
              <a:xfrm>
                <a:off x="827584" y="2599784"/>
                <a:ext cx="691276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smtClean="0">
                    <a:solidFill>
                      <a:srgbClr val="FFFF00"/>
                    </a:solidFill>
                  </a:rPr>
                  <a:t>X</a:t>
                </a:r>
                <a:r>
                  <a:rPr lang="zh-CN" altLang="en-US" sz="2800">
                    <a:solidFill>
                      <a:srgbClr val="FFFF00"/>
                    </a:solidFill>
                  </a:rPr>
                  <a:t>*</a:t>
                </a:r>
                <a:r>
                  <a:rPr lang="en-US" altLang="zh-CN" sz="2800">
                    <a:solidFill>
                      <a:srgbClr val="FFFF00"/>
                    </a:solidFill>
                  </a:rPr>
                  <a:t>:={m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800" smtClean="0">
                    <a:solidFill>
                      <a:srgbClr val="FFFF00"/>
                    </a:solidFill>
                  </a:rPr>
                  <a:t> M|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sz="2800">
                    <a:solidFill>
                      <a:srgbClr val="FFFF0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CN" sz="28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80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altLang="zh-CN" sz="2800">
                    <a:solidFill>
                      <a:srgbClr val="FFFF00"/>
                    </a:solidFill>
                  </a:rPr>
                  <a:t> </a:t>
                </a:r>
                <a:r>
                  <a:rPr lang="en-US" altLang="zh-CN" sz="2800" smtClean="0">
                    <a:solidFill>
                      <a:srgbClr val="FFFF00"/>
                    </a:solidFill>
                  </a:rPr>
                  <a:t>  g </a:t>
                </a:r>
                <a:r>
                  <a:rPr lang="en-US" altLang="zh-CN" sz="2800">
                    <a:solidFill>
                      <a:srgbClr val="FFFF00"/>
                    </a:solidFill>
                  </a:rPr>
                  <a:t>I m} </a:t>
                </a:r>
                <a:r>
                  <a:rPr lang="en-US" altLang="zh-CN" sz="2800" smtClean="0">
                    <a:solidFill>
                      <a:srgbClr val="FFFF00"/>
                    </a:solidFill>
                  </a:rPr>
                  <a:t>   X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altLang="zh-CN" sz="2800" smtClean="0">
                    <a:solidFill>
                      <a:srgbClr val="FFFF00"/>
                    </a:solidFill>
                  </a:rPr>
                  <a:t>G【3】</a:t>
                </a:r>
                <a:endParaRPr lang="en-US" altLang="zh-CN" sz="2800">
                  <a:solidFill>
                    <a:srgbClr val="FFFF00"/>
                  </a:solidFill>
                </a:endParaRPr>
              </a:p>
              <a:p>
                <a:r>
                  <a:rPr lang="en-US" altLang="zh-CN" sz="2800" smtClean="0">
                    <a:solidFill>
                      <a:srgbClr val="FFFF00"/>
                    </a:solidFill>
                  </a:rPr>
                  <a:t>Y</a:t>
                </a:r>
                <a:r>
                  <a:rPr lang="zh-CN" altLang="en-US" sz="2800">
                    <a:solidFill>
                      <a:srgbClr val="FFFF00"/>
                    </a:solidFill>
                  </a:rPr>
                  <a:t>*</a:t>
                </a:r>
                <a:r>
                  <a:rPr lang="en-US" altLang="zh-CN" sz="2800">
                    <a:solidFill>
                      <a:srgbClr val="FFFF00"/>
                    </a:solidFill>
                  </a:rPr>
                  <a:t>:= {g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800">
                    <a:solidFill>
                      <a:srgbClr val="FFFF00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8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8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>
                    <a:solidFill>
                      <a:srgbClr val="FFFF00"/>
                    </a:solidFill>
                  </a:rPr>
                  <a:t> </a:t>
                </a:r>
                <a:r>
                  <a:rPr lang="en-US" altLang="zh-CN" sz="2800" smtClean="0">
                    <a:solidFill>
                      <a:srgbClr val="FFFF00"/>
                    </a:solidFill>
                  </a:rPr>
                  <a:t>  g </a:t>
                </a:r>
                <a:r>
                  <a:rPr lang="en-US" altLang="zh-CN" sz="2800">
                    <a:solidFill>
                      <a:srgbClr val="FFFF00"/>
                    </a:solidFill>
                  </a:rPr>
                  <a:t>I </a:t>
                </a:r>
                <a:r>
                  <a:rPr lang="en-US" altLang="zh-CN" sz="2800" smtClean="0">
                    <a:solidFill>
                      <a:srgbClr val="FFFF00"/>
                    </a:solidFill>
                  </a:rPr>
                  <a:t>m</a:t>
                </a:r>
                <a:r>
                  <a:rPr lang="en-US" altLang="zh-CN" sz="2800">
                    <a:solidFill>
                      <a:srgbClr val="FFFF00"/>
                    </a:solidFill>
                  </a:rPr>
                  <a:t>} </a:t>
                </a:r>
                <a:r>
                  <a:rPr lang="en-US" altLang="zh-CN" sz="2800" smtClean="0">
                    <a:solidFill>
                      <a:srgbClr val="FFFF00"/>
                    </a:solidFill>
                  </a:rPr>
                  <a:t>   Y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altLang="zh-CN" sz="2800">
                    <a:solidFill>
                      <a:srgbClr val="FFFF00"/>
                    </a:solidFill>
                  </a:rPr>
                  <a:t>M </a:t>
                </a:r>
                <a:endParaRPr lang="zh-CN" altLang="en-US" sz="280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599784"/>
                <a:ext cx="6912768" cy="954107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1852" t="-9554" b="-1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357912" y="912831"/>
            <a:ext cx="57687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3200" smtClean="0"/>
              <a:t>形式上下文（</a:t>
            </a:r>
            <a:r>
              <a:rPr lang="en-US" altLang="zh-CN" sz="3200" smtClean="0"/>
              <a:t>formal context</a:t>
            </a:r>
            <a:r>
              <a:rPr lang="zh-CN" altLang="en-US" sz="3200" smtClean="0"/>
              <a:t>）</a:t>
            </a:r>
            <a:endParaRPr lang="en-US" altLang="zh-CN" sz="32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文本框 18"/>
              <p:cNvSpPr txBox="1"/>
              <p:nvPr/>
            </p:nvSpPr>
            <p:spPr>
              <a:xfrm>
                <a:off x="345398" y="3560043"/>
                <a:ext cx="818362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smtClean="0"/>
                  <a:t>形式上下文</a:t>
                </a:r>
                <a:r>
                  <a:rPr lang="en-US" altLang="zh-CN" sz="2800" smtClean="0"/>
                  <a:t>K</a:t>
                </a:r>
                <a:r>
                  <a:rPr lang="zh-CN" altLang="en-US" sz="2800" smtClean="0"/>
                  <a:t>就可以表示为（</a:t>
                </a:r>
                <a:r>
                  <a:rPr lang="en-US" altLang="zh-CN" sz="2800" smtClean="0"/>
                  <a:t>A</a:t>
                </a:r>
                <a:r>
                  <a:rPr lang="zh-CN" altLang="en-US" sz="2800" smtClean="0"/>
                  <a:t>，</a:t>
                </a:r>
                <a:r>
                  <a:rPr lang="en-US" altLang="zh-CN" sz="2800"/>
                  <a:t>B</a:t>
                </a:r>
                <a:r>
                  <a:rPr lang="zh-CN" altLang="en-US" sz="2800" smtClean="0"/>
                  <a:t>）</a:t>
                </a:r>
                <a:endParaRPr lang="en-US" altLang="zh-CN" sz="2800" smtClean="0"/>
              </a:p>
              <a:p>
                <a:r>
                  <a:rPr lang="en-US" altLang="zh-CN" sz="2800" smtClean="0"/>
                  <a:t>A</a:t>
                </a:r>
                <a:r>
                  <a:rPr lang="zh-CN" altLang="en-US" sz="2800" smtClean="0"/>
                  <a:t>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⊂ </m:t>
                    </m:r>
                  </m:oMath>
                </a14:m>
                <a:r>
                  <a:rPr lang="en-US" altLang="zh-CN" sz="2800" smtClean="0"/>
                  <a:t>G</a:t>
                </a:r>
                <a:r>
                  <a:rPr lang="zh-CN" altLang="en-US" sz="2800" smtClean="0"/>
                  <a:t>，</a:t>
                </a:r>
                <a:r>
                  <a:rPr lang="en-US" altLang="zh-CN" sz="2800"/>
                  <a:t>B</a:t>
                </a:r>
                <a:r>
                  <a:rPr lang="zh-CN" altLang="en-US" sz="2800"/>
                  <a:t>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⊂ </m:t>
                    </m:r>
                  </m:oMath>
                </a14:m>
                <a:r>
                  <a:rPr lang="en-US" altLang="zh-CN" sz="2800" b="1" smtClean="0"/>
                  <a:t>M </a:t>
                </a:r>
                <a:r>
                  <a:rPr lang="zh-CN" altLang="en-US" sz="2800" b="1" smtClean="0"/>
                  <a:t>，</a:t>
                </a:r>
                <a:r>
                  <a:rPr lang="en-US" altLang="zh-CN" sz="2800" b="1" smtClean="0"/>
                  <a:t>A</a:t>
                </a:r>
                <a:r>
                  <a:rPr lang="zh-CN" altLang="en-US" sz="2800" smtClean="0"/>
                  <a:t>*</a:t>
                </a:r>
                <a:r>
                  <a:rPr lang="en-US" altLang="zh-CN" sz="2800" smtClean="0"/>
                  <a:t>=B</a:t>
                </a:r>
                <a:r>
                  <a:rPr lang="zh-CN" altLang="en-US" sz="2800" smtClean="0"/>
                  <a:t>，</a:t>
                </a:r>
                <a:r>
                  <a:rPr lang="en-US" altLang="zh-CN" sz="2800" smtClean="0"/>
                  <a:t>B*=A</a:t>
                </a:r>
                <a:r>
                  <a:rPr lang="zh-CN" altLang="en-US" sz="2800"/>
                  <a:t> </a:t>
                </a:r>
                <a:r>
                  <a:rPr lang="zh-CN" altLang="en-US" sz="2800" smtClean="0"/>
                  <a:t>  </a:t>
                </a:r>
                <a:r>
                  <a:rPr lang="en-US" altLang="zh-CN" sz="2800" smtClean="0"/>
                  <a:t>A</a:t>
                </a:r>
                <a:r>
                  <a:rPr lang="zh-CN" altLang="en-US" sz="2800"/>
                  <a:t>称</a:t>
                </a:r>
                <a:r>
                  <a:rPr lang="zh-CN" altLang="en-US" sz="2800" smtClean="0"/>
                  <a:t>为外延，</a:t>
                </a:r>
                <a:r>
                  <a:rPr lang="en-US" altLang="zh-CN" sz="2800" smtClean="0"/>
                  <a:t>B</a:t>
                </a:r>
                <a:r>
                  <a:rPr lang="zh-CN" altLang="en-US" sz="2800" smtClean="0"/>
                  <a:t>称为内涵</a:t>
                </a:r>
                <a:endParaRPr lang="zh-CN" altLang="en-US" sz="280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98" y="3560043"/>
                <a:ext cx="8183621" cy="1384995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1565" t="-7048" r="-1118" b="-92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文本框 21"/>
              <p:cNvSpPr txBox="1"/>
              <p:nvPr/>
            </p:nvSpPr>
            <p:spPr>
              <a:xfrm>
                <a:off x="0" y="4945038"/>
                <a:ext cx="9036496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smtClean="0"/>
                  <a:t>   K</a:t>
                </a:r>
                <a:r>
                  <a:rPr lang="zh-CN" altLang="en-US" sz="2800" smtClean="0"/>
                  <a:t>的形式概念集记为</a:t>
                </a:r>
                <a:r>
                  <a:rPr lang="en-US" altLang="zh-CN" sz="2800" smtClean="0"/>
                  <a:t>B</a:t>
                </a:r>
                <a:r>
                  <a:rPr lang="zh-CN" altLang="en-US" sz="2800" smtClean="0"/>
                  <a:t>（</a:t>
                </a:r>
                <a:r>
                  <a:rPr lang="en-US" altLang="zh-CN" sz="2800" smtClean="0"/>
                  <a:t>K</a:t>
                </a:r>
                <a:r>
                  <a:rPr lang="zh-CN" altLang="en-US" sz="2800" smtClean="0"/>
                  <a:t>）</a:t>
                </a:r>
                <a:endParaRPr lang="en-US" altLang="zh-CN" sz="2800" smtClean="0"/>
              </a:p>
              <a:p>
                <a:r>
                  <a:rPr lang="zh-CN" altLang="en-US" sz="2400" smtClean="0"/>
                  <a:t> （</a:t>
                </a:r>
                <a:r>
                  <a:rPr lang="en-US" altLang="zh-CN" sz="2400" smtClean="0"/>
                  <a:t>A1</a:t>
                </a:r>
                <a:r>
                  <a:rPr lang="zh-CN" altLang="en-US" sz="2400" smtClean="0"/>
                  <a:t>，</a:t>
                </a:r>
                <a:r>
                  <a:rPr lang="en-US" altLang="zh-CN" sz="2400" smtClean="0"/>
                  <a:t>B1</a:t>
                </a:r>
                <a:r>
                  <a:rPr lang="zh-CN" altLang="en-US" sz="2400" smtClean="0"/>
                  <a:t>）（</a:t>
                </a:r>
                <a:r>
                  <a:rPr lang="en-US" altLang="zh-CN" sz="2400" smtClean="0"/>
                  <a:t>A2</a:t>
                </a:r>
                <a:r>
                  <a:rPr lang="zh-CN" altLang="en-US" sz="2400" smtClean="0"/>
                  <a:t>，</a:t>
                </a:r>
                <a:r>
                  <a:rPr lang="en-US" altLang="zh-CN" sz="2400" smtClean="0"/>
                  <a:t>B2</a:t>
                </a:r>
                <a:r>
                  <a:rPr lang="zh-CN" altLang="en-US" sz="2400" smtClean="0"/>
                  <a:t>）</a:t>
                </a:r>
                <a:r>
                  <a:rPr lang="en-US" altLang="zh-CN" sz="240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400" smtClean="0"/>
                  <a:t> B(K)  </a:t>
                </a:r>
                <a:r>
                  <a:rPr lang="zh-CN" altLang="en-US" sz="2400" smtClean="0"/>
                  <a:t>当</a:t>
                </a:r>
                <a:r>
                  <a:rPr lang="en-US" altLang="zh-CN" sz="2400" smtClean="0"/>
                  <a:t>B1</a:t>
                </a:r>
                <a:r>
                  <a:rPr lang="en-US" altLang="zh-CN" sz="2400" smtClean="0">
                    <a:solidFill>
                      <a:srgbClr val="FFC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altLang="zh-CN" sz="2400" smtClean="0"/>
                  <a:t>B2</a:t>
                </a:r>
                <a:r>
                  <a:rPr lang="zh-CN" altLang="en-US" sz="2400" smtClean="0"/>
                  <a:t>则</a:t>
                </a:r>
                <a:r>
                  <a:rPr lang="zh-CN" altLang="en-US" sz="2400"/>
                  <a:t>（</a:t>
                </a:r>
                <a:r>
                  <a:rPr lang="en-US" altLang="zh-CN" sz="2400"/>
                  <a:t>A1</a:t>
                </a:r>
                <a:r>
                  <a:rPr lang="zh-CN" altLang="en-US" sz="2400"/>
                  <a:t>，</a:t>
                </a:r>
                <a:r>
                  <a:rPr lang="en-US" altLang="zh-CN" sz="2400" smtClean="0"/>
                  <a:t>B1</a:t>
                </a:r>
                <a:r>
                  <a:rPr lang="zh-CN" altLang="en-US" sz="2400" smtClean="0"/>
                  <a:t>）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sz="2400" smtClean="0"/>
                  <a:t>（</a:t>
                </a:r>
                <a:r>
                  <a:rPr lang="en-US" altLang="zh-CN" sz="2400" smtClean="0"/>
                  <a:t>A2</a:t>
                </a:r>
                <a:r>
                  <a:rPr lang="zh-CN" altLang="en-US" sz="2400" smtClean="0"/>
                  <a:t>，</a:t>
                </a:r>
                <a:r>
                  <a:rPr lang="en-US" altLang="zh-CN" sz="2400" smtClean="0"/>
                  <a:t>B2</a:t>
                </a:r>
                <a:r>
                  <a:rPr lang="zh-CN" altLang="en-US" sz="2400" smtClean="0"/>
                  <a:t>）</a:t>
                </a:r>
                <a:endParaRPr lang="en-US" altLang="zh-CN" sz="2400"/>
              </a:p>
              <a:p>
                <a:r>
                  <a:rPr lang="zh-CN" altLang="en-US" sz="2800" smtClean="0">
                    <a:ea typeface="Cambria Math" panose="02040503050406030204" pitchFamily="18" charset="0"/>
                  </a:rPr>
                  <a:t>（</a:t>
                </a:r>
                <a:r>
                  <a:rPr lang="en-US" altLang="zh-CN" sz="2800" smtClean="0">
                    <a:ea typeface="Cambria Math" panose="02040503050406030204" pitchFamily="18" charset="0"/>
                  </a:rPr>
                  <a:t>B</a:t>
                </a:r>
                <a:r>
                  <a:rPr lang="zh-CN" altLang="en-US" sz="2800" smtClean="0">
                    <a:ea typeface="Cambria Math" panose="02040503050406030204" pitchFamily="18" charset="0"/>
                  </a:rPr>
                  <a:t>（</a:t>
                </a:r>
                <a:r>
                  <a:rPr lang="en-US" altLang="zh-CN" sz="2800" smtClean="0">
                    <a:ea typeface="Cambria Math" panose="02040503050406030204" pitchFamily="18" charset="0"/>
                  </a:rPr>
                  <a:t>k</a:t>
                </a:r>
                <a:r>
                  <a:rPr lang="zh-CN" altLang="en-US" sz="2800" smtClean="0">
                    <a:ea typeface="Cambria Math" panose="02040503050406030204" pitchFamily="18" charset="0"/>
                  </a:rPr>
                  <a:t>），</a:t>
                </a:r>
                <a:r>
                  <a:rPr lang="zh-CN" altLang="en-US" sz="2800"/>
                  <a:t>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zh-CN" altLang="en-US" sz="2800" smtClean="0">
                    <a:ea typeface="Cambria Math" panose="02040503050406030204" pitchFamily="18" charset="0"/>
                  </a:rPr>
                  <a:t>）表示一个偏序集</a:t>
                </a:r>
                <a:r>
                  <a:rPr lang="en-US" altLang="zh-CN" sz="2800" smtClean="0">
                    <a:ea typeface="Cambria Math" panose="02040503050406030204" pitchFamily="18" charset="0"/>
                  </a:rPr>
                  <a:t> </a:t>
                </a:r>
                <a:endParaRPr lang="zh-CN" altLang="en-US" sz="280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45038"/>
                <a:ext cx="9036496" cy="1692771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1350" t="-5396" b="-9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391608644"/>
      </p:ext>
    </p:extLst>
  </p:cSld>
  <p:clrMapOvr>
    <a:masterClrMapping/>
  </p:clrMapOvr>
  <p:transition advTm="37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620713"/>
            <a:ext cx="8435280" cy="55102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357912" y="1497606"/>
            <a:ext cx="8534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/>
              <a:t>（</a:t>
            </a:r>
            <a:r>
              <a:rPr lang="en-US" altLang="zh-CN" sz="2800" smtClean="0"/>
              <a:t>G,</a:t>
            </a:r>
            <a:r>
              <a:rPr lang="en-US" altLang="zh-CN" sz="2800">
                <a:solidFill>
                  <a:srgbClr val="FF6600"/>
                </a:solidFill>
              </a:rPr>
              <a:t> M</a:t>
            </a:r>
            <a:r>
              <a:rPr lang="en-US" altLang="zh-CN" sz="2800" smtClean="0"/>
              <a:t>,     I</a:t>
            </a:r>
            <a:r>
              <a:rPr lang="zh-CN" altLang="en-US" sz="2800" smtClean="0"/>
              <a:t>）</a:t>
            </a:r>
            <a:r>
              <a:rPr lang="en-US" altLang="zh-CN" sz="2800"/>
              <a:t>M</a:t>
            </a:r>
            <a:r>
              <a:rPr lang="zh-CN" altLang="en-US" sz="2800" smtClean="0"/>
              <a:t>称为多值属性集，</a:t>
            </a:r>
            <a:endParaRPr lang="en-US" altLang="zh-CN" sz="2800" smtClean="0"/>
          </a:p>
          <a:p>
            <a:r>
              <a:rPr lang="zh-CN" altLang="en-US" sz="2800" smtClean="0"/>
              <a:t>（</a:t>
            </a:r>
            <a:r>
              <a:rPr lang="en-US" altLang="zh-CN" sz="2800" smtClean="0"/>
              <a:t>g,</a:t>
            </a:r>
            <a:r>
              <a:rPr lang="en-US" altLang="zh-CN" sz="2800">
                <a:solidFill>
                  <a:srgbClr val="FF6600"/>
                </a:solidFill>
              </a:rPr>
              <a:t> </a:t>
            </a:r>
            <a:r>
              <a:rPr lang="en-US" altLang="zh-CN" sz="2800" smtClean="0">
                <a:solidFill>
                  <a:srgbClr val="FF6600"/>
                </a:solidFill>
              </a:rPr>
              <a:t>m</a:t>
            </a:r>
            <a:r>
              <a:rPr lang="en-US" altLang="zh-CN" sz="2800" smtClean="0"/>
              <a:t>,      i</a:t>
            </a:r>
            <a:r>
              <a:rPr lang="zh-CN" altLang="en-US" sz="2800" smtClean="0"/>
              <a:t>）</a:t>
            </a:r>
            <a:endParaRPr lang="zh-CN" altLang="en-US" sz="2800">
              <a:solidFill>
                <a:srgbClr val="FFFF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7912" y="912831"/>
            <a:ext cx="66938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3200"/>
              <a:t>多值上下文</a:t>
            </a:r>
            <a:r>
              <a:rPr lang="zh-CN" altLang="en-US" sz="3200" smtClean="0"/>
              <a:t>（</a:t>
            </a:r>
            <a:r>
              <a:rPr lang="en-US" altLang="zh-CN" sz="3200" smtClean="0"/>
              <a:t>many-value context</a:t>
            </a:r>
            <a:r>
              <a:rPr lang="zh-CN" altLang="en-US" sz="3200" smtClean="0"/>
              <a:t>）</a:t>
            </a:r>
            <a:endParaRPr lang="en-US" altLang="zh-CN" sz="3200" dirty="0"/>
          </a:p>
        </p:txBody>
      </p:sp>
      <p:sp>
        <p:nvSpPr>
          <p:cNvPr id="5" name="TextBox 1"/>
          <p:cNvSpPr txBox="1"/>
          <p:nvPr/>
        </p:nvSpPr>
        <p:spPr>
          <a:xfrm>
            <a:off x="1696606" y="235992"/>
            <a:ext cx="6109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smtClean="0">
                <a:solidFill>
                  <a:srgbClr val="FFFF00"/>
                </a:solidFill>
              </a:rPr>
              <a:t>  </a:t>
            </a:r>
            <a:r>
              <a:rPr lang="zh-CN" altLang="en-US" sz="4400">
                <a:solidFill>
                  <a:srgbClr val="FFFF00"/>
                </a:solidFill>
              </a:rPr>
              <a:t>时空</a:t>
            </a:r>
            <a:r>
              <a:rPr lang="zh-CN" altLang="en-US" sz="4400" smtClean="0">
                <a:solidFill>
                  <a:srgbClr val="FFFF00"/>
                </a:solidFill>
              </a:rPr>
              <a:t>轨迹的形式化建模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5568" y="3789040"/>
            <a:ext cx="821925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mtClean="0">
                <a:solidFill>
                  <a:srgbClr val="FF6600"/>
                </a:solidFill>
              </a:rPr>
              <a:t>概念度量（</a:t>
            </a:r>
            <a:r>
              <a:rPr lang="en-US" altLang="zh-CN" sz="3200" smtClean="0">
                <a:solidFill>
                  <a:srgbClr val="FF6600"/>
                </a:solidFill>
              </a:rPr>
              <a:t> concept scale</a:t>
            </a:r>
            <a:r>
              <a:rPr lang="zh-CN" altLang="en-US" sz="3200" smtClean="0">
                <a:solidFill>
                  <a:srgbClr val="FF6600"/>
                </a:solidFill>
              </a:rPr>
              <a:t>）</a:t>
            </a:r>
            <a:endParaRPr lang="en-US" altLang="zh-CN" sz="3200" smtClean="0">
              <a:solidFill>
                <a:srgbClr val="FF6600"/>
              </a:solidFill>
            </a:endParaRPr>
          </a:p>
          <a:p>
            <a:r>
              <a:rPr lang="en-US" altLang="zh-CN" sz="3200" smtClean="0">
                <a:solidFill>
                  <a:srgbClr val="FF6600"/>
                </a:solidFill>
              </a:rPr>
              <a:t> S</a:t>
            </a:r>
            <a:r>
              <a:rPr lang="en-US" altLang="zh-CN" sz="2800" smtClean="0">
                <a:solidFill>
                  <a:srgbClr val="FF6600"/>
                </a:solidFill>
              </a:rPr>
              <a:t>m</a:t>
            </a:r>
            <a:r>
              <a:rPr lang="en-US" altLang="zh-CN" sz="3200" smtClean="0">
                <a:solidFill>
                  <a:srgbClr val="FF6600"/>
                </a:solidFill>
              </a:rPr>
              <a:t>=(W</a:t>
            </a:r>
            <a:r>
              <a:rPr lang="en-US" altLang="zh-CN" sz="2800" smtClean="0">
                <a:solidFill>
                  <a:srgbClr val="FF6600"/>
                </a:solidFill>
              </a:rPr>
              <a:t>m</a:t>
            </a:r>
            <a:r>
              <a:rPr lang="en-US" altLang="zh-CN" sz="3200" smtClean="0">
                <a:solidFill>
                  <a:srgbClr val="FF6600"/>
                </a:solidFill>
              </a:rPr>
              <a:t>,M</a:t>
            </a:r>
            <a:r>
              <a:rPr lang="en-US" altLang="zh-CN" sz="2800" smtClean="0">
                <a:solidFill>
                  <a:srgbClr val="FF6600"/>
                </a:solidFill>
              </a:rPr>
              <a:t>m</a:t>
            </a:r>
            <a:r>
              <a:rPr lang="en-US" altLang="zh-CN" sz="3200" smtClean="0">
                <a:solidFill>
                  <a:srgbClr val="FF6600"/>
                </a:solidFill>
              </a:rPr>
              <a:t>,I</a:t>
            </a:r>
            <a:r>
              <a:rPr lang="en-US" altLang="zh-CN" sz="2800" smtClean="0">
                <a:solidFill>
                  <a:srgbClr val="FF6600"/>
                </a:solidFill>
              </a:rPr>
              <a:t>m</a:t>
            </a:r>
            <a:r>
              <a:rPr lang="en-US" altLang="zh-CN" sz="3200" smtClean="0">
                <a:solidFill>
                  <a:srgbClr val="FF6600"/>
                </a:solidFill>
              </a:rPr>
              <a:t>) </a:t>
            </a:r>
            <a:r>
              <a:rPr lang="en-US" altLang="zh-CN" sz="3200" smtClean="0"/>
              <a:t>Wm</a:t>
            </a:r>
            <a:r>
              <a:rPr lang="zh-CN" altLang="en-US" sz="3200" smtClean="0"/>
              <a:t>表示</a:t>
            </a:r>
            <a:r>
              <a:rPr lang="en-US" altLang="zh-CN" sz="3200" smtClean="0"/>
              <a:t>m</a:t>
            </a:r>
            <a:r>
              <a:rPr lang="zh-CN" altLang="en-US" sz="3200" smtClean="0"/>
              <a:t>的所有可能取值</a:t>
            </a:r>
            <a:endParaRPr lang="en-US" altLang="zh-CN" sz="3200" smtClean="0"/>
          </a:p>
          <a:p>
            <a:r>
              <a:rPr lang="zh-CN" altLang="en-US" sz="3200" smtClean="0"/>
              <a:t>所有属性的交点构成了概念格（每个属性是一个维度）</a:t>
            </a:r>
            <a:endParaRPr lang="en-US" altLang="zh-CN" sz="320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499724" y="152811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solidFill>
                  <a:srgbClr val="FFFF00"/>
                </a:solidFill>
              </a:rPr>
              <a:t>W</a:t>
            </a:r>
            <a:r>
              <a:rPr lang="zh-CN" altLang="en-US" sz="2800" smtClean="0">
                <a:solidFill>
                  <a:srgbClr val="FFFF00"/>
                </a:solidFill>
              </a:rPr>
              <a:t>，</a:t>
            </a:r>
            <a:endParaRPr lang="zh-CN" altLang="en-US" sz="2800">
              <a:solidFill>
                <a:srgbClr val="FFFF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99724" y="2005167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FFFF00"/>
                </a:solidFill>
              </a:rPr>
              <a:t>W</a:t>
            </a:r>
            <a:r>
              <a:rPr lang="zh-CN" altLang="en-US" sz="2400" smtClean="0">
                <a:solidFill>
                  <a:srgbClr val="FFFF00"/>
                </a:solidFill>
              </a:rPr>
              <a:t>，</a:t>
            </a:r>
            <a:endParaRPr lang="en-US" altLang="zh-CN" sz="2400" smtClean="0">
              <a:solidFill>
                <a:srgbClr val="FFFF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94075" y="1478960"/>
            <a:ext cx="2511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FFFF00"/>
                </a:solidFill>
              </a:rPr>
              <a:t>W</a:t>
            </a:r>
            <a:r>
              <a:rPr lang="zh-CN" altLang="en-US" sz="2800">
                <a:solidFill>
                  <a:srgbClr val="FFFF00"/>
                </a:solidFill>
              </a:rPr>
              <a:t>称为值集</a:t>
            </a:r>
            <a:endParaRPr lang="en-US" altLang="zh-CN" sz="2800">
              <a:solidFill>
                <a:srgbClr val="FFFF00"/>
              </a:solidFill>
            </a:endParaRPr>
          </a:p>
          <a:p>
            <a:endParaRPr lang="zh-CN" altLang="en-US" sz="2800">
              <a:solidFill>
                <a:srgbClr val="FFFF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09004" y="2005167"/>
            <a:ext cx="4457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FF00"/>
                </a:solidFill>
              </a:rPr>
              <a:t>对象</a:t>
            </a:r>
            <a:r>
              <a:rPr lang="en-US" altLang="zh-CN" sz="2400">
                <a:solidFill>
                  <a:srgbClr val="FFFF00"/>
                </a:solidFill>
              </a:rPr>
              <a:t>g</a:t>
            </a:r>
            <a:r>
              <a:rPr lang="zh-CN" altLang="en-US" sz="2400">
                <a:solidFill>
                  <a:srgbClr val="FFFF00"/>
                </a:solidFill>
              </a:rPr>
              <a:t>在</a:t>
            </a:r>
            <a:r>
              <a:rPr lang="en-US" altLang="zh-CN" sz="2400">
                <a:solidFill>
                  <a:srgbClr val="FFFF00"/>
                </a:solidFill>
              </a:rPr>
              <a:t>m</a:t>
            </a:r>
            <a:r>
              <a:rPr lang="zh-CN" altLang="en-US" sz="2400">
                <a:solidFill>
                  <a:srgbClr val="FFFF00"/>
                </a:solidFill>
              </a:rPr>
              <a:t>的度量下具有值</a:t>
            </a:r>
            <a:r>
              <a:rPr lang="en-US" altLang="zh-CN" sz="2400">
                <a:solidFill>
                  <a:srgbClr val="FFFF00"/>
                </a:solidFill>
              </a:rPr>
              <a:t>w</a:t>
            </a:r>
            <a:endParaRPr lang="zh-CN" altLang="en-US" sz="2400">
              <a:solidFill>
                <a:srgbClr val="FFFF00"/>
              </a:solidFill>
            </a:endParaRPr>
          </a:p>
          <a:p>
            <a:endParaRPr lang="en-US" altLang="zh-CN" smtClean="0">
              <a:solidFill>
                <a:srgbClr val="FFFF0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1259632" y="2433067"/>
            <a:ext cx="0" cy="1482880"/>
          </a:xfrm>
          <a:prstGeom prst="straightConnector1">
            <a:avLst/>
          </a:prstGeom>
          <a:noFill/>
          <a:ln w="635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文本框 12"/>
          <p:cNvSpPr txBox="1"/>
          <p:nvPr/>
        </p:nvSpPr>
        <p:spPr>
          <a:xfrm>
            <a:off x="1331640" y="2882060"/>
            <a:ext cx="2969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solidFill>
                  <a:srgbClr val="FF6600"/>
                </a:solidFill>
              </a:rPr>
              <a:t>M</a:t>
            </a:r>
            <a:r>
              <a:rPr lang="zh-CN" altLang="en-US" sz="2800">
                <a:solidFill>
                  <a:srgbClr val="FF6600"/>
                </a:solidFill>
              </a:rPr>
              <a:t>称为多值属性</a:t>
            </a:r>
          </a:p>
        </p:txBody>
      </p:sp>
    </p:spTree>
    <p:extLst>
      <p:ext uri="{BB962C8B-B14F-4D97-AF65-F5344CB8AC3E}">
        <p14:creationId xmlns:p14="http://schemas.microsoft.com/office/powerpoint/2010/main" xmlns="" val="4208055110"/>
      </p:ext>
    </p:extLst>
  </p:cSld>
  <p:clrMapOvr>
    <a:masterClrMapping/>
  </p:clrMapOvr>
  <p:transition advTm="37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8" grpId="0"/>
      <p:bldP spid="9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1331640" y="188640"/>
            <a:ext cx="6109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smtClean="0">
                <a:solidFill>
                  <a:srgbClr val="FFFF00"/>
                </a:solidFill>
              </a:rPr>
              <a:t>  </a:t>
            </a:r>
            <a:r>
              <a:rPr lang="zh-CN" altLang="en-US" sz="4400">
                <a:solidFill>
                  <a:srgbClr val="FFFF00"/>
                </a:solidFill>
              </a:rPr>
              <a:t>时空</a:t>
            </a:r>
            <a:r>
              <a:rPr lang="zh-CN" altLang="en-US" sz="4400" smtClean="0">
                <a:solidFill>
                  <a:srgbClr val="FFFF00"/>
                </a:solidFill>
              </a:rPr>
              <a:t>轨迹的形式化建模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79512" y="5445224"/>
            <a:ext cx="83529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/>
              <a:t>时间可粒度化，因此可以根据不同的情景要求灵活的划分时间，</a:t>
            </a:r>
            <a:r>
              <a:rPr lang="zh-CN" altLang="en-US" sz="3200" smtClean="0">
                <a:solidFill>
                  <a:srgbClr val="FFFF00"/>
                </a:solidFill>
              </a:rPr>
              <a:t>时间可以表示为多值上下文</a:t>
            </a:r>
            <a:endParaRPr lang="zh-CN" altLang="en-US" sz="3200">
              <a:solidFill>
                <a:srgbClr val="FFFF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23528" y="958081"/>
            <a:ext cx="25827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3200" smtClean="0"/>
              <a:t>时间粒度化</a:t>
            </a:r>
            <a:endParaRPr lang="en-US" altLang="zh-CN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528" y="1565192"/>
            <a:ext cx="8424936" cy="3880032"/>
          </a:xfrm>
          <a:prstGeom prst="rect">
            <a:avLst/>
          </a:prstGeom>
        </p:spPr>
      </p:pic>
      <p:sp>
        <p:nvSpPr>
          <p:cNvPr id="3" name="矩形标注 2"/>
          <p:cNvSpPr/>
          <p:nvPr/>
        </p:nvSpPr>
        <p:spPr bwMode="auto">
          <a:xfrm>
            <a:off x="4875648" y="278458"/>
            <a:ext cx="3656791" cy="2790502"/>
          </a:xfrm>
          <a:prstGeom prst="wedgeRectCallout">
            <a:avLst>
              <a:gd name="adj1" fmla="val -78494"/>
              <a:gd name="adj2" fmla="val 5348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/>
              <a:t>由于箭在其飞行过程中</a:t>
            </a:r>
            <a:r>
              <a:rPr lang="zh-CN" altLang="en-US" sz="2400" smtClean="0"/>
              <a:t>的</a:t>
            </a:r>
            <a:endParaRPr lang="en-US" altLang="zh-CN" sz="2400" smtClean="0"/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smtClean="0"/>
              <a:t>任何瞬间都</a:t>
            </a:r>
            <a:r>
              <a:rPr lang="zh-CN" altLang="en-US" sz="2400"/>
              <a:t>有</a:t>
            </a:r>
            <a:r>
              <a:rPr lang="zh-CN" altLang="en-US" sz="2400" smtClean="0"/>
              <a:t>一个</a:t>
            </a:r>
            <a:r>
              <a:rPr lang="zh-CN" altLang="en-US" sz="2400"/>
              <a:t>暂时</a:t>
            </a:r>
            <a:r>
              <a:rPr lang="zh-CN" altLang="en-US" sz="2400" smtClean="0"/>
              <a:t>的</a:t>
            </a:r>
            <a:endParaRPr lang="en-US" altLang="zh-CN" sz="2400" smtClean="0"/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smtClean="0"/>
              <a:t>位置</a:t>
            </a:r>
            <a:r>
              <a:rPr lang="zh-CN" altLang="en-US" sz="2400"/>
              <a:t>，所以它在这个</a:t>
            </a:r>
            <a:r>
              <a:rPr lang="zh-CN" altLang="en-US" sz="2400" smtClean="0"/>
              <a:t>位置</a:t>
            </a:r>
            <a:endParaRPr lang="en-US" altLang="zh-CN" sz="2400" smtClean="0"/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smtClean="0"/>
              <a:t>上和不</a:t>
            </a:r>
            <a:r>
              <a:rPr lang="zh-CN" altLang="en-US" sz="2400"/>
              <a:t>动没有什么区别</a:t>
            </a:r>
            <a:r>
              <a:rPr lang="zh-CN" altLang="en-US" sz="1600"/>
              <a:t>。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右箭头 5"/>
          <p:cNvSpPr/>
          <p:nvPr/>
        </p:nvSpPr>
        <p:spPr bwMode="auto">
          <a:xfrm rot="10800000">
            <a:off x="3019061" y="3505208"/>
            <a:ext cx="1264906" cy="409980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23528" y="3206008"/>
            <a:ext cx="3672408" cy="116199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800" smtClean="0">
                <a:latin typeface="Times New Roman" pitchFamily="18" charset="0"/>
                <a:ea typeface="宋体" pitchFamily="2" charset="-122"/>
              </a:rPr>
              <a:t>根据人的视觉停留时间</a:t>
            </a:r>
            <a:endParaRPr lang="en-US" altLang="zh-CN" sz="2800" smtClean="0">
              <a:latin typeface="Times New Roman" pitchFamily="18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800" smtClean="0"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800" smtClean="0">
                <a:latin typeface="Times New Roman" pitchFamily="18" charset="0"/>
                <a:ea typeface="宋体" pitchFamily="2" charset="-122"/>
              </a:rPr>
              <a:t>0.05</a:t>
            </a:r>
            <a:r>
              <a:rPr lang="zh-CN" altLang="en-US" sz="2800" smtClean="0">
                <a:latin typeface="Times New Roman" pitchFamily="18" charset="0"/>
                <a:ea typeface="宋体" pitchFamily="2" charset="-122"/>
              </a:rPr>
              <a:t>秒）电影的发明</a:t>
            </a: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7" name="右箭头 56"/>
          <p:cNvSpPr/>
          <p:nvPr/>
        </p:nvSpPr>
        <p:spPr bwMode="auto">
          <a:xfrm rot="5400000">
            <a:off x="1040023" y="4721752"/>
            <a:ext cx="1149767" cy="409980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6919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3" grpId="0" animBg="1"/>
      <p:bldP spid="6" grpId="0" animBg="1"/>
      <p:bldP spid="7" grpId="0" animBg="1"/>
      <p:bldP spid="57" grpId="0" animBg="1"/>
    </p:bld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宋体"/>
        <a:cs typeface=""/>
      </a:majorFont>
      <a:minorFont>
        <a:latin typeface="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3877</TotalTime>
  <Words>1562</Words>
  <Application>Microsoft Office PowerPoint</Application>
  <PresentationFormat>全屏显示(4:3)</PresentationFormat>
  <Paragraphs>268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Stream</vt:lpstr>
      <vt:lpstr>时空轨迹的形式化建模方法                                         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基于社区划分的语义物联网 本体目录服务</dc:title>
  <dc:creator>panying~~</dc:creator>
  <cp:lastModifiedBy>Administrator</cp:lastModifiedBy>
  <cp:revision>148</cp:revision>
  <dcterms:created xsi:type="dcterms:W3CDTF">2015-11-01T10:50:04Z</dcterms:created>
  <dcterms:modified xsi:type="dcterms:W3CDTF">2015-12-04T03:54:22Z</dcterms:modified>
</cp:coreProperties>
</file>