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8" r:id="rId11"/>
    <p:sldId id="267" r:id="rId12"/>
    <p:sldId id="265" r:id="rId13"/>
    <p:sldId id="276" r:id="rId14"/>
    <p:sldId id="266" r:id="rId15"/>
    <p:sldId id="269" r:id="rId16"/>
    <p:sldId id="270" r:id="rId17"/>
    <p:sldId id="271" r:id="rId18"/>
    <p:sldId id="272" r:id="rId19"/>
    <p:sldId id="273" r:id="rId20"/>
    <p:sldId id="27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n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p:cViewPr varScale="1">
        <p:scale>
          <a:sx n="59" d="100"/>
          <a:sy n="59" d="100"/>
        </p:scale>
        <p:origin x="-3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FDEC8-8C5B-4C68-BD8C-56A5382DE2B1}" type="datetimeFigureOut">
              <a:rPr lang="zh-CN" altLang="en-US" smtClean="0"/>
              <a:pPr/>
              <a:t>2015/12/4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E4CC9-109F-4BBA-97F3-CD4E8FA51211}" type="slidenum">
              <a:rPr lang="zh-CN" altLang="en-US" smtClean="0"/>
              <a:pPr/>
              <a:t>‹#›</a:t>
            </a:fld>
            <a:endParaRPr lang="zh-CN" altLang="en-US"/>
          </a:p>
        </p:txBody>
      </p:sp>
    </p:spTree>
    <p:extLst>
      <p:ext uri="{BB962C8B-B14F-4D97-AF65-F5344CB8AC3E}">
        <p14:creationId xmlns:p14="http://schemas.microsoft.com/office/powerpoint/2010/main" xmlns="" val="117887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3</a:t>
            </a:fld>
            <a:endParaRPr lang="zh-CN" altLang="en-US"/>
          </a:p>
        </p:txBody>
      </p:sp>
    </p:spTree>
    <p:extLst>
      <p:ext uri="{BB962C8B-B14F-4D97-AF65-F5344CB8AC3E}">
        <p14:creationId xmlns:p14="http://schemas.microsoft.com/office/powerpoint/2010/main" xmlns="" val="3710335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4</a:t>
            </a:fld>
            <a:endParaRPr lang="zh-CN" altLang="en-US"/>
          </a:p>
        </p:txBody>
      </p:sp>
    </p:spTree>
    <p:extLst>
      <p:ext uri="{BB962C8B-B14F-4D97-AF65-F5344CB8AC3E}">
        <p14:creationId xmlns:p14="http://schemas.microsoft.com/office/powerpoint/2010/main" xmlns="" val="169141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允许描述实体之间的关系作为关系属性</a:t>
            </a:r>
            <a:endParaRPr lang="en-US" altLang="zh-CN" dirty="0" smtClean="0"/>
          </a:p>
          <a:p>
            <a:r>
              <a:rPr lang="zh-CN" altLang="en-US" dirty="0" smtClean="0"/>
              <a:t>关系结构能被描绘成本体概念</a:t>
            </a:r>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5</a:t>
            </a:fld>
            <a:endParaRPr lang="zh-CN" altLang="en-US"/>
          </a:p>
        </p:txBody>
      </p:sp>
    </p:spTree>
    <p:extLst>
      <p:ext uri="{BB962C8B-B14F-4D97-AF65-F5344CB8AC3E}">
        <p14:creationId xmlns:p14="http://schemas.microsoft.com/office/powerpoint/2010/main" xmlns="" val="282891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6</a:t>
            </a:fld>
            <a:endParaRPr lang="zh-CN" altLang="en-US"/>
          </a:p>
        </p:txBody>
      </p:sp>
    </p:spTree>
    <p:extLst>
      <p:ext uri="{BB962C8B-B14F-4D97-AF65-F5344CB8AC3E}">
        <p14:creationId xmlns:p14="http://schemas.microsoft.com/office/powerpoint/2010/main" xmlns="" val="142109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8</a:t>
            </a:fld>
            <a:endParaRPr lang="zh-CN" altLang="en-US"/>
          </a:p>
        </p:txBody>
      </p:sp>
    </p:spTree>
    <p:extLst>
      <p:ext uri="{BB962C8B-B14F-4D97-AF65-F5344CB8AC3E}">
        <p14:creationId xmlns:p14="http://schemas.microsoft.com/office/powerpoint/2010/main" xmlns="" val="193374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数据挖掘：处理关联数据</a:t>
            </a:r>
            <a:endParaRPr lang="en-US" altLang="zh-CN" dirty="0" smtClean="0"/>
          </a:p>
          <a:p>
            <a:r>
              <a:rPr lang="zh-CN" altLang="en-US" dirty="0" smtClean="0"/>
              <a:t>软件工程：例如用于系统需求是别的计算单元特征定位</a:t>
            </a:r>
            <a:endParaRPr lang="en-US" altLang="zh-CN" dirty="0" smtClean="0"/>
          </a:p>
          <a:p>
            <a:r>
              <a:rPr lang="zh-CN" altLang="en-US" dirty="0" smtClean="0"/>
              <a:t>知识发现领域：关联规则发现的形式框架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9BE4CC9-109F-4BBA-97F3-CD4E8FA51211}" type="slidenum">
              <a:rPr lang="zh-CN" altLang="en-US" smtClean="0"/>
              <a:pPr/>
              <a:t>16</a:t>
            </a:fld>
            <a:endParaRPr lang="zh-CN" altLang="en-US"/>
          </a:p>
        </p:txBody>
      </p:sp>
    </p:spTree>
    <p:extLst>
      <p:ext uri="{BB962C8B-B14F-4D97-AF65-F5344CB8AC3E}">
        <p14:creationId xmlns:p14="http://schemas.microsoft.com/office/powerpoint/2010/main" xmlns="" val="2854254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96752"/>
            <a:ext cx="7772400" cy="1542033"/>
          </a:xfrm>
        </p:spPr>
        <p:txBody>
          <a:bodyPr>
            <a:normAutofit/>
          </a:bodyPr>
          <a:lstStyle/>
          <a:p>
            <a:r>
              <a:rPr lang="zh-CN" altLang="en-US" sz="4800" dirty="0">
                <a:latin typeface="楷体" pitchFamily="49" charset="-122"/>
                <a:ea typeface="楷体" pitchFamily="49" charset="-122"/>
              </a:rPr>
              <a:t>关系概念分析</a:t>
            </a:r>
          </a:p>
        </p:txBody>
      </p:sp>
      <p:sp>
        <p:nvSpPr>
          <p:cNvPr id="3" name="副标题 2"/>
          <p:cNvSpPr>
            <a:spLocks noGrp="1"/>
          </p:cNvSpPr>
          <p:nvPr>
            <p:ph type="subTitle" idx="1"/>
          </p:nvPr>
        </p:nvSpPr>
        <p:spPr>
          <a:xfrm>
            <a:off x="1371600" y="3886200"/>
            <a:ext cx="6400800" cy="2783160"/>
          </a:xfrm>
        </p:spPr>
        <p:txBody>
          <a:bodyPr>
            <a:normAutofit fontScale="92500" lnSpcReduction="20000"/>
          </a:bodyPr>
          <a:lstStyle/>
          <a:p>
            <a:r>
              <a:rPr lang="zh-CN" altLang="en-US" dirty="0" smtClean="0">
                <a:latin typeface="楷体" pitchFamily="49" charset="-122"/>
                <a:ea typeface="楷体" pitchFamily="49" charset="-122"/>
              </a:rPr>
              <a:t>学生：滕丕芸</a:t>
            </a:r>
            <a:endParaRPr lang="en-US" altLang="zh-CN" dirty="0">
              <a:latin typeface="楷体" pitchFamily="49" charset="-122"/>
              <a:ea typeface="楷体" pitchFamily="49" charset="-122"/>
            </a:endParaRPr>
          </a:p>
          <a:p>
            <a:r>
              <a:rPr lang="zh-CN" altLang="en-US" dirty="0" smtClean="0">
                <a:latin typeface="楷体" pitchFamily="49" charset="-122"/>
                <a:ea typeface="楷体" pitchFamily="49" charset="-122"/>
              </a:rPr>
              <a:t>     导师：李冠宇 教授</a:t>
            </a:r>
            <a:endParaRPr lang="en-US" altLang="zh-CN" dirty="0" smtClean="0">
              <a:latin typeface="楷体" pitchFamily="49" charset="-122"/>
              <a:ea typeface="楷体" pitchFamily="49" charset="-122"/>
            </a:endParaRPr>
          </a:p>
          <a:p>
            <a:endParaRPr lang="en-US" altLang="zh-CN" dirty="0" smtClean="0"/>
          </a:p>
          <a:p>
            <a:r>
              <a:rPr lang="en-US" altLang="zh-CN" dirty="0" smtClean="0"/>
              <a:t> </a:t>
            </a:r>
          </a:p>
          <a:p>
            <a:endParaRPr lang="en-US" altLang="zh-CN" dirty="0"/>
          </a:p>
          <a:p>
            <a:r>
              <a:rPr lang="en-US" altLang="zh-CN" dirty="0" smtClean="0">
                <a:latin typeface="楷体" pitchFamily="49" charset="-122"/>
                <a:ea typeface="楷体" pitchFamily="49" charset="-122"/>
              </a:rPr>
              <a:t>  2015</a:t>
            </a:r>
            <a:r>
              <a:rPr lang="zh-CN" altLang="en-US" dirty="0" smtClean="0">
                <a:latin typeface="楷体" pitchFamily="49" charset="-122"/>
                <a:ea typeface="楷体" pitchFamily="49" charset="-122"/>
              </a:rPr>
              <a:t>年</a:t>
            </a:r>
            <a:r>
              <a:rPr lang="en-US" altLang="zh-CN" dirty="0" smtClean="0">
                <a:latin typeface="楷体" pitchFamily="49" charset="-122"/>
                <a:ea typeface="楷体" pitchFamily="49" charset="-122"/>
              </a:rPr>
              <a:t>12</a:t>
            </a:r>
            <a:r>
              <a:rPr lang="zh-CN" altLang="en-US" dirty="0" smtClean="0">
                <a:latin typeface="楷体" pitchFamily="49" charset="-122"/>
                <a:ea typeface="楷体" pitchFamily="49" charset="-122"/>
              </a:rPr>
              <a:t>月</a:t>
            </a:r>
            <a:r>
              <a:rPr lang="en-US" altLang="zh-CN" dirty="0" smtClean="0">
                <a:latin typeface="楷体" pitchFamily="49" charset="-122"/>
                <a:ea typeface="楷体" pitchFamily="49" charset="-122"/>
              </a:rPr>
              <a:t>4</a:t>
            </a:r>
            <a:r>
              <a:rPr lang="zh-CN" altLang="en-US" dirty="0" smtClean="0">
                <a:latin typeface="楷体" pitchFamily="49" charset="-122"/>
                <a:ea typeface="楷体" pitchFamily="49" charset="-122"/>
              </a:rPr>
              <a:t>日</a:t>
            </a:r>
            <a:endParaRPr lang="en-US" altLang="zh-CN" dirty="0" smtClean="0">
              <a:latin typeface="楷体" pitchFamily="49" charset="-122"/>
              <a:ea typeface="楷体" pitchFamily="49" charset="-122"/>
            </a:endParaRPr>
          </a:p>
        </p:txBody>
      </p:sp>
    </p:spTree>
    <p:extLst>
      <p:ext uri="{BB962C8B-B14F-4D97-AF65-F5344CB8AC3E}">
        <p14:creationId xmlns:p14="http://schemas.microsoft.com/office/powerpoint/2010/main" xmlns="" val="1980239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pPr marL="0" indent="0">
              <a:buNone/>
            </a:pPr>
            <a:r>
              <a:rPr lang="zh-CN" altLang="en-US" dirty="0"/>
              <a:t>关系</a:t>
            </a:r>
            <a:r>
              <a:rPr lang="zh-CN" altLang="en-US" dirty="0" smtClean="0"/>
              <a:t>概念分析</a:t>
            </a:r>
            <a:endParaRPr lang="en-US" altLang="zh-CN" dirty="0" smtClean="0"/>
          </a:p>
          <a:p>
            <a:pPr marL="0" indent="0">
              <a:buNone/>
            </a:pPr>
            <a:r>
              <a:rPr lang="en-US" altLang="zh-CN" dirty="0"/>
              <a:t>Narrow scaling-based </a:t>
            </a:r>
            <a:r>
              <a:rPr lang="en-US" altLang="zh-CN" dirty="0" smtClean="0"/>
              <a:t>RCA</a:t>
            </a:r>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p:txBody>
      </p:sp>
      <p:sp>
        <p:nvSpPr>
          <p:cNvPr id="4" name="矩形 3"/>
          <p:cNvSpPr/>
          <p:nvPr/>
        </p:nvSpPr>
        <p:spPr>
          <a:xfrm>
            <a:off x="136802" y="1455416"/>
            <a:ext cx="9036496" cy="523220"/>
          </a:xfrm>
          <a:prstGeom prst="rect">
            <a:avLst/>
          </a:prstGeom>
        </p:spPr>
        <p:txBody>
          <a:bodyPr wrap="square">
            <a:spAutoFit/>
          </a:bodyPr>
          <a:lstStyle/>
          <a:p>
            <a:r>
              <a:rPr lang="pt-BR" altLang="zh-CN" sz="2800" dirty="0"/>
              <a:t>cites ⊆ O × O ; cites = {(c, a), (c, g), (d, b), (d, h), (i, a), (j, b)}</a:t>
            </a:r>
            <a:endParaRPr lang="zh-CN" altLang="en-US" sz="2800" dirty="0"/>
          </a:p>
        </p:txBody>
      </p:sp>
      <p:sp>
        <p:nvSpPr>
          <p:cNvPr id="5" name="矩形 4"/>
          <p:cNvSpPr/>
          <p:nvPr/>
        </p:nvSpPr>
        <p:spPr>
          <a:xfrm>
            <a:off x="302161" y="2029692"/>
            <a:ext cx="8640960" cy="523220"/>
          </a:xfrm>
          <a:prstGeom prst="rect">
            <a:avLst/>
          </a:prstGeom>
        </p:spPr>
        <p:txBody>
          <a:bodyPr wrap="square">
            <a:spAutoFit/>
          </a:bodyPr>
          <a:lstStyle/>
          <a:p>
            <a:r>
              <a:rPr lang="pt-BR" altLang="zh-CN" sz="2800" dirty="0"/>
              <a:t>develops ⊆ O × O ; develops = {(e, c), (f, d), (k, i), (l, j</a:t>
            </a:r>
            <a:r>
              <a:rPr lang="pt-BR" altLang="zh-CN" sz="2800" dirty="0" smtClean="0"/>
              <a:t>)}</a:t>
            </a:r>
            <a:endParaRPr lang="zh-CN" altLang="en-US" sz="2800" dirty="0"/>
          </a:p>
        </p:txBody>
      </p:sp>
      <p:cxnSp>
        <p:nvCxnSpPr>
          <p:cNvPr id="7" name="直接箭头连接符 6"/>
          <p:cNvCxnSpPr/>
          <p:nvPr/>
        </p:nvCxnSpPr>
        <p:spPr>
          <a:xfrm>
            <a:off x="3131840" y="2952185"/>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83968" y="2721309"/>
            <a:ext cx="1132618" cy="369332"/>
          </a:xfrm>
          <a:prstGeom prst="rect">
            <a:avLst/>
          </a:prstGeom>
          <a:noFill/>
          <a:ln>
            <a:solidFill>
              <a:schemeClr val="tx1"/>
            </a:solidFill>
          </a:ln>
        </p:spPr>
        <p:txBody>
          <a:bodyPr wrap="none" rtlCol="0">
            <a:spAutoFit/>
          </a:bodyPr>
          <a:lstStyle/>
          <a:p>
            <a:r>
              <a:rPr lang="en-US" altLang="zh-CN" dirty="0" smtClean="0"/>
              <a:t>Concept 2</a:t>
            </a:r>
            <a:endParaRPr lang="zh-CN" altLang="en-US" dirty="0"/>
          </a:p>
        </p:txBody>
      </p:sp>
      <p:sp>
        <p:nvSpPr>
          <p:cNvPr id="9" name="TextBox 8"/>
          <p:cNvSpPr txBox="1"/>
          <p:nvPr/>
        </p:nvSpPr>
        <p:spPr>
          <a:xfrm>
            <a:off x="6560150" y="3267976"/>
            <a:ext cx="646331" cy="369332"/>
          </a:xfrm>
          <a:prstGeom prst="rect">
            <a:avLst/>
          </a:prstGeom>
          <a:noFill/>
        </p:spPr>
        <p:txBody>
          <a:bodyPr wrap="none" rtlCol="0">
            <a:spAutoFit/>
          </a:bodyPr>
          <a:lstStyle/>
          <a:p>
            <a:r>
              <a:rPr lang="zh-CN" altLang="en-US" dirty="0"/>
              <a:t>属于</a:t>
            </a:r>
          </a:p>
        </p:txBody>
      </p:sp>
      <p:sp>
        <p:nvSpPr>
          <p:cNvPr id="10" name="TextBox 9"/>
          <p:cNvSpPr txBox="1"/>
          <p:nvPr/>
        </p:nvSpPr>
        <p:spPr>
          <a:xfrm>
            <a:off x="2299561" y="2724400"/>
            <a:ext cx="832279" cy="523220"/>
          </a:xfrm>
          <a:prstGeom prst="rect">
            <a:avLst/>
          </a:prstGeom>
          <a:noFill/>
        </p:spPr>
        <p:txBody>
          <a:bodyPr wrap="none" rtlCol="0">
            <a:spAutoFit/>
          </a:bodyPr>
          <a:lstStyle/>
          <a:p>
            <a:r>
              <a:rPr lang="en-US" altLang="zh-CN" sz="2800" dirty="0" smtClean="0"/>
              <a:t>(</a:t>
            </a:r>
            <a:r>
              <a:rPr lang="en-US" altLang="zh-CN" sz="2800" dirty="0" err="1" smtClean="0"/>
              <a:t>a,g</a:t>
            </a:r>
            <a:r>
              <a:rPr lang="en-US" altLang="zh-CN" sz="2800" dirty="0" smtClean="0"/>
              <a:t>)</a:t>
            </a:r>
            <a:endParaRPr lang="zh-CN" altLang="en-US" sz="2800" dirty="0"/>
          </a:p>
        </p:txBody>
      </p:sp>
      <p:sp>
        <p:nvSpPr>
          <p:cNvPr id="11" name="TextBox 10"/>
          <p:cNvSpPr txBox="1"/>
          <p:nvPr/>
        </p:nvSpPr>
        <p:spPr>
          <a:xfrm>
            <a:off x="2240096" y="3375698"/>
            <a:ext cx="870751" cy="523220"/>
          </a:xfrm>
          <a:prstGeom prst="rect">
            <a:avLst/>
          </a:prstGeom>
          <a:noFill/>
        </p:spPr>
        <p:txBody>
          <a:bodyPr wrap="none" rtlCol="0">
            <a:spAutoFit/>
          </a:bodyPr>
          <a:lstStyle/>
          <a:p>
            <a:r>
              <a:rPr lang="en-US" altLang="zh-CN" sz="2800" dirty="0" smtClean="0"/>
              <a:t>(</a:t>
            </a:r>
            <a:r>
              <a:rPr lang="en-US" altLang="zh-CN" sz="2800" dirty="0" err="1" smtClean="0"/>
              <a:t>b,h</a:t>
            </a:r>
            <a:r>
              <a:rPr lang="en-US" altLang="zh-CN" sz="2800" dirty="0" smtClean="0"/>
              <a:t>)</a:t>
            </a:r>
            <a:endParaRPr lang="zh-CN" altLang="en-US" sz="2800" dirty="0"/>
          </a:p>
        </p:txBody>
      </p:sp>
      <p:cxnSp>
        <p:nvCxnSpPr>
          <p:cNvPr id="13" name="直接箭头连接符 12"/>
          <p:cNvCxnSpPr/>
          <p:nvPr/>
        </p:nvCxnSpPr>
        <p:spPr>
          <a:xfrm>
            <a:off x="3110847" y="3618602"/>
            <a:ext cx="117312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95237" y="3403761"/>
            <a:ext cx="1132618" cy="369332"/>
          </a:xfrm>
          <a:prstGeom prst="rect">
            <a:avLst/>
          </a:prstGeom>
          <a:noFill/>
          <a:ln>
            <a:solidFill>
              <a:schemeClr val="tx1"/>
            </a:solidFill>
          </a:ln>
        </p:spPr>
        <p:txBody>
          <a:bodyPr wrap="none" rtlCol="0">
            <a:spAutoFit/>
          </a:bodyPr>
          <a:lstStyle/>
          <a:p>
            <a:r>
              <a:rPr lang="en-US" altLang="zh-CN" dirty="0" smtClean="0"/>
              <a:t>Concept 2</a:t>
            </a:r>
            <a:endParaRPr lang="zh-CN" altLang="en-US" dirty="0"/>
          </a:p>
        </p:txBody>
      </p:sp>
      <p:sp>
        <p:nvSpPr>
          <p:cNvPr id="18" name="TextBox 17"/>
          <p:cNvSpPr txBox="1"/>
          <p:nvPr/>
        </p:nvSpPr>
        <p:spPr>
          <a:xfrm>
            <a:off x="3221212" y="3267976"/>
            <a:ext cx="646331" cy="369332"/>
          </a:xfrm>
          <a:prstGeom prst="rect">
            <a:avLst/>
          </a:prstGeom>
          <a:noFill/>
        </p:spPr>
        <p:txBody>
          <a:bodyPr wrap="none" rtlCol="0">
            <a:spAutoFit/>
          </a:bodyPr>
          <a:lstStyle/>
          <a:p>
            <a:r>
              <a:rPr lang="zh-CN" altLang="en-US" dirty="0"/>
              <a:t>属于</a:t>
            </a:r>
          </a:p>
        </p:txBody>
      </p:sp>
      <p:sp>
        <p:nvSpPr>
          <p:cNvPr id="19" name="TextBox 18"/>
          <p:cNvSpPr txBox="1"/>
          <p:nvPr/>
        </p:nvSpPr>
        <p:spPr>
          <a:xfrm>
            <a:off x="2428602" y="4343618"/>
            <a:ext cx="574196" cy="523220"/>
          </a:xfrm>
          <a:prstGeom prst="rect">
            <a:avLst/>
          </a:prstGeom>
          <a:noFill/>
        </p:spPr>
        <p:txBody>
          <a:bodyPr wrap="none" rtlCol="0">
            <a:spAutoFit/>
          </a:bodyPr>
          <a:lstStyle/>
          <a:p>
            <a:r>
              <a:rPr lang="en-US" altLang="zh-CN" sz="2800" dirty="0" smtClean="0"/>
              <a:t>(a)</a:t>
            </a:r>
            <a:endParaRPr lang="zh-CN" altLang="en-US" sz="2800" dirty="0"/>
          </a:p>
        </p:txBody>
      </p:sp>
      <p:sp>
        <p:nvSpPr>
          <p:cNvPr id="21" name="TextBox 20"/>
          <p:cNvSpPr txBox="1"/>
          <p:nvPr/>
        </p:nvSpPr>
        <p:spPr>
          <a:xfrm>
            <a:off x="4319960" y="4158952"/>
            <a:ext cx="1132618" cy="369332"/>
          </a:xfrm>
          <a:prstGeom prst="rect">
            <a:avLst/>
          </a:prstGeom>
          <a:noFill/>
          <a:ln>
            <a:solidFill>
              <a:schemeClr val="tx1"/>
            </a:solidFill>
          </a:ln>
        </p:spPr>
        <p:txBody>
          <a:bodyPr wrap="none" rtlCol="0">
            <a:spAutoFit/>
          </a:bodyPr>
          <a:lstStyle/>
          <a:p>
            <a:r>
              <a:rPr lang="en-US" altLang="zh-CN" dirty="0" smtClean="0"/>
              <a:t>Concept 2</a:t>
            </a:r>
            <a:endParaRPr lang="zh-CN" altLang="en-US" dirty="0"/>
          </a:p>
        </p:txBody>
      </p:sp>
      <p:sp>
        <p:nvSpPr>
          <p:cNvPr id="22" name="TextBox 21"/>
          <p:cNvSpPr txBox="1"/>
          <p:nvPr/>
        </p:nvSpPr>
        <p:spPr>
          <a:xfrm>
            <a:off x="4351494" y="4682172"/>
            <a:ext cx="1132618" cy="369332"/>
          </a:xfrm>
          <a:prstGeom prst="rect">
            <a:avLst/>
          </a:prstGeom>
          <a:noFill/>
          <a:ln>
            <a:solidFill>
              <a:schemeClr val="tx1"/>
            </a:solidFill>
          </a:ln>
        </p:spPr>
        <p:txBody>
          <a:bodyPr wrap="none" rtlCol="0">
            <a:spAutoFit/>
          </a:bodyPr>
          <a:lstStyle/>
          <a:p>
            <a:r>
              <a:rPr lang="en-US" altLang="zh-CN" dirty="0" smtClean="0"/>
              <a:t>Concept 0</a:t>
            </a:r>
            <a:endParaRPr lang="zh-CN" altLang="en-US" dirty="0"/>
          </a:p>
        </p:txBody>
      </p:sp>
      <p:cxnSp>
        <p:nvCxnSpPr>
          <p:cNvPr id="23" name="直接箭头连接符 22"/>
          <p:cNvCxnSpPr/>
          <p:nvPr/>
        </p:nvCxnSpPr>
        <p:spPr>
          <a:xfrm flipV="1">
            <a:off x="2957816" y="4343618"/>
            <a:ext cx="1326152" cy="244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2" idx="1"/>
          </p:cNvCxnSpPr>
          <p:nvPr/>
        </p:nvCxnSpPr>
        <p:spPr>
          <a:xfrm>
            <a:off x="2957816" y="4723003"/>
            <a:ext cx="1393678" cy="143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7303" y="4154666"/>
            <a:ext cx="646331" cy="369332"/>
          </a:xfrm>
          <a:prstGeom prst="rect">
            <a:avLst/>
          </a:prstGeom>
          <a:noFill/>
        </p:spPr>
        <p:txBody>
          <a:bodyPr wrap="none" rtlCol="0">
            <a:spAutoFit/>
          </a:bodyPr>
          <a:lstStyle/>
          <a:p>
            <a:r>
              <a:rPr lang="zh-CN" altLang="en-US" dirty="0"/>
              <a:t>属于</a:t>
            </a:r>
          </a:p>
        </p:txBody>
      </p:sp>
      <p:sp>
        <p:nvSpPr>
          <p:cNvPr id="28" name="TextBox 27"/>
          <p:cNvSpPr txBox="1"/>
          <p:nvPr/>
        </p:nvSpPr>
        <p:spPr>
          <a:xfrm>
            <a:off x="3272708" y="4790634"/>
            <a:ext cx="646331" cy="369332"/>
          </a:xfrm>
          <a:prstGeom prst="rect">
            <a:avLst/>
          </a:prstGeom>
          <a:noFill/>
        </p:spPr>
        <p:txBody>
          <a:bodyPr wrap="none" rtlCol="0">
            <a:spAutoFit/>
          </a:bodyPr>
          <a:lstStyle/>
          <a:p>
            <a:r>
              <a:rPr lang="zh-CN" altLang="en-US" dirty="0"/>
              <a:t>属于</a:t>
            </a:r>
          </a:p>
        </p:txBody>
      </p:sp>
      <p:sp>
        <p:nvSpPr>
          <p:cNvPr id="29" name="TextBox 28"/>
          <p:cNvSpPr txBox="1"/>
          <p:nvPr/>
        </p:nvSpPr>
        <p:spPr>
          <a:xfrm>
            <a:off x="2428602" y="5517232"/>
            <a:ext cx="591829" cy="523220"/>
          </a:xfrm>
          <a:prstGeom prst="rect">
            <a:avLst/>
          </a:prstGeom>
          <a:noFill/>
        </p:spPr>
        <p:txBody>
          <a:bodyPr wrap="none" rtlCol="0">
            <a:spAutoFit/>
          </a:bodyPr>
          <a:lstStyle/>
          <a:p>
            <a:r>
              <a:rPr lang="en-US" altLang="zh-CN" sz="2800" dirty="0" smtClean="0"/>
              <a:t>(b)</a:t>
            </a:r>
            <a:endParaRPr lang="zh-CN" altLang="en-US" sz="2800" dirty="0"/>
          </a:p>
        </p:txBody>
      </p:sp>
      <p:sp>
        <p:nvSpPr>
          <p:cNvPr id="30" name="TextBox 29"/>
          <p:cNvSpPr txBox="1"/>
          <p:nvPr/>
        </p:nvSpPr>
        <p:spPr>
          <a:xfrm>
            <a:off x="4409551" y="5332566"/>
            <a:ext cx="1132618" cy="369332"/>
          </a:xfrm>
          <a:prstGeom prst="rect">
            <a:avLst/>
          </a:prstGeom>
          <a:noFill/>
          <a:ln>
            <a:solidFill>
              <a:schemeClr val="tx1"/>
            </a:solidFill>
          </a:ln>
        </p:spPr>
        <p:txBody>
          <a:bodyPr wrap="none" rtlCol="0">
            <a:spAutoFit/>
          </a:bodyPr>
          <a:lstStyle/>
          <a:p>
            <a:r>
              <a:rPr lang="en-US" altLang="zh-CN" dirty="0" smtClean="0"/>
              <a:t>Concept 2</a:t>
            </a:r>
            <a:endParaRPr lang="zh-CN" altLang="en-US" dirty="0"/>
          </a:p>
        </p:txBody>
      </p:sp>
      <p:sp>
        <p:nvSpPr>
          <p:cNvPr id="31" name="TextBox 30"/>
          <p:cNvSpPr txBox="1"/>
          <p:nvPr/>
        </p:nvSpPr>
        <p:spPr>
          <a:xfrm>
            <a:off x="4409551" y="5855786"/>
            <a:ext cx="1132618" cy="369332"/>
          </a:xfrm>
          <a:prstGeom prst="rect">
            <a:avLst/>
          </a:prstGeom>
          <a:noFill/>
          <a:ln>
            <a:solidFill>
              <a:schemeClr val="tx1"/>
            </a:solidFill>
          </a:ln>
        </p:spPr>
        <p:txBody>
          <a:bodyPr wrap="none" rtlCol="0">
            <a:spAutoFit/>
          </a:bodyPr>
          <a:lstStyle/>
          <a:p>
            <a:r>
              <a:rPr lang="en-US" altLang="zh-CN" dirty="0" smtClean="0"/>
              <a:t>Concept 0</a:t>
            </a:r>
            <a:endParaRPr lang="zh-CN" altLang="en-US" dirty="0"/>
          </a:p>
        </p:txBody>
      </p:sp>
      <p:cxnSp>
        <p:nvCxnSpPr>
          <p:cNvPr id="32" name="直接箭头连接符 31"/>
          <p:cNvCxnSpPr/>
          <p:nvPr/>
        </p:nvCxnSpPr>
        <p:spPr>
          <a:xfrm flipV="1">
            <a:off x="2993808" y="5528517"/>
            <a:ext cx="1326152" cy="244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993808" y="5894566"/>
            <a:ext cx="1393678" cy="143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72707" y="5332566"/>
            <a:ext cx="646331" cy="369332"/>
          </a:xfrm>
          <a:prstGeom prst="rect">
            <a:avLst/>
          </a:prstGeom>
          <a:noFill/>
        </p:spPr>
        <p:txBody>
          <a:bodyPr wrap="none" rtlCol="0">
            <a:spAutoFit/>
          </a:bodyPr>
          <a:lstStyle/>
          <a:p>
            <a:r>
              <a:rPr lang="zh-CN" altLang="en-US" dirty="0"/>
              <a:t>属于</a:t>
            </a:r>
          </a:p>
        </p:txBody>
      </p:sp>
      <p:sp>
        <p:nvSpPr>
          <p:cNvPr id="35" name="TextBox 34"/>
          <p:cNvSpPr txBox="1"/>
          <p:nvPr/>
        </p:nvSpPr>
        <p:spPr>
          <a:xfrm>
            <a:off x="3283371" y="5967810"/>
            <a:ext cx="646331" cy="369332"/>
          </a:xfrm>
          <a:prstGeom prst="rect">
            <a:avLst/>
          </a:prstGeom>
          <a:noFill/>
        </p:spPr>
        <p:txBody>
          <a:bodyPr wrap="none" rtlCol="0">
            <a:spAutoFit/>
          </a:bodyPr>
          <a:lstStyle/>
          <a:p>
            <a:r>
              <a:rPr lang="zh-CN" altLang="en-US" dirty="0"/>
              <a:t>属于</a:t>
            </a:r>
          </a:p>
        </p:txBody>
      </p:sp>
      <p:sp>
        <p:nvSpPr>
          <p:cNvPr id="36" name="TextBox 35"/>
          <p:cNvSpPr txBox="1"/>
          <p:nvPr/>
        </p:nvSpPr>
        <p:spPr>
          <a:xfrm>
            <a:off x="6470559" y="2644365"/>
            <a:ext cx="1181734" cy="523220"/>
          </a:xfrm>
          <a:prstGeom prst="rect">
            <a:avLst/>
          </a:prstGeom>
          <a:noFill/>
        </p:spPr>
        <p:txBody>
          <a:bodyPr wrap="none" rtlCol="0">
            <a:spAutoFit/>
          </a:bodyPr>
          <a:lstStyle/>
          <a:p>
            <a:r>
              <a:rPr lang="en-US" altLang="zh-CN" sz="2800" dirty="0" smtClean="0"/>
              <a:t>(</a:t>
            </a:r>
            <a:r>
              <a:rPr lang="en-US" altLang="zh-CN" sz="2800" dirty="0" err="1" smtClean="0"/>
              <a:t>c,d,i,j</a:t>
            </a:r>
            <a:r>
              <a:rPr lang="en-US" altLang="zh-CN" sz="2800" dirty="0" smtClean="0"/>
              <a:t>)</a:t>
            </a:r>
            <a:endParaRPr lang="zh-CN" altLang="en-US" sz="2800" dirty="0"/>
          </a:p>
        </p:txBody>
      </p:sp>
      <p:cxnSp>
        <p:nvCxnSpPr>
          <p:cNvPr id="37" name="直接箭头连接符 36"/>
          <p:cNvCxnSpPr/>
          <p:nvPr/>
        </p:nvCxnSpPr>
        <p:spPr>
          <a:xfrm>
            <a:off x="7061426" y="3090641"/>
            <a:ext cx="0" cy="808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60150" y="3927827"/>
            <a:ext cx="1132618" cy="369332"/>
          </a:xfrm>
          <a:prstGeom prst="rect">
            <a:avLst/>
          </a:prstGeom>
          <a:noFill/>
          <a:ln>
            <a:solidFill>
              <a:schemeClr val="tx1"/>
            </a:solidFill>
          </a:ln>
        </p:spPr>
        <p:txBody>
          <a:bodyPr wrap="none" rtlCol="0">
            <a:spAutoFit/>
          </a:bodyPr>
          <a:lstStyle/>
          <a:p>
            <a:r>
              <a:rPr lang="en-US" altLang="zh-CN" dirty="0" smtClean="0"/>
              <a:t>Concept 2</a:t>
            </a:r>
            <a:endParaRPr lang="zh-CN" altLang="en-US" dirty="0"/>
          </a:p>
        </p:txBody>
      </p:sp>
      <p:sp>
        <p:nvSpPr>
          <p:cNvPr id="38" name="TextBox 37"/>
          <p:cNvSpPr txBox="1"/>
          <p:nvPr/>
        </p:nvSpPr>
        <p:spPr>
          <a:xfrm>
            <a:off x="3217543" y="2582853"/>
            <a:ext cx="646331" cy="369332"/>
          </a:xfrm>
          <a:prstGeom prst="rect">
            <a:avLst/>
          </a:prstGeom>
          <a:noFill/>
        </p:spPr>
        <p:txBody>
          <a:bodyPr wrap="none" rtlCol="0">
            <a:spAutoFit/>
          </a:bodyPr>
          <a:lstStyle/>
          <a:p>
            <a:r>
              <a:rPr lang="zh-CN" altLang="en-US" dirty="0"/>
              <a:t>属于</a:t>
            </a:r>
          </a:p>
        </p:txBody>
      </p:sp>
    </p:spTree>
    <p:extLst>
      <p:ext uri="{BB962C8B-B14F-4D97-AF65-F5344CB8AC3E}">
        <p14:creationId xmlns:p14="http://schemas.microsoft.com/office/powerpoint/2010/main" xmlns="" val="16489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500"/>
                                        <p:tgtEl>
                                          <p:spTgt spid="9"/>
                                        </p:tgtEl>
                                      </p:cBhvr>
                                    </p:animEffect>
                                  </p:childTnLst>
                                </p:cTn>
                              </p:par>
                              <p:par>
                                <p:cTn id="113" presetID="10" presetClass="entr" presetSubtype="0"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9" grpId="0"/>
      <p:bldP spid="10" grpId="0"/>
      <p:bldP spid="11" grpId="0"/>
      <p:bldP spid="17" grpId="0" animBg="1"/>
      <p:bldP spid="18" grpId="0"/>
      <p:bldP spid="19" grpId="0"/>
      <p:bldP spid="21" grpId="0" animBg="1"/>
      <p:bldP spid="22" grpId="0" animBg="1"/>
      <p:bldP spid="27" grpId="0"/>
      <p:bldP spid="28" grpId="0"/>
      <p:bldP spid="29" grpId="0"/>
      <p:bldP spid="30" grpId="0" animBg="1"/>
      <p:bldP spid="31" grpId="0" animBg="1"/>
      <p:bldP spid="34" grpId="0"/>
      <p:bldP spid="35" grpId="0"/>
      <p:bldP spid="36" grpId="0"/>
      <p:bldP spid="40"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6480720"/>
          </a:xfrm>
        </p:spPr>
        <p:txBody>
          <a:bodyPr/>
          <a:lstStyle/>
          <a:p>
            <a:pPr marL="0" indent="0">
              <a:buNone/>
            </a:pPr>
            <a:r>
              <a:rPr lang="zh-CN" altLang="en-US" dirty="0"/>
              <a:t>关系</a:t>
            </a:r>
            <a:r>
              <a:rPr lang="zh-CN" altLang="en-US" dirty="0" smtClean="0"/>
              <a:t>概念分析</a:t>
            </a:r>
            <a:endParaRPr lang="en-US" altLang="zh-CN" dirty="0" smtClean="0"/>
          </a:p>
          <a:p>
            <a:pPr marL="0" indent="0">
              <a:buNone/>
            </a:pPr>
            <a:r>
              <a:rPr lang="en-US" altLang="zh-CN" dirty="0"/>
              <a:t> </a:t>
            </a:r>
            <a:endParaRPr lang="zh-CN" altLang="en-US" dirty="0"/>
          </a:p>
        </p:txBody>
      </p:sp>
      <p:grpSp>
        <p:nvGrpSpPr>
          <p:cNvPr id="4" name="组合 3"/>
          <p:cNvGrpSpPr/>
          <p:nvPr/>
        </p:nvGrpSpPr>
        <p:grpSpPr>
          <a:xfrm>
            <a:off x="1100813" y="882277"/>
            <a:ext cx="5472608" cy="5456604"/>
            <a:chOff x="2004200" y="1428163"/>
            <a:chExt cx="4533541" cy="5456604"/>
          </a:xfrm>
        </p:grpSpPr>
        <p:sp>
          <p:nvSpPr>
            <p:cNvPr id="5" name="Line 43"/>
            <p:cNvSpPr>
              <a:spLocks noChangeShapeType="1"/>
            </p:cNvSpPr>
            <p:nvPr/>
          </p:nvSpPr>
          <p:spPr bwMode="auto">
            <a:xfrm flipV="1">
              <a:off x="2052528" y="1437435"/>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 name="Line 43"/>
            <p:cNvSpPr>
              <a:spLocks noChangeShapeType="1"/>
            </p:cNvSpPr>
            <p:nvPr/>
          </p:nvSpPr>
          <p:spPr bwMode="auto">
            <a:xfrm flipV="1">
              <a:off x="2051466" y="209927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 name="Line 43"/>
            <p:cNvSpPr>
              <a:spLocks noChangeShapeType="1"/>
            </p:cNvSpPr>
            <p:nvPr/>
          </p:nvSpPr>
          <p:spPr bwMode="auto">
            <a:xfrm flipH="1">
              <a:off x="2683957" y="1463459"/>
              <a:ext cx="0" cy="5366579"/>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 name="Line 43"/>
            <p:cNvSpPr>
              <a:spLocks noChangeShapeType="1"/>
            </p:cNvSpPr>
            <p:nvPr/>
          </p:nvSpPr>
          <p:spPr bwMode="auto">
            <a:xfrm>
              <a:off x="4413861" y="1742640"/>
              <a:ext cx="2074483"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9" name="Line 43"/>
            <p:cNvSpPr>
              <a:spLocks noChangeShapeType="1"/>
            </p:cNvSpPr>
            <p:nvPr/>
          </p:nvSpPr>
          <p:spPr bwMode="auto">
            <a:xfrm>
              <a:off x="3269152" y="1464204"/>
              <a:ext cx="1064"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0" name="Line 43"/>
            <p:cNvSpPr>
              <a:spLocks noChangeShapeType="1"/>
            </p:cNvSpPr>
            <p:nvPr/>
          </p:nvSpPr>
          <p:spPr bwMode="auto">
            <a:xfrm>
              <a:off x="3746367" y="1428163"/>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1" name="Line 43"/>
            <p:cNvSpPr>
              <a:spLocks noChangeShapeType="1"/>
            </p:cNvSpPr>
            <p:nvPr/>
          </p:nvSpPr>
          <p:spPr bwMode="auto">
            <a:xfrm flipV="1">
              <a:off x="2004201" y="6117957"/>
              <a:ext cx="4484152"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2" name="Line 43"/>
            <p:cNvSpPr>
              <a:spLocks noChangeShapeType="1"/>
            </p:cNvSpPr>
            <p:nvPr/>
          </p:nvSpPr>
          <p:spPr bwMode="auto">
            <a:xfrm flipV="1">
              <a:off x="2051467" y="2462174"/>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3" name="Line 43"/>
            <p:cNvSpPr>
              <a:spLocks noChangeShapeType="1"/>
            </p:cNvSpPr>
            <p:nvPr/>
          </p:nvSpPr>
          <p:spPr bwMode="auto">
            <a:xfrm flipV="1">
              <a:off x="2004201" y="2949605"/>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4" name="Line 43"/>
            <p:cNvSpPr>
              <a:spLocks noChangeShapeType="1"/>
            </p:cNvSpPr>
            <p:nvPr/>
          </p:nvSpPr>
          <p:spPr bwMode="auto">
            <a:xfrm flipV="1">
              <a:off x="2004201" y="3309645"/>
              <a:ext cx="453353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5" name="Line 43"/>
            <p:cNvSpPr>
              <a:spLocks noChangeShapeType="1"/>
            </p:cNvSpPr>
            <p:nvPr/>
          </p:nvSpPr>
          <p:spPr bwMode="auto">
            <a:xfrm flipV="1">
              <a:off x="2004200" y="3774767"/>
              <a:ext cx="448414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6" name="Line 43"/>
            <p:cNvSpPr>
              <a:spLocks noChangeShapeType="1"/>
            </p:cNvSpPr>
            <p:nvPr/>
          </p:nvSpPr>
          <p:spPr bwMode="auto">
            <a:xfrm flipV="1">
              <a:off x="2004201" y="4173741"/>
              <a:ext cx="4484148"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7" name="Line 43"/>
            <p:cNvSpPr>
              <a:spLocks noChangeShapeType="1"/>
            </p:cNvSpPr>
            <p:nvPr/>
          </p:nvSpPr>
          <p:spPr bwMode="auto">
            <a:xfrm flipV="1">
              <a:off x="2004200" y="4605789"/>
              <a:ext cx="4484147"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8" name="Line 43"/>
            <p:cNvSpPr>
              <a:spLocks noChangeShapeType="1"/>
            </p:cNvSpPr>
            <p:nvPr/>
          </p:nvSpPr>
          <p:spPr bwMode="auto">
            <a:xfrm flipV="1">
              <a:off x="2004201" y="4965829"/>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9" name="Line 43"/>
            <p:cNvSpPr>
              <a:spLocks noChangeShapeType="1"/>
            </p:cNvSpPr>
            <p:nvPr/>
          </p:nvSpPr>
          <p:spPr bwMode="auto">
            <a:xfrm flipV="1">
              <a:off x="2004200" y="5397877"/>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0" name="Line 43"/>
            <p:cNvSpPr>
              <a:spLocks noChangeShapeType="1"/>
            </p:cNvSpPr>
            <p:nvPr/>
          </p:nvSpPr>
          <p:spPr bwMode="auto">
            <a:xfrm flipV="1">
              <a:off x="2004201" y="5757917"/>
              <a:ext cx="4484144"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1" name="Line 43"/>
            <p:cNvSpPr>
              <a:spLocks noChangeShapeType="1"/>
            </p:cNvSpPr>
            <p:nvPr/>
          </p:nvSpPr>
          <p:spPr bwMode="auto">
            <a:xfrm flipV="1">
              <a:off x="2004201" y="6461202"/>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22" name="Line 43"/>
          <p:cNvSpPr>
            <a:spLocks noChangeShapeType="1"/>
          </p:cNvSpPr>
          <p:nvPr/>
        </p:nvSpPr>
        <p:spPr bwMode="auto">
          <a:xfrm>
            <a:off x="4009606" y="917573"/>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3" name="Line 43"/>
          <p:cNvSpPr>
            <a:spLocks noChangeShapeType="1"/>
          </p:cNvSpPr>
          <p:nvPr/>
        </p:nvSpPr>
        <p:spPr bwMode="auto">
          <a:xfrm>
            <a:off x="5580112" y="891544"/>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4" name="TextBox 23"/>
          <p:cNvSpPr txBox="1"/>
          <p:nvPr/>
        </p:nvSpPr>
        <p:spPr>
          <a:xfrm>
            <a:off x="1310177" y="2256158"/>
            <a:ext cx="379361" cy="584775"/>
          </a:xfrm>
          <a:prstGeom prst="rect">
            <a:avLst/>
          </a:prstGeom>
          <a:noFill/>
        </p:spPr>
        <p:txBody>
          <a:bodyPr wrap="square" rtlCol="0">
            <a:spAutoFit/>
          </a:bodyPr>
          <a:lstStyle/>
          <a:p>
            <a:r>
              <a:rPr lang="en-US" altLang="zh-CN" sz="3200" dirty="0" smtClean="0"/>
              <a:t>c</a:t>
            </a:r>
            <a:endParaRPr lang="zh-CN" altLang="en-US" sz="3200" dirty="0"/>
          </a:p>
        </p:txBody>
      </p:sp>
      <p:sp>
        <p:nvSpPr>
          <p:cNvPr id="25" name="TextBox 24"/>
          <p:cNvSpPr txBox="1"/>
          <p:nvPr/>
        </p:nvSpPr>
        <p:spPr>
          <a:xfrm>
            <a:off x="1341166" y="2686047"/>
            <a:ext cx="425253" cy="584775"/>
          </a:xfrm>
          <a:prstGeom prst="rect">
            <a:avLst/>
          </a:prstGeom>
          <a:noFill/>
        </p:spPr>
        <p:txBody>
          <a:bodyPr wrap="square" rtlCol="0">
            <a:spAutoFit/>
          </a:bodyPr>
          <a:lstStyle/>
          <a:p>
            <a:r>
              <a:rPr lang="en-US" altLang="zh-CN" sz="3200" dirty="0"/>
              <a:t>d</a:t>
            </a:r>
            <a:endParaRPr lang="zh-CN" altLang="en-US" sz="3200" dirty="0"/>
          </a:p>
        </p:txBody>
      </p:sp>
      <p:sp>
        <p:nvSpPr>
          <p:cNvPr id="26" name="TextBox 25"/>
          <p:cNvSpPr txBox="1"/>
          <p:nvPr/>
        </p:nvSpPr>
        <p:spPr>
          <a:xfrm>
            <a:off x="1320175" y="3152026"/>
            <a:ext cx="411656" cy="584775"/>
          </a:xfrm>
          <a:prstGeom prst="rect">
            <a:avLst/>
          </a:prstGeom>
          <a:noFill/>
        </p:spPr>
        <p:txBody>
          <a:bodyPr wrap="square" rtlCol="0">
            <a:spAutoFit/>
          </a:bodyPr>
          <a:lstStyle/>
          <a:p>
            <a:r>
              <a:rPr lang="en-US" altLang="zh-CN" sz="3200" dirty="0"/>
              <a:t>e</a:t>
            </a:r>
            <a:endParaRPr lang="zh-CN" altLang="en-US" sz="3200" dirty="0"/>
          </a:p>
        </p:txBody>
      </p:sp>
      <p:sp>
        <p:nvSpPr>
          <p:cNvPr id="27" name="TextBox 26"/>
          <p:cNvSpPr txBox="1"/>
          <p:nvPr/>
        </p:nvSpPr>
        <p:spPr>
          <a:xfrm>
            <a:off x="1338139" y="3592559"/>
            <a:ext cx="458096" cy="584775"/>
          </a:xfrm>
          <a:prstGeom prst="rect">
            <a:avLst/>
          </a:prstGeom>
          <a:noFill/>
        </p:spPr>
        <p:txBody>
          <a:bodyPr wrap="square" rtlCol="0">
            <a:spAutoFit/>
          </a:bodyPr>
          <a:lstStyle/>
          <a:p>
            <a:r>
              <a:rPr lang="en-US" altLang="zh-CN" sz="3200" dirty="0"/>
              <a:t>f</a:t>
            </a:r>
            <a:endParaRPr lang="zh-CN" altLang="en-US" sz="3200" dirty="0"/>
          </a:p>
        </p:txBody>
      </p:sp>
      <p:sp>
        <p:nvSpPr>
          <p:cNvPr id="28" name="TextBox 27"/>
          <p:cNvSpPr txBox="1"/>
          <p:nvPr/>
        </p:nvSpPr>
        <p:spPr>
          <a:xfrm>
            <a:off x="1287767" y="3923748"/>
            <a:ext cx="401458" cy="584775"/>
          </a:xfrm>
          <a:prstGeom prst="rect">
            <a:avLst/>
          </a:prstGeom>
          <a:noFill/>
        </p:spPr>
        <p:txBody>
          <a:bodyPr wrap="square" rtlCol="0">
            <a:spAutoFit/>
          </a:bodyPr>
          <a:lstStyle/>
          <a:p>
            <a:r>
              <a:rPr lang="en-US" altLang="zh-CN" sz="3200" dirty="0"/>
              <a:t>g</a:t>
            </a:r>
            <a:endParaRPr lang="zh-CN" altLang="en-US" sz="3200" dirty="0"/>
          </a:p>
        </p:txBody>
      </p:sp>
      <p:sp>
        <p:nvSpPr>
          <p:cNvPr id="29" name="TextBox 28"/>
          <p:cNvSpPr txBox="1"/>
          <p:nvPr/>
        </p:nvSpPr>
        <p:spPr>
          <a:xfrm>
            <a:off x="1266521" y="4449770"/>
            <a:ext cx="425253" cy="584775"/>
          </a:xfrm>
          <a:prstGeom prst="rect">
            <a:avLst/>
          </a:prstGeom>
          <a:noFill/>
        </p:spPr>
        <p:txBody>
          <a:bodyPr wrap="square" rtlCol="0">
            <a:spAutoFit/>
          </a:bodyPr>
          <a:lstStyle/>
          <a:p>
            <a:r>
              <a:rPr lang="en-US" altLang="zh-CN" sz="3200" dirty="0"/>
              <a:t>h</a:t>
            </a:r>
            <a:endParaRPr lang="zh-CN" altLang="en-US" sz="3200" dirty="0"/>
          </a:p>
        </p:txBody>
      </p:sp>
      <p:sp>
        <p:nvSpPr>
          <p:cNvPr id="30" name="TextBox 29"/>
          <p:cNvSpPr txBox="1"/>
          <p:nvPr/>
        </p:nvSpPr>
        <p:spPr>
          <a:xfrm>
            <a:off x="1318266" y="5097993"/>
            <a:ext cx="299479" cy="584775"/>
          </a:xfrm>
          <a:prstGeom prst="rect">
            <a:avLst/>
          </a:prstGeom>
          <a:noFill/>
        </p:spPr>
        <p:txBody>
          <a:bodyPr wrap="square" rtlCol="0">
            <a:spAutoFit/>
          </a:bodyPr>
          <a:lstStyle/>
          <a:p>
            <a:r>
              <a:rPr lang="en-US" altLang="zh-CN" sz="3200" dirty="0"/>
              <a:t>j</a:t>
            </a:r>
            <a:endParaRPr lang="zh-CN" altLang="en-US" sz="3200" dirty="0"/>
          </a:p>
        </p:txBody>
      </p:sp>
      <p:sp>
        <p:nvSpPr>
          <p:cNvPr id="31" name="TextBox 30"/>
          <p:cNvSpPr txBox="1"/>
          <p:nvPr/>
        </p:nvSpPr>
        <p:spPr>
          <a:xfrm>
            <a:off x="1341166" y="1466194"/>
            <a:ext cx="404857" cy="584775"/>
          </a:xfrm>
          <a:prstGeom prst="rect">
            <a:avLst/>
          </a:prstGeom>
          <a:noFill/>
        </p:spPr>
        <p:txBody>
          <a:bodyPr wrap="square" rtlCol="0">
            <a:spAutoFit/>
          </a:bodyPr>
          <a:lstStyle/>
          <a:p>
            <a:r>
              <a:rPr lang="en-US" altLang="zh-CN" sz="3200" dirty="0" smtClean="0"/>
              <a:t>a</a:t>
            </a:r>
            <a:endParaRPr lang="zh-CN" altLang="en-US" sz="3200" dirty="0"/>
          </a:p>
        </p:txBody>
      </p:sp>
      <p:sp>
        <p:nvSpPr>
          <p:cNvPr id="32" name="TextBox 31"/>
          <p:cNvSpPr txBox="1"/>
          <p:nvPr/>
        </p:nvSpPr>
        <p:spPr>
          <a:xfrm>
            <a:off x="1355494" y="1963770"/>
            <a:ext cx="425253" cy="584775"/>
          </a:xfrm>
          <a:prstGeom prst="rect">
            <a:avLst/>
          </a:prstGeom>
          <a:noFill/>
        </p:spPr>
        <p:txBody>
          <a:bodyPr wrap="square" rtlCol="0">
            <a:spAutoFit/>
          </a:bodyPr>
          <a:lstStyle/>
          <a:p>
            <a:r>
              <a:rPr lang="en-US" altLang="zh-CN" sz="3200" dirty="0" smtClean="0"/>
              <a:t>b</a:t>
            </a:r>
            <a:endParaRPr lang="zh-CN" altLang="en-US" sz="3200" dirty="0"/>
          </a:p>
        </p:txBody>
      </p:sp>
      <p:sp>
        <p:nvSpPr>
          <p:cNvPr id="33" name="TextBox 32"/>
          <p:cNvSpPr txBox="1"/>
          <p:nvPr/>
        </p:nvSpPr>
        <p:spPr>
          <a:xfrm>
            <a:off x="1351351" y="4795346"/>
            <a:ext cx="296080" cy="584775"/>
          </a:xfrm>
          <a:prstGeom prst="rect">
            <a:avLst/>
          </a:prstGeom>
          <a:noFill/>
        </p:spPr>
        <p:txBody>
          <a:bodyPr wrap="square" rtlCol="0">
            <a:spAutoFit/>
          </a:bodyPr>
          <a:lstStyle/>
          <a:p>
            <a:r>
              <a:rPr lang="en-US" altLang="zh-CN" sz="3200" dirty="0"/>
              <a:t>i</a:t>
            </a:r>
            <a:endParaRPr lang="zh-CN" altLang="en-US" sz="3200" dirty="0"/>
          </a:p>
        </p:txBody>
      </p:sp>
      <p:sp>
        <p:nvSpPr>
          <p:cNvPr id="34" name="TextBox 33"/>
          <p:cNvSpPr txBox="1"/>
          <p:nvPr/>
        </p:nvSpPr>
        <p:spPr>
          <a:xfrm>
            <a:off x="1320175" y="5577876"/>
            <a:ext cx="369163" cy="523220"/>
          </a:xfrm>
          <a:prstGeom prst="rect">
            <a:avLst/>
          </a:prstGeom>
          <a:noFill/>
        </p:spPr>
        <p:txBody>
          <a:bodyPr wrap="square" rtlCol="0">
            <a:spAutoFit/>
          </a:bodyPr>
          <a:lstStyle/>
          <a:p>
            <a:r>
              <a:rPr lang="en-US" altLang="zh-CN" sz="2800" dirty="0" smtClean="0"/>
              <a:t>k</a:t>
            </a:r>
            <a:endParaRPr lang="zh-CN" altLang="en-US" sz="2800" dirty="0"/>
          </a:p>
        </p:txBody>
      </p:sp>
      <p:sp>
        <p:nvSpPr>
          <p:cNvPr id="35" name="TextBox 34"/>
          <p:cNvSpPr txBox="1"/>
          <p:nvPr/>
        </p:nvSpPr>
        <p:spPr>
          <a:xfrm>
            <a:off x="1365979" y="5933996"/>
            <a:ext cx="282483" cy="523220"/>
          </a:xfrm>
          <a:prstGeom prst="rect">
            <a:avLst/>
          </a:prstGeom>
          <a:noFill/>
        </p:spPr>
        <p:txBody>
          <a:bodyPr wrap="square" rtlCol="0">
            <a:spAutoFit/>
          </a:bodyPr>
          <a:lstStyle/>
          <a:p>
            <a:r>
              <a:rPr lang="en-US" altLang="zh-CN" sz="2800" dirty="0"/>
              <a:t>l</a:t>
            </a:r>
            <a:endParaRPr lang="zh-CN" altLang="en-US" sz="2800" dirty="0"/>
          </a:p>
        </p:txBody>
      </p:sp>
      <p:sp>
        <p:nvSpPr>
          <p:cNvPr id="36" name="Line 43"/>
          <p:cNvSpPr>
            <a:spLocks noChangeShapeType="1"/>
          </p:cNvSpPr>
          <p:nvPr/>
        </p:nvSpPr>
        <p:spPr bwMode="auto">
          <a:xfrm flipV="1">
            <a:off x="1159152" y="6338881"/>
            <a:ext cx="5472607"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7" name="TextBox 36"/>
          <p:cNvSpPr txBox="1"/>
          <p:nvPr/>
        </p:nvSpPr>
        <p:spPr>
          <a:xfrm>
            <a:off x="3348523" y="1076413"/>
            <a:ext cx="458780" cy="461665"/>
          </a:xfrm>
          <a:prstGeom prst="rect">
            <a:avLst/>
          </a:prstGeom>
          <a:noFill/>
        </p:spPr>
        <p:txBody>
          <a:bodyPr wrap="none" rtlCol="0">
            <a:spAutoFit/>
          </a:bodyPr>
          <a:lstStyle/>
          <a:p>
            <a:r>
              <a:rPr lang="en-US" altLang="zh-CN" sz="2400" dirty="0" smtClean="0"/>
              <a:t>se</a:t>
            </a:r>
            <a:endParaRPr lang="zh-CN" altLang="en-US" sz="2400" dirty="0"/>
          </a:p>
        </p:txBody>
      </p:sp>
      <p:sp>
        <p:nvSpPr>
          <p:cNvPr id="38" name="TextBox 37"/>
          <p:cNvSpPr txBox="1"/>
          <p:nvPr/>
        </p:nvSpPr>
        <p:spPr>
          <a:xfrm>
            <a:off x="2051720" y="1045540"/>
            <a:ext cx="357790" cy="461665"/>
          </a:xfrm>
          <a:prstGeom prst="rect">
            <a:avLst/>
          </a:prstGeom>
          <a:noFill/>
        </p:spPr>
        <p:txBody>
          <a:bodyPr wrap="none" rtlCol="0">
            <a:spAutoFit/>
          </a:bodyPr>
          <a:lstStyle/>
          <a:p>
            <a:r>
              <a:rPr lang="en-US" altLang="zh-CN" sz="2400" dirty="0" smtClean="0"/>
              <a:t>it</a:t>
            </a:r>
            <a:endParaRPr lang="zh-CN" altLang="en-US" sz="2400" dirty="0"/>
          </a:p>
        </p:txBody>
      </p:sp>
      <p:sp>
        <p:nvSpPr>
          <p:cNvPr id="39" name="TextBox 38"/>
          <p:cNvSpPr txBox="1"/>
          <p:nvPr/>
        </p:nvSpPr>
        <p:spPr>
          <a:xfrm>
            <a:off x="2545920" y="1045539"/>
            <a:ext cx="745717" cy="461665"/>
          </a:xfrm>
          <a:prstGeom prst="rect">
            <a:avLst/>
          </a:prstGeom>
          <a:noFill/>
        </p:spPr>
        <p:txBody>
          <a:bodyPr wrap="none" rtlCol="0">
            <a:spAutoFit/>
          </a:bodyPr>
          <a:lstStyle/>
          <a:p>
            <a:r>
              <a:rPr lang="en-US" altLang="zh-CN" sz="2400" dirty="0" smtClean="0"/>
              <a:t>mmi</a:t>
            </a:r>
            <a:endParaRPr lang="zh-CN" altLang="en-US" sz="2400" dirty="0"/>
          </a:p>
        </p:txBody>
      </p:sp>
      <p:sp>
        <p:nvSpPr>
          <p:cNvPr id="40" name="TextBox 39"/>
          <p:cNvSpPr txBox="1"/>
          <p:nvPr/>
        </p:nvSpPr>
        <p:spPr>
          <a:xfrm>
            <a:off x="4421122" y="814706"/>
            <a:ext cx="758413" cy="461665"/>
          </a:xfrm>
          <a:prstGeom prst="rect">
            <a:avLst/>
          </a:prstGeom>
          <a:noFill/>
        </p:spPr>
        <p:txBody>
          <a:bodyPr wrap="none" rtlCol="0">
            <a:spAutoFit/>
          </a:bodyPr>
          <a:lstStyle/>
          <a:p>
            <a:r>
              <a:rPr lang="en-US" altLang="zh-CN" sz="2400" dirty="0" smtClean="0"/>
              <a:t>cites</a:t>
            </a:r>
            <a:endParaRPr lang="zh-CN" altLang="en-US" sz="2400" dirty="0"/>
          </a:p>
        </p:txBody>
      </p:sp>
      <p:sp>
        <p:nvSpPr>
          <p:cNvPr id="41" name="TextBox 40"/>
          <p:cNvSpPr txBox="1"/>
          <p:nvPr/>
        </p:nvSpPr>
        <p:spPr>
          <a:xfrm>
            <a:off x="5550127" y="907040"/>
            <a:ext cx="1115755" cy="400110"/>
          </a:xfrm>
          <a:prstGeom prst="rect">
            <a:avLst/>
          </a:prstGeom>
          <a:noFill/>
        </p:spPr>
        <p:txBody>
          <a:bodyPr wrap="none" rtlCol="0">
            <a:spAutoFit/>
          </a:bodyPr>
          <a:lstStyle/>
          <a:p>
            <a:r>
              <a:rPr lang="en-US" altLang="zh-CN" sz="2000" dirty="0" smtClean="0"/>
              <a:t>develops</a:t>
            </a:r>
            <a:endParaRPr lang="zh-CN" altLang="en-US" sz="2000" dirty="0"/>
          </a:p>
        </p:txBody>
      </p:sp>
      <p:sp>
        <p:nvSpPr>
          <p:cNvPr id="42" name="Line 43"/>
          <p:cNvSpPr>
            <a:spLocks noChangeShapeType="1"/>
          </p:cNvSpPr>
          <p:nvPr/>
        </p:nvSpPr>
        <p:spPr bwMode="auto">
          <a:xfrm>
            <a:off x="4781914" y="1119935"/>
            <a:ext cx="0" cy="516421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3" name="Line 43"/>
          <p:cNvSpPr>
            <a:spLocks noChangeShapeType="1"/>
          </p:cNvSpPr>
          <p:nvPr/>
        </p:nvSpPr>
        <p:spPr bwMode="auto">
          <a:xfrm>
            <a:off x="4429915" y="1196754"/>
            <a:ext cx="0" cy="516421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4" name="Line 43"/>
          <p:cNvSpPr>
            <a:spLocks noChangeShapeType="1"/>
          </p:cNvSpPr>
          <p:nvPr/>
        </p:nvSpPr>
        <p:spPr bwMode="auto">
          <a:xfrm>
            <a:off x="5179535" y="1196754"/>
            <a:ext cx="0" cy="516421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 name="TextBox 1"/>
          <p:cNvSpPr txBox="1"/>
          <p:nvPr/>
        </p:nvSpPr>
        <p:spPr>
          <a:xfrm>
            <a:off x="4063626" y="1196754"/>
            <a:ext cx="314510" cy="400110"/>
          </a:xfrm>
          <a:prstGeom prst="rect">
            <a:avLst/>
          </a:prstGeom>
          <a:noFill/>
        </p:spPr>
        <p:txBody>
          <a:bodyPr wrap="none" rtlCol="0">
            <a:spAutoFit/>
          </a:bodyPr>
          <a:lstStyle/>
          <a:p>
            <a:r>
              <a:rPr lang="en-US" altLang="zh-CN" sz="2000" dirty="0" smtClean="0"/>
              <a:t>2</a:t>
            </a:r>
            <a:endParaRPr lang="zh-CN" altLang="en-US" sz="2000" dirty="0"/>
          </a:p>
        </p:txBody>
      </p:sp>
      <p:sp>
        <p:nvSpPr>
          <p:cNvPr id="45" name="TextBox 44"/>
          <p:cNvSpPr txBox="1"/>
          <p:nvPr/>
        </p:nvSpPr>
        <p:spPr>
          <a:xfrm>
            <a:off x="4440674" y="1196754"/>
            <a:ext cx="314510" cy="400110"/>
          </a:xfrm>
          <a:prstGeom prst="rect">
            <a:avLst/>
          </a:prstGeom>
          <a:noFill/>
        </p:spPr>
        <p:txBody>
          <a:bodyPr wrap="none" rtlCol="0">
            <a:spAutoFit/>
          </a:bodyPr>
          <a:lstStyle/>
          <a:p>
            <a:r>
              <a:rPr lang="en-US" altLang="zh-CN" sz="2000" dirty="0"/>
              <a:t>0</a:t>
            </a:r>
            <a:endParaRPr lang="zh-CN" altLang="en-US" sz="2000" dirty="0"/>
          </a:p>
        </p:txBody>
      </p:sp>
      <p:sp>
        <p:nvSpPr>
          <p:cNvPr id="46" name="TextBox 45"/>
          <p:cNvSpPr txBox="1"/>
          <p:nvPr/>
        </p:nvSpPr>
        <p:spPr>
          <a:xfrm>
            <a:off x="4865025" y="1210594"/>
            <a:ext cx="314510" cy="400110"/>
          </a:xfrm>
          <a:prstGeom prst="rect">
            <a:avLst/>
          </a:prstGeom>
          <a:noFill/>
        </p:spPr>
        <p:txBody>
          <a:bodyPr wrap="none" rtlCol="0">
            <a:spAutoFit/>
          </a:bodyPr>
          <a:lstStyle/>
          <a:p>
            <a:r>
              <a:rPr lang="en-US" altLang="zh-CN" sz="2000" dirty="0"/>
              <a:t>3</a:t>
            </a:r>
            <a:endParaRPr lang="zh-CN" altLang="en-US" sz="2000" dirty="0"/>
          </a:p>
        </p:txBody>
      </p:sp>
      <p:sp>
        <p:nvSpPr>
          <p:cNvPr id="47" name="TextBox 46"/>
          <p:cNvSpPr txBox="1"/>
          <p:nvPr/>
        </p:nvSpPr>
        <p:spPr>
          <a:xfrm>
            <a:off x="5235617" y="1196079"/>
            <a:ext cx="314510" cy="400110"/>
          </a:xfrm>
          <a:prstGeom prst="rect">
            <a:avLst/>
          </a:prstGeom>
          <a:noFill/>
        </p:spPr>
        <p:txBody>
          <a:bodyPr wrap="none" rtlCol="0">
            <a:spAutoFit/>
          </a:bodyPr>
          <a:lstStyle/>
          <a:p>
            <a:r>
              <a:rPr lang="en-US" altLang="zh-CN" sz="2000" dirty="0"/>
              <a:t>4</a:t>
            </a:r>
            <a:endParaRPr lang="zh-CN" altLang="en-US" sz="2000" dirty="0"/>
          </a:p>
        </p:txBody>
      </p:sp>
      <p:sp>
        <p:nvSpPr>
          <p:cNvPr id="48" name="TextBox 47"/>
          <p:cNvSpPr txBox="1"/>
          <p:nvPr/>
        </p:nvSpPr>
        <p:spPr>
          <a:xfrm>
            <a:off x="5903948" y="1212929"/>
            <a:ext cx="314510" cy="400110"/>
          </a:xfrm>
          <a:prstGeom prst="rect">
            <a:avLst/>
          </a:prstGeom>
          <a:noFill/>
        </p:spPr>
        <p:txBody>
          <a:bodyPr wrap="none" rtlCol="0">
            <a:spAutoFit/>
          </a:bodyPr>
          <a:lstStyle/>
          <a:p>
            <a:r>
              <a:rPr lang="en-US" altLang="zh-CN" sz="2000" dirty="0" smtClean="0"/>
              <a:t>2</a:t>
            </a:r>
            <a:endParaRPr lang="zh-CN" altLang="en-US" sz="2000" dirty="0"/>
          </a:p>
        </p:txBody>
      </p:sp>
      <p:sp>
        <p:nvSpPr>
          <p:cNvPr id="49" name="TextBox 48"/>
          <p:cNvSpPr txBox="1"/>
          <p:nvPr/>
        </p:nvSpPr>
        <p:spPr>
          <a:xfrm>
            <a:off x="2120373" y="1596864"/>
            <a:ext cx="304892" cy="369332"/>
          </a:xfrm>
          <a:prstGeom prst="rect">
            <a:avLst/>
          </a:prstGeom>
          <a:noFill/>
        </p:spPr>
        <p:txBody>
          <a:bodyPr wrap="none" rtlCol="0">
            <a:spAutoFit/>
          </a:bodyPr>
          <a:lstStyle/>
          <a:p>
            <a:r>
              <a:rPr lang="en-US" altLang="zh-CN" dirty="0" smtClean="0"/>
              <a:t>X</a:t>
            </a:r>
            <a:endParaRPr lang="zh-CN" altLang="en-US" dirty="0"/>
          </a:p>
        </p:txBody>
      </p:sp>
      <p:sp>
        <p:nvSpPr>
          <p:cNvPr id="50" name="TextBox 49"/>
          <p:cNvSpPr txBox="1"/>
          <p:nvPr/>
        </p:nvSpPr>
        <p:spPr>
          <a:xfrm>
            <a:off x="2126531" y="1971087"/>
            <a:ext cx="304892" cy="369332"/>
          </a:xfrm>
          <a:prstGeom prst="rect">
            <a:avLst/>
          </a:prstGeom>
          <a:noFill/>
        </p:spPr>
        <p:txBody>
          <a:bodyPr wrap="none" rtlCol="0">
            <a:spAutoFit/>
          </a:bodyPr>
          <a:lstStyle/>
          <a:p>
            <a:r>
              <a:rPr lang="en-US" altLang="zh-CN" dirty="0" smtClean="0"/>
              <a:t>X</a:t>
            </a:r>
            <a:endParaRPr lang="zh-CN" altLang="en-US" dirty="0"/>
          </a:p>
        </p:txBody>
      </p:sp>
      <p:sp>
        <p:nvSpPr>
          <p:cNvPr id="51" name="TextBox 50"/>
          <p:cNvSpPr txBox="1"/>
          <p:nvPr/>
        </p:nvSpPr>
        <p:spPr>
          <a:xfrm>
            <a:off x="2766332" y="4080438"/>
            <a:ext cx="304892" cy="369332"/>
          </a:xfrm>
          <a:prstGeom prst="rect">
            <a:avLst/>
          </a:prstGeom>
          <a:noFill/>
        </p:spPr>
        <p:txBody>
          <a:bodyPr wrap="none" rtlCol="0">
            <a:spAutoFit/>
          </a:bodyPr>
          <a:lstStyle/>
          <a:p>
            <a:r>
              <a:rPr lang="en-US" altLang="zh-CN" dirty="0" smtClean="0"/>
              <a:t>X</a:t>
            </a:r>
            <a:endParaRPr lang="zh-CN" altLang="en-US" dirty="0"/>
          </a:p>
        </p:txBody>
      </p:sp>
      <p:sp>
        <p:nvSpPr>
          <p:cNvPr id="52" name="TextBox 51"/>
          <p:cNvSpPr txBox="1"/>
          <p:nvPr/>
        </p:nvSpPr>
        <p:spPr>
          <a:xfrm>
            <a:off x="3425467" y="4474076"/>
            <a:ext cx="304892" cy="369332"/>
          </a:xfrm>
          <a:prstGeom prst="rect">
            <a:avLst/>
          </a:prstGeom>
          <a:noFill/>
        </p:spPr>
        <p:txBody>
          <a:bodyPr wrap="none" rtlCol="0">
            <a:spAutoFit/>
          </a:bodyPr>
          <a:lstStyle/>
          <a:p>
            <a:r>
              <a:rPr lang="en-US" altLang="zh-CN" dirty="0" smtClean="0"/>
              <a:t>X</a:t>
            </a:r>
            <a:endParaRPr lang="zh-CN" altLang="en-US" dirty="0"/>
          </a:p>
        </p:txBody>
      </p:sp>
      <p:sp>
        <p:nvSpPr>
          <p:cNvPr id="53" name="TextBox 52"/>
          <p:cNvSpPr txBox="1"/>
          <p:nvPr/>
        </p:nvSpPr>
        <p:spPr>
          <a:xfrm>
            <a:off x="4041996" y="2409650"/>
            <a:ext cx="304892" cy="369332"/>
          </a:xfrm>
          <a:prstGeom prst="rect">
            <a:avLst/>
          </a:prstGeom>
          <a:noFill/>
        </p:spPr>
        <p:txBody>
          <a:bodyPr wrap="none" rtlCol="0">
            <a:spAutoFit/>
          </a:bodyPr>
          <a:lstStyle/>
          <a:p>
            <a:r>
              <a:rPr lang="en-US" altLang="zh-CN" dirty="0" smtClean="0"/>
              <a:t>X</a:t>
            </a:r>
            <a:endParaRPr lang="zh-CN" altLang="en-US" dirty="0"/>
          </a:p>
        </p:txBody>
      </p:sp>
      <p:sp>
        <p:nvSpPr>
          <p:cNvPr id="54" name="TextBox 53"/>
          <p:cNvSpPr txBox="1"/>
          <p:nvPr/>
        </p:nvSpPr>
        <p:spPr>
          <a:xfrm>
            <a:off x="4041996" y="2813942"/>
            <a:ext cx="304892" cy="369332"/>
          </a:xfrm>
          <a:prstGeom prst="rect">
            <a:avLst/>
          </a:prstGeom>
          <a:noFill/>
        </p:spPr>
        <p:txBody>
          <a:bodyPr wrap="none" rtlCol="0">
            <a:spAutoFit/>
          </a:bodyPr>
          <a:lstStyle/>
          <a:p>
            <a:r>
              <a:rPr lang="en-US" altLang="zh-CN" dirty="0" smtClean="0"/>
              <a:t>X</a:t>
            </a:r>
            <a:endParaRPr lang="zh-CN" altLang="en-US" dirty="0"/>
          </a:p>
        </p:txBody>
      </p:sp>
      <p:sp>
        <p:nvSpPr>
          <p:cNvPr id="55" name="TextBox 54"/>
          <p:cNvSpPr txBox="1"/>
          <p:nvPr/>
        </p:nvSpPr>
        <p:spPr>
          <a:xfrm>
            <a:off x="4080643" y="4851991"/>
            <a:ext cx="304892" cy="369332"/>
          </a:xfrm>
          <a:prstGeom prst="rect">
            <a:avLst/>
          </a:prstGeom>
          <a:noFill/>
        </p:spPr>
        <p:txBody>
          <a:bodyPr wrap="none" rtlCol="0">
            <a:spAutoFit/>
          </a:bodyPr>
          <a:lstStyle/>
          <a:p>
            <a:r>
              <a:rPr lang="en-US" altLang="zh-CN" dirty="0" smtClean="0"/>
              <a:t>X</a:t>
            </a:r>
            <a:endParaRPr lang="zh-CN" altLang="en-US" dirty="0"/>
          </a:p>
        </p:txBody>
      </p:sp>
      <p:sp>
        <p:nvSpPr>
          <p:cNvPr id="56" name="TextBox 55"/>
          <p:cNvSpPr txBox="1"/>
          <p:nvPr/>
        </p:nvSpPr>
        <p:spPr>
          <a:xfrm>
            <a:off x="4073244" y="5241769"/>
            <a:ext cx="304892" cy="369332"/>
          </a:xfrm>
          <a:prstGeom prst="rect">
            <a:avLst/>
          </a:prstGeom>
          <a:noFill/>
        </p:spPr>
        <p:txBody>
          <a:bodyPr wrap="none" rtlCol="0">
            <a:spAutoFit/>
          </a:bodyPr>
          <a:lstStyle/>
          <a:p>
            <a:r>
              <a:rPr lang="en-US" altLang="zh-CN" dirty="0" smtClean="0"/>
              <a:t>X</a:t>
            </a:r>
            <a:endParaRPr lang="zh-CN" altLang="en-US" dirty="0"/>
          </a:p>
        </p:txBody>
      </p:sp>
      <p:sp>
        <p:nvSpPr>
          <p:cNvPr id="57" name="TextBox 56"/>
          <p:cNvSpPr txBox="1"/>
          <p:nvPr/>
        </p:nvSpPr>
        <p:spPr>
          <a:xfrm>
            <a:off x="4455392" y="4872437"/>
            <a:ext cx="304892" cy="369332"/>
          </a:xfrm>
          <a:prstGeom prst="rect">
            <a:avLst/>
          </a:prstGeom>
          <a:noFill/>
        </p:spPr>
        <p:txBody>
          <a:bodyPr wrap="none" rtlCol="0">
            <a:spAutoFit/>
          </a:bodyPr>
          <a:lstStyle/>
          <a:p>
            <a:r>
              <a:rPr lang="en-US" altLang="zh-CN" dirty="0" smtClean="0"/>
              <a:t>X</a:t>
            </a:r>
            <a:endParaRPr lang="zh-CN" altLang="en-US" dirty="0"/>
          </a:p>
        </p:txBody>
      </p:sp>
      <p:sp>
        <p:nvSpPr>
          <p:cNvPr id="58" name="TextBox 57"/>
          <p:cNvSpPr txBox="1"/>
          <p:nvPr/>
        </p:nvSpPr>
        <p:spPr>
          <a:xfrm>
            <a:off x="4450292" y="5241769"/>
            <a:ext cx="304892" cy="369332"/>
          </a:xfrm>
          <a:prstGeom prst="rect">
            <a:avLst/>
          </a:prstGeom>
          <a:noFill/>
        </p:spPr>
        <p:txBody>
          <a:bodyPr wrap="none" rtlCol="0">
            <a:spAutoFit/>
          </a:bodyPr>
          <a:lstStyle/>
          <a:p>
            <a:r>
              <a:rPr lang="en-US" altLang="zh-CN" dirty="0" smtClean="0"/>
              <a:t>X</a:t>
            </a:r>
            <a:endParaRPr lang="zh-CN" altLang="en-US" dirty="0"/>
          </a:p>
        </p:txBody>
      </p:sp>
      <p:sp>
        <p:nvSpPr>
          <p:cNvPr id="59" name="TextBox 58"/>
          <p:cNvSpPr txBox="1"/>
          <p:nvPr/>
        </p:nvSpPr>
        <p:spPr>
          <a:xfrm>
            <a:off x="5803112" y="3228881"/>
            <a:ext cx="304892" cy="369332"/>
          </a:xfrm>
          <a:prstGeom prst="rect">
            <a:avLst/>
          </a:prstGeom>
          <a:noFill/>
        </p:spPr>
        <p:txBody>
          <a:bodyPr wrap="none" rtlCol="0">
            <a:spAutoFit/>
          </a:bodyPr>
          <a:lstStyle/>
          <a:p>
            <a:r>
              <a:rPr lang="en-US" altLang="zh-CN" dirty="0" smtClean="0"/>
              <a:t>X</a:t>
            </a:r>
            <a:endParaRPr lang="zh-CN" altLang="en-US" dirty="0"/>
          </a:p>
        </p:txBody>
      </p:sp>
      <p:sp>
        <p:nvSpPr>
          <p:cNvPr id="60" name="TextBox 59"/>
          <p:cNvSpPr txBox="1"/>
          <p:nvPr/>
        </p:nvSpPr>
        <p:spPr>
          <a:xfrm>
            <a:off x="5833381" y="3736801"/>
            <a:ext cx="304892" cy="369332"/>
          </a:xfrm>
          <a:prstGeom prst="rect">
            <a:avLst/>
          </a:prstGeom>
          <a:noFill/>
        </p:spPr>
        <p:txBody>
          <a:bodyPr wrap="none" rtlCol="0">
            <a:spAutoFit/>
          </a:bodyPr>
          <a:lstStyle/>
          <a:p>
            <a:r>
              <a:rPr lang="en-US" altLang="zh-CN" dirty="0" smtClean="0"/>
              <a:t>X</a:t>
            </a:r>
            <a:endParaRPr lang="zh-CN" altLang="en-US" dirty="0"/>
          </a:p>
        </p:txBody>
      </p:sp>
      <p:sp>
        <p:nvSpPr>
          <p:cNvPr id="61" name="TextBox 60"/>
          <p:cNvSpPr txBox="1"/>
          <p:nvPr/>
        </p:nvSpPr>
        <p:spPr>
          <a:xfrm>
            <a:off x="5804352" y="5611101"/>
            <a:ext cx="304892" cy="369332"/>
          </a:xfrm>
          <a:prstGeom prst="rect">
            <a:avLst/>
          </a:prstGeom>
          <a:noFill/>
        </p:spPr>
        <p:txBody>
          <a:bodyPr wrap="none" rtlCol="0">
            <a:spAutoFit/>
          </a:bodyPr>
          <a:lstStyle/>
          <a:p>
            <a:r>
              <a:rPr lang="en-US" altLang="zh-CN" dirty="0" smtClean="0"/>
              <a:t>X</a:t>
            </a:r>
            <a:endParaRPr lang="zh-CN" altLang="en-US" dirty="0"/>
          </a:p>
        </p:txBody>
      </p:sp>
      <p:sp>
        <p:nvSpPr>
          <p:cNvPr id="62" name="TextBox 61"/>
          <p:cNvSpPr txBox="1"/>
          <p:nvPr/>
        </p:nvSpPr>
        <p:spPr>
          <a:xfrm>
            <a:off x="5818867" y="5997570"/>
            <a:ext cx="304892" cy="369332"/>
          </a:xfrm>
          <a:prstGeom prst="rect">
            <a:avLst/>
          </a:prstGeom>
          <a:noFill/>
        </p:spPr>
        <p:txBody>
          <a:bodyPr wrap="none" rtlCol="0">
            <a:spAutoFit/>
          </a:bodyPr>
          <a:lstStyle/>
          <a:p>
            <a:r>
              <a:rPr lang="en-US" altLang="zh-CN" dirty="0" smtClean="0"/>
              <a:t>X</a:t>
            </a:r>
            <a:endParaRPr lang="zh-CN" altLang="en-US" dirty="0"/>
          </a:p>
        </p:txBody>
      </p:sp>
    </p:spTree>
    <p:extLst>
      <p:ext uri="{BB962C8B-B14F-4D97-AF65-F5344CB8AC3E}">
        <p14:creationId xmlns:p14="http://schemas.microsoft.com/office/powerpoint/2010/main" xmlns="" val="265239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363272" cy="6192688"/>
          </a:xfrm>
        </p:spPr>
        <p:txBody>
          <a:bodyPr/>
          <a:lstStyle/>
          <a:p>
            <a:pPr marL="0" indent="0">
              <a:buNone/>
            </a:pPr>
            <a:r>
              <a:rPr lang="zh-CN" altLang="en-US" dirty="0" smtClean="0"/>
              <a:t>关系概念分析</a:t>
            </a:r>
            <a:endParaRPr lang="en-US" altLang="zh-CN" dirty="0" smtClean="0"/>
          </a:p>
          <a:p>
            <a:pPr marL="0" indent="0">
              <a:buNone/>
            </a:pPr>
            <a:endParaRPr lang="en-US" altLang="zh-CN" dirty="0" smtClean="0"/>
          </a:p>
          <a:p>
            <a:pPr marL="0" indent="0">
              <a:buNone/>
            </a:pPr>
            <a:r>
              <a:rPr lang="en-US" altLang="zh-CN" dirty="0"/>
              <a:t> </a:t>
            </a:r>
            <a:r>
              <a:rPr lang="en-US" altLang="zh-CN" dirty="0" smtClean="0"/>
              <a:t>             </a:t>
            </a:r>
            <a:endParaRPr lang="zh-CN" altLang="en-US" dirty="0"/>
          </a:p>
        </p:txBody>
      </p:sp>
      <p:grpSp>
        <p:nvGrpSpPr>
          <p:cNvPr id="9" name="组合 8"/>
          <p:cNvGrpSpPr/>
          <p:nvPr/>
        </p:nvGrpSpPr>
        <p:grpSpPr>
          <a:xfrm>
            <a:off x="2425816" y="1137630"/>
            <a:ext cx="6050522" cy="1069979"/>
            <a:chOff x="2647569" y="1614767"/>
            <a:chExt cx="3517756" cy="1161128"/>
          </a:xfrm>
        </p:grpSpPr>
        <p:grpSp>
          <p:nvGrpSpPr>
            <p:cNvPr id="10" name="组合 9"/>
            <p:cNvGrpSpPr/>
            <p:nvPr/>
          </p:nvGrpSpPr>
          <p:grpSpPr>
            <a:xfrm>
              <a:off x="2647569" y="1614767"/>
              <a:ext cx="3517756" cy="1073225"/>
              <a:chOff x="2337387" y="3738570"/>
              <a:chExt cx="1233196" cy="1073225"/>
            </a:xfrm>
          </p:grpSpPr>
          <p:sp>
            <p:nvSpPr>
              <p:cNvPr id="13" name="矩形 12"/>
              <p:cNvSpPr/>
              <p:nvPr/>
            </p:nvSpPr>
            <p:spPr>
              <a:xfrm>
                <a:off x="2337387" y="3738570"/>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Line 43"/>
              <p:cNvSpPr>
                <a:spLocks noChangeShapeType="1"/>
              </p:cNvSpPr>
              <p:nvPr/>
            </p:nvSpPr>
            <p:spPr bwMode="auto">
              <a:xfrm flipV="1">
                <a:off x="2339753" y="4473128"/>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5"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11" name="TextBox 10"/>
            <p:cNvSpPr txBox="1"/>
            <p:nvPr/>
          </p:nvSpPr>
          <p:spPr>
            <a:xfrm>
              <a:off x="3814199" y="1614767"/>
              <a:ext cx="874460" cy="326512"/>
            </a:xfrm>
            <a:prstGeom prst="rect">
              <a:avLst/>
            </a:prstGeom>
            <a:noFill/>
          </p:spPr>
          <p:txBody>
            <a:bodyPr wrap="none" rtlCol="0">
              <a:spAutoFit/>
            </a:bodyPr>
            <a:lstStyle/>
            <a:p>
              <a:pPr algn="ctr"/>
              <a:r>
                <a:rPr lang="en-US" altLang="zh-CN" sz="2000" dirty="0" smtClean="0"/>
                <a:t>Concept 2</a:t>
              </a:r>
              <a:endParaRPr lang="zh-CN" altLang="en-US" sz="2000" dirty="0"/>
            </a:p>
          </p:txBody>
        </p:sp>
        <p:sp>
          <p:nvSpPr>
            <p:cNvPr id="12" name="TextBox 11"/>
            <p:cNvSpPr txBox="1"/>
            <p:nvPr/>
          </p:nvSpPr>
          <p:spPr>
            <a:xfrm>
              <a:off x="3650690" y="2274902"/>
              <a:ext cx="1201476" cy="500993"/>
            </a:xfrm>
            <a:prstGeom prst="rect">
              <a:avLst/>
            </a:prstGeom>
            <a:noFill/>
          </p:spPr>
          <p:txBody>
            <a:bodyPr wrap="none" rtlCol="0">
              <a:spAutoFit/>
            </a:bodyPr>
            <a:lstStyle/>
            <a:p>
              <a:pPr algn="ctr"/>
              <a:r>
                <a:rPr lang="en-US" altLang="zh-CN" sz="2400" dirty="0" err="1" smtClean="0"/>
                <a:t>a,b,c,d,e,f,g,h,i,j</a:t>
              </a:r>
              <a:r>
                <a:rPr lang="en-US" altLang="zh-CN" sz="2400" dirty="0" smtClean="0"/>
                <a:t>,</a:t>
              </a:r>
              <a:endParaRPr lang="zh-CN" altLang="en-US" sz="2400" dirty="0"/>
            </a:p>
          </p:txBody>
        </p:sp>
      </p:grpSp>
      <p:grpSp>
        <p:nvGrpSpPr>
          <p:cNvPr id="16" name="组合 15"/>
          <p:cNvGrpSpPr/>
          <p:nvPr/>
        </p:nvGrpSpPr>
        <p:grpSpPr>
          <a:xfrm>
            <a:off x="267426" y="2635435"/>
            <a:ext cx="1343994" cy="852506"/>
            <a:chOff x="1866606" y="3406554"/>
            <a:chExt cx="1295457" cy="1304053"/>
          </a:xfrm>
        </p:grpSpPr>
        <p:grpSp>
          <p:nvGrpSpPr>
            <p:cNvPr id="17" name="组合 16"/>
            <p:cNvGrpSpPr/>
            <p:nvPr/>
          </p:nvGrpSpPr>
          <p:grpSpPr>
            <a:xfrm>
              <a:off x="1866606" y="3578697"/>
              <a:ext cx="1251092" cy="1073225"/>
              <a:chOff x="2319491" y="3789041"/>
              <a:chExt cx="1251092" cy="1073225"/>
            </a:xfrm>
          </p:grpSpPr>
          <p:sp>
            <p:nvSpPr>
              <p:cNvPr id="21" name="矩形 20"/>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3"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18" name="TextBox 17"/>
            <p:cNvSpPr txBox="1"/>
            <p:nvPr/>
          </p:nvSpPr>
          <p:spPr>
            <a:xfrm>
              <a:off x="2225604" y="3789582"/>
              <a:ext cx="504016" cy="595299"/>
            </a:xfrm>
            <a:prstGeom prst="rect">
              <a:avLst/>
            </a:prstGeom>
            <a:noFill/>
          </p:spPr>
          <p:txBody>
            <a:bodyPr wrap="none" rtlCol="0">
              <a:spAutoFit/>
            </a:bodyPr>
            <a:lstStyle/>
            <a:p>
              <a:r>
                <a:rPr lang="en-US" altLang="zh-CN" sz="2400" dirty="0" smtClean="0"/>
                <a:t>It</a:t>
              </a:r>
              <a:r>
                <a:rPr lang="en-US" altLang="zh-CN" dirty="0" smtClean="0"/>
                <a:t>   </a:t>
              </a:r>
              <a:endParaRPr lang="zh-CN" altLang="en-US" dirty="0"/>
            </a:p>
          </p:txBody>
        </p:sp>
        <p:sp>
          <p:nvSpPr>
            <p:cNvPr id="19" name="TextBox 18"/>
            <p:cNvSpPr txBox="1"/>
            <p:nvPr/>
          </p:nvSpPr>
          <p:spPr>
            <a:xfrm>
              <a:off x="2057232" y="4115308"/>
              <a:ext cx="772866" cy="595299"/>
            </a:xfrm>
            <a:prstGeom prst="rect">
              <a:avLst/>
            </a:prstGeom>
            <a:noFill/>
          </p:spPr>
          <p:txBody>
            <a:bodyPr wrap="none" rtlCol="0">
              <a:spAutoFit/>
            </a:bodyPr>
            <a:lstStyle/>
            <a:p>
              <a:r>
                <a:rPr lang="en-US" altLang="zh-CN" sz="2400" dirty="0" smtClean="0"/>
                <a:t>a</a:t>
              </a:r>
              <a:r>
                <a:rPr lang="zh-CN" altLang="en-US" sz="2400" dirty="0" smtClean="0"/>
                <a:t>，</a:t>
              </a:r>
              <a:r>
                <a:rPr lang="en-US" altLang="zh-CN" sz="2400" dirty="0" smtClean="0"/>
                <a:t>b</a:t>
              </a:r>
              <a:endParaRPr lang="zh-CN" altLang="en-US" sz="2400" dirty="0"/>
            </a:p>
          </p:txBody>
        </p:sp>
        <p:sp>
          <p:nvSpPr>
            <p:cNvPr id="20" name="TextBox 19"/>
            <p:cNvSpPr txBox="1"/>
            <p:nvPr/>
          </p:nvSpPr>
          <p:spPr>
            <a:xfrm>
              <a:off x="1926981" y="3406554"/>
              <a:ext cx="1235082" cy="400110"/>
            </a:xfrm>
            <a:prstGeom prst="rect">
              <a:avLst/>
            </a:prstGeom>
            <a:noFill/>
          </p:spPr>
          <p:txBody>
            <a:bodyPr wrap="none" rtlCol="0">
              <a:spAutoFit/>
            </a:bodyPr>
            <a:lstStyle/>
            <a:p>
              <a:r>
                <a:rPr lang="en-US" altLang="zh-CN" sz="2000" dirty="0" smtClean="0"/>
                <a:t>Concept 0</a:t>
              </a:r>
              <a:endParaRPr lang="zh-CN" altLang="en-US" sz="2000" dirty="0"/>
            </a:p>
          </p:txBody>
        </p:sp>
      </p:grpSp>
      <p:grpSp>
        <p:nvGrpSpPr>
          <p:cNvPr id="24" name="组合 23"/>
          <p:cNvGrpSpPr/>
          <p:nvPr/>
        </p:nvGrpSpPr>
        <p:grpSpPr>
          <a:xfrm>
            <a:off x="1619542" y="2703061"/>
            <a:ext cx="1273886" cy="860119"/>
            <a:chOff x="3923928" y="3460704"/>
            <a:chExt cx="1255344" cy="1249921"/>
          </a:xfrm>
        </p:grpSpPr>
        <p:grpSp>
          <p:nvGrpSpPr>
            <p:cNvPr id="25" name="组合 24"/>
            <p:cNvGrpSpPr/>
            <p:nvPr/>
          </p:nvGrpSpPr>
          <p:grpSpPr>
            <a:xfrm>
              <a:off x="3923928" y="3557851"/>
              <a:ext cx="1251092" cy="1073225"/>
              <a:chOff x="2319491" y="3789041"/>
              <a:chExt cx="1251092" cy="1073225"/>
            </a:xfrm>
          </p:grpSpPr>
          <p:sp>
            <p:nvSpPr>
              <p:cNvPr id="29" name="矩形 28"/>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1"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26" name="TextBox 25"/>
            <p:cNvSpPr txBox="1"/>
            <p:nvPr/>
          </p:nvSpPr>
          <p:spPr>
            <a:xfrm>
              <a:off x="3944190" y="3460704"/>
              <a:ext cx="1235082" cy="400110"/>
            </a:xfrm>
            <a:prstGeom prst="rect">
              <a:avLst/>
            </a:prstGeom>
            <a:noFill/>
          </p:spPr>
          <p:txBody>
            <a:bodyPr wrap="none" rtlCol="0">
              <a:spAutoFit/>
            </a:bodyPr>
            <a:lstStyle/>
            <a:p>
              <a:r>
                <a:rPr lang="en-US" altLang="zh-CN" sz="2000" dirty="0" smtClean="0"/>
                <a:t>Concept 3</a:t>
              </a:r>
              <a:endParaRPr lang="zh-CN" altLang="en-US" sz="2000" dirty="0"/>
            </a:p>
          </p:txBody>
        </p:sp>
        <p:sp>
          <p:nvSpPr>
            <p:cNvPr id="27" name="TextBox 26"/>
            <p:cNvSpPr txBox="1"/>
            <p:nvPr/>
          </p:nvSpPr>
          <p:spPr>
            <a:xfrm>
              <a:off x="4092723" y="3808988"/>
              <a:ext cx="982963" cy="600013"/>
            </a:xfrm>
            <a:prstGeom prst="rect">
              <a:avLst/>
            </a:prstGeom>
            <a:noFill/>
          </p:spPr>
          <p:txBody>
            <a:bodyPr wrap="none" rtlCol="0">
              <a:spAutoFit/>
            </a:bodyPr>
            <a:lstStyle/>
            <a:p>
              <a:r>
                <a:rPr lang="en-US" altLang="zh-CN" sz="2400" dirty="0"/>
                <a:t>mmi</a:t>
              </a:r>
              <a:r>
                <a:rPr lang="en-US" altLang="zh-CN" dirty="0" smtClean="0"/>
                <a:t>   </a:t>
              </a:r>
              <a:endParaRPr lang="zh-CN" altLang="en-US" dirty="0"/>
            </a:p>
          </p:txBody>
        </p:sp>
        <p:sp>
          <p:nvSpPr>
            <p:cNvPr id="28" name="TextBox 27"/>
            <p:cNvSpPr txBox="1"/>
            <p:nvPr/>
          </p:nvSpPr>
          <p:spPr>
            <a:xfrm>
              <a:off x="4383113" y="4110612"/>
              <a:ext cx="357504" cy="600013"/>
            </a:xfrm>
            <a:prstGeom prst="rect">
              <a:avLst/>
            </a:prstGeom>
            <a:noFill/>
          </p:spPr>
          <p:txBody>
            <a:bodyPr wrap="none" rtlCol="0">
              <a:spAutoFit/>
            </a:bodyPr>
            <a:lstStyle/>
            <a:p>
              <a:r>
                <a:rPr lang="en-US" altLang="zh-CN" sz="2400" dirty="0"/>
                <a:t>g</a:t>
              </a:r>
              <a:endParaRPr lang="zh-CN" altLang="en-US" sz="2400" dirty="0"/>
            </a:p>
          </p:txBody>
        </p:sp>
      </p:grpSp>
      <p:grpSp>
        <p:nvGrpSpPr>
          <p:cNvPr id="32" name="组合 31"/>
          <p:cNvGrpSpPr/>
          <p:nvPr/>
        </p:nvGrpSpPr>
        <p:grpSpPr>
          <a:xfrm>
            <a:off x="3007265" y="2645417"/>
            <a:ext cx="1235889" cy="863022"/>
            <a:chOff x="5806267" y="3476838"/>
            <a:chExt cx="1259152" cy="1244980"/>
          </a:xfrm>
        </p:grpSpPr>
        <p:grpSp>
          <p:nvGrpSpPr>
            <p:cNvPr id="33" name="组合 32"/>
            <p:cNvGrpSpPr/>
            <p:nvPr/>
          </p:nvGrpSpPr>
          <p:grpSpPr>
            <a:xfrm>
              <a:off x="5806267" y="3578696"/>
              <a:ext cx="1251092" cy="1073226"/>
              <a:chOff x="2319491" y="3789041"/>
              <a:chExt cx="1251092" cy="1073225"/>
            </a:xfrm>
          </p:grpSpPr>
          <p:sp>
            <p:nvSpPr>
              <p:cNvPr id="37" name="矩形 36"/>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9"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34" name="TextBox 33"/>
            <p:cNvSpPr txBox="1"/>
            <p:nvPr/>
          </p:nvSpPr>
          <p:spPr>
            <a:xfrm>
              <a:off x="5830337" y="3476838"/>
              <a:ext cx="1235082" cy="400112"/>
            </a:xfrm>
            <a:prstGeom prst="rect">
              <a:avLst/>
            </a:prstGeom>
            <a:noFill/>
          </p:spPr>
          <p:txBody>
            <a:bodyPr wrap="none" rtlCol="0">
              <a:spAutoFit/>
            </a:bodyPr>
            <a:lstStyle/>
            <a:p>
              <a:r>
                <a:rPr lang="en-US" altLang="zh-CN" sz="2000" dirty="0" smtClean="0"/>
                <a:t>Concept 4</a:t>
              </a:r>
              <a:endParaRPr lang="zh-CN" altLang="en-US" sz="2000" dirty="0"/>
            </a:p>
          </p:txBody>
        </p:sp>
        <p:sp>
          <p:nvSpPr>
            <p:cNvPr id="35" name="TextBox 34"/>
            <p:cNvSpPr txBox="1"/>
            <p:nvPr/>
          </p:nvSpPr>
          <p:spPr>
            <a:xfrm>
              <a:off x="6271142" y="4134724"/>
              <a:ext cx="321968" cy="587094"/>
            </a:xfrm>
            <a:prstGeom prst="rect">
              <a:avLst/>
            </a:prstGeom>
            <a:noFill/>
          </p:spPr>
          <p:txBody>
            <a:bodyPr wrap="none" rtlCol="0">
              <a:spAutoFit/>
            </a:bodyPr>
            <a:lstStyle/>
            <a:p>
              <a:r>
                <a:rPr lang="en-US" altLang="zh-CN" sz="2400" dirty="0"/>
                <a:t>h</a:t>
              </a:r>
              <a:endParaRPr lang="zh-CN" altLang="en-US" sz="2400" dirty="0"/>
            </a:p>
          </p:txBody>
        </p:sp>
        <p:sp>
          <p:nvSpPr>
            <p:cNvPr id="36" name="TextBox 35"/>
            <p:cNvSpPr txBox="1"/>
            <p:nvPr/>
          </p:nvSpPr>
          <p:spPr>
            <a:xfrm>
              <a:off x="6234772" y="3779814"/>
              <a:ext cx="426212" cy="587094"/>
            </a:xfrm>
            <a:prstGeom prst="rect">
              <a:avLst/>
            </a:prstGeom>
            <a:noFill/>
          </p:spPr>
          <p:txBody>
            <a:bodyPr wrap="none" rtlCol="0">
              <a:spAutoFit/>
            </a:bodyPr>
            <a:lstStyle/>
            <a:p>
              <a:r>
                <a:rPr lang="en-US" altLang="zh-CN" sz="2400" dirty="0"/>
                <a:t>se</a:t>
              </a:r>
              <a:endParaRPr lang="zh-CN" altLang="en-US" sz="2400" dirty="0"/>
            </a:p>
          </p:txBody>
        </p:sp>
      </p:grpSp>
      <p:grpSp>
        <p:nvGrpSpPr>
          <p:cNvPr id="40" name="组合 39"/>
          <p:cNvGrpSpPr/>
          <p:nvPr/>
        </p:nvGrpSpPr>
        <p:grpSpPr>
          <a:xfrm>
            <a:off x="2320987" y="4470899"/>
            <a:ext cx="6143747" cy="1018763"/>
            <a:chOff x="3184370" y="5434573"/>
            <a:chExt cx="2621897" cy="1018763"/>
          </a:xfrm>
        </p:grpSpPr>
        <p:grpSp>
          <p:nvGrpSpPr>
            <p:cNvPr id="41" name="组合 40"/>
            <p:cNvGrpSpPr/>
            <p:nvPr/>
          </p:nvGrpSpPr>
          <p:grpSpPr>
            <a:xfrm flipV="1">
              <a:off x="3184370" y="5462250"/>
              <a:ext cx="2621897" cy="991086"/>
              <a:chOff x="2333646" y="3789041"/>
              <a:chExt cx="1236937" cy="1073225"/>
            </a:xfrm>
          </p:grpSpPr>
          <p:sp>
            <p:nvSpPr>
              <p:cNvPr id="44" name="矩形 43"/>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Line 43"/>
              <p:cNvSpPr>
                <a:spLocks noChangeShapeType="1"/>
              </p:cNvSpPr>
              <p:nvPr/>
            </p:nvSpPr>
            <p:spPr bwMode="auto">
              <a:xfrm flipV="1">
                <a:off x="2333646" y="449952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6"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2" name="TextBox 41"/>
            <p:cNvSpPr txBox="1"/>
            <p:nvPr/>
          </p:nvSpPr>
          <p:spPr>
            <a:xfrm>
              <a:off x="4059095" y="5434573"/>
              <a:ext cx="607312" cy="400110"/>
            </a:xfrm>
            <a:prstGeom prst="rect">
              <a:avLst/>
            </a:prstGeom>
            <a:noFill/>
          </p:spPr>
          <p:txBody>
            <a:bodyPr wrap="none" rtlCol="0">
              <a:spAutoFit/>
            </a:bodyPr>
            <a:lstStyle/>
            <a:p>
              <a:pPr algn="ctr"/>
              <a:r>
                <a:rPr lang="en-US" altLang="zh-CN" sz="2000" dirty="0" smtClean="0"/>
                <a:t>Concept 1</a:t>
              </a:r>
              <a:endParaRPr lang="zh-CN" altLang="en-US" sz="2000" dirty="0"/>
            </a:p>
          </p:txBody>
        </p:sp>
        <p:sp>
          <p:nvSpPr>
            <p:cNvPr id="43" name="TextBox 42"/>
            <p:cNvSpPr txBox="1"/>
            <p:nvPr/>
          </p:nvSpPr>
          <p:spPr>
            <a:xfrm>
              <a:off x="3308978" y="5797232"/>
              <a:ext cx="2497289" cy="461665"/>
            </a:xfrm>
            <a:prstGeom prst="rect">
              <a:avLst/>
            </a:prstGeom>
            <a:noFill/>
          </p:spPr>
          <p:txBody>
            <a:bodyPr wrap="square" rtlCol="0">
              <a:spAutoFit/>
            </a:bodyPr>
            <a:lstStyle/>
            <a:p>
              <a:pPr algn="ctr"/>
              <a:r>
                <a:rPr lang="en-US" altLang="zh-CN" sz="2400" dirty="0" smtClean="0"/>
                <a:t>It se mmi cites:c0 c2 develops:c2</a:t>
              </a:r>
              <a:endParaRPr lang="zh-CN" altLang="en-US" sz="2400" dirty="0"/>
            </a:p>
          </p:txBody>
        </p:sp>
      </p:grpSp>
      <p:grpSp>
        <p:nvGrpSpPr>
          <p:cNvPr id="48" name="组合 47"/>
          <p:cNvGrpSpPr/>
          <p:nvPr/>
        </p:nvGrpSpPr>
        <p:grpSpPr>
          <a:xfrm>
            <a:off x="4991874" y="2338151"/>
            <a:ext cx="1346690" cy="877263"/>
            <a:chOff x="5806267" y="3378639"/>
            <a:chExt cx="1251092" cy="1440323"/>
          </a:xfrm>
        </p:grpSpPr>
        <p:grpSp>
          <p:nvGrpSpPr>
            <p:cNvPr id="49" name="组合 48"/>
            <p:cNvGrpSpPr/>
            <p:nvPr/>
          </p:nvGrpSpPr>
          <p:grpSpPr>
            <a:xfrm>
              <a:off x="5806267" y="3578696"/>
              <a:ext cx="1251092" cy="1073226"/>
              <a:chOff x="2319491" y="3789041"/>
              <a:chExt cx="1251092" cy="1073225"/>
            </a:xfrm>
          </p:grpSpPr>
          <p:sp>
            <p:nvSpPr>
              <p:cNvPr id="53" name="矩形 52"/>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55"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50" name="TextBox 49"/>
            <p:cNvSpPr txBox="1"/>
            <p:nvPr/>
          </p:nvSpPr>
          <p:spPr>
            <a:xfrm>
              <a:off x="5869063" y="3378639"/>
              <a:ext cx="1147407" cy="656915"/>
            </a:xfrm>
            <a:prstGeom prst="rect">
              <a:avLst/>
            </a:prstGeom>
            <a:noFill/>
          </p:spPr>
          <p:txBody>
            <a:bodyPr wrap="none" rtlCol="0">
              <a:spAutoFit/>
            </a:bodyPr>
            <a:lstStyle/>
            <a:p>
              <a:r>
                <a:rPr lang="en-US" altLang="zh-CN" sz="2000" dirty="0" smtClean="0"/>
                <a:t>Concept 5</a:t>
              </a:r>
              <a:endParaRPr lang="zh-CN" altLang="en-US" sz="2000" dirty="0"/>
            </a:p>
          </p:txBody>
        </p:sp>
        <p:sp>
          <p:nvSpPr>
            <p:cNvPr id="51" name="TextBox 50"/>
            <p:cNvSpPr txBox="1"/>
            <p:nvPr/>
          </p:nvSpPr>
          <p:spPr>
            <a:xfrm>
              <a:off x="5992747" y="4060983"/>
              <a:ext cx="791068" cy="757979"/>
            </a:xfrm>
            <a:prstGeom prst="rect">
              <a:avLst/>
            </a:prstGeom>
            <a:noFill/>
          </p:spPr>
          <p:txBody>
            <a:bodyPr wrap="none" rtlCol="0">
              <a:spAutoFit/>
            </a:bodyPr>
            <a:lstStyle/>
            <a:p>
              <a:r>
                <a:rPr lang="en-US" altLang="zh-CN" sz="2400" dirty="0" err="1"/>
                <a:t>c</a:t>
              </a:r>
              <a:r>
                <a:rPr lang="en-US" altLang="zh-CN" sz="2400" dirty="0" err="1" smtClean="0"/>
                <a:t>,d,i,j</a:t>
              </a:r>
              <a:endParaRPr lang="zh-CN" altLang="en-US" sz="2400" dirty="0"/>
            </a:p>
          </p:txBody>
        </p:sp>
        <p:sp>
          <p:nvSpPr>
            <p:cNvPr id="52" name="TextBox 51"/>
            <p:cNvSpPr txBox="1"/>
            <p:nvPr/>
          </p:nvSpPr>
          <p:spPr>
            <a:xfrm>
              <a:off x="5956690" y="3718746"/>
              <a:ext cx="929982" cy="656916"/>
            </a:xfrm>
            <a:prstGeom prst="rect">
              <a:avLst/>
            </a:prstGeom>
            <a:noFill/>
          </p:spPr>
          <p:txBody>
            <a:bodyPr wrap="none" rtlCol="0">
              <a:spAutoFit/>
            </a:bodyPr>
            <a:lstStyle/>
            <a:p>
              <a:r>
                <a:rPr lang="en-US" altLang="zh-CN" sz="2000" dirty="0" smtClean="0"/>
                <a:t>Cites:c2</a:t>
              </a:r>
              <a:endParaRPr lang="zh-CN" altLang="en-US" sz="2000" dirty="0"/>
            </a:p>
          </p:txBody>
        </p:sp>
      </p:grpSp>
      <p:grpSp>
        <p:nvGrpSpPr>
          <p:cNvPr id="56" name="组合 55"/>
          <p:cNvGrpSpPr/>
          <p:nvPr/>
        </p:nvGrpSpPr>
        <p:grpSpPr>
          <a:xfrm>
            <a:off x="5068765" y="3375969"/>
            <a:ext cx="1390661" cy="879838"/>
            <a:chOff x="5806267" y="3378639"/>
            <a:chExt cx="1291941" cy="1444551"/>
          </a:xfrm>
        </p:grpSpPr>
        <p:grpSp>
          <p:nvGrpSpPr>
            <p:cNvPr id="57" name="组合 56"/>
            <p:cNvGrpSpPr/>
            <p:nvPr/>
          </p:nvGrpSpPr>
          <p:grpSpPr>
            <a:xfrm>
              <a:off x="5806267" y="3578696"/>
              <a:ext cx="1251092" cy="1073226"/>
              <a:chOff x="2319491" y="3789041"/>
              <a:chExt cx="1251092" cy="1073225"/>
            </a:xfrm>
          </p:grpSpPr>
          <p:sp>
            <p:nvSpPr>
              <p:cNvPr id="61" name="矩形 60"/>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3"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58" name="TextBox 57"/>
            <p:cNvSpPr txBox="1"/>
            <p:nvPr/>
          </p:nvSpPr>
          <p:spPr>
            <a:xfrm>
              <a:off x="5869063" y="3378639"/>
              <a:ext cx="1147407" cy="656915"/>
            </a:xfrm>
            <a:prstGeom prst="rect">
              <a:avLst/>
            </a:prstGeom>
            <a:noFill/>
          </p:spPr>
          <p:txBody>
            <a:bodyPr wrap="none" rtlCol="0">
              <a:spAutoFit/>
            </a:bodyPr>
            <a:lstStyle/>
            <a:p>
              <a:r>
                <a:rPr lang="en-US" altLang="zh-CN" sz="2000" dirty="0" smtClean="0"/>
                <a:t>Concept 6</a:t>
              </a:r>
              <a:endParaRPr lang="zh-CN" altLang="en-US" sz="2000" dirty="0"/>
            </a:p>
          </p:txBody>
        </p:sp>
        <p:sp>
          <p:nvSpPr>
            <p:cNvPr id="59" name="TextBox 58"/>
            <p:cNvSpPr txBox="1"/>
            <p:nvPr/>
          </p:nvSpPr>
          <p:spPr>
            <a:xfrm>
              <a:off x="6217021" y="4065211"/>
              <a:ext cx="377067" cy="757979"/>
            </a:xfrm>
            <a:prstGeom prst="rect">
              <a:avLst/>
            </a:prstGeom>
            <a:noFill/>
          </p:spPr>
          <p:txBody>
            <a:bodyPr wrap="none" rtlCol="0">
              <a:spAutoFit/>
            </a:bodyPr>
            <a:lstStyle/>
            <a:p>
              <a:r>
                <a:rPr lang="en-US" altLang="zh-CN" sz="2400" dirty="0" err="1" smtClean="0"/>
                <a:t>i,j</a:t>
              </a:r>
              <a:endParaRPr lang="zh-CN" altLang="en-US" sz="2400" dirty="0"/>
            </a:p>
          </p:txBody>
        </p:sp>
        <p:sp>
          <p:nvSpPr>
            <p:cNvPr id="60" name="TextBox 59"/>
            <p:cNvSpPr txBox="1"/>
            <p:nvPr/>
          </p:nvSpPr>
          <p:spPr>
            <a:xfrm>
              <a:off x="5886766" y="3718746"/>
              <a:ext cx="1211442" cy="656915"/>
            </a:xfrm>
            <a:prstGeom prst="rect">
              <a:avLst/>
            </a:prstGeom>
            <a:noFill/>
          </p:spPr>
          <p:txBody>
            <a:bodyPr wrap="none" rtlCol="0">
              <a:spAutoFit/>
            </a:bodyPr>
            <a:lstStyle/>
            <a:p>
              <a:r>
                <a:rPr lang="en-US" altLang="zh-CN" sz="2000" dirty="0" smtClean="0"/>
                <a:t>Cites:c0,c2</a:t>
              </a:r>
              <a:endParaRPr lang="zh-CN" altLang="en-US" sz="2000" dirty="0"/>
            </a:p>
          </p:txBody>
        </p:sp>
      </p:grpSp>
      <p:grpSp>
        <p:nvGrpSpPr>
          <p:cNvPr id="64" name="组合 63"/>
          <p:cNvGrpSpPr/>
          <p:nvPr/>
        </p:nvGrpSpPr>
        <p:grpSpPr>
          <a:xfrm>
            <a:off x="7492386" y="2422693"/>
            <a:ext cx="1423531" cy="1002919"/>
            <a:chOff x="5734881" y="3484548"/>
            <a:chExt cx="1322478" cy="1256342"/>
          </a:xfrm>
        </p:grpSpPr>
        <p:grpSp>
          <p:nvGrpSpPr>
            <p:cNvPr id="65" name="组合 64"/>
            <p:cNvGrpSpPr/>
            <p:nvPr/>
          </p:nvGrpSpPr>
          <p:grpSpPr>
            <a:xfrm>
              <a:off x="5806267" y="3578696"/>
              <a:ext cx="1251092" cy="1073226"/>
              <a:chOff x="2319491" y="3789041"/>
              <a:chExt cx="1251092" cy="1073225"/>
            </a:xfrm>
          </p:grpSpPr>
          <p:sp>
            <p:nvSpPr>
              <p:cNvPr id="69" name="矩形 68"/>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1"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66" name="TextBox 65"/>
            <p:cNvSpPr txBox="1"/>
            <p:nvPr/>
          </p:nvSpPr>
          <p:spPr>
            <a:xfrm>
              <a:off x="5849031" y="3484548"/>
              <a:ext cx="1147407" cy="656915"/>
            </a:xfrm>
            <a:prstGeom prst="rect">
              <a:avLst/>
            </a:prstGeom>
            <a:noFill/>
          </p:spPr>
          <p:txBody>
            <a:bodyPr wrap="none" rtlCol="0">
              <a:spAutoFit/>
            </a:bodyPr>
            <a:lstStyle/>
            <a:p>
              <a:r>
                <a:rPr lang="en-US" altLang="zh-CN" sz="2000" dirty="0" smtClean="0"/>
                <a:t>Concept 7</a:t>
              </a:r>
              <a:endParaRPr lang="zh-CN" altLang="en-US" sz="2000" dirty="0"/>
            </a:p>
          </p:txBody>
        </p:sp>
        <p:sp>
          <p:nvSpPr>
            <p:cNvPr id="67" name="TextBox 66"/>
            <p:cNvSpPr txBox="1"/>
            <p:nvPr/>
          </p:nvSpPr>
          <p:spPr>
            <a:xfrm>
              <a:off x="6047153" y="4162569"/>
              <a:ext cx="789580" cy="578321"/>
            </a:xfrm>
            <a:prstGeom prst="rect">
              <a:avLst/>
            </a:prstGeom>
            <a:noFill/>
          </p:spPr>
          <p:txBody>
            <a:bodyPr wrap="none" rtlCol="0">
              <a:spAutoFit/>
            </a:bodyPr>
            <a:lstStyle/>
            <a:p>
              <a:r>
                <a:rPr lang="en-US" altLang="zh-CN" sz="2400" dirty="0"/>
                <a:t>e</a:t>
              </a:r>
              <a:r>
                <a:rPr lang="en-US" altLang="zh-CN" sz="2400" dirty="0" smtClean="0"/>
                <a:t> f k l</a:t>
              </a:r>
              <a:endParaRPr lang="zh-CN" altLang="en-US" sz="2400" dirty="0"/>
            </a:p>
          </p:txBody>
        </p:sp>
        <p:sp>
          <p:nvSpPr>
            <p:cNvPr id="68" name="TextBox 67"/>
            <p:cNvSpPr txBox="1"/>
            <p:nvPr/>
          </p:nvSpPr>
          <p:spPr>
            <a:xfrm>
              <a:off x="5734881" y="3793484"/>
              <a:ext cx="1322478" cy="501211"/>
            </a:xfrm>
            <a:prstGeom prst="rect">
              <a:avLst/>
            </a:prstGeom>
            <a:noFill/>
          </p:spPr>
          <p:txBody>
            <a:bodyPr wrap="none" rtlCol="0">
              <a:spAutoFit/>
            </a:bodyPr>
            <a:lstStyle/>
            <a:p>
              <a:r>
                <a:rPr lang="en-US" altLang="zh-CN" sz="2000" dirty="0" smtClean="0"/>
                <a:t>develops:c2</a:t>
              </a:r>
              <a:endParaRPr lang="zh-CN" altLang="en-US" sz="2000" dirty="0"/>
            </a:p>
          </p:txBody>
        </p:sp>
      </p:grpSp>
      <p:sp>
        <p:nvSpPr>
          <p:cNvPr id="72" name="Line 43"/>
          <p:cNvSpPr>
            <a:spLocks noChangeShapeType="1"/>
          </p:cNvSpPr>
          <p:nvPr/>
        </p:nvSpPr>
        <p:spPr bwMode="auto">
          <a:xfrm flipH="1">
            <a:off x="970741" y="2096251"/>
            <a:ext cx="3563371" cy="63153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3" name="Line 43"/>
          <p:cNvSpPr>
            <a:spLocks noChangeShapeType="1"/>
          </p:cNvSpPr>
          <p:nvPr/>
        </p:nvSpPr>
        <p:spPr bwMode="auto">
          <a:xfrm flipH="1">
            <a:off x="2448293" y="2142213"/>
            <a:ext cx="1978393" cy="62770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4" name="Line 43"/>
          <p:cNvSpPr>
            <a:spLocks noChangeShapeType="1"/>
          </p:cNvSpPr>
          <p:nvPr/>
        </p:nvSpPr>
        <p:spPr bwMode="auto">
          <a:xfrm flipH="1">
            <a:off x="3611310" y="2066412"/>
            <a:ext cx="1380564" cy="61848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5" name="Line 43"/>
          <p:cNvSpPr>
            <a:spLocks noChangeShapeType="1"/>
          </p:cNvSpPr>
          <p:nvPr/>
        </p:nvSpPr>
        <p:spPr bwMode="auto">
          <a:xfrm>
            <a:off x="5617742" y="2126606"/>
            <a:ext cx="36570" cy="32945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6" name="Line 43"/>
          <p:cNvSpPr>
            <a:spLocks noChangeShapeType="1"/>
          </p:cNvSpPr>
          <p:nvPr/>
        </p:nvSpPr>
        <p:spPr bwMode="auto">
          <a:xfrm>
            <a:off x="6228947" y="2142213"/>
            <a:ext cx="1975204" cy="35563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7" name="Line 43"/>
          <p:cNvSpPr>
            <a:spLocks noChangeShapeType="1"/>
          </p:cNvSpPr>
          <p:nvPr/>
        </p:nvSpPr>
        <p:spPr bwMode="auto">
          <a:xfrm>
            <a:off x="956121" y="3429188"/>
            <a:ext cx="3259234" cy="1069388"/>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8" name="Line 43"/>
          <p:cNvSpPr>
            <a:spLocks noChangeShapeType="1"/>
          </p:cNvSpPr>
          <p:nvPr/>
        </p:nvSpPr>
        <p:spPr bwMode="auto">
          <a:xfrm>
            <a:off x="2196980" y="3508440"/>
            <a:ext cx="2018376" cy="96246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9" name="Line 43"/>
          <p:cNvSpPr>
            <a:spLocks noChangeShapeType="1"/>
          </p:cNvSpPr>
          <p:nvPr/>
        </p:nvSpPr>
        <p:spPr bwMode="auto">
          <a:xfrm>
            <a:off x="3573216" y="3459987"/>
            <a:ext cx="721699" cy="101091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0" name="Line 43"/>
          <p:cNvSpPr>
            <a:spLocks noChangeShapeType="1"/>
          </p:cNvSpPr>
          <p:nvPr/>
        </p:nvSpPr>
        <p:spPr bwMode="auto">
          <a:xfrm>
            <a:off x="5591106" y="3116639"/>
            <a:ext cx="0" cy="39180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1" name="Line 43"/>
          <p:cNvSpPr>
            <a:spLocks noChangeShapeType="1"/>
          </p:cNvSpPr>
          <p:nvPr/>
        </p:nvSpPr>
        <p:spPr bwMode="auto">
          <a:xfrm>
            <a:off x="5661688" y="4154287"/>
            <a:ext cx="35132" cy="344289"/>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2" name="Line 43"/>
          <p:cNvSpPr>
            <a:spLocks noChangeShapeType="1"/>
          </p:cNvSpPr>
          <p:nvPr/>
        </p:nvSpPr>
        <p:spPr bwMode="auto">
          <a:xfrm flipH="1">
            <a:off x="6892162" y="3375968"/>
            <a:ext cx="1311989" cy="112260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184943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barn(inVertical)">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arn(inVertic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barn(inVertical)">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arn(inVertical)">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arn(inVertical)">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barn(inVertical)">
                                      <p:cBhvr>
                                        <p:cTn id="4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80" grpId="0" animBg="1"/>
      <p:bldP spid="81" grpId="0" animBg="1"/>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pPr marL="0" indent="0">
              <a:buNone/>
            </a:pPr>
            <a:r>
              <a:rPr lang="zh-CN" altLang="en-US" dirty="0"/>
              <a:t>关系</a:t>
            </a:r>
            <a:r>
              <a:rPr lang="zh-CN" altLang="en-US" dirty="0" smtClean="0"/>
              <a:t>概念分析</a:t>
            </a:r>
            <a:endParaRPr lang="en-US" altLang="zh-CN" dirty="0" smtClean="0"/>
          </a:p>
          <a:p>
            <a:pPr marL="0" indent="0">
              <a:buNone/>
            </a:pPr>
            <a:r>
              <a:rPr lang="en-US" altLang="zh-CN" dirty="0"/>
              <a:t>Wide scaling-based RCA</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p:txBody>
      </p:sp>
      <p:sp>
        <p:nvSpPr>
          <p:cNvPr id="4" name="矩形 3"/>
          <p:cNvSpPr/>
          <p:nvPr/>
        </p:nvSpPr>
        <p:spPr>
          <a:xfrm>
            <a:off x="136802" y="1455416"/>
            <a:ext cx="9036496" cy="523220"/>
          </a:xfrm>
          <a:prstGeom prst="rect">
            <a:avLst/>
          </a:prstGeom>
        </p:spPr>
        <p:txBody>
          <a:bodyPr wrap="square">
            <a:spAutoFit/>
          </a:bodyPr>
          <a:lstStyle/>
          <a:p>
            <a:r>
              <a:rPr lang="pt-BR" altLang="zh-CN" sz="2800" dirty="0">
                <a:solidFill>
                  <a:prstClr val="white"/>
                </a:solidFill>
              </a:rPr>
              <a:t>cites ⊆ O × O ; cites = {(c, a), (c, g), (d, b), (d, h), (i, a), (j, b)}</a:t>
            </a:r>
            <a:endParaRPr lang="zh-CN" altLang="en-US" sz="2800" dirty="0">
              <a:solidFill>
                <a:prstClr val="white"/>
              </a:solidFill>
            </a:endParaRPr>
          </a:p>
        </p:txBody>
      </p:sp>
      <p:sp>
        <p:nvSpPr>
          <p:cNvPr id="5" name="矩形 4"/>
          <p:cNvSpPr/>
          <p:nvPr/>
        </p:nvSpPr>
        <p:spPr>
          <a:xfrm>
            <a:off x="302161" y="2029692"/>
            <a:ext cx="8640960" cy="523220"/>
          </a:xfrm>
          <a:prstGeom prst="rect">
            <a:avLst/>
          </a:prstGeom>
        </p:spPr>
        <p:txBody>
          <a:bodyPr wrap="square">
            <a:spAutoFit/>
          </a:bodyPr>
          <a:lstStyle/>
          <a:p>
            <a:r>
              <a:rPr lang="pt-BR" altLang="zh-CN" sz="2800" dirty="0">
                <a:solidFill>
                  <a:prstClr val="white"/>
                </a:solidFill>
              </a:rPr>
              <a:t>develops ⊆ O × O ; develops = {(e, c), (f, d), (k, i), (l, j</a:t>
            </a:r>
            <a:r>
              <a:rPr lang="pt-BR" altLang="zh-CN" sz="2800" dirty="0" smtClean="0">
                <a:solidFill>
                  <a:prstClr val="white"/>
                </a:solidFill>
              </a:rPr>
              <a:t>)}</a:t>
            </a:r>
            <a:endParaRPr lang="zh-CN" altLang="en-US" sz="2800" dirty="0">
              <a:solidFill>
                <a:prstClr val="white"/>
              </a:solidFill>
            </a:endParaRPr>
          </a:p>
        </p:txBody>
      </p:sp>
      <p:cxnSp>
        <p:nvCxnSpPr>
          <p:cNvPr id="7" name="直接箭头连接符 6"/>
          <p:cNvCxnSpPr>
            <a:stCxn id="47" idx="2"/>
          </p:cNvCxnSpPr>
          <p:nvPr/>
        </p:nvCxnSpPr>
        <p:spPr>
          <a:xfrm flipH="1">
            <a:off x="683569" y="3223105"/>
            <a:ext cx="261216" cy="566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2330" y="3743161"/>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0</a:t>
            </a:r>
            <a:endParaRPr lang="zh-CN" altLang="en-US" dirty="0">
              <a:solidFill>
                <a:prstClr val="white"/>
              </a:solidFill>
            </a:endParaRPr>
          </a:p>
        </p:txBody>
      </p:sp>
      <p:sp>
        <p:nvSpPr>
          <p:cNvPr id="10" name="TextBox 9"/>
          <p:cNvSpPr txBox="1"/>
          <p:nvPr/>
        </p:nvSpPr>
        <p:spPr>
          <a:xfrm>
            <a:off x="373134" y="2689720"/>
            <a:ext cx="1701158" cy="523220"/>
          </a:xfrm>
          <a:prstGeom prst="rect">
            <a:avLst/>
          </a:prstGeom>
          <a:noFill/>
        </p:spPr>
        <p:txBody>
          <a:bodyPr wrap="square" rtlCol="0">
            <a:spAutoFit/>
          </a:bodyPr>
          <a:lstStyle/>
          <a:p>
            <a:r>
              <a:rPr lang="en-US" altLang="zh-CN" sz="2800" dirty="0" smtClean="0">
                <a:solidFill>
                  <a:prstClr val="white"/>
                </a:solidFill>
              </a:rPr>
              <a:t> (  a,     g  )</a:t>
            </a:r>
            <a:endParaRPr lang="zh-CN" altLang="en-US" sz="2800" dirty="0">
              <a:solidFill>
                <a:prstClr val="white"/>
              </a:solidFill>
            </a:endParaRPr>
          </a:p>
        </p:txBody>
      </p:sp>
      <p:sp>
        <p:nvSpPr>
          <p:cNvPr id="11" name="TextBox 10"/>
          <p:cNvSpPr txBox="1"/>
          <p:nvPr/>
        </p:nvSpPr>
        <p:spPr>
          <a:xfrm>
            <a:off x="3845625" y="2536969"/>
            <a:ext cx="1880841" cy="523220"/>
          </a:xfrm>
          <a:prstGeom prst="rect">
            <a:avLst/>
          </a:prstGeom>
          <a:noFill/>
        </p:spPr>
        <p:txBody>
          <a:bodyPr wrap="square" rtlCol="0">
            <a:spAutoFit/>
          </a:bodyPr>
          <a:lstStyle/>
          <a:p>
            <a:r>
              <a:rPr lang="en-US" altLang="zh-CN" sz="2800" dirty="0" smtClean="0">
                <a:solidFill>
                  <a:prstClr val="white"/>
                </a:solidFill>
              </a:rPr>
              <a:t>  (   b  , h   )</a:t>
            </a:r>
            <a:endParaRPr lang="zh-CN" altLang="en-US" sz="2800" dirty="0">
              <a:solidFill>
                <a:prstClr val="white"/>
              </a:solidFill>
            </a:endParaRPr>
          </a:p>
        </p:txBody>
      </p:sp>
      <p:cxnSp>
        <p:nvCxnSpPr>
          <p:cNvPr id="13" name="直接箭头连接符 12"/>
          <p:cNvCxnSpPr/>
          <p:nvPr/>
        </p:nvCxnSpPr>
        <p:spPr>
          <a:xfrm flipH="1">
            <a:off x="4142926" y="3030628"/>
            <a:ext cx="360636" cy="6066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86046" y="3605297"/>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4</a:t>
            </a:r>
            <a:endParaRPr lang="zh-CN" altLang="en-US" dirty="0">
              <a:solidFill>
                <a:prstClr val="white"/>
              </a:solidFill>
            </a:endParaRPr>
          </a:p>
        </p:txBody>
      </p:sp>
      <p:sp>
        <p:nvSpPr>
          <p:cNvPr id="19" name="TextBox 18"/>
          <p:cNvSpPr txBox="1"/>
          <p:nvPr/>
        </p:nvSpPr>
        <p:spPr>
          <a:xfrm>
            <a:off x="2383620" y="5159966"/>
            <a:ext cx="574196" cy="523220"/>
          </a:xfrm>
          <a:prstGeom prst="rect">
            <a:avLst/>
          </a:prstGeom>
          <a:noFill/>
        </p:spPr>
        <p:txBody>
          <a:bodyPr wrap="none" rtlCol="0">
            <a:spAutoFit/>
          </a:bodyPr>
          <a:lstStyle/>
          <a:p>
            <a:r>
              <a:rPr lang="en-US" altLang="zh-CN" sz="2800" dirty="0" smtClean="0">
                <a:solidFill>
                  <a:prstClr val="white"/>
                </a:solidFill>
              </a:rPr>
              <a:t>(a)</a:t>
            </a:r>
            <a:endParaRPr lang="zh-CN" altLang="en-US" sz="2800" dirty="0">
              <a:solidFill>
                <a:prstClr val="white"/>
              </a:solidFill>
            </a:endParaRPr>
          </a:p>
        </p:txBody>
      </p:sp>
      <p:sp>
        <p:nvSpPr>
          <p:cNvPr id="21" name="TextBox 20"/>
          <p:cNvSpPr txBox="1"/>
          <p:nvPr/>
        </p:nvSpPr>
        <p:spPr>
          <a:xfrm>
            <a:off x="4153405" y="5028766"/>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2</a:t>
            </a:r>
            <a:endParaRPr lang="zh-CN" altLang="en-US" dirty="0">
              <a:solidFill>
                <a:prstClr val="white"/>
              </a:solidFill>
            </a:endParaRPr>
          </a:p>
        </p:txBody>
      </p:sp>
      <p:sp>
        <p:nvSpPr>
          <p:cNvPr id="22" name="TextBox 21"/>
          <p:cNvSpPr txBox="1"/>
          <p:nvPr/>
        </p:nvSpPr>
        <p:spPr>
          <a:xfrm>
            <a:off x="4227153" y="5459177"/>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0</a:t>
            </a:r>
            <a:endParaRPr lang="zh-CN" altLang="en-US" dirty="0">
              <a:solidFill>
                <a:prstClr val="white"/>
              </a:solidFill>
            </a:endParaRPr>
          </a:p>
        </p:txBody>
      </p:sp>
      <p:cxnSp>
        <p:nvCxnSpPr>
          <p:cNvPr id="23" name="直接箭头连接符 22"/>
          <p:cNvCxnSpPr/>
          <p:nvPr/>
        </p:nvCxnSpPr>
        <p:spPr>
          <a:xfrm flipV="1">
            <a:off x="2816774" y="5213432"/>
            <a:ext cx="1326152" cy="244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855087" y="5482120"/>
            <a:ext cx="1393678" cy="143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65987" y="6226921"/>
            <a:ext cx="591829" cy="523220"/>
          </a:xfrm>
          <a:prstGeom prst="rect">
            <a:avLst/>
          </a:prstGeom>
          <a:noFill/>
        </p:spPr>
        <p:txBody>
          <a:bodyPr wrap="none" rtlCol="0">
            <a:spAutoFit/>
          </a:bodyPr>
          <a:lstStyle/>
          <a:p>
            <a:r>
              <a:rPr lang="en-US" altLang="zh-CN" sz="2800" dirty="0" smtClean="0">
                <a:solidFill>
                  <a:prstClr val="white"/>
                </a:solidFill>
              </a:rPr>
              <a:t>(b)</a:t>
            </a:r>
            <a:endParaRPr lang="zh-CN" altLang="en-US" sz="2800" dirty="0">
              <a:solidFill>
                <a:prstClr val="white"/>
              </a:solidFill>
            </a:endParaRPr>
          </a:p>
        </p:txBody>
      </p:sp>
      <p:sp>
        <p:nvSpPr>
          <p:cNvPr id="30" name="TextBox 29"/>
          <p:cNvSpPr txBox="1"/>
          <p:nvPr/>
        </p:nvSpPr>
        <p:spPr>
          <a:xfrm>
            <a:off x="4248765" y="6017704"/>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2</a:t>
            </a:r>
            <a:endParaRPr lang="zh-CN" altLang="en-US" dirty="0">
              <a:solidFill>
                <a:prstClr val="white"/>
              </a:solidFill>
            </a:endParaRPr>
          </a:p>
        </p:txBody>
      </p:sp>
      <p:sp>
        <p:nvSpPr>
          <p:cNvPr id="31" name="TextBox 30"/>
          <p:cNvSpPr txBox="1"/>
          <p:nvPr/>
        </p:nvSpPr>
        <p:spPr>
          <a:xfrm>
            <a:off x="4351494" y="6481656"/>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0</a:t>
            </a:r>
            <a:endParaRPr lang="zh-CN" altLang="en-US" dirty="0">
              <a:solidFill>
                <a:prstClr val="white"/>
              </a:solidFill>
            </a:endParaRPr>
          </a:p>
        </p:txBody>
      </p:sp>
      <p:cxnSp>
        <p:nvCxnSpPr>
          <p:cNvPr id="32" name="直接箭头连接符 31"/>
          <p:cNvCxnSpPr/>
          <p:nvPr/>
        </p:nvCxnSpPr>
        <p:spPr>
          <a:xfrm flipV="1">
            <a:off x="2901001" y="6202370"/>
            <a:ext cx="1326152" cy="2443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908522" y="6446753"/>
            <a:ext cx="1393678" cy="143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535592" y="4690212"/>
            <a:ext cx="1181734" cy="523220"/>
          </a:xfrm>
          <a:prstGeom prst="rect">
            <a:avLst/>
          </a:prstGeom>
          <a:noFill/>
        </p:spPr>
        <p:txBody>
          <a:bodyPr wrap="none" rtlCol="0">
            <a:spAutoFit/>
          </a:bodyPr>
          <a:lstStyle/>
          <a:p>
            <a:r>
              <a:rPr lang="en-US" altLang="zh-CN" sz="2800" dirty="0" smtClean="0">
                <a:solidFill>
                  <a:prstClr val="white"/>
                </a:solidFill>
              </a:rPr>
              <a:t>(</a:t>
            </a:r>
            <a:r>
              <a:rPr lang="en-US" altLang="zh-CN" sz="2800" dirty="0" err="1" smtClean="0">
                <a:solidFill>
                  <a:prstClr val="white"/>
                </a:solidFill>
              </a:rPr>
              <a:t>c,d,i,j</a:t>
            </a:r>
            <a:r>
              <a:rPr lang="en-US" altLang="zh-CN" sz="2800" dirty="0" smtClean="0">
                <a:solidFill>
                  <a:prstClr val="white"/>
                </a:solidFill>
              </a:rPr>
              <a:t>)</a:t>
            </a:r>
            <a:endParaRPr lang="zh-CN" altLang="en-US" sz="2800" dirty="0">
              <a:solidFill>
                <a:prstClr val="white"/>
              </a:solidFill>
            </a:endParaRPr>
          </a:p>
        </p:txBody>
      </p:sp>
      <p:cxnSp>
        <p:nvCxnSpPr>
          <p:cNvPr id="37" name="直接箭头连接符 36"/>
          <p:cNvCxnSpPr/>
          <p:nvPr/>
        </p:nvCxnSpPr>
        <p:spPr>
          <a:xfrm>
            <a:off x="7068909" y="5017437"/>
            <a:ext cx="0" cy="808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84708" y="5820170"/>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2</a:t>
            </a:r>
            <a:endParaRPr lang="zh-CN" altLang="en-US" dirty="0">
              <a:solidFill>
                <a:prstClr val="white"/>
              </a:solidFill>
            </a:endParaRPr>
          </a:p>
        </p:txBody>
      </p:sp>
      <p:cxnSp>
        <p:nvCxnSpPr>
          <p:cNvPr id="41" name="直接箭头连接符 40"/>
          <p:cNvCxnSpPr/>
          <p:nvPr/>
        </p:nvCxnSpPr>
        <p:spPr>
          <a:xfrm>
            <a:off x="2063639" y="2868318"/>
            <a:ext cx="5136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577275" y="2732786"/>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2</a:t>
            </a:r>
            <a:endParaRPr lang="zh-CN" altLang="en-US" dirty="0">
              <a:solidFill>
                <a:prstClr val="white"/>
              </a:solidFill>
            </a:endParaRPr>
          </a:p>
        </p:txBody>
      </p:sp>
      <p:cxnSp>
        <p:nvCxnSpPr>
          <p:cNvPr id="44" name="直接箭头连接符 43"/>
          <p:cNvCxnSpPr/>
          <p:nvPr/>
        </p:nvCxnSpPr>
        <p:spPr>
          <a:xfrm>
            <a:off x="5110376" y="3056799"/>
            <a:ext cx="50570" cy="5278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82384" y="3637308"/>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0</a:t>
            </a:r>
            <a:endParaRPr lang="zh-CN" altLang="en-US" dirty="0">
              <a:solidFill>
                <a:prstClr val="white"/>
              </a:solidFill>
            </a:endParaRPr>
          </a:p>
        </p:txBody>
      </p:sp>
      <p:sp>
        <p:nvSpPr>
          <p:cNvPr id="46" name="矩形 45"/>
          <p:cNvSpPr/>
          <p:nvPr/>
        </p:nvSpPr>
        <p:spPr>
          <a:xfrm>
            <a:off x="4310990" y="2569046"/>
            <a:ext cx="385145" cy="464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81943" y="2732786"/>
            <a:ext cx="325684" cy="490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32330" y="2552912"/>
            <a:ext cx="1641962" cy="781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p:nvPr/>
        </p:nvCxnSpPr>
        <p:spPr>
          <a:xfrm>
            <a:off x="1520758" y="3209994"/>
            <a:ext cx="542881" cy="579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684156" y="3780166"/>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a:t>
            </a:r>
            <a:r>
              <a:rPr lang="en-US" altLang="zh-CN" dirty="0">
                <a:solidFill>
                  <a:prstClr val="white"/>
                </a:solidFill>
              </a:rPr>
              <a:t>3</a:t>
            </a:r>
            <a:endParaRPr lang="zh-CN" altLang="en-US" dirty="0">
              <a:solidFill>
                <a:prstClr val="white"/>
              </a:solidFill>
            </a:endParaRPr>
          </a:p>
        </p:txBody>
      </p:sp>
      <p:sp>
        <p:nvSpPr>
          <p:cNvPr id="65" name="矩形 64"/>
          <p:cNvSpPr/>
          <p:nvPr/>
        </p:nvSpPr>
        <p:spPr>
          <a:xfrm>
            <a:off x="3965065" y="2513847"/>
            <a:ext cx="1641962" cy="781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p:nvPr/>
        </p:nvCxnSpPr>
        <p:spPr>
          <a:xfrm>
            <a:off x="5607027" y="2904375"/>
            <a:ext cx="5136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20663" y="2734304"/>
            <a:ext cx="1132618" cy="369332"/>
          </a:xfrm>
          <a:prstGeom prst="rect">
            <a:avLst/>
          </a:prstGeom>
          <a:noFill/>
          <a:ln>
            <a:solidFill>
              <a:schemeClr val="tx1"/>
            </a:solidFill>
          </a:ln>
        </p:spPr>
        <p:txBody>
          <a:bodyPr wrap="none" rtlCol="0">
            <a:spAutoFit/>
          </a:bodyPr>
          <a:lstStyle/>
          <a:p>
            <a:r>
              <a:rPr lang="en-US" altLang="zh-CN" dirty="0" smtClean="0">
                <a:solidFill>
                  <a:prstClr val="white"/>
                </a:solidFill>
              </a:rPr>
              <a:t>Concept 2</a:t>
            </a:r>
            <a:endParaRPr lang="zh-CN" altLang="en-US" dirty="0">
              <a:solidFill>
                <a:prstClr val="white"/>
              </a:solidFill>
            </a:endParaRPr>
          </a:p>
        </p:txBody>
      </p:sp>
      <p:sp>
        <p:nvSpPr>
          <p:cNvPr id="69" name="矩形 68"/>
          <p:cNvSpPr/>
          <p:nvPr/>
        </p:nvSpPr>
        <p:spPr>
          <a:xfrm>
            <a:off x="1466514" y="2722621"/>
            <a:ext cx="325684" cy="490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942314" y="2529502"/>
            <a:ext cx="385145" cy="464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16161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fade">
                                      <p:cBhvr>
                                        <p:cTn id="75"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par>
                                <p:cTn id="76" presetID="10" presetClass="entr" presetSubtype="0"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par>
                                <p:cTn id="89" presetID="10" presetClass="entr" presetSubtype="0"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par>
                                <p:cTn id="103" presetID="10" presetClass="entr" presetSubtype="0"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1"/>
                                        </p:tgtEl>
                                        <p:attrNameLst>
                                          <p:attrName>style.visibility</p:attrName>
                                        </p:attrNameLst>
                                      </p:cBhvr>
                                      <p:to>
                                        <p:strVal val="visible"/>
                                      </p:to>
                                    </p:set>
                                    <p:animEffect transition="in" filter="fade">
                                      <p:cBhvr>
                                        <p:cTn id="110" dur="500"/>
                                        <p:tgtEl>
                                          <p:spTgt spid="2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par>
                                <p:cTn id="119" presetID="10" presetClass="entr" presetSubtype="0"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par>
                                <p:cTn id="122" presetID="10" presetClass="entr" presetSubtype="0" fill="hold"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500"/>
                                        <p:tgtEl>
                                          <p:spTgt spid="3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500"/>
                                        <p:tgtEl>
                                          <p:spTgt spid="36"/>
                                        </p:tgtEl>
                                      </p:cBhvr>
                                    </p:animEffect>
                                  </p:childTnLst>
                                </p:cTn>
                              </p:par>
                              <p:par>
                                <p:cTn id="138" presetID="10" presetClass="entr" presetSubtype="0" fill="hold" nodeType="with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fade">
                                      <p:cBhvr>
                                        <p:cTn id="140" dur="500"/>
                                        <p:tgtEl>
                                          <p:spTgt spid="3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animBg="1"/>
      <p:bldP spid="10" grpId="0"/>
      <p:bldP spid="11" grpId="0"/>
      <p:bldP spid="17" grpId="0" animBg="1"/>
      <p:bldP spid="19" grpId="0"/>
      <p:bldP spid="21" grpId="0" animBg="1"/>
      <p:bldP spid="22" grpId="0" animBg="1"/>
      <p:bldP spid="29" grpId="0"/>
      <p:bldP spid="30" grpId="0" animBg="1"/>
      <p:bldP spid="31" grpId="0" animBg="1"/>
      <p:bldP spid="36" grpId="0"/>
      <p:bldP spid="40" grpId="0" animBg="1"/>
      <p:bldP spid="42" grpId="0" animBg="1"/>
      <p:bldP spid="45" grpId="0" animBg="1"/>
      <p:bldP spid="46" grpId="0" animBg="1"/>
      <p:bldP spid="47" grpId="0" animBg="1"/>
      <p:bldP spid="55" grpId="0" animBg="1"/>
      <p:bldP spid="60" grpId="0" animBg="1"/>
      <p:bldP spid="65" grpId="0" animBg="1"/>
      <p:bldP spid="68" grpId="0" animBg="1"/>
      <p:bldP spid="69" grpId="0" animBg="1"/>
      <p:bldP spid="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712968" cy="6858000"/>
          </a:xfrm>
        </p:spPr>
        <p:txBody>
          <a:bodyPr/>
          <a:lstStyle/>
          <a:p>
            <a:pPr marL="0" indent="0">
              <a:buNone/>
            </a:pPr>
            <a:r>
              <a:rPr lang="zh-CN" altLang="en-US" dirty="0" smtClean="0"/>
              <a:t>关系概念分析</a:t>
            </a:r>
            <a:endParaRPr lang="en-US" altLang="zh-CN" dirty="0" smtClean="0"/>
          </a:p>
          <a:p>
            <a:pPr marL="0" indent="0">
              <a:buNone/>
            </a:pPr>
            <a:r>
              <a:rPr lang="en-US" altLang="zh-CN" dirty="0" smtClean="0"/>
              <a:t>Wide </a:t>
            </a:r>
            <a:r>
              <a:rPr lang="en-US" altLang="zh-CN" dirty="0"/>
              <a:t>scaling-based </a:t>
            </a:r>
            <a:r>
              <a:rPr lang="en-US" altLang="zh-CN" dirty="0" smtClean="0"/>
              <a:t>RCA</a:t>
            </a:r>
          </a:p>
          <a:p>
            <a:pPr marL="0" indent="0">
              <a:buNone/>
            </a:pPr>
            <a:endParaRPr lang="zh-CN" altLang="en-US" dirty="0"/>
          </a:p>
        </p:txBody>
      </p:sp>
      <p:grpSp>
        <p:nvGrpSpPr>
          <p:cNvPr id="4" name="组合 3"/>
          <p:cNvGrpSpPr/>
          <p:nvPr/>
        </p:nvGrpSpPr>
        <p:grpSpPr>
          <a:xfrm>
            <a:off x="1544772" y="1122413"/>
            <a:ext cx="5472608" cy="5456604"/>
            <a:chOff x="2004200" y="1428163"/>
            <a:chExt cx="4533541" cy="5456604"/>
          </a:xfrm>
        </p:grpSpPr>
        <p:sp>
          <p:nvSpPr>
            <p:cNvPr id="5" name="Line 43"/>
            <p:cNvSpPr>
              <a:spLocks noChangeShapeType="1"/>
            </p:cNvSpPr>
            <p:nvPr/>
          </p:nvSpPr>
          <p:spPr bwMode="auto">
            <a:xfrm flipV="1">
              <a:off x="2052528" y="1437435"/>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6" name="Line 43"/>
            <p:cNvSpPr>
              <a:spLocks noChangeShapeType="1"/>
            </p:cNvSpPr>
            <p:nvPr/>
          </p:nvSpPr>
          <p:spPr bwMode="auto">
            <a:xfrm flipV="1">
              <a:off x="2051466" y="209927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 name="Line 43"/>
            <p:cNvSpPr>
              <a:spLocks noChangeShapeType="1"/>
            </p:cNvSpPr>
            <p:nvPr/>
          </p:nvSpPr>
          <p:spPr bwMode="auto">
            <a:xfrm flipH="1">
              <a:off x="2683957" y="1463459"/>
              <a:ext cx="0" cy="5366579"/>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8" name="Line 43"/>
            <p:cNvSpPr>
              <a:spLocks noChangeShapeType="1"/>
            </p:cNvSpPr>
            <p:nvPr/>
          </p:nvSpPr>
          <p:spPr bwMode="auto">
            <a:xfrm>
              <a:off x="4225977" y="1778020"/>
              <a:ext cx="2311764"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 name="Line 43"/>
            <p:cNvSpPr>
              <a:spLocks noChangeShapeType="1"/>
            </p:cNvSpPr>
            <p:nvPr/>
          </p:nvSpPr>
          <p:spPr bwMode="auto">
            <a:xfrm>
              <a:off x="3269152" y="1464204"/>
              <a:ext cx="1064"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0" name="Line 43"/>
            <p:cNvSpPr>
              <a:spLocks noChangeShapeType="1"/>
            </p:cNvSpPr>
            <p:nvPr/>
          </p:nvSpPr>
          <p:spPr bwMode="auto">
            <a:xfrm>
              <a:off x="3746367" y="1428163"/>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 name="Line 43"/>
            <p:cNvSpPr>
              <a:spLocks noChangeShapeType="1"/>
            </p:cNvSpPr>
            <p:nvPr/>
          </p:nvSpPr>
          <p:spPr bwMode="auto">
            <a:xfrm flipV="1">
              <a:off x="2004201" y="6117957"/>
              <a:ext cx="4484152"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2" name="Line 43"/>
            <p:cNvSpPr>
              <a:spLocks noChangeShapeType="1"/>
            </p:cNvSpPr>
            <p:nvPr/>
          </p:nvSpPr>
          <p:spPr bwMode="auto">
            <a:xfrm flipV="1">
              <a:off x="2051467" y="2462174"/>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3" name="Line 43"/>
            <p:cNvSpPr>
              <a:spLocks noChangeShapeType="1"/>
            </p:cNvSpPr>
            <p:nvPr/>
          </p:nvSpPr>
          <p:spPr bwMode="auto">
            <a:xfrm flipV="1">
              <a:off x="2004201" y="2949605"/>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4" name="Line 43"/>
            <p:cNvSpPr>
              <a:spLocks noChangeShapeType="1"/>
            </p:cNvSpPr>
            <p:nvPr/>
          </p:nvSpPr>
          <p:spPr bwMode="auto">
            <a:xfrm flipV="1">
              <a:off x="2004201" y="3309645"/>
              <a:ext cx="453353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5" name="Line 43"/>
            <p:cNvSpPr>
              <a:spLocks noChangeShapeType="1"/>
            </p:cNvSpPr>
            <p:nvPr/>
          </p:nvSpPr>
          <p:spPr bwMode="auto">
            <a:xfrm flipV="1">
              <a:off x="2004200" y="3774767"/>
              <a:ext cx="448414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6" name="Line 43"/>
            <p:cNvSpPr>
              <a:spLocks noChangeShapeType="1"/>
            </p:cNvSpPr>
            <p:nvPr/>
          </p:nvSpPr>
          <p:spPr bwMode="auto">
            <a:xfrm flipV="1">
              <a:off x="2004201" y="4173741"/>
              <a:ext cx="4484148"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7" name="Line 43"/>
            <p:cNvSpPr>
              <a:spLocks noChangeShapeType="1"/>
            </p:cNvSpPr>
            <p:nvPr/>
          </p:nvSpPr>
          <p:spPr bwMode="auto">
            <a:xfrm flipV="1">
              <a:off x="2004200" y="4605789"/>
              <a:ext cx="4484147"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8" name="Line 43"/>
            <p:cNvSpPr>
              <a:spLocks noChangeShapeType="1"/>
            </p:cNvSpPr>
            <p:nvPr/>
          </p:nvSpPr>
          <p:spPr bwMode="auto">
            <a:xfrm flipV="1">
              <a:off x="2004201" y="4965829"/>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9" name="Line 43"/>
            <p:cNvSpPr>
              <a:spLocks noChangeShapeType="1"/>
            </p:cNvSpPr>
            <p:nvPr/>
          </p:nvSpPr>
          <p:spPr bwMode="auto">
            <a:xfrm flipV="1">
              <a:off x="2004200" y="5397877"/>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0" name="Line 43"/>
            <p:cNvSpPr>
              <a:spLocks noChangeShapeType="1"/>
            </p:cNvSpPr>
            <p:nvPr/>
          </p:nvSpPr>
          <p:spPr bwMode="auto">
            <a:xfrm flipV="1">
              <a:off x="2004201" y="5757917"/>
              <a:ext cx="4484144"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1" name="Line 43"/>
            <p:cNvSpPr>
              <a:spLocks noChangeShapeType="1"/>
            </p:cNvSpPr>
            <p:nvPr/>
          </p:nvSpPr>
          <p:spPr bwMode="auto">
            <a:xfrm flipV="1">
              <a:off x="2004201" y="6461202"/>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22" name="Line 43"/>
          <p:cNvSpPr>
            <a:spLocks noChangeShapeType="1"/>
          </p:cNvSpPr>
          <p:nvPr/>
        </p:nvSpPr>
        <p:spPr bwMode="auto">
          <a:xfrm flipV="1">
            <a:off x="1543490" y="6542976"/>
            <a:ext cx="5472607"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3" name="Line 43"/>
          <p:cNvSpPr>
            <a:spLocks noChangeShapeType="1"/>
          </p:cNvSpPr>
          <p:nvPr/>
        </p:nvSpPr>
        <p:spPr bwMode="auto">
          <a:xfrm>
            <a:off x="4226763" y="1158454"/>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4" name="Line 43"/>
          <p:cNvSpPr>
            <a:spLocks noChangeShapeType="1"/>
          </p:cNvSpPr>
          <p:nvPr/>
        </p:nvSpPr>
        <p:spPr bwMode="auto">
          <a:xfrm>
            <a:off x="4716016" y="1472271"/>
            <a:ext cx="0" cy="5106746"/>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5" name="Line 43"/>
          <p:cNvSpPr>
            <a:spLocks noChangeShapeType="1"/>
          </p:cNvSpPr>
          <p:nvPr/>
        </p:nvSpPr>
        <p:spPr bwMode="auto">
          <a:xfrm>
            <a:off x="5220072" y="1472271"/>
            <a:ext cx="0" cy="5106746"/>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6" name="Line 43"/>
          <p:cNvSpPr>
            <a:spLocks noChangeShapeType="1"/>
          </p:cNvSpPr>
          <p:nvPr/>
        </p:nvSpPr>
        <p:spPr bwMode="auto">
          <a:xfrm>
            <a:off x="5713576" y="1472271"/>
            <a:ext cx="0" cy="5106746"/>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7" name="Line 43"/>
          <p:cNvSpPr>
            <a:spLocks noChangeShapeType="1"/>
          </p:cNvSpPr>
          <p:nvPr/>
        </p:nvSpPr>
        <p:spPr bwMode="auto">
          <a:xfrm>
            <a:off x="6084168" y="1158454"/>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9" name="TextBox 28"/>
          <p:cNvSpPr txBox="1"/>
          <p:nvPr/>
        </p:nvSpPr>
        <p:spPr>
          <a:xfrm>
            <a:off x="1696604" y="2891235"/>
            <a:ext cx="425253" cy="584775"/>
          </a:xfrm>
          <a:prstGeom prst="rect">
            <a:avLst/>
          </a:prstGeom>
          <a:noFill/>
        </p:spPr>
        <p:txBody>
          <a:bodyPr wrap="square" rtlCol="0">
            <a:spAutoFit/>
          </a:bodyPr>
          <a:lstStyle/>
          <a:p>
            <a:r>
              <a:rPr lang="en-US" altLang="zh-CN" sz="3200" dirty="0"/>
              <a:t>d</a:t>
            </a:r>
            <a:endParaRPr lang="zh-CN" altLang="en-US" sz="3200" dirty="0"/>
          </a:p>
        </p:txBody>
      </p:sp>
      <p:sp>
        <p:nvSpPr>
          <p:cNvPr id="30" name="TextBox 29"/>
          <p:cNvSpPr txBox="1"/>
          <p:nvPr/>
        </p:nvSpPr>
        <p:spPr>
          <a:xfrm>
            <a:off x="1675613" y="3357214"/>
            <a:ext cx="411656" cy="584775"/>
          </a:xfrm>
          <a:prstGeom prst="rect">
            <a:avLst/>
          </a:prstGeom>
          <a:noFill/>
        </p:spPr>
        <p:txBody>
          <a:bodyPr wrap="square" rtlCol="0">
            <a:spAutoFit/>
          </a:bodyPr>
          <a:lstStyle/>
          <a:p>
            <a:r>
              <a:rPr lang="en-US" altLang="zh-CN" sz="3200" dirty="0"/>
              <a:t>e</a:t>
            </a:r>
            <a:endParaRPr lang="zh-CN" altLang="en-US" sz="3200" dirty="0"/>
          </a:p>
        </p:txBody>
      </p:sp>
      <p:sp>
        <p:nvSpPr>
          <p:cNvPr id="31" name="TextBox 30"/>
          <p:cNvSpPr txBox="1"/>
          <p:nvPr/>
        </p:nvSpPr>
        <p:spPr>
          <a:xfrm>
            <a:off x="1693577" y="3797747"/>
            <a:ext cx="458096" cy="584775"/>
          </a:xfrm>
          <a:prstGeom prst="rect">
            <a:avLst/>
          </a:prstGeom>
          <a:noFill/>
        </p:spPr>
        <p:txBody>
          <a:bodyPr wrap="square" rtlCol="0">
            <a:spAutoFit/>
          </a:bodyPr>
          <a:lstStyle/>
          <a:p>
            <a:r>
              <a:rPr lang="en-US" altLang="zh-CN" sz="3200" dirty="0"/>
              <a:t>f</a:t>
            </a:r>
            <a:endParaRPr lang="zh-CN" altLang="en-US" sz="3200" dirty="0"/>
          </a:p>
        </p:txBody>
      </p:sp>
      <p:sp>
        <p:nvSpPr>
          <p:cNvPr id="32" name="TextBox 31"/>
          <p:cNvSpPr txBox="1"/>
          <p:nvPr/>
        </p:nvSpPr>
        <p:spPr>
          <a:xfrm>
            <a:off x="1643205" y="4128936"/>
            <a:ext cx="401458" cy="584775"/>
          </a:xfrm>
          <a:prstGeom prst="rect">
            <a:avLst/>
          </a:prstGeom>
          <a:noFill/>
        </p:spPr>
        <p:txBody>
          <a:bodyPr wrap="square" rtlCol="0">
            <a:spAutoFit/>
          </a:bodyPr>
          <a:lstStyle/>
          <a:p>
            <a:r>
              <a:rPr lang="en-US" altLang="zh-CN" sz="3200" dirty="0"/>
              <a:t>g</a:t>
            </a:r>
            <a:endParaRPr lang="zh-CN" altLang="en-US" sz="3200" dirty="0"/>
          </a:p>
        </p:txBody>
      </p:sp>
      <p:sp>
        <p:nvSpPr>
          <p:cNvPr id="33" name="TextBox 32"/>
          <p:cNvSpPr txBox="1"/>
          <p:nvPr/>
        </p:nvSpPr>
        <p:spPr>
          <a:xfrm>
            <a:off x="1621959" y="4654958"/>
            <a:ext cx="425253" cy="584775"/>
          </a:xfrm>
          <a:prstGeom prst="rect">
            <a:avLst/>
          </a:prstGeom>
          <a:noFill/>
        </p:spPr>
        <p:txBody>
          <a:bodyPr wrap="square" rtlCol="0">
            <a:spAutoFit/>
          </a:bodyPr>
          <a:lstStyle/>
          <a:p>
            <a:r>
              <a:rPr lang="en-US" altLang="zh-CN" sz="3200" dirty="0"/>
              <a:t>h</a:t>
            </a:r>
            <a:endParaRPr lang="zh-CN" altLang="en-US" sz="3200" dirty="0"/>
          </a:p>
        </p:txBody>
      </p:sp>
      <p:sp>
        <p:nvSpPr>
          <p:cNvPr id="34" name="TextBox 33"/>
          <p:cNvSpPr txBox="1"/>
          <p:nvPr/>
        </p:nvSpPr>
        <p:spPr>
          <a:xfrm>
            <a:off x="1673704" y="5303181"/>
            <a:ext cx="299479" cy="584775"/>
          </a:xfrm>
          <a:prstGeom prst="rect">
            <a:avLst/>
          </a:prstGeom>
          <a:noFill/>
        </p:spPr>
        <p:txBody>
          <a:bodyPr wrap="square" rtlCol="0">
            <a:spAutoFit/>
          </a:bodyPr>
          <a:lstStyle/>
          <a:p>
            <a:r>
              <a:rPr lang="en-US" altLang="zh-CN" sz="3200" dirty="0"/>
              <a:t>j</a:t>
            </a:r>
            <a:endParaRPr lang="zh-CN" altLang="en-US" sz="3200" dirty="0"/>
          </a:p>
        </p:txBody>
      </p:sp>
      <p:sp>
        <p:nvSpPr>
          <p:cNvPr id="35" name="TextBox 34"/>
          <p:cNvSpPr txBox="1"/>
          <p:nvPr/>
        </p:nvSpPr>
        <p:spPr>
          <a:xfrm>
            <a:off x="1696604" y="1671382"/>
            <a:ext cx="404857" cy="584775"/>
          </a:xfrm>
          <a:prstGeom prst="rect">
            <a:avLst/>
          </a:prstGeom>
          <a:noFill/>
        </p:spPr>
        <p:txBody>
          <a:bodyPr wrap="square" rtlCol="0">
            <a:spAutoFit/>
          </a:bodyPr>
          <a:lstStyle/>
          <a:p>
            <a:r>
              <a:rPr lang="en-US" altLang="zh-CN" sz="3200" dirty="0" smtClean="0"/>
              <a:t>a</a:t>
            </a:r>
            <a:endParaRPr lang="zh-CN" altLang="en-US" sz="3200" dirty="0"/>
          </a:p>
        </p:txBody>
      </p:sp>
      <p:sp>
        <p:nvSpPr>
          <p:cNvPr id="36" name="TextBox 35"/>
          <p:cNvSpPr txBox="1"/>
          <p:nvPr/>
        </p:nvSpPr>
        <p:spPr>
          <a:xfrm>
            <a:off x="1710932" y="2168958"/>
            <a:ext cx="425253" cy="584775"/>
          </a:xfrm>
          <a:prstGeom prst="rect">
            <a:avLst/>
          </a:prstGeom>
          <a:noFill/>
        </p:spPr>
        <p:txBody>
          <a:bodyPr wrap="square" rtlCol="0">
            <a:spAutoFit/>
          </a:bodyPr>
          <a:lstStyle/>
          <a:p>
            <a:r>
              <a:rPr lang="en-US" altLang="zh-CN" sz="3200" dirty="0" smtClean="0"/>
              <a:t>b</a:t>
            </a:r>
            <a:endParaRPr lang="zh-CN" altLang="en-US" sz="3200" dirty="0"/>
          </a:p>
        </p:txBody>
      </p:sp>
      <p:sp>
        <p:nvSpPr>
          <p:cNvPr id="37" name="TextBox 36"/>
          <p:cNvSpPr txBox="1"/>
          <p:nvPr/>
        </p:nvSpPr>
        <p:spPr>
          <a:xfrm>
            <a:off x="1706789" y="5000534"/>
            <a:ext cx="296080" cy="584775"/>
          </a:xfrm>
          <a:prstGeom prst="rect">
            <a:avLst/>
          </a:prstGeom>
          <a:noFill/>
        </p:spPr>
        <p:txBody>
          <a:bodyPr wrap="square" rtlCol="0">
            <a:spAutoFit/>
          </a:bodyPr>
          <a:lstStyle/>
          <a:p>
            <a:r>
              <a:rPr lang="en-US" altLang="zh-CN" sz="3200" dirty="0"/>
              <a:t>i</a:t>
            </a:r>
            <a:endParaRPr lang="zh-CN" altLang="en-US" sz="3200" dirty="0"/>
          </a:p>
        </p:txBody>
      </p:sp>
      <p:sp>
        <p:nvSpPr>
          <p:cNvPr id="38" name="TextBox 37"/>
          <p:cNvSpPr txBox="1"/>
          <p:nvPr/>
        </p:nvSpPr>
        <p:spPr>
          <a:xfrm>
            <a:off x="1675613" y="5783064"/>
            <a:ext cx="369163" cy="523220"/>
          </a:xfrm>
          <a:prstGeom prst="rect">
            <a:avLst/>
          </a:prstGeom>
          <a:noFill/>
        </p:spPr>
        <p:txBody>
          <a:bodyPr wrap="square" rtlCol="0">
            <a:spAutoFit/>
          </a:bodyPr>
          <a:lstStyle/>
          <a:p>
            <a:r>
              <a:rPr lang="en-US" altLang="zh-CN" sz="2800" dirty="0" smtClean="0"/>
              <a:t>k</a:t>
            </a:r>
            <a:endParaRPr lang="zh-CN" altLang="en-US" sz="2800" dirty="0"/>
          </a:p>
        </p:txBody>
      </p:sp>
      <p:sp>
        <p:nvSpPr>
          <p:cNvPr id="39" name="TextBox 38"/>
          <p:cNvSpPr txBox="1"/>
          <p:nvPr/>
        </p:nvSpPr>
        <p:spPr>
          <a:xfrm>
            <a:off x="1721417" y="6139184"/>
            <a:ext cx="282483" cy="523220"/>
          </a:xfrm>
          <a:prstGeom prst="rect">
            <a:avLst/>
          </a:prstGeom>
          <a:noFill/>
        </p:spPr>
        <p:txBody>
          <a:bodyPr wrap="square" rtlCol="0">
            <a:spAutoFit/>
          </a:bodyPr>
          <a:lstStyle/>
          <a:p>
            <a:r>
              <a:rPr lang="en-US" altLang="zh-CN" sz="2800" dirty="0"/>
              <a:t>l</a:t>
            </a:r>
            <a:endParaRPr lang="zh-CN" altLang="en-US" sz="2800" dirty="0"/>
          </a:p>
        </p:txBody>
      </p:sp>
      <p:sp>
        <p:nvSpPr>
          <p:cNvPr id="40" name="TextBox 39"/>
          <p:cNvSpPr txBox="1"/>
          <p:nvPr/>
        </p:nvSpPr>
        <p:spPr>
          <a:xfrm>
            <a:off x="1742496" y="2577727"/>
            <a:ext cx="379361" cy="584775"/>
          </a:xfrm>
          <a:prstGeom prst="rect">
            <a:avLst/>
          </a:prstGeom>
          <a:noFill/>
        </p:spPr>
        <p:txBody>
          <a:bodyPr wrap="square" rtlCol="0">
            <a:spAutoFit/>
          </a:bodyPr>
          <a:lstStyle/>
          <a:p>
            <a:r>
              <a:rPr lang="en-US" altLang="zh-CN" sz="3200" dirty="0" smtClean="0"/>
              <a:t>c</a:t>
            </a:r>
            <a:endParaRPr lang="zh-CN" altLang="en-US" sz="3200" dirty="0"/>
          </a:p>
        </p:txBody>
      </p:sp>
      <p:sp>
        <p:nvSpPr>
          <p:cNvPr id="41" name="TextBox 40"/>
          <p:cNvSpPr txBox="1"/>
          <p:nvPr/>
        </p:nvSpPr>
        <p:spPr>
          <a:xfrm>
            <a:off x="3791726" y="1303184"/>
            <a:ext cx="458780" cy="461665"/>
          </a:xfrm>
          <a:prstGeom prst="rect">
            <a:avLst/>
          </a:prstGeom>
          <a:noFill/>
        </p:spPr>
        <p:txBody>
          <a:bodyPr wrap="none" rtlCol="0">
            <a:spAutoFit/>
          </a:bodyPr>
          <a:lstStyle/>
          <a:p>
            <a:r>
              <a:rPr lang="en-US" altLang="zh-CN" sz="2400" dirty="0" smtClean="0"/>
              <a:t>se</a:t>
            </a:r>
            <a:endParaRPr lang="zh-CN" altLang="en-US" sz="2400" dirty="0"/>
          </a:p>
        </p:txBody>
      </p:sp>
      <p:sp>
        <p:nvSpPr>
          <p:cNvPr id="42" name="TextBox 41"/>
          <p:cNvSpPr txBox="1"/>
          <p:nvPr/>
        </p:nvSpPr>
        <p:spPr>
          <a:xfrm>
            <a:off x="2494923" y="1272311"/>
            <a:ext cx="357790" cy="461665"/>
          </a:xfrm>
          <a:prstGeom prst="rect">
            <a:avLst/>
          </a:prstGeom>
          <a:noFill/>
        </p:spPr>
        <p:txBody>
          <a:bodyPr wrap="none" rtlCol="0">
            <a:spAutoFit/>
          </a:bodyPr>
          <a:lstStyle/>
          <a:p>
            <a:r>
              <a:rPr lang="en-US" altLang="zh-CN" sz="2400" dirty="0" smtClean="0"/>
              <a:t>it</a:t>
            </a:r>
            <a:endParaRPr lang="zh-CN" altLang="en-US" sz="2400" dirty="0"/>
          </a:p>
        </p:txBody>
      </p:sp>
      <p:sp>
        <p:nvSpPr>
          <p:cNvPr id="43" name="TextBox 42"/>
          <p:cNvSpPr txBox="1"/>
          <p:nvPr/>
        </p:nvSpPr>
        <p:spPr>
          <a:xfrm>
            <a:off x="2989123" y="1272310"/>
            <a:ext cx="745717" cy="461665"/>
          </a:xfrm>
          <a:prstGeom prst="rect">
            <a:avLst/>
          </a:prstGeom>
          <a:noFill/>
        </p:spPr>
        <p:txBody>
          <a:bodyPr wrap="none" rtlCol="0">
            <a:spAutoFit/>
          </a:bodyPr>
          <a:lstStyle/>
          <a:p>
            <a:r>
              <a:rPr lang="en-US" altLang="zh-CN" sz="2400" dirty="0" smtClean="0"/>
              <a:t>mmi</a:t>
            </a:r>
            <a:endParaRPr lang="zh-CN" altLang="en-US" sz="2400" dirty="0"/>
          </a:p>
        </p:txBody>
      </p:sp>
      <p:sp>
        <p:nvSpPr>
          <p:cNvPr id="44" name="TextBox 43"/>
          <p:cNvSpPr txBox="1"/>
          <p:nvPr/>
        </p:nvSpPr>
        <p:spPr>
          <a:xfrm>
            <a:off x="4955163" y="1056148"/>
            <a:ext cx="758413" cy="461665"/>
          </a:xfrm>
          <a:prstGeom prst="rect">
            <a:avLst/>
          </a:prstGeom>
          <a:noFill/>
        </p:spPr>
        <p:txBody>
          <a:bodyPr wrap="none" rtlCol="0">
            <a:spAutoFit/>
          </a:bodyPr>
          <a:lstStyle/>
          <a:p>
            <a:r>
              <a:rPr lang="en-US" altLang="zh-CN" sz="2400" dirty="0" smtClean="0"/>
              <a:t>cites</a:t>
            </a:r>
            <a:endParaRPr lang="zh-CN" altLang="en-US" sz="2400" dirty="0"/>
          </a:p>
        </p:txBody>
      </p:sp>
      <p:sp>
        <p:nvSpPr>
          <p:cNvPr id="45" name="TextBox 44"/>
          <p:cNvSpPr txBox="1"/>
          <p:nvPr/>
        </p:nvSpPr>
        <p:spPr>
          <a:xfrm>
            <a:off x="6084168" y="1158454"/>
            <a:ext cx="1115755" cy="400110"/>
          </a:xfrm>
          <a:prstGeom prst="rect">
            <a:avLst/>
          </a:prstGeom>
          <a:noFill/>
        </p:spPr>
        <p:txBody>
          <a:bodyPr wrap="none" rtlCol="0">
            <a:spAutoFit/>
          </a:bodyPr>
          <a:lstStyle/>
          <a:p>
            <a:r>
              <a:rPr lang="en-US" altLang="zh-CN" sz="2000" dirty="0" smtClean="0"/>
              <a:t>develops</a:t>
            </a:r>
            <a:endParaRPr lang="zh-CN" altLang="en-US" sz="2000" dirty="0"/>
          </a:p>
        </p:txBody>
      </p:sp>
      <p:sp>
        <p:nvSpPr>
          <p:cNvPr id="46" name="TextBox 45"/>
          <p:cNvSpPr txBox="1"/>
          <p:nvPr/>
        </p:nvSpPr>
        <p:spPr>
          <a:xfrm>
            <a:off x="4420860" y="1412984"/>
            <a:ext cx="314510" cy="400110"/>
          </a:xfrm>
          <a:prstGeom prst="rect">
            <a:avLst/>
          </a:prstGeom>
          <a:noFill/>
        </p:spPr>
        <p:txBody>
          <a:bodyPr wrap="none" rtlCol="0">
            <a:spAutoFit/>
          </a:bodyPr>
          <a:lstStyle/>
          <a:p>
            <a:r>
              <a:rPr lang="en-US" altLang="zh-CN" sz="2000" dirty="0" smtClean="0"/>
              <a:t>2</a:t>
            </a:r>
            <a:endParaRPr lang="zh-CN" altLang="en-US" sz="2000" dirty="0"/>
          </a:p>
        </p:txBody>
      </p:sp>
      <p:sp>
        <p:nvSpPr>
          <p:cNvPr id="47" name="TextBox 46"/>
          <p:cNvSpPr txBox="1"/>
          <p:nvPr/>
        </p:nvSpPr>
        <p:spPr>
          <a:xfrm>
            <a:off x="4797908" y="1412984"/>
            <a:ext cx="314510" cy="400110"/>
          </a:xfrm>
          <a:prstGeom prst="rect">
            <a:avLst/>
          </a:prstGeom>
          <a:noFill/>
        </p:spPr>
        <p:txBody>
          <a:bodyPr wrap="none" rtlCol="0">
            <a:spAutoFit/>
          </a:bodyPr>
          <a:lstStyle/>
          <a:p>
            <a:r>
              <a:rPr lang="en-US" altLang="zh-CN" sz="2000" dirty="0"/>
              <a:t>0</a:t>
            </a:r>
            <a:endParaRPr lang="zh-CN" altLang="en-US" sz="2000" dirty="0"/>
          </a:p>
        </p:txBody>
      </p:sp>
      <p:sp>
        <p:nvSpPr>
          <p:cNvPr id="48" name="TextBox 47"/>
          <p:cNvSpPr txBox="1"/>
          <p:nvPr/>
        </p:nvSpPr>
        <p:spPr>
          <a:xfrm>
            <a:off x="5222259" y="1426824"/>
            <a:ext cx="314510" cy="400110"/>
          </a:xfrm>
          <a:prstGeom prst="rect">
            <a:avLst/>
          </a:prstGeom>
          <a:noFill/>
        </p:spPr>
        <p:txBody>
          <a:bodyPr wrap="none" rtlCol="0">
            <a:spAutoFit/>
          </a:bodyPr>
          <a:lstStyle/>
          <a:p>
            <a:r>
              <a:rPr lang="en-US" altLang="zh-CN" sz="2000" dirty="0"/>
              <a:t>3</a:t>
            </a:r>
            <a:endParaRPr lang="zh-CN" altLang="en-US" sz="2000" dirty="0"/>
          </a:p>
        </p:txBody>
      </p:sp>
      <p:sp>
        <p:nvSpPr>
          <p:cNvPr id="49" name="TextBox 48"/>
          <p:cNvSpPr txBox="1"/>
          <p:nvPr/>
        </p:nvSpPr>
        <p:spPr>
          <a:xfrm>
            <a:off x="5708523" y="1426824"/>
            <a:ext cx="314510" cy="400110"/>
          </a:xfrm>
          <a:prstGeom prst="rect">
            <a:avLst/>
          </a:prstGeom>
          <a:noFill/>
        </p:spPr>
        <p:txBody>
          <a:bodyPr wrap="none" rtlCol="0">
            <a:spAutoFit/>
          </a:bodyPr>
          <a:lstStyle/>
          <a:p>
            <a:r>
              <a:rPr lang="en-US" altLang="zh-CN" sz="2000" dirty="0"/>
              <a:t>4</a:t>
            </a:r>
            <a:endParaRPr lang="zh-CN" altLang="en-US" sz="2000" dirty="0"/>
          </a:p>
        </p:txBody>
      </p:sp>
      <p:sp>
        <p:nvSpPr>
          <p:cNvPr id="50" name="TextBox 49"/>
          <p:cNvSpPr txBox="1"/>
          <p:nvPr/>
        </p:nvSpPr>
        <p:spPr>
          <a:xfrm>
            <a:off x="6261182" y="1429159"/>
            <a:ext cx="314510" cy="400110"/>
          </a:xfrm>
          <a:prstGeom prst="rect">
            <a:avLst/>
          </a:prstGeom>
          <a:noFill/>
        </p:spPr>
        <p:txBody>
          <a:bodyPr wrap="none" rtlCol="0">
            <a:spAutoFit/>
          </a:bodyPr>
          <a:lstStyle/>
          <a:p>
            <a:r>
              <a:rPr lang="en-US" altLang="zh-CN" sz="2000" dirty="0" smtClean="0"/>
              <a:t>2</a:t>
            </a:r>
            <a:endParaRPr lang="zh-CN" altLang="en-US" sz="2000" dirty="0"/>
          </a:p>
        </p:txBody>
      </p:sp>
      <p:sp>
        <p:nvSpPr>
          <p:cNvPr id="51" name="TextBox 50"/>
          <p:cNvSpPr txBox="1"/>
          <p:nvPr/>
        </p:nvSpPr>
        <p:spPr>
          <a:xfrm>
            <a:off x="2600838" y="1786421"/>
            <a:ext cx="304892" cy="369332"/>
          </a:xfrm>
          <a:prstGeom prst="rect">
            <a:avLst/>
          </a:prstGeom>
          <a:noFill/>
        </p:spPr>
        <p:txBody>
          <a:bodyPr wrap="none" rtlCol="0">
            <a:spAutoFit/>
          </a:bodyPr>
          <a:lstStyle/>
          <a:p>
            <a:r>
              <a:rPr lang="en-US" altLang="zh-CN" dirty="0" smtClean="0"/>
              <a:t>X</a:t>
            </a:r>
            <a:endParaRPr lang="zh-CN" altLang="en-US" dirty="0"/>
          </a:p>
        </p:txBody>
      </p:sp>
      <p:sp>
        <p:nvSpPr>
          <p:cNvPr id="52" name="TextBox 51"/>
          <p:cNvSpPr txBox="1"/>
          <p:nvPr/>
        </p:nvSpPr>
        <p:spPr>
          <a:xfrm>
            <a:off x="2606996" y="2160644"/>
            <a:ext cx="304892" cy="369332"/>
          </a:xfrm>
          <a:prstGeom prst="rect">
            <a:avLst/>
          </a:prstGeom>
          <a:noFill/>
        </p:spPr>
        <p:txBody>
          <a:bodyPr wrap="none" rtlCol="0">
            <a:spAutoFit/>
          </a:bodyPr>
          <a:lstStyle/>
          <a:p>
            <a:r>
              <a:rPr lang="en-US" altLang="zh-CN" dirty="0" smtClean="0"/>
              <a:t>X</a:t>
            </a:r>
            <a:endParaRPr lang="zh-CN" altLang="en-US" dirty="0"/>
          </a:p>
        </p:txBody>
      </p:sp>
      <p:sp>
        <p:nvSpPr>
          <p:cNvPr id="53" name="TextBox 52"/>
          <p:cNvSpPr txBox="1"/>
          <p:nvPr/>
        </p:nvSpPr>
        <p:spPr>
          <a:xfrm>
            <a:off x="3246797" y="4269995"/>
            <a:ext cx="304892" cy="369332"/>
          </a:xfrm>
          <a:prstGeom prst="rect">
            <a:avLst/>
          </a:prstGeom>
          <a:noFill/>
        </p:spPr>
        <p:txBody>
          <a:bodyPr wrap="none" rtlCol="0">
            <a:spAutoFit/>
          </a:bodyPr>
          <a:lstStyle/>
          <a:p>
            <a:r>
              <a:rPr lang="en-US" altLang="zh-CN" dirty="0" smtClean="0"/>
              <a:t>X</a:t>
            </a:r>
            <a:endParaRPr lang="zh-CN" altLang="en-US" dirty="0"/>
          </a:p>
        </p:txBody>
      </p:sp>
      <p:sp>
        <p:nvSpPr>
          <p:cNvPr id="54" name="TextBox 53"/>
          <p:cNvSpPr txBox="1"/>
          <p:nvPr/>
        </p:nvSpPr>
        <p:spPr>
          <a:xfrm>
            <a:off x="3905932" y="4663633"/>
            <a:ext cx="304892" cy="369332"/>
          </a:xfrm>
          <a:prstGeom prst="rect">
            <a:avLst/>
          </a:prstGeom>
          <a:noFill/>
        </p:spPr>
        <p:txBody>
          <a:bodyPr wrap="none" rtlCol="0">
            <a:spAutoFit/>
          </a:bodyPr>
          <a:lstStyle/>
          <a:p>
            <a:r>
              <a:rPr lang="en-US" altLang="zh-CN" dirty="0" smtClean="0"/>
              <a:t>X</a:t>
            </a:r>
            <a:endParaRPr lang="zh-CN" altLang="en-US" dirty="0"/>
          </a:p>
        </p:txBody>
      </p:sp>
      <p:sp>
        <p:nvSpPr>
          <p:cNvPr id="55" name="TextBox 54"/>
          <p:cNvSpPr txBox="1"/>
          <p:nvPr/>
        </p:nvSpPr>
        <p:spPr>
          <a:xfrm>
            <a:off x="4400351" y="2634167"/>
            <a:ext cx="304892" cy="369332"/>
          </a:xfrm>
          <a:prstGeom prst="rect">
            <a:avLst/>
          </a:prstGeom>
          <a:noFill/>
        </p:spPr>
        <p:txBody>
          <a:bodyPr wrap="none" rtlCol="0">
            <a:spAutoFit/>
          </a:bodyPr>
          <a:lstStyle/>
          <a:p>
            <a:r>
              <a:rPr lang="en-US" altLang="zh-CN" dirty="0" smtClean="0"/>
              <a:t>X</a:t>
            </a:r>
            <a:endParaRPr lang="zh-CN" altLang="en-US" dirty="0"/>
          </a:p>
        </p:txBody>
      </p:sp>
      <p:sp>
        <p:nvSpPr>
          <p:cNvPr id="56" name="TextBox 55"/>
          <p:cNvSpPr txBox="1"/>
          <p:nvPr/>
        </p:nvSpPr>
        <p:spPr>
          <a:xfrm>
            <a:off x="4393050" y="3049106"/>
            <a:ext cx="304892" cy="369332"/>
          </a:xfrm>
          <a:prstGeom prst="rect">
            <a:avLst/>
          </a:prstGeom>
          <a:noFill/>
        </p:spPr>
        <p:txBody>
          <a:bodyPr wrap="none" rtlCol="0">
            <a:spAutoFit/>
          </a:bodyPr>
          <a:lstStyle/>
          <a:p>
            <a:r>
              <a:rPr lang="en-US" altLang="zh-CN" dirty="0" smtClean="0"/>
              <a:t>X</a:t>
            </a:r>
            <a:endParaRPr lang="zh-CN" altLang="en-US" dirty="0"/>
          </a:p>
        </p:txBody>
      </p:sp>
      <p:sp>
        <p:nvSpPr>
          <p:cNvPr id="57" name="TextBox 56"/>
          <p:cNvSpPr txBox="1"/>
          <p:nvPr/>
        </p:nvSpPr>
        <p:spPr>
          <a:xfrm>
            <a:off x="4370015" y="5118515"/>
            <a:ext cx="304892" cy="369332"/>
          </a:xfrm>
          <a:prstGeom prst="rect">
            <a:avLst/>
          </a:prstGeom>
          <a:noFill/>
        </p:spPr>
        <p:txBody>
          <a:bodyPr wrap="none" rtlCol="0">
            <a:spAutoFit/>
          </a:bodyPr>
          <a:lstStyle/>
          <a:p>
            <a:r>
              <a:rPr lang="en-US" altLang="zh-CN" dirty="0" smtClean="0"/>
              <a:t>X</a:t>
            </a:r>
            <a:endParaRPr lang="zh-CN" altLang="en-US" dirty="0"/>
          </a:p>
        </p:txBody>
      </p:sp>
      <p:sp>
        <p:nvSpPr>
          <p:cNvPr id="58" name="TextBox 57"/>
          <p:cNvSpPr txBox="1"/>
          <p:nvPr/>
        </p:nvSpPr>
        <p:spPr>
          <a:xfrm>
            <a:off x="4370015" y="5487847"/>
            <a:ext cx="304892" cy="369332"/>
          </a:xfrm>
          <a:prstGeom prst="rect">
            <a:avLst/>
          </a:prstGeom>
          <a:noFill/>
        </p:spPr>
        <p:txBody>
          <a:bodyPr wrap="none" rtlCol="0">
            <a:spAutoFit/>
          </a:bodyPr>
          <a:lstStyle/>
          <a:p>
            <a:r>
              <a:rPr lang="en-US" altLang="zh-CN" dirty="0" smtClean="0"/>
              <a:t>X</a:t>
            </a:r>
            <a:endParaRPr lang="zh-CN" altLang="en-US" dirty="0"/>
          </a:p>
        </p:txBody>
      </p:sp>
      <p:sp>
        <p:nvSpPr>
          <p:cNvPr id="59" name="TextBox 58"/>
          <p:cNvSpPr txBox="1"/>
          <p:nvPr/>
        </p:nvSpPr>
        <p:spPr>
          <a:xfrm>
            <a:off x="4915180" y="5118515"/>
            <a:ext cx="304892" cy="369332"/>
          </a:xfrm>
          <a:prstGeom prst="rect">
            <a:avLst/>
          </a:prstGeom>
          <a:noFill/>
        </p:spPr>
        <p:txBody>
          <a:bodyPr wrap="none" rtlCol="0">
            <a:spAutoFit/>
          </a:bodyPr>
          <a:lstStyle/>
          <a:p>
            <a:r>
              <a:rPr lang="en-US" altLang="zh-CN" dirty="0" smtClean="0"/>
              <a:t>X</a:t>
            </a:r>
            <a:endParaRPr lang="zh-CN" altLang="en-US" dirty="0"/>
          </a:p>
        </p:txBody>
      </p:sp>
      <p:sp>
        <p:nvSpPr>
          <p:cNvPr id="60" name="TextBox 59"/>
          <p:cNvSpPr txBox="1"/>
          <p:nvPr/>
        </p:nvSpPr>
        <p:spPr>
          <a:xfrm>
            <a:off x="4930757" y="5518624"/>
            <a:ext cx="304892" cy="369332"/>
          </a:xfrm>
          <a:prstGeom prst="rect">
            <a:avLst/>
          </a:prstGeom>
          <a:noFill/>
        </p:spPr>
        <p:txBody>
          <a:bodyPr wrap="none" rtlCol="0">
            <a:spAutoFit/>
          </a:bodyPr>
          <a:lstStyle/>
          <a:p>
            <a:r>
              <a:rPr lang="en-US" altLang="zh-CN" dirty="0" smtClean="0"/>
              <a:t>X</a:t>
            </a:r>
            <a:endParaRPr lang="zh-CN" altLang="en-US" dirty="0"/>
          </a:p>
        </p:txBody>
      </p:sp>
      <p:sp>
        <p:nvSpPr>
          <p:cNvPr id="61" name="TextBox 60"/>
          <p:cNvSpPr txBox="1"/>
          <p:nvPr/>
        </p:nvSpPr>
        <p:spPr>
          <a:xfrm>
            <a:off x="6283577" y="3418438"/>
            <a:ext cx="304892" cy="369332"/>
          </a:xfrm>
          <a:prstGeom prst="rect">
            <a:avLst/>
          </a:prstGeom>
          <a:noFill/>
        </p:spPr>
        <p:txBody>
          <a:bodyPr wrap="none" rtlCol="0">
            <a:spAutoFit/>
          </a:bodyPr>
          <a:lstStyle/>
          <a:p>
            <a:r>
              <a:rPr lang="en-US" altLang="zh-CN" dirty="0" smtClean="0"/>
              <a:t>X</a:t>
            </a:r>
            <a:endParaRPr lang="zh-CN" altLang="en-US" dirty="0"/>
          </a:p>
        </p:txBody>
      </p:sp>
      <p:sp>
        <p:nvSpPr>
          <p:cNvPr id="62" name="TextBox 61"/>
          <p:cNvSpPr txBox="1"/>
          <p:nvPr/>
        </p:nvSpPr>
        <p:spPr>
          <a:xfrm>
            <a:off x="6313846" y="3926358"/>
            <a:ext cx="304892" cy="369332"/>
          </a:xfrm>
          <a:prstGeom prst="rect">
            <a:avLst/>
          </a:prstGeom>
          <a:noFill/>
        </p:spPr>
        <p:txBody>
          <a:bodyPr wrap="none" rtlCol="0">
            <a:spAutoFit/>
          </a:bodyPr>
          <a:lstStyle/>
          <a:p>
            <a:r>
              <a:rPr lang="en-US" altLang="zh-CN" dirty="0" smtClean="0"/>
              <a:t>X</a:t>
            </a:r>
            <a:endParaRPr lang="zh-CN" altLang="en-US" dirty="0"/>
          </a:p>
        </p:txBody>
      </p:sp>
      <p:sp>
        <p:nvSpPr>
          <p:cNvPr id="63" name="TextBox 62"/>
          <p:cNvSpPr txBox="1"/>
          <p:nvPr/>
        </p:nvSpPr>
        <p:spPr>
          <a:xfrm>
            <a:off x="6284817" y="5800658"/>
            <a:ext cx="304892" cy="369332"/>
          </a:xfrm>
          <a:prstGeom prst="rect">
            <a:avLst/>
          </a:prstGeom>
          <a:noFill/>
        </p:spPr>
        <p:txBody>
          <a:bodyPr wrap="none" rtlCol="0">
            <a:spAutoFit/>
          </a:bodyPr>
          <a:lstStyle/>
          <a:p>
            <a:r>
              <a:rPr lang="en-US" altLang="zh-CN" dirty="0" smtClean="0"/>
              <a:t>X</a:t>
            </a:r>
            <a:endParaRPr lang="zh-CN" altLang="en-US" dirty="0"/>
          </a:p>
        </p:txBody>
      </p:sp>
      <p:sp>
        <p:nvSpPr>
          <p:cNvPr id="64" name="TextBox 63"/>
          <p:cNvSpPr txBox="1"/>
          <p:nvPr/>
        </p:nvSpPr>
        <p:spPr>
          <a:xfrm>
            <a:off x="6299332" y="6187127"/>
            <a:ext cx="304892" cy="369332"/>
          </a:xfrm>
          <a:prstGeom prst="rect">
            <a:avLst/>
          </a:prstGeom>
          <a:noFill/>
        </p:spPr>
        <p:txBody>
          <a:bodyPr wrap="none" rtlCol="0">
            <a:spAutoFit/>
          </a:bodyPr>
          <a:lstStyle/>
          <a:p>
            <a:r>
              <a:rPr lang="en-US" altLang="zh-CN" dirty="0" smtClean="0"/>
              <a:t>X</a:t>
            </a:r>
            <a:endParaRPr lang="zh-CN" altLang="en-US" dirty="0"/>
          </a:p>
        </p:txBody>
      </p:sp>
      <p:sp>
        <p:nvSpPr>
          <p:cNvPr id="65" name="TextBox 64"/>
          <p:cNvSpPr txBox="1"/>
          <p:nvPr/>
        </p:nvSpPr>
        <p:spPr>
          <a:xfrm>
            <a:off x="4817354" y="2685448"/>
            <a:ext cx="304892" cy="369332"/>
          </a:xfrm>
          <a:prstGeom prst="rect">
            <a:avLst/>
          </a:prstGeom>
          <a:noFill/>
        </p:spPr>
        <p:txBody>
          <a:bodyPr wrap="none" rtlCol="0">
            <a:spAutoFit/>
          </a:bodyPr>
          <a:lstStyle/>
          <a:p>
            <a:r>
              <a:rPr lang="en-US" altLang="zh-CN" dirty="0" smtClean="0"/>
              <a:t>X</a:t>
            </a:r>
            <a:endParaRPr lang="zh-CN" altLang="en-US" dirty="0"/>
          </a:p>
        </p:txBody>
      </p:sp>
      <p:sp>
        <p:nvSpPr>
          <p:cNvPr id="66" name="TextBox 65"/>
          <p:cNvSpPr txBox="1"/>
          <p:nvPr/>
        </p:nvSpPr>
        <p:spPr>
          <a:xfrm>
            <a:off x="5363703" y="2663982"/>
            <a:ext cx="304892" cy="369332"/>
          </a:xfrm>
          <a:prstGeom prst="rect">
            <a:avLst/>
          </a:prstGeom>
          <a:noFill/>
        </p:spPr>
        <p:txBody>
          <a:bodyPr wrap="none" rtlCol="0">
            <a:spAutoFit/>
          </a:bodyPr>
          <a:lstStyle/>
          <a:p>
            <a:r>
              <a:rPr lang="en-US" altLang="zh-CN" dirty="0" smtClean="0"/>
              <a:t>X</a:t>
            </a:r>
            <a:endParaRPr lang="zh-CN" altLang="en-US" dirty="0"/>
          </a:p>
        </p:txBody>
      </p:sp>
      <p:sp>
        <p:nvSpPr>
          <p:cNvPr id="67" name="TextBox 66"/>
          <p:cNvSpPr txBox="1"/>
          <p:nvPr/>
        </p:nvSpPr>
        <p:spPr>
          <a:xfrm>
            <a:off x="5372841" y="3114240"/>
            <a:ext cx="304892" cy="369332"/>
          </a:xfrm>
          <a:prstGeom prst="rect">
            <a:avLst/>
          </a:prstGeom>
          <a:noFill/>
        </p:spPr>
        <p:txBody>
          <a:bodyPr wrap="none" rtlCol="0">
            <a:spAutoFit/>
          </a:bodyPr>
          <a:lstStyle/>
          <a:p>
            <a:r>
              <a:rPr lang="en-US" altLang="zh-CN" dirty="0" smtClean="0"/>
              <a:t>X</a:t>
            </a:r>
            <a:endParaRPr lang="zh-CN" altLang="en-US" dirty="0"/>
          </a:p>
        </p:txBody>
      </p:sp>
    </p:spTree>
    <p:extLst>
      <p:ext uri="{BB962C8B-B14F-4D97-AF65-F5344CB8AC3E}">
        <p14:creationId xmlns:p14="http://schemas.microsoft.com/office/powerpoint/2010/main" xmlns="" val="364107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784976" cy="6552728"/>
          </a:xfrm>
        </p:spPr>
        <p:txBody>
          <a:bodyPr/>
          <a:lstStyle/>
          <a:p>
            <a:pPr marL="0" indent="0">
              <a:buNone/>
            </a:pPr>
            <a:r>
              <a:rPr lang="zh-CN" altLang="en-US" dirty="0" smtClean="0"/>
              <a:t>关系概念分析</a:t>
            </a:r>
            <a:endParaRPr lang="zh-CN" altLang="en-US" dirty="0"/>
          </a:p>
        </p:txBody>
      </p:sp>
      <p:grpSp>
        <p:nvGrpSpPr>
          <p:cNvPr id="4" name="组合 3"/>
          <p:cNvGrpSpPr/>
          <p:nvPr/>
        </p:nvGrpSpPr>
        <p:grpSpPr>
          <a:xfrm>
            <a:off x="2181145" y="1137630"/>
            <a:ext cx="6050522" cy="1069979"/>
            <a:chOff x="2647569" y="1614767"/>
            <a:chExt cx="3517756" cy="1161128"/>
          </a:xfrm>
        </p:grpSpPr>
        <p:grpSp>
          <p:nvGrpSpPr>
            <p:cNvPr id="5" name="组合 4"/>
            <p:cNvGrpSpPr/>
            <p:nvPr/>
          </p:nvGrpSpPr>
          <p:grpSpPr>
            <a:xfrm>
              <a:off x="2647569" y="1614767"/>
              <a:ext cx="3517756" cy="1073225"/>
              <a:chOff x="2337387" y="3738570"/>
              <a:chExt cx="1233196" cy="1073225"/>
            </a:xfrm>
          </p:grpSpPr>
          <p:sp>
            <p:nvSpPr>
              <p:cNvPr id="8" name="矩形 7"/>
              <p:cNvSpPr/>
              <p:nvPr/>
            </p:nvSpPr>
            <p:spPr>
              <a:xfrm>
                <a:off x="2337387" y="3738570"/>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43"/>
              <p:cNvSpPr>
                <a:spLocks noChangeShapeType="1"/>
              </p:cNvSpPr>
              <p:nvPr/>
            </p:nvSpPr>
            <p:spPr bwMode="auto">
              <a:xfrm flipV="1">
                <a:off x="2339753" y="4473128"/>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0"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6" name="TextBox 5"/>
            <p:cNvSpPr txBox="1"/>
            <p:nvPr/>
          </p:nvSpPr>
          <p:spPr>
            <a:xfrm>
              <a:off x="3814199" y="1614767"/>
              <a:ext cx="874460" cy="326512"/>
            </a:xfrm>
            <a:prstGeom prst="rect">
              <a:avLst/>
            </a:prstGeom>
            <a:noFill/>
          </p:spPr>
          <p:txBody>
            <a:bodyPr wrap="none" rtlCol="0">
              <a:spAutoFit/>
            </a:bodyPr>
            <a:lstStyle/>
            <a:p>
              <a:pPr algn="ctr"/>
              <a:r>
                <a:rPr lang="en-US" altLang="zh-CN" sz="2000" dirty="0" smtClean="0"/>
                <a:t>Concept 2</a:t>
              </a:r>
              <a:endParaRPr lang="zh-CN" altLang="en-US" sz="2000" dirty="0"/>
            </a:p>
          </p:txBody>
        </p:sp>
        <p:sp>
          <p:nvSpPr>
            <p:cNvPr id="7" name="TextBox 6"/>
            <p:cNvSpPr txBox="1"/>
            <p:nvPr/>
          </p:nvSpPr>
          <p:spPr>
            <a:xfrm>
              <a:off x="3650690" y="2274902"/>
              <a:ext cx="1201476" cy="500993"/>
            </a:xfrm>
            <a:prstGeom prst="rect">
              <a:avLst/>
            </a:prstGeom>
            <a:noFill/>
          </p:spPr>
          <p:txBody>
            <a:bodyPr wrap="none" rtlCol="0">
              <a:spAutoFit/>
            </a:bodyPr>
            <a:lstStyle/>
            <a:p>
              <a:pPr algn="ctr"/>
              <a:r>
                <a:rPr lang="en-US" altLang="zh-CN" sz="2400" dirty="0" err="1" smtClean="0"/>
                <a:t>a,b,c,d,e,f,g,h,i,j</a:t>
              </a:r>
              <a:r>
                <a:rPr lang="en-US" altLang="zh-CN" sz="2400" dirty="0" smtClean="0"/>
                <a:t>,</a:t>
              </a:r>
              <a:endParaRPr lang="zh-CN" altLang="en-US" sz="2400" dirty="0"/>
            </a:p>
          </p:txBody>
        </p:sp>
      </p:grpSp>
      <p:grpSp>
        <p:nvGrpSpPr>
          <p:cNvPr id="11" name="组合 10"/>
          <p:cNvGrpSpPr/>
          <p:nvPr/>
        </p:nvGrpSpPr>
        <p:grpSpPr>
          <a:xfrm>
            <a:off x="22755" y="2635435"/>
            <a:ext cx="1343994" cy="852506"/>
            <a:chOff x="1866606" y="3406554"/>
            <a:chExt cx="1295457" cy="1304053"/>
          </a:xfrm>
        </p:grpSpPr>
        <p:grpSp>
          <p:nvGrpSpPr>
            <p:cNvPr id="12" name="组合 11"/>
            <p:cNvGrpSpPr/>
            <p:nvPr/>
          </p:nvGrpSpPr>
          <p:grpSpPr>
            <a:xfrm>
              <a:off x="1866606" y="3578697"/>
              <a:ext cx="1251092" cy="1073225"/>
              <a:chOff x="2319491" y="3789041"/>
              <a:chExt cx="1251092" cy="1073225"/>
            </a:xfrm>
          </p:grpSpPr>
          <p:sp>
            <p:nvSpPr>
              <p:cNvPr id="16" name="矩形 15"/>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8"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13" name="TextBox 12"/>
            <p:cNvSpPr txBox="1"/>
            <p:nvPr/>
          </p:nvSpPr>
          <p:spPr>
            <a:xfrm>
              <a:off x="2225604" y="3789582"/>
              <a:ext cx="504016" cy="595299"/>
            </a:xfrm>
            <a:prstGeom prst="rect">
              <a:avLst/>
            </a:prstGeom>
            <a:noFill/>
          </p:spPr>
          <p:txBody>
            <a:bodyPr wrap="none" rtlCol="0">
              <a:spAutoFit/>
            </a:bodyPr>
            <a:lstStyle/>
            <a:p>
              <a:r>
                <a:rPr lang="en-US" altLang="zh-CN" sz="2400" dirty="0" smtClean="0"/>
                <a:t>It</a:t>
              </a:r>
              <a:r>
                <a:rPr lang="en-US" altLang="zh-CN" dirty="0" smtClean="0"/>
                <a:t>   </a:t>
              </a:r>
              <a:endParaRPr lang="zh-CN" altLang="en-US" dirty="0"/>
            </a:p>
          </p:txBody>
        </p:sp>
        <p:sp>
          <p:nvSpPr>
            <p:cNvPr id="14" name="TextBox 13"/>
            <p:cNvSpPr txBox="1"/>
            <p:nvPr/>
          </p:nvSpPr>
          <p:spPr>
            <a:xfrm>
              <a:off x="2057232" y="4115308"/>
              <a:ext cx="772866" cy="595299"/>
            </a:xfrm>
            <a:prstGeom prst="rect">
              <a:avLst/>
            </a:prstGeom>
            <a:noFill/>
          </p:spPr>
          <p:txBody>
            <a:bodyPr wrap="none" rtlCol="0">
              <a:spAutoFit/>
            </a:bodyPr>
            <a:lstStyle/>
            <a:p>
              <a:r>
                <a:rPr lang="en-US" altLang="zh-CN" sz="2400" dirty="0" smtClean="0"/>
                <a:t>a</a:t>
              </a:r>
              <a:r>
                <a:rPr lang="zh-CN" altLang="en-US" sz="2400" dirty="0" smtClean="0"/>
                <a:t>，</a:t>
              </a:r>
              <a:r>
                <a:rPr lang="en-US" altLang="zh-CN" sz="2400" dirty="0" smtClean="0"/>
                <a:t>b</a:t>
              </a:r>
              <a:endParaRPr lang="zh-CN" altLang="en-US" sz="2400" dirty="0"/>
            </a:p>
          </p:txBody>
        </p:sp>
        <p:sp>
          <p:nvSpPr>
            <p:cNvPr id="15" name="TextBox 14"/>
            <p:cNvSpPr txBox="1"/>
            <p:nvPr/>
          </p:nvSpPr>
          <p:spPr>
            <a:xfrm>
              <a:off x="1926981" y="3406554"/>
              <a:ext cx="1235082" cy="400110"/>
            </a:xfrm>
            <a:prstGeom prst="rect">
              <a:avLst/>
            </a:prstGeom>
            <a:noFill/>
          </p:spPr>
          <p:txBody>
            <a:bodyPr wrap="none" rtlCol="0">
              <a:spAutoFit/>
            </a:bodyPr>
            <a:lstStyle/>
            <a:p>
              <a:r>
                <a:rPr lang="en-US" altLang="zh-CN" sz="2000" dirty="0" smtClean="0"/>
                <a:t>Concept 0</a:t>
              </a:r>
              <a:endParaRPr lang="zh-CN" altLang="en-US" sz="2000" dirty="0"/>
            </a:p>
          </p:txBody>
        </p:sp>
      </p:grpSp>
      <p:grpSp>
        <p:nvGrpSpPr>
          <p:cNvPr id="19" name="组合 18"/>
          <p:cNvGrpSpPr/>
          <p:nvPr/>
        </p:nvGrpSpPr>
        <p:grpSpPr>
          <a:xfrm>
            <a:off x="1374871" y="2703061"/>
            <a:ext cx="1273886" cy="860119"/>
            <a:chOff x="3923928" y="3460704"/>
            <a:chExt cx="1255344" cy="1249921"/>
          </a:xfrm>
        </p:grpSpPr>
        <p:grpSp>
          <p:nvGrpSpPr>
            <p:cNvPr id="20" name="组合 19"/>
            <p:cNvGrpSpPr/>
            <p:nvPr/>
          </p:nvGrpSpPr>
          <p:grpSpPr>
            <a:xfrm>
              <a:off x="3923928" y="3557851"/>
              <a:ext cx="1251092" cy="1073225"/>
              <a:chOff x="2319491" y="3789041"/>
              <a:chExt cx="1251092" cy="1073225"/>
            </a:xfrm>
          </p:grpSpPr>
          <p:sp>
            <p:nvSpPr>
              <p:cNvPr id="24" name="矩形 23"/>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6"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21" name="TextBox 20"/>
            <p:cNvSpPr txBox="1"/>
            <p:nvPr/>
          </p:nvSpPr>
          <p:spPr>
            <a:xfrm>
              <a:off x="3944190" y="3460704"/>
              <a:ext cx="1235082" cy="400110"/>
            </a:xfrm>
            <a:prstGeom prst="rect">
              <a:avLst/>
            </a:prstGeom>
            <a:noFill/>
          </p:spPr>
          <p:txBody>
            <a:bodyPr wrap="none" rtlCol="0">
              <a:spAutoFit/>
            </a:bodyPr>
            <a:lstStyle/>
            <a:p>
              <a:r>
                <a:rPr lang="en-US" altLang="zh-CN" sz="2000" dirty="0" smtClean="0"/>
                <a:t>Concept 3</a:t>
              </a:r>
              <a:endParaRPr lang="zh-CN" altLang="en-US" sz="2000" dirty="0"/>
            </a:p>
          </p:txBody>
        </p:sp>
        <p:sp>
          <p:nvSpPr>
            <p:cNvPr id="22" name="TextBox 21"/>
            <p:cNvSpPr txBox="1"/>
            <p:nvPr/>
          </p:nvSpPr>
          <p:spPr>
            <a:xfrm>
              <a:off x="4092723" y="3808988"/>
              <a:ext cx="982963" cy="600013"/>
            </a:xfrm>
            <a:prstGeom prst="rect">
              <a:avLst/>
            </a:prstGeom>
            <a:noFill/>
          </p:spPr>
          <p:txBody>
            <a:bodyPr wrap="none" rtlCol="0">
              <a:spAutoFit/>
            </a:bodyPr>
            <a:lstStyle/>
            <a:p>
              <a:r>
                <a:rPr lang="en-US" altLang="zh-CN" sz="2400" dirty="0"/>
                <a:t>mmi</a:t>
              </a:r>
              <a:r>
                <a:rPr lang="en-US" altLang="zh-CN" dirty="0" smtClean="0"/>
                <a:t>   </a:t>
              </a:r>
              <a:endParaRPr lang="zh-CN" altLang="en-US" dirty="0"/>
            </a:p>
          </p:txBody>
        </p:sp>
        <p:sp>
          <p:nvSpPr>
            <p:cNvPr id="23" name="TextBox 22"/>
            <p:cNvSpPr txBox="1"/>
            <p:nvPr/>
          </p:nvSpPr>
          <p:spPr>
            <a:xfrm>
              <a:off x="4383113" y="4110612"/>
              <a:ext cx="357504" cy="600013"/>
            </a:xfrm>
            <a:prstGeom prst="rect">
              <a:avLst/>
            </a:prstGeom>
            <a:noFill/>
          </p:spPr>
          <p:txBody>
            <a:bodyPr wrap="none" rtlCol="0">
              <a:spAutoFit/>
            </a:bodyPr>
            <a:lstStyle/>
            <a:p>
              <a:r>
                <a:rPr lang="en-US" altLang="zh-CN" sz="2400" dirty="0"/>
                <a:t>g</a:t>
              </a:r>
              <a:endParaRPr lang="zh-CN" altLang="en-US" sz="2400" dirty="0"/>
            </a:p>
          </p:txBody>
        </p:sp>
      </p:grpSp>
      <p:grpSp>
        <p:nvGrpSpPr>
          <p:cNvPr id="27" name="组合 26"/>
          <p:cNvGrpSpPr/>
          <p:nvPr/>
        </p:nvGrpSpPr>
        <p:grpSpPr>
          <a:xfrm>
            <a:off x="2762594" y="2645417"/>
            <a:ext cx="1235889" cy="863022"/>
            <a:chOff x="5806267" y="3476838"/>
            <a:chExt cx="1259152" cy="1244980"/>
          </a:xfrm>
        </p:grpSpPr>
        <p:grpSp>
          <p:nvGrpSpPr>
            <p:cNvPr id="28" name="组合 27"/>
            <p:cNvGrpSpPr/>
            <p:nvPr/>
          </p:nvGrpSpPr>
          <p:grpSpPr>
            <a:xfrm>
              <a:off x="5806267" y="3578696"/>
              <a:ext cx="1251092" cy="1073226"/>
              <a:chOff x="2319491" y="3789041"/>
              <a:chExt cx="1251092" cy="1073225"/>
            </a:xfrm>
          </p:grpSpPr>
          <p:sp>
            <p:nvSpPr>
              <p:cNvPr id="32" name="矩形 31"/>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4"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29" name="TextBox 28"/>
            <p:cNvSpPr txBox="1"/>
            <p:nvPr/>
          </p:nvSpPr>
          <p:spPr>
            <a:xfrm>
              <a:off x="5830337" y="3476838"/>
              <a:ext cx="1235082" cy="400112"/>
            </a:xfrm>
            <a:prstGeom prst="rect">
              <a:avLst/>
            </a:prstGeom>
            <a:noFill/>
          </p:spPr>
          <p:txBody>
            <a:bodyPr wrap="none" rtlCol="0">
              <a:spAutoFit/>
            </a:bodyPr>
            <a:lstStyle/>
            <a:p>
              <a:r>
                <a:rPr lang="en-US" altLang="zh-CN" sz="2000" dirty="0" smtClean="0"/>
                <a:t>Concept 4</a:t>
              </a:r>
              <a:endParaRPr lang="zh-CN" altLang="en-US" sz="2000" dirty="0"/>
            </a:p>
          </p:txBody>
        </p:sp>
        <p:sp>
          <p:nvSpPr>
            <p:cNvPr id="30" name="TextBox 29"/>
            <p:cNvSpPr txBox="1"/>
            <p:nvPr/>
          </p:nvSpPr>
          <p:spPr>
            <a:xfrm>
              <a:off x="6271142" y="4134724"/>
              <a:ext cx="321968" cy="587094"/>
            </a:xfrm>
            <a:prstGeom prst="rect">
              <a:avLst/>
            </a:prstGeom>
            <a:noFill/>
          </p:spPr>
          <p:txBody>
            <a:bodyPr wrap="none" rtlCol="0">
              <a:spAutoFit/>
            </a:bodyPr>
            <a:lstStyle/>
            <a:p>
              <a:r>
                <a:rPr lang="en-US" altLang="zh-CN" sz="2400" dirty="0"/>
                <a:t>h</a:t>
              </a:r>
              <a:endParaRPr lang="zh-CN" altLang="en-US" sz="2400" dirty="0"/>
            </a:p>
          </p:txBody>
        </p:sp>
        <p:sp>
          <p:nvSpPr>
            <p:cNvPr id="31" name="TextBox 30"/>
            <p:cNvSpPr txBox="1"/>
            <p:nvPr/>
          </p:nvSpPr>
          <p:spPr>
            <a:xfrm>
              <a:off x="6234772" y="3779814"/>
              <a:ext cx="426212" cy="587094"/>
            </a:xfrm>
            <a:prstGeom prst="rect">
              <a:avLst/>
            </a:prstGeom>
            <a:noFill/>
          </p:spPr>
          <p:txBody>
            <a:bodyPr wrap="none" rtlCol="0">
              <a:spAutoFit/>
            </a:bodyPr>
            <a:lstStyle/>
            <a:p>
              <a:r>
                <a:rPr lang="en-US" altLang="zh-CN" sz="2400" dirty="0"/>
                <a:t>se</a:t>
              </a:r>
              <a:endParaRPr lang="zh-CN" altLang="en-US" sz="2400" dirty="0"/>
            </a:p>
          </p:txBody>
        </p:sp>
      </p:grpSp>
      <p:grpSp>
        <p:nvGrpSpPr>
          <p:cNvPr id="35" name="组合 34"/>
          <p:cNvGrpSpPr/>
          <p:nvPr/>
        </p:nvGrpSpPr>
        <p:grpSpPr>
          <a:xfrm>
            <a:off x="2076316" y="4470899"/>
            <a:ext cx="6143747" cy="1018763"/>
            <a:chOff x="3184370" y="5434573"/>
            <a:chExt cx="2621897" cy="1018763"/>
          </a:xfrm>
        </p:grpSpPr>
        <p:grpSp>
          <p:nvGrpSpPr>
            <p:cNvPr id="36" name="组合 35"/>
            <p:cNvGrpSpPr/>
            <p:nvPr/>
          </p:nvGrpSpPr>
          <p:grpSpPr>
            <a:xfrm flipV="1">
              <a:off x="3184370" y="5462250"/>
              <a:ext cx="2621897" cy="991086"/>
              <a:chOff x="2333646" y="3789041"/>
              <a:chExt cx="1236937" cy="1073225"/>
            </a:xfrm>
          </p:grpSpPr>
          <p:sp>
            <p:nvSpPr>
              <p:cNvPr id="39" name="矩形 38"/>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Line 43"/>
              <p:cNvSpPr>
                <a:spLocks noChangeShapeType="1"/>
              </p:cNvSpPr>
              <p:nvPr/>
            </p:nvSpPr>
            <p:spPr bwMode="auto">
              <a:xfrm flipV="1">
                <a:off x="2333646" y="449952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1"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37" name="TextBox 36"/>
            <p:cNvSpPr txBox="1"/>
            <p:nvPr/>
          </p:nvSpPr>
          <p:spPr>
            <a:xfrm>
              <a:off x="4059095" y="5434573"/>
              <a:ext cx="607312" cy="400110"/>
            </a:xfrm>
            <a:prstGeom prst="rect">
              <a:avLst/>
            </a:prstGeom>
            <a:noFill/>
          </p:spPr>
          <p:txBody>
            <a:bodyPr wrap="none" rtlCol="0">
              <a:spAutoFit/>
            </a:bodyPr>
            <a:lstStyle/>
            <a:p>
              <a:pPr algn="ctr"/>
              <a:r>
                <a:rPr lang="en-US" altLang="zh-CN" sz="2000" dirty="0" smtClean="0"/>
                <a:t>Concept 1</a:t>
              </a:r>
              <a:endParaRPr lang="zh-CN" altLang="en-US" sz="2000" dirty="0"/>
            </a:p>
          </p:txBody>
        </p:sp>
        <p:sp>
          <p:nvSpPr>
            <p:cNvPr id="38" name="TextBox 37"/>
            <p:cNvSpPr txBox="1"/>
            <p:nvPr/>
          </p:nvSpPr>
          <p:spPr>
            <a:xfrm>
              <a:off x="3308978" y="5797232"/>
              <a:ext cx="2497289" cy="461665"/>
            </a:xfrm>
            <a:prstGeom prst="rect">
              <a:avLst/>
            </a:prstGeom>
            <a:noFill/>
          </p:spPr>
          <p:txBody>
            <a:bodyPr wrap="square" rtlCol="0">
              <a:spAutoFit/>
            </a:bodyPr>
            <a:lstStyle/>
            <a:p>
              <a:pPr algn="ctr"/>
              <a:r>
                <a:rPr lang="en-US" altLang="zh-CN" sz="2400" dirty="0" smtClean="0"/>
                <a:t>It se mmi cites:c0 c2 ,c3,c4,develops:c2</a:t>
              </a:r>
              <a:endParaRPr lang="zh-CN" altLang="en-US" sz="2400" dirty="0"/>
            </a:p>
          </p:txBody>
        </p:sp>
      </p:grpSp>
      <p:grpSp>
        <p:nvGrpSpPr>
          <p:cNvPr id="42" name="组合 41"/>
          <p:cNvGrpSpPr/>
          <p:nvPr/>
        </p:nvGrpSpPr>
        <p:grpSpPr>
          <a:xfrm>
            <a:off x="4747203" y="2338151"/>
            <a:ext cx="1346690" cy="877263"/>
            <a:chOff x="5806267" y="3378639"/>
            <a:chExt cx="1251092" cy="1440323"/>
          </a:xfrm>
        </p:grpSpPr>
        <p:grpSp>
          <p:nvGrpSpPr>
            <p:cNvPr id="43" name="组合 42"/>
            <p:cNvGrpSpPr/>
            <p:nvPr/>
          </p:nvGrpSpPr>
          <p:grpSpPr>
            <a:xfrm>
              <a:off x="5806267" y="3578696"/>
              <a:ext cx="1251092" cy="1073226"/>
              <a:chOff x="2319491" y="3789041"/>
              <a:chExt cx="1251092" cy="1073225"/>
            </a:xfrm>
          </p:grpSpPr>
          <p:sp>
            <p:nvSpPr>
              <p:cNvPr id="47" name="矩形 46"/>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9"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4" name="TextBox 43"/>
            <p:cNvSpPr txBox="1"/>
            <p:nvPr/>
          </p:nvSpPr>
          <p:spPr>
            <a:xfrm>
              <a:off x="5869063" y="3378639"/>
              <a:ext cx="1147407" cy="656915"/>
            </a:xfrm>
            <a:prstGeom prst="rect">
              <a:avLst/>
            </a:prstGeom>
            <a:noFill/>
          </p:spPr>
          <p:txBody>
            <a:bodyPr wrap="none" rtlCol="0">
              <a:spAutoFit/>
            </a:bodyPr>
            <a:lstStyle/>
            <a:p>
              <a:r>
                <a:rPr lang="en-US" altLang="zh-CN" sz="2000" dirty="0" smtClean="0"/>
                <a:t>Concept 5</a:t>
              </a:r>
              <a:endParaRPr lang="zh-CN" altLang="en-US" sz="2000" dirty="0"/>
            </a:p>
          </p:txBody>
        </p:sp>
        <p:sp>
          <p:nvSpPr>
            <p:cNvPr id="45" name="TextBox 44"/>
            <p:cNvSpPr txBox="1"/>
            <p:nvPr/>
          </p:nvSpPr>
          <p:spPr>
            <a:xfrm>
              <a:off x="5992747" y="4060983"/>
              <a:ext cx="791068" cy="757979"/>
            </a:xfrm>
            <a:prstGeom prst="rect">
              <a:avLst/>
            </a:prstGeom>
            <a:noFill/>
          </p:spPr>
          <p:txBody>
            <a:bodyPr wrap="none" rtlCol="0">
              <a:spAutoFit/>
            </a:bodyPr>
            <a:lstStyle/>
            <a:p>
              <a:r>
                <a:rPr lang="en-US" altLang="zh-CN" sz="2400" dirty="0" err="1"/>
                <a:t>c</a:t>
              </a:r>
              <a:r>
                <a:rPr lang="en-US" altLang="zh-CN" sz="2400" dirty="0" err="1" smtClean="0"/>
                <a:t>,d,i,j</a:t>
              </a:r>
              <a:endParaRPr lang="zh-CN" altLang="en-US" sz="2400" dirty="0"/>
            </a:p>
          </p:txBody>
        </p:sp>
        <p:sp>
          <p:nvSpPr>
            <p:cNvPr id="46" name="TextBox 45"/>
            <p:cNvSpPr txBox="1"/>
            <p:nvPr/>
          </p:nvSpPr>
          <p:spPr>
            <a:xfrm>
              <a:off x="5888971" y="3718746"/>
              <a:ext cx="1105947" cy="606383"/>
            </a:xfrm>
            <a:prstGeom prst="rect">
              <a:avLst/>
            </a:prstGeom>
            <a:noFill/>
          </p:spPr>
          <p:txBody>
            <a:bodyPr wrap="none" rtlCol="0">
              <a:spAutoFit/>
            </a:bodyPr>
            <a:lstStyle/>
            <a:p>
              <a:r>
                <a:rPr lang="en-US" altLang="zh-CN" dirty="0" smtClean="0"/>
                <a:t>Cites:c2,c0</a:t>
              </a:r>
              <a:endParaRPr lang="zh-CN" altLang="en-US" dirty="0"/>
            </a:p>
          </p:txBody>
        </p:sp>
      </p:grpSp>
      <p:grpSp>
        <p:nvGrpSpPr>
          <p:cNvPr id="50" name="组合 49"/>
          <p:cNvGrpSpPr/>
          <p:nvPr/>
        </p:nvGrpSpPr>
        <p:grpSpPr>
          <a:xfrm>
            <a:off x="4095873" y="3337159"/>
            <a:ext cx="1462965" cy="869292"/>
            <a:chOff x="5763209" y="3395953"/>
            <a:chExt cx="1359112" cy="1427237"/>
          </a:xfrm>
        </p:grpSpPr>
        <p:grpSp>
          <p:nvGrpSpPr>
            <p:cNvPr id="51" name="组合 50"/>
            <p:cNvGrpSpPr/>
            <p:nvPr/>
          </p:nvGrpSpPr>
          <p:grpSpPr>
            <a:xfrm>
              <a:off x="5806267" y="3578696"/>
              <a:ext cx="1251092" cy="1073226"/>
              <a:chOff x="2319491" y="3789041"/>
              <a:chExt cx="1251092" cy="1073225"/>
            </a:xfrm>
          </p:grpSpPr>
          <p:sp>
            <p:nvSpPr>
              <p:cNvPr id="55" name="矩形 54"/>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57"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52" name="TextBox 51"/>
            <p:cNvSpPr txBox="1"/>
            <p:nvPr/>
          </p:nvSpPr>
          <p:spPr>
            <a:xfrm>
              <a:off x="5895574" y="3395953"/>
              <a:ext cx="1052216" cy="606383"/>
            </a:xfrm>
            <a:prstGeom prst="rect">
              <a:avLst/>
            </a:prstGeom>
            <a:noFill/>
          </p:spPr>
          <p:txBody>
            <a:bodyPr wrap="none" rtlCol="0">
              <a:spAutoFit/>
            </a:bodyPr>
            <a:lstStyle/>
            <a:p>
              <a:r>
                <a:rPr lang="en-US" altLang="zh-CN" dirty="0" smtClean="0"/>
                <a:t>Concept 6</a:t>
              </a:r>
              <a:endParaRPr lang="zh-CN" altLang="en-US" dirty="0"/>
            </a:p>
          </p:txBody>
        </p:sp>
        <p:sp>
          <p:nvSpPr>
            <p:cNvPr id="53" name="TextBox 52"/>
            <p:cNvSpPr txBox="1"/>
            <p:nvPr/>
          </p:nvSpPr>
          <p:spPr>
            <a:xfrm>
              <a:off x="6217021" y="4065211"/>
              <a:ext cx="292184" cy="757979"/>
            </a:xfrm>
            <a:prstGeom prst="rect">
              <a:avLst/>
            </a:prstGeom>
            <a:noFill/>
          </p:spPr>
          <p:txBody>
            <a:bodyPr wrap="none" rtlCol="0">
              <a:spAutoFit/>
            </a:bodyPr>
            <a:lstStyle/>
            <a:p>
              <a:r>
                <a:rPr lang="en-US" altLang="zh-CN" sz="2400" dirty="0"/>
                <a:t>c</a:t>
              </a:r>
              <a:endParaRPr lang="zh-CN" altLang="en-US" sz="2400" dirty="0"/>
            </a:p>
          </p:txBody>
        </p:sp>
        <p:sp>
          <p:nvSpPr>
            <p:cNvPr id="54" name="TextBox 53"/>
            <p:cNvSpPr txBox="1"/>
            <p:nvPr/>
          </p:nvSpPr>
          <p:spPr>
            <a:xfrm>
              <a:off x="5763209" y="3745471"/>
              <a:ext cx="1359112" cy="606383"/>
            </a:xfrm>
            <a:prstGeom prst="rect">
              <a:avLst/>
            </a:prstGeom>
            <a:noFill/>
          </p:spPr>
          <p:txBody>
            <a:bodyPr wrap="none" rtlCol="0">
              <a:spAutoFit/>
            </a:bodyPr>
            <a:lstStyle/>
            <a:p>
              <a:r>
                <a:rPr lang="en-US" altLang="zh-CN" dirty="0" smtClean="0"/>
                <a:t>Cites:c0,c2,c3</a:t>
              </a:r>
              <a:endParaRPr lang="zh-CN" altLang="en-US" dirty="0"/>
            </a:p>
          </p:txBody>
        </p:sp>
      </p:grpSp>
      <p:grpSp>
        <p:nvGrpSpPr>
          <p:cNvPr id="58" name="组合 57"/>
          <p:cNvGrpSpPr/>
          <p:nvPr/>
        </p:nvGrpSpPr>
        <p:grpSpPr>
          <a:xfrm>
            <a:off x="7247715" y="2422693"/>
            <a:ext cx="1423531" cy="1002919"/>
            <a:chOff x="5734881" y="3484548"/>
            <a:chExt cx="1322478" cy="1256342"/>
          </a:xfrm>
        </p:grpSpPr>
        <p:grpSp>
          <p:nvGrpSpPr>
            <p:cNvPr id="59" name="组合 58"/>
            <p:cNvGrpSpPr/>
            <p:nvPr/>
          </p:nvGrpSpPr>
          <p:grpSpPr>
            <a:xfrm>
              <a:off x="5806267" y="3578696"/>
              <a:ext cx="1251092" cy="1073226"/>
              <a:chOff x="2319491" y="3789041"/>
              <a:chExt cx="1251092" cy="1073225"/>
            </a:xfrm>
          </p:grpSpPr>
          <p:sp>
            <p:nvSpPr>
              <p:cNvPr id="63" name="矩形 62"/>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5"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60" name="TextBox 59"/>
            <p:cNvSpPr txBox="1"/>
            <p:nvPr/>
          </p:nvSpPr>
          <p:spPr>
            <a:xfrm>
              <a:off x="5849031" y="3484548"/>
              <a:ext cx="1147407" cy="656915"/>
            </a:xfrm>
            <a:prstGeom prst="rect">
              <a:avLst/>
            </a:prstGeom>
            <a:noFill/>
          </p:spPr>
          <p:txBody>
            <a:bodyPr wrap="none" rtlCol="0">
              <a:spAutoFit/>
            </a:bodyPr>
            <a:lstStyle/>
            <a:p>
              <a:r>
                <a:rPr lang="en-US" altLang="zh-CN" sz="2000" dirty="0" smtClean="0"/>
                <a:t>Concept 7</a:t>
              </a:r>
              <a:endParaRPr lang="zh-CN" altLang="en-US" sz="2000" dirty="0"/>
            </a:p>
          </p:txBody>
        </p:sp>
        <p:sp>
          <p:nvSpPr>
            <p:cNvPr id="61" name="TextBox 60"/>
            <p:cNvSpPr txBox="1"/>
            <p:nvPr/>
          </p:nvSpPr>
          <p:spPr>
            <a:xfrm>
              <a:off x="6047153" y="4162569"/>
              <a:ext cx="789580" cy="578321"/>
            </a:xfrm>
            <a:prstGeom prst="rect">
              <a:avLst/>
            </a:prstGeom>
            <a:noFill/>
          </p:spPr>
          <p:txBody>
            <a:bodyPr wrap="none" rtlCol="0">
              <a:spAutoFit/>
            </a:bodyPr>
            <a:lstStyle/>
            <a:p>
              <a:r>
                <a:rPr lang="en-US" altLang="zh-CN" sz="2400" dirty="0"/>
                <a:t>e</a:t>
              </a:r>
              <a:r>
                <a:rPr lang="en-US" altLang="zh-CN" sz="2400" dirty="0" smtClean="0"/>
                <a:t> f k l</a:t>
              </a:r>
              <a:endParaRPr lang="zh-CN" altLang="en-US" sz="2400" dirty="0"/>
            </a:p>
          </p:txBody>
        </p:sp>
        <p:sp>
          <p:nvSpPr>
            <p:cNvPr id="62" name="TextBox 61"/>
            <p:cNvSpPr txBox="1"/>
            <p:nvPr/>
          </p:nvSpPr>
          <p:spPr>
            <a:xfrm>
              <a:off x="5734881" y="3793484"/>
              <a:ext cx="1322478" cy="501211"/>
            </a:xfrm>
            <a:prstGeom prst="rect">
              <a:avLst/>
            </a:prstGeom>
            <a:noFill/>
          </p:spPr>
          <p:txBody>
            <a:bodyPr wrap="none" rtlCol="0">
              <a:spAutoFit/>
            </a:bodyPr>
            <a:lstStyle/>
            <a:p>
              <a:r>
                <a:rPr lang="en-US" altLang="zh-CN" sz="2000" dirty="0" smtClean="0"/>
                <a:t>develops:c2</a:t>
              </a:r>
              <a:endParaRPr lang="zh-CN" altLang="en-US" sz="2000" dirty="0"/>
            </a:p>
          </p:txBody>
        </p:sp>
      </p:grpSp>
      <p:sp>
        <p:nvSpPr>
          <p:cNvPr id="66" name="Line 43"/>
          <p:cNvSpPr>
            <a:spLocks noChangeShapeType="1"/>
          </p:cNvSpPr>
          <p:nvPr/>
        </p:nvSpPr>
        <p:spPr bwMode="auto">
          <a:xfrm flipH="1">
            <a:off x="726070" y="2096251"/>
            <a:ext cx="3563371" cy="63153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7" name="Line 43"/>
          <p:cNvSpPr>
            <a:spLocks noChangeShapeType="1"/>
          </p:cNvSpPr>
          <p:nvPr/>
        </p:nvSpPr>
        <p:spPr bwMode="auto">
          <a:xfrm flipH="1">
            <a:off x="2203622" y="2142213"/>
            <a:ext cx="1978393" cy="62770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8" name="Line 43"/>
          <p:cNvSpPr>
            <a:spLocks noChangeShapeType="1"/>
          </p:cNvSpPr>
          <p:nvPr/>
        </p:nvSpPr>
        <p:spPr bwMode="auto">
          <a:xfrm flipH="1">
            <a:off x="3366639" y="2066412"/>
            <a:ext cx="1380564" cy="61848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9" name="Line 43"/>
          <p:cNvSpPr>
            <a:spLocks noChangeShapeType="1"/>
          </p:cNvSpPr>
          <p:nvPr/>
        </p:nvSpPr>
        <p:spPr bwMode="auto">
          <a:xfrm>
            <a:off x="5373071" y="2126606"/>
            <a:ext cx="36570" cy="32945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0" name="Line 43"/>
          <p:cNvSpPr>
            <a:spLocks noChangeShapeType="1"/>
          </p:cNvSpPr>
          <p:nvPr/>
        </p:nvSpPr>
        <p:spPr bwMode="auto">
          <a:xfrm>
            <a:off x="5984276" y="2142213"/>
            <a:ext cx="1975204" cy="35563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1" name="Line 43"/>
          <p:cNvSpPr>
            <a:spLocks noChangeShapeType="1"/>
          </p:cNvSpPr>
          <p:nvPr/>
        </p:nvSpPr>
        <p:spPr bwMode="auto">
          <a:xfrm>
            <a:off x="711450" y="3429188"/>
            <a:ext cx="3259234" cy="1069388"/>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2" name="Line 43"/>
          <p:cNvSpPr>
            <a:spLocks noChangeShapeType="1"/>
          </p:cNvSpPr>
          <p:nvPr/>
        </p:nvSpPr>
        <p:spPr bwMode="auto">
          <a:xfrm>
            <a:off x="1952309" y="3508440"/>
            <a:ext cx="2018376" cy="96246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3" name="Line 43"/>
          <p:cNvSpPr>
            <a:spLocks noChangeShapeType="1"/>
          </p:cNvSpPr>
          <p:nvPr/>
        </p:nvSpPr>
        <p:spPr bwMode="auto">
          <a:xfrm>
            <a:off x="3328545" y="3459987"/>
            <a:ext cx="721699" cy="101091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4" name="Line 43"/>
          <p:cNvSpPr>
            <a:spLocks noChangeShapeType="1"/>
          </p:cNvSpPr>
          <p:nvPr/>
        </p:nvSpPr>
        <p:spPr bwMode="auto">
          <a:xfrm>
            <a:off x="4904643" y="4154288"/>
            <a:ext cx="389539" cy="344288"/>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5" name="Line 43"/>
          <p:cNvSpPr>
            <a:spLocks noChangeShapeType="1"/>
          </p:cNvSpPr>
          <p:nvPr/>
        </p:nvSpPr>
        <p:spPr bwMode="auto">
          <a:xfrm flipH="1">
            <a:off x="6647491" y="3375968"/>
            <a:ext cx="1311989" cy="112260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6" name="Line 43"/>
          <p:cNvSpPr>
            <a:spLocks noChangeShapeType="1"/>
          </p:cNvSpPr>
          <p:nvPr/>
        </p:nvSpPr>
        <p:spPr bwMode="auto">
          <a:xfrm flipH="1">
            <a:off x="4814797" y="3132808"/>
            <a:ext cx="584308" cy="327938"/>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nvGrpSpPr>
          <p:cNvPr id="77" name="组合 76"/>
          <p:cNvGrpSpPr/>
          <p:nvPr/>
        </p:nvGrpSpPr>
        <p:grpSpPr>
          <a:xfrm>
            <a:off x="5615814" y="3315887"/>
            <a:ext cx="1462965" cy="849974"/>
            <a:chOff x="5735664" y="3427671"/>
            <a:chExt cx="1359112" cy="1395519"/>
          </a:xfrm>
        </p:grpSpPr>
        <p:grpSp>
          <p:nvGrpSpPr>
            <p:cNvPr id="78" name="组合 77"/>
            <p:cNvGrpSpPr/>
            <p:nvPr/>
          </p:nvGrpSpPr>
          <p:grpSpPr>
            <a:xfrm>
              <a:off x="5806267" y="3578696"/>
              <a:ext cx="1251092" cy="1073226"/>
              <a:chOff x="2319491" y="3789041"/>
              <a:chExt cx="1251092" cy="1073225"/>
            </a:xfrm>
          </p:grpSpPr>
          <p:sp>
            <p:nvSpPr>
              <p:cNvPr id="82" name="矩形 81"/>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4"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79" name="TextBox 78"/>
            <p:cNvSpPr txBox="1"/>
            <p:nvPr/>
          </p:nvSpPr>
          <p:spPr>
            <a:xfrm>
              <a:off x="5889112" y="3427671"/>
              <a:ext cx="1052216" cy="606383"/>
            </a:xfrm>
            <a:prstGeom prst="rect">
              <a:avLst/>
            </a:prstGeom>
            <a:noFill/>
          </p:spPr>
          <p:txBody>
            <a:bodyPr wrap="none" rtlCol="0">
              <a:spAutoFit/>
            </a:bodyPr>
            <a:lstStyle/>
            <a:p>
              <a:r>
                <a:rPr lang="en-US" altLang="zh-CN" dirty="0" smtClean="0"/>
                <a:t>Concept 7</a:t>
              </a:r>
              <a:endParaRPr lang="zh-CN" altLang="en-US" dirty="0"/>
            </a:p>
          </p:txBody>
        </p:sp>
        <p:sp>
          <p:nvSpPr>
            <p:cNvPr id="80" name="TextBox 79"/>
            <p:cNvSpPr txBox="1"/>
            <p:nvPr/>
          </p:nvSpPr>
          <p:spPr>
            <a:xfrm>
              <a:off x="6217021" y="4065211"/>
              <a:ext cx="321968" cy="757979"/>
            </a:xfrm>
            <a:prstGeom prst="rect">
              <a:avLst/>
            </a:prstGeom>
            <a:noFill/>
          </p:spPr>
          <p:txBody>
            <a:bodyPr wrap="none" rtlCol="0">
              <a:spAutoFit/>
            </a:bodyPr>
            <a:lstStyle/>
            <a:p>
              <a:r>
                <a:rPr lang="en-US" altLang="zh-CN" sz="2400" dirty="0"/>
                <a:t>d</a:t>
              </a:r>
              <a:endParaRPr lang="zh-CN" altLang="en-US" sz="2400" dirty="0"/>
            </a:p>
          </p:txBody>
        </p:sp>
        <p:sp>
          <p:nvSpPr>
            <p:cNvPr id="81" name="TextBox 80"/>
            <p:cNvSpPr txBox="1"/>
            <p:nvPr/>
          </p:nvSpPr>
          <p:spPr>
            <a:xfrm>
              <a:off x="5735664" y="3762020"/>
              <a:ext cx="1359112" cy="606383"/>
            </a:xfrm>
            <a:prstGeom prst="rect">
              <a:avLst/>
            </a:prstGeom>
            <a:noFill/>
          </p:spPr>
          <p:txBody>
            <a:bodyPr wrap="none" rtlCol="0">
              <a:spAutoFit/>
            </a:bodyPr>
            <a:lstStyle/>
            <a:p>
              <a:r>
                <a:rPr lang="en-US" altLang="zh-CN" dirty="0" smtClean="0"/>
                <a:t>Cites:c0,c2,c4</a:t>
              </a:r>
              <a:endParaRPr lang="zh-CN" altLang="en-US" dirty="0"/>
            </a:p>
          </p:txBody>
        </p:sp>
      </p:grpSp>
      <p:sp>
        <p:nvSpPr>
          <p:cNvPr id="85" name="Line 43"/>
          <p:cNvSpPr>
            <a:spLocks noChangeShapeType="1"/>
          </p:cNvSpPr>
          <p:nvPr/>
        </p:nvSpPr>
        <p:spPr bwMode="auto">
          <a:xfrm flipH="1">
            <a:off x="5973041" y="4048225"/>
            <a:ext cx="284912" cy="42267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6" name="Line 43"/>
          <p:cNvSpPr>
            <a:spLocks noChangeShapeType="1"/>
          </p:cNvSpPr>
          <p:nvPr/>
        </p:nvSpPr>
        <p:spPr bwMode="auto">
          <a:xfrm>
            <a:off x="5594737" y="3132808"/>
            <a:ext cx="539216" cy="27506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35436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arn(inVertic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arn(inVertical)">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barn(inVertical)">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barn(inVertical)">
                                      <p:cBhvr>
                                        <p:cTn id="37" dur="50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barn(inVertical)">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arn(inVertic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arn(inVertic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arn(inVertical)">
                                      <p:cBhvr>
                                        <p:cTn id="5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4" grpId="0" animBg="1"/>
      <p:bldP spid="75" grpId="0" animBg="1"/>
      <p:bldP spid="76" grpId="0" animBg="1"/>
      <p:bldP spid="85" grpId="0" animBg="1"/>
      <p:bldP spid="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lstStyle/>
          <a:p>
            <a:pPr marL="0" indent="0">
              <a:buNone/>
            </a:pPr>
            <a:r>
              <a:rPr lang="zh-CN" altLang="en-US" dirty="0"/>
              <a:t>关系</a:t>
            </a:r>
            <a:r>
              <a:rPr lang="zh-CN" altLang="en-US" dirty="0" smtClean="0"/>
              <a:t>概念分析应用领域</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sp>
        <p:nvSpPr>
          <p:cNvPr id="4" name="TextBox 3"/>
          <p:cNvSpPr txBox="1"/>
          <p:nvPr/>
        </p:nvSpPr>
        <p:spPr>
          <a:xfrm>
            <a:off x="179512" y="3330247"/>
            <a:ext cx="2339102" cy="523220"/>
          </a:xfrm>
          <a:prstGeom prst="rect">
            <a:avLst/>
          </a:prstGeom>
          <a:noFill/>
          <a:ln>
            <a:solidFill>
              <a:schemeClr val="tx1"/>
            </a:solidFill>
          </a:ln>
        </p:spPr>
        <p:txBody>
          <a:bodyPr wrap="none" rtlCol="0">
            <a:spAutoFit/>
          </a:bodyPr>
          <a:lstStyle/>
          <a:p>
            <a:r>
              <a:rPr lang="zh-CN" altLang="en-US" sz="2800" dirty="0"/>
              <a:t>关系</a:t>
            </a:r>
            <a:r>
              <a:rPr lang="zh-CN" altLang="en-US" sz="2800" dirty="0" smtClean="0"/>
              <a:t>概念分析</a:t>
            </a:r>
            <a:endParaRPr lang="zh-CN" altLang="en-US" sz="2800" dirty="0"/>
          </a:p>
        </p:txBody>
      </p:sp>
      <p:sp>
        <p:nvSpPr>
          <p:cNvPr id="5" name="TextBox 4"/>
          <p:cNvSpPr txBox="1"/>
          <p:nvPr/>
        </p:nvSpPr>
        <p:spPr>
          <a:xfrm>
            <a:off x="4302358" y="1641654"/>
            <a:ext cx="1620957" cy="523220"/>
          </a:xfrm>
          <a:prstGeom prst="rect">
            <a:avLst/>
          </a:prstGeom>
          <a:noFill/>
          <a:ln>
            <a:solidFill>
              <a:schemeClr val="tx1"/>
            </a:solidFill>
          </a:ln>
        </p:spPr>
        <p:txBody>
          <a:bodyPr wrap="none" rtlCol="0">
            <a:spAutoFit/>
          </a:bodyPr>
          <a:lstStyle/>
          <a:p>
            <a:r>
              <a:rPr lang="zh-CN" altLang="en-US" sz="2800" dirty="0"/>
              <a:t>数据挖掘</a:t>
            </a:r>
          </a:p>
        </p:txBody>
      </p:sp>
      <p:sp>
        <p:nvSpPr>
          <p:cNvPr id="6" name="TextBox 5"/>
          <p:cNvSpPr txBox="1"/>
          <p:nvPr/>
        </p:nvSpPr>
        <p:spPr>
          <a:xfrm>
            <a:off x="4067944" y="2776511"/>
            <a:ext cx="2420856" cy="523220"/>
          </a:xfrm>
          <a:prstGeom prst="rect">
            <a:avLst/>
          </a:prstGeom>
          <a:noFill/>
          <a:ln>
            <a:solidFill>
              <a:schemeClr val="tx1"/>
            </a:solidFill>
          </a:ln>
        </p:spPr>
        <p:txBody>
          <a:bodyPr wrap="none" rtlCol="0">
            <a:spAutoFit/>
          </a:bodyPr>
          <a:lstStyle/>
          <a:p>
            <a:r>
              <a:rPr lang="zh-CN" altLang="en-US" sz="2800" dirty="0"/>
              <a:t>领域本体</a:t>
            </a:r>
            <a:r>
              <a:rPr lang="zh-CN" altLang="en-US" sz="2800" dirty="0" smtClean="0"/>
              <a:t>建立 </a:t>
            </a:r>
            <a:endParaRPr lang="zh-CN" altLang="en-US" sz="2800" dirty="0"/>
          </a:p>
        </p:txBody>
      </p:sp>
      <p:sp>
        <p:nvSpPr>
          <p:cNvPr id="7" name="TextBox 6"/>
          <p:cNvSpPr txBox="1"/>
          <p:nvPr/>
        </p:nvSpPr>
        <p:spPr>
          <a:xfrm>
            <a:off x="4067944" y="4149080"/>
            <a:ext cx="2420856" cy="523220"/>
          </a:xfrm>
          <a:prstGeom prst="rect">
            <a:avLst/>
          </a:prstGeom>
          <a:noFill/>
          <a:ln>
            <a:solidFill>
              <a:schemeClr val="tx1"/>
            </a:solidFill>
          </a:ln>
        </p:spPr>
        <p:txBody>
          <a:bodyPr wrap="none" rtlCol="0">
            <a:spAutoFit/>
          </a:bodyPr>
          <a:lstStyle/>
          <a:p>
            <a:r>
              <a:rPr lang="zh-CN" altLang="en-US" sz="2800" dirty="0" smtClean="0"/>
              <a:t>知识发现领域 </a:t>
            </a:r>
            <a:endParaRPr lang="zh-CN" altLang="en-US" sz="2800" dirty="0"/>
          </a:p>
        </p:txBody>
      </p:sp>
      <p:sp>
        <p:nvSpPr>
          <p:cNvPr id="2" name="TextBox 1"/>
          <p:cNvSpPr txBox="1"/>
          <p:nvPr/>
        </p:nvSpPr>
        <p:spPr>
          <a:xfrm>
            <a:off x="4467893" y="5194926"/>
            <a:ext cx="1620957" cy="523220"/>
          </a:xfrm>
          <a:prstGeom prst="rect">
            <a:avLst/>
          </a:prstGeom>
          <a:noFill/>
          <a:ln>
            <a:solidFill>
              <a:schemeClr val="tx1"/>
            </a:solidFill>
          </a:ln>
        </p:spPr>
        <p:txBody>
          <a:bodyPr wrap="none" rtlCol="0">
            <a:spAutoFit/>
          </a:bodyPr>
          <a:lstStyle/>
          <a:p>
            <a:r>
              <a:rPr lang="zh-CN" altLang="en-US" sz="2800" dirty="0"/>
              <a:t>软件工程</a:t>
            </a:r>
          </a:p>
        </p:txBody>
      </p:sp>
      <p:cxnSp>
        <p:nvCxnSpPr>
          <p:cNvPr id="9" name="直接箭头连接符 8"/>
          <p:cNvCxnSpPr/>
          <p:nvPr/>
        </p:nvCxnSpPr>
        <p:spPr>
          <a:xfrm flipV="1">
            <a:off x="2518614" y="2060849"/>
            <a:ext cx="1783744" cy="1531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1"/>
          </p:cNvCxnSpPr>
          <p:nvPr/>
        </p:nvCxnSpPr>
        <p:spPr>
          <a:xfrm flipV="1">
            <a:off x="2529319" y="3038121"/>
            <a:ext cx="1538625" cy="553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5503" y="3591857"/>
            <a:ext cx="1538625" cy="818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1"/>
          </p:cNvCxnSpPr>
          <p:nvPr/>
        </p:nvCxnSpPr>
        <p:spPr>
          <a:xfrm>
            <a:off x="2529319" y="3591857"/>
            <a:ext cx="1938574" cy="1864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688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336704"/>
          </a:xfrm>
        </p:spPr>
        <p:txBody>
          <a:bodyPr/>
          <a:lstStyle/>
          <a:p>
            <a:pPr marL="0" indent="0">
              <a:buNone/>
            </a:pPr>
            <a:r>
              <a:rPr lang="zh-CN" altLang="en-US" dirty="0" smtClean="0"/>
              <a:t>事件关系</a:t>
            </a:r>
            <a:endParaRPr lang="en-US" altLang="zh-CN" dirty="0" smtClean="0"/>
          </a:p>
          <a:p>
            <a:pPr marL="0" indent="0">
              <a:buNone/>
            </a:pPr>
            <a:r>
              <a:rPr lang="en-US" altLang="zh-CN" dirty="0" smtClean="0"/>
              <a:t>   </a:t>
            </a:r>
            <a:r>
              <a:rPr lang="zh-CN" altLang="en-US" sz="2800" dirty="0" smtClean="0"/>
              <a:t>事件</a:t>
            </a:r>
            <a:r>
              <a:rPr lang="en-US" altLang="zh-CN" sz="2000" dirty="0" smtClean="0"/>
              <a:t>[1]</a:t>
            </a:r>
            <a:r>
              <a:rPr lang="zh-CN" altLang="en-US" sz="2800" dirty="0" smtClean="0"/>
              <a:t>：</a:t>
            </a:r>
            <a:r>
              <a:rPr lang="zh-CN" altLang="en-US" sz="2400" dirty="0"/>
              <a:t>指在某个特定的时间和环境</a:t>
            </a:r>
            <a:r>
              <a:rPr lang="zh-CN" altLang="en-US" sz="2400" dirty="0" smtClean="0"/>
              <a:t>下发生</a:t>
            </a:r>
            <a:r>
              <a:rPr lang="zh-CN" altLang="en-US" sz="2400" dirty="0"/>
              <a:t>的</a:t>
            </a:r>
            <a:r>
              <a:rPr lang="en-US" altLang="zh-CN" sz="2400" dirty="0"/>
              <a:t>,</a:t>
            </a:r>
            <a:r>
              <a:rPr lang="zh-CN" altLang="en-US" sz="2400" dirty="0"/>
              <a:t>由若干角色参与</a:t>
            </a:r>
            <a:r>
              <a:rPr lang="en-US" altLang="zh-CN" sz="2400" dirty="0"/>
              <a:t>,</a:t>
            </a:r>
            <a:r>
              <a:rPr lang="zh-CN" altLang="en-US" sz="2400" dirty="0"/>
              <a:t>表现出若干动作特征的</a:t>
            </a:r>
            <a:r>
              <a:rPr lang="zh-CN" altLang="en-US" sz="2400" dirty="0" smtClean="0"/>
              <a:t>一件</a:t>
            </a:r>
            <a:r>
              <a:rPr lang="zh-CN" altLang="en-US" sz="2400" dirty="0"/>
              <a:t>事情。形式上</a:t>
            </a:r>
            <a:r>
              <a:rPr lang="en-US" altLang="zh-CN" sz="2400" dirty="0"/>
              <a:t>,</a:t>
            </a:r>
            <a:r>
              <a:rPr lang="zh-CN" altLang="en-US" sz="2400" dirty="0"/>
              <a:t>事件可表示为</a:t>
            </a:r>
            <a:r>
              <a:rPr lang="en-US" altLang="zh-CN" sz="2400" dirty="0"/>
              <a:t>e,</a:t>
            </a:r>
            <a:r>
              <a:rPr lang="zh-CN" altLang="en-US" sz="2400" dirty="0"/>
              <a:t>定义为一个六</a:t>
            </a:r>
            <a:r>
              <a:rPr lang="zh-CN" altLang="en-US" sz="2400" dirty="0" smtClean="0"/>
              <a:t>元组</a:t>
            </a:r>
            <a:r>
              <a:rPr lang="en-US" altLang="zh-CN" sz="2400" dirty="0"/>
              <a:t>:</a:t>
            </a:r>
          </a:p>
          <a:p>
            <a:pPr marL="0" indent="0">
              <a:buNone/>
            </a:pPr>
            <a:r>
              <a:rPr lang="en-US" altLang="zh-CN" sz="2400" dirty="0" smtClean="0"/>
              <a:t>                              e</a:t>
            </a:r>
            <a:r>
              <a:rPr lang="en-US" altLang="zh-CN" sz="2400" dirty="0"/>
              <a:t>=(A,O,T,V,P,L)</a:t>
            </a:r>
          </a:p>
          <a:p>
            <a:pPr marL="0" indent="0">
              <a:buNone/>
            </a:pPr>
            <a:r>
              <a:rPr lang="zh-CN" altLang="en-US" sz="2400" dirty="0"/>
              <a:t>　</a:t>
            </a:r>
            <a:r>
              <a:rPr lang="zh-CN" altLang="en-US" sz="2400" dirty="0" smtClean="0"/>
              <a:t>其中</a:t>
            </a:r>
            <a:r>
              <a:rPr lang="en-US" altLang="zh-CN" sz="2400" dirty="0"/>
              <a:t>,</a:t>
            </a:r>
            <a:r>
              <a:rPr lang="zh-CN" altLang="en-US" sz="2400" dirty="0"/>
              <a:t>事件六元组中的元素称为事件要素</a:t>
            </a:r>
            <a:r>
              <a:rPr lang="en-US" altLang="zh-CN" sz="2400" dirty="0"/>
              <a:t>,</a:t>
            </a:r>
            <a:r>
              <a:rPr lang="zh-CN" altLang="en-US" sz="2400" dirty="0"/>
              <a:t>分别</a:t>
            </a:r>
          </a:p>
          <a:p>
            <a:pPr marL="0" indent="0">
              <a:buNone/>
            </a:pPr>
            <a:r>
              <a:rPr lang="zh-CN" altLang="en-US" sz="2400" dirty="0"/>
              <a:t>表示动作、对象、时间、环境、断言、语言</a:t>
            </a:r>
            <a:r>
              <a:rPr lang="zh-CN" altLang="en-US" sz="2400" dirty="0" smtClean="0"/>
              <a:t>表现。</a:t>
            </a:r>
            <a:endParaRPr lang="en-US" altLang="zh-CN" sz="2400" dirty="0" smtClean="0"/>
          </a:p>
          <a:p>
            <a:pPr marL="0" indent="0">
              <a:buNone/>
            </a:pPr>
            <a:endParaRPr lang="en-US" altLang="zh-CN" sz="2400" dirty="0" smtClean="0"/>
          </a:p>
          <a:p>
            <a:pPr marL="0" indent="0">
              <a:buNone/>
            </a:pPr>
            <a:r>
              <a:rPr lang="en-US" altLang="zh-CN" sz="2400" dirty="0"/>
              <a:t> </a:t>
            </a:r>
            <a:r>
              <a:rPr lang="zh-CN" altLang="en-US" sz="2400" dirty="0" smtClean="0"/>
              <a:t>事件关系事件之间存在逻辑关系（因果关系、时序关系，并发关系</a:t>
            </a:r>
            <a:r>
              <a:rPr lang="en-US" altLang="zh-CN" sz="2400" dirty="0" smtClean="0"/>
              <a:t>……</a:t>
            </a:r>
            <a:r>
              <a:rPr lang="zh-CN" altLang="en-US" sz="2400" dirty="0" smtClean="0"/>
              <a:t>）</a:t>
            </a:r>
            <a:endParaRPr lang="zh-CN" altLang="en-US" sz="2400" dirty="0"/>
          </a:p>
          <a:p>
            <a:pPr marL="0" indent="0">
              <a:buNone/>
            </a:pPr>
            <a:endParaRPr lang="zh-CN" altLang="en-US" sz="2800" dirty="0"/>
          </a:p>
        </p:txBody>
      </p:sp>
    </p:spTree>
    <p:extLst>
      <p:ext uri="{BB962C8B-B14F-4D97-AF65-F5344CB8AC3E}">
        <p14:creationId xmlns:p14="http://schemas.microsoft.com/office/powerpoint/2010/main" xmlns="" val="177872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363272" cy="6480720"/>
          </a:xfrm>
        </p:spPr>
        <p:txBody>
          <a:bodyPr/>
          <a:lstStyle/>
          <a:p>
            <a:pPr marL="0" indent="0">
              <a:buNone/>
            </a:pPr>
            <a:r>
              <a:rPr lang="zh-CN" altLang="en-US" dirty="0" smtClean="0"/>
              <a:t>例如</a:t>
            </a:r>
            <a:r>
              <a:rPr lang="en-US" altLang="zh-CN" dirty="0" smtClean="0"/>
              <a:t>:</a:t>
            </a:r>
          </a:p>
          <a:p>
            <a:pPr marL="0" indent="0">
              <a:buNone/>
            </a:pPr>
            <a:r>
              <a:rPr lang="en-US" altLang="zh-CN" dirty="0"/>
              <a:t> </a:t>
            </a:r>
            <a:r>
              <a:rPr lang="en-US" altLang="zh-CN" dirty="0" smtClean="0"/>
              <a:t>         Evt4</a:t>
            </a:r>
            <a:r>
              <a:rPr lang="en-US" altLang="zh-CN" dirty="0"/>
              <a:t>:“9/11 </a:t>
            </a:r>
            <a:r>
              <a:rPr lang="zh-CN" altLang="en-US" dirty="0"/>
              <a:t>袭击致大规模伤亡” </a:t>
            </a:r>
          </a:p>
          <a:p>
            <a:pPr marL="0" indent="0">
              <a:buNone/>
            </a:pPr>
            <a:r>
              <a:rPr lang="en-US" altLang="zh-CN" dirty="0" smtClean="0"/>
              <a:t>          Evt5</a:t>
            </a:r>
            <a:r>
              <a:rPr lang="en-US" altLang="zh-CN" dirty="0"/>
              <a:t>:“</a:t>
            </a:r>
            <a:r>
              <a:rPr lang="zh-CN" altLang="en-US" dirty="0"/>
              <a:t>美国举国哀悼</a:t>
            </a:r>
            <a:r>
              <a:rPr lang="zh-CN" altLang="en-US" dirty="0" smtClean="0"/>
              <a:t>”</a:t>
            </a:r>
            <a:endParaRPr lang="en-US" altLang="zh-CN" dirty="0"/>
          </a:p>
          <a:p>
            <a:pPr marL="0" indent="0">
              <a:buNone/>
            </a:pPr>
            <a:r>
              <a:rPr lang="en-US" altLang="zh-CN" dirty="0" smtClean="0"/>
              <a:t>                </a:t>
            </a:r>
            <a:endParaRPr lang="zh-CN" altLang="en-US" dirty="0"/>
          </a:p>
        </p:txBody>
      </p:sp>
      <p:sp>
        <p:nvSpPr>
          <p:cNvPr id="4" name="矩形 3"/>
          <p:cNvSpPr/>
          <p:nvPr/>
        </p:nvSpPr>
        <p:spPr>
          <a:xfrm>
            <a:off x="1259632" y="908720"/>
            <a:ext cx="5616624" cy="10801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91680" y="2743267"/>
            <a:ext cx="237626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相关事件对</a:t>
            </a:r>
          </a:p>
        </p:txBody>
      </p:sp>
      <p:cxnSp>
        <p:nvCxnSpPr>
          <p:cNvPr id="7" name="直接箭头连接符 6"/>
          <p:cNvCxnSpPr/>
          <p:nvPr/>
        </p:nvCxnSpPr>
        <p:spPr>
          <a:xfrm flipH="1">
            <a:off x="2699792" y="1988840"/>
            <a:ext cx="180020" cy="754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线形标注 2 7"/>
          <p:cNvSpPr/>
          <p:nvPr/>
        </p:nvSpPr>
        <p:spPr>
          <a:xfrm>
            <a:off x="5220072" y="2743268"/>
            <a:ext cx="1872208" cy="504056"/>
          </a:xfrm>
          <a:prstGeom prst="borderCallout2">
            <a:avLst>
              <a:gd name="adj1" fmla="val 18750"/>
              <a:gd name="adj2" fmla="val -8333"/>
              <a:gd name="adj3" fmla="val 18750"/>
              <a:gd name="adj4" fmla="val -16667"/>
              <a:gd name="adj5" fmla="val -144415"/>
              <a:gd name="adj6" fmla="val -6329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因果关系</a:t>
            </a:r>
            <a:endParaRPr lang="zh-CN" altLang="en-US" sz="2800" dirty="0"/>
          </a:p>
        </p:txBody>
      </p:sp>
      <p:sp>
        <p:nvSpPr>
          <p:cNvPr id="9" name="TextBox 8"/>
          <p:cNvSpPr txBox="1"/>
          <p:nvPr/>
        </p:nvSpPr>
        <p:spPr>
          <a:xfrm>
            <a:off x="1259632" y="4365104"/>
            <a:ext cx="6647974" cy="523220"/>
          </a:xfrm>
          <a:prstGeom prst="rect">
            <a:avLst/>
          </a:prstGeom>
          <a:noFill/>
          <a:ln>
            <a:solidFill>
              <a:schemeClr val="tx1"/>
            </a:solidFill>
          </a:ln>
        </p:spPr>
        <p:txBody>
          <a:bodyPr wrap="none" rtlCol="0">
            <a:spAutoFit/>
          </a:bodyPr>
          <a:lstStyle/>
          <a:p>
            <a:r>
              <a:rPr lang="zh-CN" altLang="en-US" sz="2800" dirty="0" smtClean="0"/>
              <a:t>用关系概念分析进行事件之间的关系计算</a:t>
            </a:r>
            <a:endParaRPr lang="en-US" altLang="zh-CN" sz="2800" dirty="0" smtClean="0"/>
          </a:p>
        </p:txBody>
      </p:sp>
    </p:spTree>
    <p:extLst>
      <p:ext uri="{BB962C8B-B14F-4D97-AF65-F5344CB8AC3E}">
        <p14:creationId xmlns:p14="http://schemas.microsoft.com/office/powerpoint/2010/main" xmlns="" val="21199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229600" cy="6336704"/>
          </a:xfrm>
        </p:spPr>
        <p:txBody>
          <a:bodyPr/>
          <a:lstStyle/>
          <a:p>
            <a:pPr marL="0" indent="0">
              <a:buNone/>
            </a:pPr>
            <a:r>
              <a:rPr lang="zh-CN" altLang="en-US" dirty="0" smtClean="0"/>
              <a:t>参考文献</a:t>
            </a:r>
            <a:endParaRPr lang="en-US" altLang="zh-CN" dirty="0" smtClean="0"/>
          </a:p>
          <a:p>
            <a:pPr marL="0" indent="0">
              <a:buNone/>
            </a:pPr>
            <a:r>
              <a:rPr lang="en-US" altLang="zh-CN" sz="1800" dirty="0"/>
              <a:t>[1</a:t>
            </a:r>
            <a:r>
              <a:rPr lang="en-US" altLang="zh-CN" sz="1800" dirty="0" smtClean="0"/>
              <a:t>] </a:t>
            </a:r>
            <a:r>
              <a:rPr lang="zh-CN" altLang="en-US" sz="1800" dirty="0" smtClean="0"/>
              <a:t>马彬</a:t>
            </a:r>
            <a:r>
              <a:rPr lang="en-US" altLang="zh-CN" sz="1800" dirty="0"/>
              <a:t>. </a:t>
            </a:r>
            <a:r>
              <a:rPr lang="zh-CN" altLang="en-US" sz="1800" dirty="0"/>
              <a:t>事件关系识别关键技术研究</a:t>
            </a:r>
            <a:r>
              <a:rPr lang="en-US" altLang="zh-CN" sz="1800" dirty="0"/>
              <a:t>[D].</a:t>
            </a:r>
            <a:r>
              <a:rPr lang="zh-CN" altLang="en-US" sz="1800" dirty="0"/>
              <a:t>苏州大学</a:t>
            </a:r>
            <a:r>
              <a:rPr lang="en-US" altLang="zh-CN" sz="1800" dirty="0"/>
              <a:t>,2014.</a:t>
            </a:r>
          </a:p>
          <a:p>
            <a:pPr marL="0" indent="0">
              <a:buNone/>
            </a:pPr>
            <a:r>
              <a:rPr lang="en-US" altLang="zh-CN" sz="1800" dirty="0" smtClean="0"/>
              <a:t>[2] </a:t>
            </a:r>
            <a:r>
              <a:rPr lang="en-US" altLang="zh-CN" sz="1800" dirty="0" err="1" smtClean="0"/>
              <a:t>Azmeh</a:t>
            </a:r>
            <a:r>
              <a:rPr lang="en-US" altLang="zh-CN" sz="1800" dirty="0" smtClean="0"/>
              <a:t> </a:t>
            </a:r>
            <a:r>
              <a:rPr lang="en-US" altLang="zh-CN" sz="1800" dirty="0"/>
              <a:t>Z, </a:t>
            </a:r>
            <a:r>
              <a:rPr lang="en-US" altLang="zh-CN" sz="1800" dirty="0" err="1"/>
              <a:t>Huchard</a:t>
            </a:r>
            <a:r>
              <a:rPr lang="en-US" altLang="zh-CN" sz="1800" dirty="0"/>
              <a:t> M, Napoli A, et al. Querying relational concept lattices[C]//CLA'2011: 8th International Conference on Concept Lattices and </a:t>
            </a:r>
            <a:r>
              <a:rPr lang="en-US" altLang="zh-CN" sz="1800" dirty="0" smtClean="0"/>
              <a:t>their</a:t>
            </a:r>
          </a:p>
          <a:p>
            <a:pPr marL="0" indent="0">
              <a:buNone/>
            </a:pPr>
            <a:r>
              <a:rPr lang="en-US" altLang="zh-CN" sz="1800" dirty="0" smtClean="0"/>
              <a:t>[3] </a:t>
            </a:r>
            <a:r>
              <a:rPr lang="en-US" altLang="zh-CN" sz="1800" dirty="0" err="1" smtClean="0"/>
              <a:t>AHuchard</a:t>
            </a:r>
            <a:r>
              <a:rPr lang="en-US" altLang="zh-CN" sz="1800" dirty="0" smtClean="0"/>
              <a:t> </a:t>
            </a:r>
            <a:r>
              <a:rPr lang="en-US" altLang="zh-CN" sz="1800" dirty="0"/>
              <a:t>M. Relational Concept Analysis: Mining Multi-relational Datasets for Assisted Class Model[C]//SATToSE'2014: Seminar Series on Advanced Techniques &amp; Tools for Software Evolution. 2014.</a:t>
            </a:r>
            <a:r>
              <a:rPr lang="en-US" altLang="zh-CN" sz="1800" dirty="0" smtClean="0"/>
              <a:t>pplications</a:t>
            </a:r>
            <a:r>
              <a:rPr lang="en-US" altLang="zh-CN" sz="1800" dirty="0"/>
              <a:t>. 2011: 377-392</a:t>
            </a:r>
            <a:r>
              <a:rPr lang="en-US" altLang="zh-CN" sz="1800" dirty="0" smtClean="0"/>
              <a:t>.</a:t>
            </a:r>
          </a:p>
          <a:p>
            <a:pPr marL="0" indent="0">
              <a:buNone/>
            </a:pPr>
            <a:r>
              <a:rPr lang="en-US" altLang="zh-CN" sz="1800" dirty="0" smtClean="0"/>
              <a:t>[4] </a:t>
            </a:r>
            <a:r>
              <a:rPr lang="en-US" altLang="zh-CN" sz="1800" dirty="0" err="1"/>
              <a:t>Moosdorf</a:t>
            </a:r>
            <a:r>
              <a:rPr lang="en-US" altLang="zh-CN" sz="1800" dirty="0"/>
              <a:t> I, </a:t>
            </a:r>
            <a:r>
              <a:rPr lang="en-US" altLang="zh-CN" sz="1800" dirty="0" err="1"/>
              <a:t>Paschke</a:t>
            </a:r>
            <a:r>
              <a:rPr lang="en-US" altLang="zh-CN" sz="1800" dirty="0"/>
              <a:t> A, </a:t>
            </a:r>
            <a:r>
              <a:rPr lang="en-US" altLang="zh-CN" sz="1800" dirty="0" err="1"/>
              <a:t>Todor</a:t>
            </a:r>
            <a:r>
              <a:rPr lang="en-US" altLang="zh-CN" sz="1800" dirty="0"/>
              <a:t> A, et al. PRCA-A Parallel Relational Concept Analysis Framework[J]. FCA do for Artificial Intelligence?”(FCA4AI 2014), 2014: 67</a:t>
            </a:r>
            <a:r>
              <a:rPr lang="en-US" altLang="zh-CN" sz="1800" dirty="0" smtClean="0"/>
              <a:t>.</a:t>
            </a:r>
          </a:p>
          <a:p>
            <a:pPr marL="0" indent="0">
              <a:buNone/>
            </a:pPr>
            <a:r>
              <a:rPr lang="en-US" altLang="zh-CN" sz="1800" dirty="0" smtClean="0"/>
              <a:t>[5] </a:t>
            </a:r>
            <a:r>
              <a:rPr lang="en-US" altLang="zh-CN" sz="1800" dirty="0" err="1"/>
              <a:t>Huchard</a:t>
            </a:r>
            <a:r>
              <a:rPr lang="en-US" altLang="zh-CN" sz="1800" dirty="0"/>
              <a:t> M, Napoli A, </a:t>
            </a:r>
            <a:r>
              <a:rPr lang="en-US" altLang="zh-CN" sz="1800" dirty="0" err="1"/>
              <a:t>Hacene</a:t>
            </a:r>
            <a:r>
              <a:rPr lang="en-US" altLang="zh-CN" sz="1800" dirty="0"/>
              <a:t> M R, et al. Mining description logics concepts with relational concept analysis[M]//Selected Contributions in Data Analysis and Classification. Springer Berlin Heidelberg, 2007: 259-270.</a:t>
            </a:r>
            <a:endParaRPr lang="zh-CN" altLang="en-US" sz="1800" dirty="0"/>
          </a:p>
        </p:txBody>
      </p:sp>
    </p:spTree>
    <p:extLst>
      <p:ext uri="{BB962C8B-B14F-4D97-AF65-F5344CB8AC3E}">
        <p14:creationId xmlns:p14="http://schemas.microsoft.com/office/powerpoint/2010/main" xmlns="" val="257626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435280" cy="6336704"/>
          </a:xfrm>
        </p:spPr>
        <p:txBody>
          <a:bodyPr/>
          <a:lstStyle/>
          <a:p>
            <a:pPr marL="0" indent="0">
              <a:buNone/>
            </a:pPr>
            <a:r>
              <a:rPr lang="zh-CN" altLang="en-US" dirty="0"/>
              <a:t>关系</a:t>
            </a:r>
            <a:r>
              <a:rPr lang="zh-CN" altLang="en-US" dirty="0" smtClean="0"/>
              <a:t>概念分析的提出</a:t>
            </a:r>
            <a:endParaRPr lang="en-US" altLang="zh-CN" dirty="0" smtClean="0"/>
          </a:p>
          <a:p>
            <a:pPr marL="0" indent="0">
              <a:buNone/>
            </a:pPr>
            <a:endParaRPr lang="en-US" altLang="zh-CN" dirty="0" smtClean="0"/>
          </a:p>
        </p:txBody>
      </p:sp>
      <p:sp>
        <p:nvSpPr>
          <p:cNvPr id="2" name="矩形 1"/>
          <p:cNvSpPr/>
          <p:nvPr/>
        </p:nvSpPr>
        <p:spPr>
          <a:xfrm>
            <a:off x="2211805" y="5875392"/>
            <a:ext cx="4896544"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大量的具有复杂结构的数据的处理</a:t>
            </a:r>
            <a:endParaRPr lang="zh-CN" altLang="en-US" sz="2400" dirty="0"/>
          </a:p>
        </p:txBody>
      </p:sp>
      <p:sp>
        <p:nvSpPr>
          <p:cNvPr id="5" name="矩形 4"/>
          <p:cNvSpPr/>
          <p:nvPr/>
        </p:nvSpPr>
        <p:spPr>
          <a:xfrm>
            <a:off x="2987824" y="1268760"/>
            <a:ext cx="2880320" cy="566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关系</a:t>
            </a:r>
            <a:r>
              <a:rPr lang="zh-CN" altLang="en-US" sz="2400" dirty="0"/>
              <a:t>概念</a:t>
            </a:r>
            <a:r>
              <a:rPr lang="zh-CN" altLang="en-US" sz="2400" dirty="0" smtClean="0"/>
              <a:t>分析</a:t>
            </a:r>
            <a:endParaRPr lang="zh-CN" altLang="en-US" sz="2400" dirty="0"/>
          </a:p>
        </p:txBody>
      </p:sp>
      <p:sp>
        <p:nvSpPr>
          <p:cNvPr id="6" name="矩形 5"/>
          <p:cNvSpPr/>
          <p:nvPr/>
        </p:nvSpPr>
        <p:spPr>
          <a:xfrm>
            <a:off x="4572000" y="4545345"/>
            <a:ext cx="4176464" cy="566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关系型数据库中数据的分析</a:t>
            </a:r>
            <a:endParaRPr lang="zh-CN" altLang="en-US" sz="2400" dirty="0"/>
          </a:p>
        </p:txBody>
      </p:sp>
      <p:sp>
        <p:nvSpPr>
          <p:cNvPr id="7" name="矩形 6"/>
          <p:cNvSpPr/>
          <p:nvPr/>
        </p:nvSpPr>
        <p:spPr>
          <a:xfrm>
            <a:off x="2301708" y="2756827"/>
            <a:ext cx="5438643" cy="566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关系数据</a:t>
            </a:r>
            <a:r>
              <a:rPr lang="zh-CN" altLang="en-US" sz="2400" dirty="0" smtClean="0"/>
              <a:t>集进行适当的聚类或概念分析</a:t>
            </a:r>
            <a:endParaRPr lang="zh-CN" altLang="en-US" sz="2400" dirty="0"/>
          </a:p>
        </p:txBody>
      </p:sp>
      <p:sp>
        <p:nvSpPr>
          <p:cNvPr id="8" name="矩形 7"/>
          <p:cNvSpPr/>
          <p:nvPr/>
        </p:nvSpPr>
        <p:spPr>
          <a:xfrm>
            <a:off x="827584" y="4563571"/>
            <a:ext cx="3384376" cy="566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复杂数据集的概念分析</a:t>
            </a:r>
            <a:endParaRPr lang="zh-CN" altLang="en-US" sz="2400" dirty="0"/>
          </a:p>
        </p:txBody>
      </p:sp>
      <p:cxnSp>
        <p:nvCxnSpPr>
          <p:cNvPr id="11" name="直接箭头连接符 10"/>
          <p:cNvCxnSpPr>
            <a:stCxn id="2" idx="0"/>
          </p:cNvCxnSpPr>
          <p:nvPr/>
        </p:nvCxnSpPr>
        <p:spPr>
          <a:xfrm flipH="1" flipV="1">
            <a:off x="2245770" y="5104945"/>
            <a:ext cx="2414307" cy="7704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6" idx="2"/>
          </p:cNvCxnSpPr>
          <p:nvPr/>
        </p:nvCxnSpPr>
        <p:spPr>
          <a:xfrm flipV="1">
            <a:off x="4749981" y="5111793"/>
            <a:ext cx="1910251" cy="7704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627784" y="3323275"/>
            <a:ext cx="1800200" cy="1222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0"/>
            <a:endCxn id="7" idx="2"/>
          </p:cNvCxnSpPr>
          <p:nvPr/>
        </p:nvCxnSpPr>
        <p:spPr>
          <a:xfrm flipH="1" flipV="1">
            <a:off x="5021030" y="3323275"/>
            <a:ext cx="1639202" cy="1222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5" idx="2"/>
          </p:cNvCxnSpPr>
          <p:nvPr/>
        </p:nvCxnSpPr>
        <p:spPr>
          <a:xfrm flipV="1">
            <a:off x="4427984" y="1835208"/>
            <a:ext cx="0" cy="9216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7067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endParaRPr lang="en-US" altLang="zh-CN" dirty="0"/>
          </a:p>
          <a:p>
            <a:pPr marL="0" indent="0" algn="ctr">
              <a:buNone/>
            </a:pPr>
            <a:r>
              <a:rPr lang="zh-CN" altLang="en-US" dirty="0" smtClean="0"/>
              <a:t>谢谢，请大家批评指正！</a:t>
            </a:r>
            <a:endParaRPr lang="en-US" altLang="zh-CN" dirty="0" smtClean="0"/>
          </a:p>
          <a:p>
            <a:pPr marL="0" indent="0" algn="ctr">
              <a:buNone/>
            </a:pPr>
            <a:endParaRPr lang="en-US" altLang="zh-CN" dirty="0"/>
          </a:p>
          <a:p>
            <a:pPr marL="0" indent="0" algn="ctr">
              <a:buNone/>
            </a:pPr>
            <a:endParaRPr lang="zh-CN" altLang="en-US" dirty="0"/>
          </a:p>
        </p:txBody>
      </p:sp>
    </p:spTree>
    <p:extLst>
      <p:ext uri="{BB962C8B-B14F-4D97-AF65-F5344CB8AC3E}">
        <p14:creationId xmlns:p14="http://schemas.microsoft.com/office/powerpoint/2010/main" xmlns="" val="2747082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457200" y="332656"/>
                <a:ext cx="8229600" cy="5793507"/>
              </a:xfrm>
            </p:spPr>
            <p:txBody>
              <a:bodyPr>
                <a:normAutofit lnSpcReduction="10000"/>
              </a:bodyPr>
              <a:lstStyle/>
              <a:p>
                <a:r>
                  <a:rPr lang="en-US" altLang="zh-CN" dirty="0" smtClean="0"/>
                  <a:t>From FCA to RCA</a:t>
                </a:r>
              </a:p>
              <a:p>
                <a:pPr marL="0" indent="0">
                  <a:buNone/>
                </a:pPr>
                <a:r>
                  <a:rPr lang="en-US" altLang="zh-CN" dirty="0" smtClean="0"/>
                  <a:t>1</a:t>
                </a:r>
                <a:r>
                  <a:rPr lang="zh-CN" altLang="en-US" dirty="0" smtClean="0"/>
                  <a:t>、</a:t>
                </a:r>
                <a:r>
                  <a:rPr lang="zh-CN" altLang="en-US" sz="2800" dirty="0" smtClean="0"/>
                  <a:t>形式概念分析</a:t>
                </a:r>
                <a:r>
                  <a:rPr lang="en-US" altLang="zh-CN" sz="2000" dirty="0" smtClean="0"/>
                  <a:t>[5]</a:t>
                </a:r>
                <a:r>
                  <a:rPr lang="zh-CN" altLang="en-US" sz="2800" dirty="0" smtClean="0"/>
                  <a:t>（</a:t>
                </a:r>
                <a:r>
                  <a:rPr lang="en-US" altLang="zh-CN" sz="2800" dirty="0" smtClean="0"/>
                  <a:t>FCA</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形式概念分析从一个具有属性描述的对象集中抽象出概念描述的处理。</a:t>
                </a:r>
                <a:endParaRPr lang="en-US" altLang="zh-CN" sz="2800" dirty="0"/>
              </a:p>
              <a:p>
                <a:pPr marL="0" indent="0">
                  <a:buNone/>
                </a:pPr>
                <a:r>
                  <a:rPr lang="en-US" altLang="zh-CN" sz="2800" dirty="0" smtClean="0"/>
                  <a:t> </a:t>
                </a:r>
                <a:r>
                  <a:rPr lang="zh-CN" altLang="en-US" sz="2800" dirty="0" smtClean="0"/>
                  <a:t>（</a:t>
                </a:r>
                <a:r>
                  <a:rPr lang="en-US" altLang="zh-CN" sz="2800" dirty="0" smtClean="0"/>
                  <a:t>process </a:t>
                </a:r>
                <a:r>
                  <a:rPr lang="en-US" altLang="zh-CN" sz="2800" dirty="0"/>
                  <a:t>of abstracting conceptual descriptions from a set of </a:t>
                </a:r>
                <a:r>
                  <a:rPr lang="en-US" altLang="zh-CN" sz="2800" dirty="0" smtClean="0"/>
                  <a:t>individuals </a:t>
                </a:r>
                <a:r>
                  <a:rPr lang="en-US" altLang="zh-CN" sz="2800" dirty="0"/>
                  <a:t>described by </a:t>
                </a:r>
                <a:r>
                  <a:rPr lang="en-US" altLang="zh-CN" sz="2800" dirty="0" smtClean="0"/>
                  <a:t>attributes</a:t>
                </a:r>
                <a:r>
                  <a:rPr lang="zh-CN" altLang="en-US" sz="2800" dirty="0" smtClean="0"/>
                  <a:t>）</a:t>
                </a:r>
                <a:endParaRPr lang="en-US" altLang="zh-CN" sz="2800" dirty="0" smtClean="0"/>
              </a:p>
              <a:p>
                <a:pPr marL="0" indent="0">
                  <a:buNone/>
                </a:pPr>
                <a:r>
                  <a:rPr lang="zh-CN" altLang="en-US" sz="2800" dirty="0"/>
                  <a:t> </a:t>
                </a:r>
                <a:r>
                  <a:rPr lang="zh-CN" altLang="en-US" sz="2800" dirty="0" smtClean="0"/>
                  <a:t>                             </a:t>
                </a:r>
                <a:r>
                  <a:rPr lang="en-US" altLang="zh-CN" sz="2800" dirty="0" smtClean="0"/>
                  <a:t>K=( O  , A   ,  I  ) ; I</a:t>
                </a:r>
                <a14:m>
                  <m:oMath xmlns:m="http://schemas.openxmlformats.org/officeDocument/2006/math">
                    <m:r>
                      <a:rPr lang="en-US" altLang="zh-CN" sz="2800" i="1" smtClean="0">
                        <a:latin typeface="Cambria Math"/>
                        <a:ea typeface="Cambria Math"/>
                      </a:rPr>
                      <m:t>⊆</m:t>
                    </m:r>
                    <m:r>
                      <a:rPr lang="en-US" altLang="zh-CN" sz="2800" b="0" i="1" smtClean="0">
                        <a:latin typeface="Cambria Math"/>
                        <a:ea typeface="Cambria Math"/>
                      </a:rPr>
                      <m:t>𝑂</m:t>
                    </m:r>
                    <m:r>
                      <a:rPr lang="zh-CN" altLang="en-US" sz="2800" b="0" i="1" smtClean="0">
                        <a:latin typeface="Cambria Math"/>
                        <a:ea typeface="Cambria Math"/>
                      </a:rPr>
                      <m:t>∗</m:t>
                    </m:r>
                    <m:r>
                      <a:rPr lang="en-US" altLang="zh-CN" sz="2800" b="0" i="1" smtClean="0">
                        <a:latin typeface="Cambria Math"/>
                        <a:ea typeface="Cambria Math"/>
                      </a:rPr>
                      <m:t>𝐴</m:t>
                    </m:r>
                  </m:oMath>
                </a14:m>
                <a:endParaRPr lang="en-US" altLang="zh-CN" sz="2800" dirty="0" smtClean="0"/>
              </a:p>
              <a:p>
                <a:pPr marL="0" indent="0">
                  <a:buNone/>
                </a:pPr>
                <a:endParaRPr lang="en-US" altLang="zh-CN" sz="2800" dirty="0" smtClean="0"/>
              </a:p>
              <a:p>
                <a:pPr marL="0" indent="0">
                  <a:buNone/>
                </a:pPr>
                <a:r>
                  <a:rPr lang="zh-CN" altLang="en-US" sz="2400" dirty="0" smtClean="0"/>
                  <a:t>              </a:t>
                </a:r>
                <a:endParaRPr lang="en-US" altLang="zh-CN" sz="2400" dirty="0" smtClean="0"/>
              </a:p>
              <a:p>
                <a:pPr marL="0" indent="0">
                  <a:buNone/>
                </a:pPr>
                <a:endParaRPr lang="en-US" altLang="zh-CN" sz="2800" dirty="0" smtClean="0"/>
              </a:p>
              <a:p>
                <a:pPr marL="0" indent="0">
                  <a:buNone/>
                </a:pPr>
                <a:r>
                  <a:rPr lang="zh-CN" altLang="en-US" sz="2800" dirty="0" smtClean="0"/>
                  <a:t>形式概念分析主要是对于单一的对象集，产生单一的概念格。</a:t>
                </a:r>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332656"/>
                <a:ext cx="8229600" cy="5793507"/>
              </a:xfrm>
              <a:blipFill rotWithShape="1">
                <a:blip r:embed="rId3" cstate="print"/>
                <a:stretch>
                  <a:fillRect l="-1852" t="-2211" r="-963"/>
                </a:stretch>
              </a:blipFill>
            </p:spPr>
            <p:txBody>
              <a:bodyPr/>
              <a:lstStyle/>
              <a:p>
                <a:r>
                  <a:rPr lang="zh-CN" altLang="en-US">
                    <a:noFill/>
                  </a:rPr>
                  <a:t> </a:t>
                </a:r>
              </a:p>
            </p:txBody>
          </p:sp>
        </mc:Fallback>
      </mc:AlternateContent>
      <p:cxnSp>
        <p:nvCxnSpPr>
          <p:cNvPr id="5" name="直接箭头连接符 4"/>
          <p:cNvCxnSpPr/>
          <p:nvPr/>
        </p:nvCxnSpPr>
        <p:spPr>
          <a:xfrm flipH="1">
            <a:off x="3275856" y="3501008"/>
            <a:ext cx="288032"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211960" y="3402473"/>
            <a:ext cx="0" cy="674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860032" y="3443762"/>
            <a:ext cx="432048" cy="633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555776" y="4077072"/>
            <a:ext cx="129614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15385" y="4077072"/>
            <a:ext cx="1176925" cy="461665"/>
          </a:xfrm>
          <a:prstGeom prst="rect">
            <a:avLst/>
          </a:prstGeom>
          <a:noFill/>
        </p:spPr>
        <p:txBody>
          <a:bodyPr wrap="none" rtlCol="0">
            <a:spAutoFit/>
          </a:bodyPr>
          <a:lstStyle/>
          <a:p>
            <a:r>
              <a:rPr lang="zh-CN" altLang="en-US" sz="2400" dirty="0"/>
              <a:t>对象集 </a:t>
            </a:r>
          </a:p>
        </p:txBody>
      </p:sp>
      <p:sp>
        <p:nvSpPr>
          <p:cNvPr id="7" name="TextBox 6"/>
          <p:cNvSpPr txBox="1"/>
          <p:nvPr/>
        </p:nvSpPr>
        <p:spPr>
          <a:xfrm>
            <a:off x="3752036" y="4101278"/>
            <a:ext cx="1107996" cy="461665"/>
          </a:xfrm>
          <a:prstGeom prst="rect">
            <a:avLst/>
          </a:prstGeom>
          <a:noFill/>
        </p:spPr>
        <p:txBody>
          <a:bodyPr wrap="none" rtlCol="0">
            <a:spAutoFit/>
          </a:bodyPr>
          <a:lstStyle/>
          <a:p>
            <a:r>
              <a:rPr lang="zh-CN" altLang="en-US" sz="2400" dirty="0"/>
              <a:t>属性集</a:t>
            </a:r>
          </a:p>
        </p:txBody>
      </p:sp>
      <p:sp>
        <p:nvSpPr>
          <p:cNvPr id="9" name="TextBox 8"/>
          <p:cNvSpPr txBox="1"/>
          <p:nvPr/>
        </p:nvSpPr>
        <p:spPr>
          <a:xfrm>
            <a:off x="4891970" y="4101278"/>
            <a:ext cx="800219" cy="461665"/>
          </a:xfrm>
          <a:prstGeom prst="rect">
            <a:avLst/>
          </a:prstGeom>
          <a:noFill/>
        </p:spPr>
        <p:txBody>
          <a:bodyPr wrap="none" rtlCol="0">
            <a:spAutoFit/>
          </a:bodyPr>
          <a:lstStyle/>
          <a:p>
            <a:r>
              <a:rPr lang="zh-CN" altLang="en-US" sz="2400" dirty="0"/>
              <a:t>关系</a:t>
            </a:r>
          </a:p>
        </p:txBody>
      </p:sp>
    </p:spTree>
    <p:extLst>
      <p:ext uri="{BB962C8B-B14F-4D97-AF65-F5344CB8AC3E}">
        <p14:creationId xmlns:p14="http://schemas.microsoft.com/office/powerpoint/2010/main" xmlns="" val="142110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435280" cy="5649491"/>
          </a:xfrm>
        </p:spPr>
        <p:txBody>
          <a:bodyPr>
            <a:normAutofit/>
          </a:bodyPr>
          <a:lstStyle/>
          <a:p>
            <a:r>
              <a:rPr lang="zh-CN" altLang="en-US" dirty="0" smtClean="0"/>
              <a:t>关系概念分析（</a:t>
            </a:r>
            <a:r>
              <a:rPr lang="en-US" altLang="zh-CN" dirty="0" smtClean="0"/>
              <a:t>RCA</a:t>
            </a:r>
            <a:r>
              <a:rPr lang="zh-CN" altLang="en-US" dirty="0" smtClean="0"/>
              <a:t>）</a:t>
            </a:r>
            <a:endParaRPr lang="en-US" altLang="zh-CN" dirty="0" smtClean="0"/>
          </a:p>
          <a:p>
            <a:pPr marL="0" indent="0">
              <a:buNone/>
            </a:pPr>
            <a:r>
              <a:rPr lang="en-US" altLang="zh-CN" dirty="0" smtClean="0"/>
              <a:t>1</a:t>
            </a:r>
            <a:r>
              <a:rPr lang="zh-CN" altLang="en-US" dirty="0" smtClean="0"/>
              <a:t>、</a:t>
            </a:r>
            <a:r>
              <a:rPr lang="zh-CN" altLang="en-US" sz="2800" dirty="0" smtClean="0"/>
              <a:t>关系概念分析的数据形式</a:t>
            </a:r>
            <a:r>
              <a:rPr lang="en-US" altLang="zh-CN" sz="2000" dirty="0" smtClean="0"/>
              <a:t>[2]</a:t>
            </a:r>
            <a:r>
              <a:rPr lang="zh-CN" altLang="en-US" sz="2800" dirty="0" smtClean="0"/>
              <a:t>（</a:t>
            </a:r>
            <a:r>
              <a:rPr lang="en-US" altLang="zh-CN" sz="2800" dirty="0" smtClean="0"/>
              <a:t>RCA data format</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en-US" altLang="zh-CN" sz="2800" dirty="0"/>
              <a:t>relational context family </a:t>
            </a:r>
            <a:r>
              <a:rPr lang="en-US" altLang="zh-CN" sz="2800" dirty="0" smtClean="0"/>
              <a:t>(RCF)</a:t>
            </a:r>
            <a:r>
              <a:rPr lang="zh-CN" altLang="en-US" sz="2800" dirty="0" smtClean="0"/>
              <a:t>：</a:t>
            </a:r>
            <a:endParaRPr lang="en-US" altLang="zh-CN" sz="2800" dirty="0" smtClean="0"/>
          </a:p>
          <a:p>
            <a:pPr marL="0" indent="0">
              <a:buNone/>
            </a:pPr>
            <a:endParaRPr lang="en-US" altLang="zh-CN" sz="2800" dirty="0" smtClean="0"/>
          </a:p>
          <a:p>
            <a:pPr marL="0" indent="0">
              <a:buNone/>
            </a:pPr>
            <a:r>
              <a:rPr lang="en-US" altLang="zh-CN" sz="2800" dirty="0"/>
              <a:t> </a:t>
            </a:r>
            <a:r>
              <a:rPr lang="en-US" altLang="zh-CN" sz="2800" dirty="0" smtClean="0"/>
              <a:t>                            ( K ,    R  )</a:t>
            </a:r>
          </a:p>
          <a:p>
            <a:pPr marL="0" indent="0">
              <a:buNone/>
            </a:pPr>
            <a:endParaRPr lang="en-US" altLang="zh-CN" sz="2800" dirty="0" smtClean="0"/>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 </a:t>
            </a:r>
            <a:endParaRPr lang="en-US" altLang="zh-CN" sz="2800" dirty="0" smtClean="0"/>
          </a:p>
          <a:p>
            <a:pPr marL="0" indent="0">
              <a:buNone/>
            </a:pPr>
            <a:endParaRPr lang="en-US" altLang="zh-CN" sz="2800" dirty="0" smtClean="0"/>
          </a:p>
          <a:p>
            <a:pPr marL="0" indent="0">
              <a:buNone/>
            </a:pPr>
            <a:r>
              <a:rPr lang="zh-CN" altLang="en-US" sz="2800" dirty="0" smtClean="0"/>
              <a:t>                                   </a:t>
            </a:r>
            <a:endParaRPr lang="en-US" altLang="zh-CN" sz="2800" dirty="0" smtClean="0"/>
          </a:p>
          <a:p>
            <a:pPr marL="0" indent="0">
              <a:buNone/>
            </a:pPr>
            <a:endParaRPr lang="en-US" altLang="zh-CN" sz="2800" dirty="0" smtClean="0"/>
          </a:p>
        </p:txBody>
      </p:sp>
      <p:sp>
        <p:nvSpPr>
          <p:cNvPr id="4" name="TextBox 3"/>
          <p:cNvSpPr txBox="1"/>
          <p:nvPr/>
        </p:nvSpPr>
        <p:spPr>
          <a:xfrm>
            <a:off x="3180272" y="4015378"/>
            <a:ext cx="237566" cy="369332"/>
          </a:xfrm>
          <a:prstGeom prst="rect">
            <a:avLst/>
          </a:prstGeom>
          <a:noFill/>
        </p:spPr>
        <p:txBody>
          <a:bodyPr wrap="square" rtlCol="0">
            <a:spAutoFit/>
          </a:bodyPr>
          <a:lstStyle/>
          <a:p>
            <a:r>
              <a:rPr lang="en-US" altLang="zh-CN" dirty="0" smtClean="0"/>
              <a:t>i</a:t>
            </a:r>
            <a:endParaRPr lang="zh-CN" altLang="en-US" dirty="0"/>
          </a:p>
        </p:txBody>
      </p:sp>
      <p:sp>
        <p:nvSpPr>
          <p:cNvPr id="5" name="TextBox 4"/>
          <p:cNvSpPr txBox="1"/>
          <p:nvPr/>
        </p:nvSpPr>
        <p:spPr>
          <a:xfrm>
            <a:off x="2415451" y="4067748"/>
            <a:ext cx="237566" cy="369332"/>
          </a:xfrm>
          <a:prstGeom prst="rect">
            <a:avLst/>
          </a:prstGeom>
          <a:noFill/>
        </p:spPr>
        <p:txBody>
          <a:bodyPr wrap="none" rtlCol="0">
            <a:spAutoFit/>
          </a:bodyPr>
          <a:lstStyle/>
          <a:p>
            <a:r>
              <a:rPr lang="en-US" altLang="zh-CN" dirty="0" smtClean="0"/>
              <a:t>i</a:t>
            </a:r>
            <a:endParaRPr lang="zh-CN" altLang="en-US" dirty="0"/>
          </a:p>
        </p:txBody>
      </p:sp>
      <p:sp>
        <p:nvSpPr>
          <p:cNvPr id="6" name="TextBox 5"/>
          <p:cNvSpPr txBox="1"/>
          <p:nvPr/>
        </p:nvSpPr>
        <p:spPr>
          <a:xfrm>
            <a:off x="1886092" y="4032424"/>
            <a:ext cx="237566" cy="369332"/>
          </a:xfrm>
          <a:prstGeom prst="rect">
            <a:avLst/>
          </a:prstGeom>
          <a:noFill/>
        </p:spPr>
        <p:txBody>
          <a:bodyPr wrap="none" rtlCol="0">
            <a:spAutoFit/>
          </a:bodyPr>
          <a:lstStyle/>
          <a:p>
            <a:r>
              <a:rPr lang="en-US" altLang="zh-CN" dirty="0" smtClean="0"/>
              <a:t>i</a:t>
            </a:r>
            <a:endParaRPr lang="zh-CN" altLang="en-US" dirty="0"/>
          </a:p>
        </p:txBody>
      </p:sp>
      <p:sp>
        <p:nvSpPr>
          <p:cNvPr id="7" name="TextBox 6"/>
          <p:cNvSpPr txBox="1"/>
          <p:nvPr/>
        </p:nvSpPr>
        <p:spPr>
          <a:xfrm>
            <a:off x="2869041" y="4072474"/>
            <a:ext cx="237566" cy="369332"/>
          </a:xfrm>
          <a:prstGeom prst="rect">
            <a:avLst/>
          </a:prstGeom>
          <a:noFill/>
        </p:spPr>
        <p:txBody>
          <a:bodyPr wrap="none" rtlCol="0">
            <a:spAutoFit/>
          </a:bodyPr>
          <a:lstStyle/>
          <a:p>
            <a:r>
              <a:rPr lang="en-US" altLang="zh-CN" dirty="0" smtClean="0"/>
              <a:t>i</a:t>
            </a:r>
            <a:endParaRPr lang="zh-CN" altLang="en-US" dirty="0"/>
          </a:p>
        </p:txBody>
      </p:sp>
      <p:sp>
        <p:nvSpPr>
          <p:cNvPr id="8" name="TextBox 7"/>
          <p:cNvSpPr txBox="1"/>
          <p:nvPr/>
        </p:nvSpPr>
        <p:spPr>
          <a:xfrm>
            <a:off x="4014623" y="3999561"/>
            <a:ext cx="292068" cy="369332"/>
          </a:xfrm>
          <a:prstGeom prst="rect">
            <a:avLst/>
          </a:prstGeom>
          <a:noFill/>
        </p:spPr>
        <p:txBody>
          <a:bodyPr wrap="none" rtlCol="0">
            <a:spAutoFit/>
          </a:bodyPr>
          <a:lstStyle/>
          <a:p>
            <a:r>
              <a:rPr lang="en-US" altLang="zh-CN" dirty="0" err="1" smtClean="0"/>
              <a:t>ij</a:t>
            </a:r>
            <a:endParaRPr lang="zh-CN" altLang="en-US" dirty="0"/>
          </a:p>
        </p:txBody>
      </p:sp>
      <p:sp>
        <p:nvSpPr>
          <p:cNvPr id="9" name="TextBox 8"/>
          <p:cNvSpPr txBox="1"/>
          <p:nvPr/>
        </p:nvSpPr>
        <p:spPr>
          <a:xfrm>
            <a:off x="4676120" y="3961371"/>
            <a:ext cx="237566" cy="369332"/>
          </a:xfrm>
          <a:prstGeom prst="rect">
            <a:avLst/>
          </a:prstGeom>
          <a:noFill/>
        </p:spPr>
        <p:txBody>
          <a:bodyPr wrap="none" rtlCol="0">
            <a:spAutoFit/>
          </a:bodyPr>
          <a:lstStyle/>
          <a:p>
            <a:r>
              <a:rPr lang="en-US" altLang="zh-CN" dirty="0" smtClean="0"/>
              <a:t>i</a:t>
            </a:r>
            <a:endParaRPr lang="zh-CN" altLang="en-US" dirty="0"/>
          </a:p>
        </p:txBody>
      </p:sp>
      <p:sp>
        <p:nvSpPr>
          <p:cNvPr id="10" name="TextBox 9"/>
          <p:cNvSpPr txBox="1"/>
          <p:nvPr/>
        </p:nvSpPr>
        <p:spPr>
          <a:xfrm flipH="1">
            <a:off x="5208848" y="4006528"/>
            <a:ext cx="208182" cy="369332"/>
          </a:xfrm>
          <a:prstGeom prst="rect">
            <a:avLst/>
          </a:prstGeom>
          <a:noFill/>
        </p:spPr>
        <p:txBody>
          <a:bodyPr wrap="square" rtlCol="0">
            <a:spAutoFit/>
          </a:bodyPr>
          <a:lstStyle/>
          <a:p>
            <a:r>
              <a:rPr lang="en-US" altLang="zh-CN" dirty="0"/>
              <a:t>j</a:t>
            </a:r>
            <a:endParaRPr lang="zh-CN" altLang="en-US" dirty="0"/>
          </a:p>
        </p:txBody>
      </p:sp>
      <p:cxnSp>
        <p:nvCxnSpPr>
          <p:cNvPr id="13" name="直接箭头连接符 12"/>
          <p:cNvCxnSpPr/>
          <p:nvPr/>
        </p:nvCxnSpPr>
        <p:spPr>
          <a:xfrm flipH="1">
            <a:off x="2653017" y="316616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075033" y="3170770"/>
            <a:ext cx="36004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9672" y="3753768"/>
            <a:ext cx="266420" cy="523220"/>
          </a:xfrm>
          <a:prstGeom prst="rect">
            <a:avLst/>
          </a:prstGeom>
          <a:noFill/>
        </p:spPr>
        <p:txBody>
          <a:bodyPr wrap="none" rtlCol="0">
            <a:spAutoFit/>
          </a:bodyPr>
          <a:lstStyle/>
          <a:p>
            <a:r>
              <a:rPr lang="en-US" altLang="zh-CN" sz="2800" dirty="0"/>
              <a:t> </a:t>
            </a:r>
            <a:endParaRPr lang="zh-CN" altLang="en-US" sz="2800" dirty="0"/>
          </a:p>
        </p:txBody>
      </p:sp>
      <mc:AlternateContent xmlns:mc="http://schemas.openxmlformats.org/markup-compatibility/2006">
        <mc:Choice xmlns:a14="http://schemas.microsoft.com/office/drawing/2010/main" xmlns="" Requires="a14">
          <p:sp>
            <p:nvSpPr>
              <p:cNvPr id="12" name="矩形 11"/>
              <p:cNvSpPr/>
              <p:nvPr/>
            </p:nvSpPr>
            <p:spPr>
              <a:xfrm>
                <a:off x="3964430" y="3790068"/>
                <a:ext cx="1476686" cy="523220"/>
              </a:xfrm>
              <a:prstGeom prst="rect">
                <a:avLst/>
              </a:prstGeom>
            </p:spPr>
            <p:txBody>
              <a:bodyPr wrap="none">
                <a:spAutoFit/>
              </a:bodyPr>
              <a:lstStyle/>
              <a:p>
                <a:pPr lvl="0">
                  <a:spcBef>
                    <a:spcPct val="20000"/>
                  </a:spcBef>
                </a:pPr>
                <a:r>
                  <a:rPr lang="en-US" altLang="zh-CN" sz="2800" dirty="0">
                    <a:solidFill>
                      <a:prstClr val="white"/>
                    </a:solidFill>
                  </a:rPr>
                  <a:t>r </a:t>
                </a:r>
                <a14:m>
                  <m:oMath xmlns:m="http://schemas.openxmlformats.org/officeDocument/2006/math">
                    <m:r>
                      <a:rPr lang="en-US" altLang="zh-CN" sz="2800" i="1">
                        <a:solidFill>
                          <a:prstClr val="white"/>
                        </a:solidFill>
                        <a:latin typeface="Cambria Math"/>
                        <a:ea typeface="Cambria Math"/>
                      </a:rPr>
                      <m:t>⊆</m:t>
                    </m:r>
                  </m:oMath>
                </a14:m>
                <a:r>
                  <a:rPr lang="en-US" altLang="zh-CN" sz="2800" dirty="0">
                    <a:solidFill>
                      <a:prstClr val="white"/>
                    </a:solidFill>
                  </a:rPr>
                  <a:t>O </a:t>
                </a:r>
                <a:r>
                  <a:rPr lang="zh-CN" altLang="en-US" sz="2800" dirty="0">
                    <a:solidFill>
                      <a:prstClr val="white"/>
                    </a:solidFill>
                  </a:rPr>
                  <a:t>* </a:t>
                </a:r>
                <a:r>
                  <a:rPr lang="en-US" altLang="zh-CN" sz="2800" dirty="0">
                    <a:solidFill>
                      <a:prstClr val="white"/>
                    </a:solidFill>
                  </a:rPr>
                  <a:t>O</a:t>
                </a:r>
              </a:p>
            </p:txBody>
          </p:sp>
        </mc:Choice>
        <mc:Fallback>
          <p:sp>
            <p:nvSpPr>
              <p:cNvPr id="12" name="矩形 11"/>
              <p:cNvSpPr>
                <a:spLocks noRot="1" noChangeAspect="1" noMove="1" noResize="1" noEditPoints="1" noAdjustHandles="1" noChangeArrowheads="1" noChangeShapeType="1" noTextEdit="1"/>
              </p:cNvSpPr>
              <p:nvPr/>
            </p:nvSpPr>
            <p:spPr>
              <a:xfrm>
                <a:off x="3964430" y="3790068"/>
                <a:ext cx="1476686" cy="523220"/>
              </a:xfrm>
              <a:prstGeom prst="rect">
                <a:avLst/>
              </a:prstGeom>
              <a:blipFill rotWithShape="1">
                <a:blip r:embed="rId3" cstate="print"/>
                <a:stretch>
                  <a:fillRect l="-8230" t="-10465" r="-6996" b="-32558"/>
                </a:stretch>
              </a:blipFill>
            </p:spPr>
            <p:txBody>
              <a:bodyPr/>
              <a:lstStyle/>
              <a:p>
                <a:r>
                  <a:rPr lang="zh-CN" altLang="en-US">
                    <a:noFill/>
                  </a:rPr>
                  <a:t> </a:t>
                </a:r>
              </a:p>
            </p:txBody>
          </p:sp>
        </mc:Fallback>
      </mc:AlternateContent>
      <p:sp>
        <p:nvSpPr>
          <p:cNvPr id="14" name="矩形 13"/>
          <p:cNvSpPr/>
          <p:nvPr/>
        </p:nvSpPr>
        <p:spPr>
          <a:xfrm rot="10800000" flipV="1">
            <a:off x="1708844" y="3739330"/>
            <a:ext cx="1888345" cy="7335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K=(O  ,A ,I )</a:t>
            </a:r>
            <a:endParaRPr lang="zh-CN" altLang="en-US" sz="2800" dirty="0"/>
          </a:p>
        </p:txBody>
      </p:sp>
      <p:sp>
        <p:nvSpPr>
          <p:cNvPr id="16" name="TextBox 15"/>
          <p:cNvSpPr txBox="1"/>
          <p:nvPr/>
        </p:nvSpPr>
        <p:spPr>
          <a:xfrm>
            <a:off x="1176333" y="4472922"/>
            <a:ext cx="2420856" cy="800219"/>
          </a:xfrm>
          <a:prstGeom prst="rect">
            <a:avLst/>
          </a:prstGeom>
          <a:noFill/>
        </p:spPr>
        <p:txBody>
          <a:bodyPr wrap="none" rtlCol="0">
            <a:spAutoFit/>
          </a:bodyPr>
          <a:lstStyle/>
          <a:p>
            <a:r>
              <a:rPr lang="zh-CN" altLang="en-US" sz="2800" dirty="0"/>
              <a:t>形式背景集合 </a:t>
            </a:r>
            <a:endParaRPr lang="en-US" altLang="zh-CN" sz="2800" dirty="0"/>
          </a:p>
          <a:p>
            <a:endParaRPr lang="zh-CN" altLang="en-US" dirty="0"/>
          </a:p>
        </p:txBody>
      </p:sp>
      <p:sp>
        <p:nvSpPr>
          <p:cNvPr id="18" name="矩形 17"/>
          <p:cNvSpPr/>
          <p:nvPr/>
        </p:nvSpPr>
        <p:spPr>
          <a:xfrm>
            <a:off x="3624797" y="4441806"/>
            <a:ext cx="2651553" cy="523220"/>
          </a:xfrm>
          <a:prstGeom prst="rect">
            <a:avLst/>
          </a:prstGeom>
        </p:spPr>
        <p:txBody>
          <a:bodyPr wrap="square">
            <a:spAutoFit/>
          </a:bodyPr>
          <a:lstStyle/>
          <a:p>
            <a:pPr lvl="0">
              <a:spcBef>
                <a:spcPct val="20000"/>
              </a:spcBef>
            </a:pPr>
            <a:r>
              <a:rPr lang="zh-CN" altLang="en-US" sz="2800" dirty="0">
                <a:solidFill>
                  <a:prstClr val="white"/>
                </a:solidFill>
              </a:rPr>
              <a:t>关系背景集合</a:t>
            </a:r>
            <a:endParaRPr lang="en-US" altLang="zh-CN" sz="2800" dirty="0">
              <a:solidFill>
                <a:prstClr val="white"/>
              </a:solidFill>
            </a:endParaRPr>
          </a:p>
        </p:txBody>
      </p:sp>
    </p:spTree>
    <p:extLst>
      <p:ext uri="{BB962C8B-B14F-4D97-AF65-F5344CB8AC3E}">
        <p14:creationId xmlns:p14="http://schemas.microsoft.com/office/powerpoint/2010/main" xmlns="" val="314683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1000"/>
                                        <p:tgtEl>
                                          <p:spTgt spid="18"/>
                                        </p:tgtEl>
                                      </p:cBhvr>
                                    </p:animEffect>
                                    <p:anim calcmode="lin" valueType="num">
                                      <p:cBhvr>
                                        <p:cTn id="84" dur="1000" fill="hold"/>
                                        <p:tgtEl>
                                          <p:spTgt spid="18"/>
                                        </p:tgtEl>
                                        <p:attrNameLst>
                                          <p:attrName>ppt_x</p:attrName>
                                        </p:attrNameLst>
                                      </p:cBhvr>
                                      <p:tavLst>
                                        <p:tav tm="0">
                                          <p:val>
                                            <p:strVal val="#ppt_x"/>
                                          </p:val>
                                        </p:tav>
                                        <p:tav tm="100000">
                                          <p:val>
                                            <p:strVal val="#ppt_x"/>
                                          </p:val>
                                        </p:tav>
                                      </p:tavLst>
                                    </p:anim>
                                    <p:anim calcmode="lin" valueType="num">
                                      <p:cBhvr>
                                        <p:cTn id="8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animBg="1"/>
      <p:bldP spid="14" grpId="0"/>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pPr marL="0" indent="0">
              <a:buNone/>
            </a:pPr>
            <a:r>
              <a:rPr lang="en-US" altLang="zh-CN" dirty="0" smtClean="0"/>
              <a:t>2</a:t>
            </a:r>
            <a:r>
              <a:rPr lang="zh-CN" altLang="en-US" sz="2800" dirty="0" smtClean="0"/>
              <a:t>、关系概念分析</a:t>
            </a:r>
            <a:endParaRPr lang="en-US" altLang="zh-CN" sz="2800" dirty="0" smtClean="0"/>
          </a:p>
          <a:p>
            <a:pPr marL="0" indent="0">
              <a:buNone/>
            </a:pPr>
            <a:r>
              <a:rPr lang="en-US" altLang="zh-CN" sz="2800" dirty="0"/>
              <a:t> </a:t>
            </a:r>
            <a:r>
              <a:rPr lang="en-US" altLang="zh-CN" sz="2800" dirty="0" smtClean="0"/>
              <a:t>                                        </a:t>
            </a:r>
            <a:endParaRPr lang="zh-CN" altLang="en-US" sz="2800" dirty="0"/>
          </a:p>
        </p:txBody>
      </p:sp>
      <p:sp>
        <p:nvSpPr>
          <p:cNvPr id="4" name="矩形 3"/>
          <p:cNvSpPr/>
          <p:nvPr/>
        </p:nvSpPr>
        <p:spPr>
          <a:xfrm>
            <a:off x="3059832" y="1052736"/>
            <a:ext cx="360040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关系概念分析的处理</a:t>
            </a:r>
            <a:r>
              <a:rPr lang="en-US" altLang="zh-CN" sz="2000" dirty="0" smtClean="0"/>
              <a:t>[3]</a:t>
            </a:r>
            <a:endParaRPr lang="zh-CN" altLang="en-US" sz="2000" dirty="0"/>
          </a:p>
        </p:txBody>
      </p:sp>
      <p:sp>
        <p:nvSpPr>
          <p:cNvPr id="5" name="矩形 4"/>
          <p:cNvSpPr/>
          <p:nvPr/>
        </p:nvSpPr>
        <p:spPr>
          <a:xfrm>
            <a:off x="251521" y="2818656"/>
            <a:ext cx="2808312" cy="737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关系模型</a:t>
            </a:r>
            <a:endParaRPr lang="zh-CN" altLang="en-US" sz="2400" dirty="0"/>
          </a:p>
        </p:txBody>
      </p:sp>
      <p:sp>
        <p:nvSpPr>
          <p:cNvPr id="6" name="矩形 5"/>
          <p:cNvSpPr/>
          <p:nvPr/>
        </p:nvSpPr>
        <p:spPr>
          <a:xfrm>
            <a:off x="3347864" y="2835964"/>
            <a:ext cx="2736304"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conceptual scaling process</a:t>
            </a:r>
            <a:endParaRPr lang="zh-CN" altLang="en-US" sz="2400" dirty="0"/>
          </a:p>
        </p:txBody>
      </p:sp>
      <p:sp>
        <p:nvSpPr>
          <p:cNvPr id="7" name="矩形 6"/>
          <p:cNvSpPr/>
          <p:nvPr/>
        </p:nvSpPr>
        <p:spPr>
          <a:xfrm>
            <a:off x="6516216" y="2818656"/>
            <a:ext cx="2376264"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迭代处理</a:t>
            </a:r>
            <a:endParaRPr lang="zh-CN" altLang="en-US" sz="2400" dirty="0"/>
          </a:p>
        </p:txBody>
      </p:sp>
      <p:cxnSp>
        <p:nvCxnSpPr>
          <p:cNvPr id="10" name="直接箭头连接符 9"/>
          <p:cNvCxnSpPr>
            <a:stCxn id="4" idx="2"/>
          </p:cNvCxnSpPr>
          <p:nvPr/>
        </p:nvCxnSpPr>
        <p:spPr>
          <a:xfrm>
            <a:off x="4860032" y="1772816"/>
            <a:ext cx="0" cy="8471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2619940"/>
            <a:ext cx="8928992" cy="11691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4" idx="2"/>
          </p:cNvCxnSpPr>
          <p:nvPr/>
        </p:nvCxnSpPr>
        <p:spPr>
          <a:xfrm>
            <a:off x="4572000" y="3789040"/>
            <a:ext cx="0" cy="12961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91880" y="5085184"/>
            <a:ext cx="2232248"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关系结构</a:t>
            </a:r>
            <a:endParaRPr lang="zh-CN" altLang="en-US" sz="2400" dirty="0"/>
          </a:p>
        </p:txBody>
      </p:sp>
      <p:sp>
        <p:nvSpPr>
          <p:cNvPr id="21" name="矩形 20"/>
          <p:cNvSpPr/>
          <p:nvPr/>
        </p:nvSpPr>
        <p:spPr>
          <a:xfrm>
            <a:off x="6660232" y="4581128"/>
            <a:ext cx="223224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概念格</a:t>
            </a:r>
          </a:p>
        </p:txBody>
      </p:sp>
      <p:sp>
        <p:nvSpPr>
          <p:cNvPr id="22" name="矩形 21"/>
          <p:cNvSpPr/>
          <p:nvPr/>
        </p:nvSpPr>
        <p:spPr>
          <a:xfrm>
            <a:off x="396584" y="4755762"/>
            <a:ext cx="223224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关系属性</a:t>
            </a:r>
          </a:p>
        </p:txBody>
      </p:sp>
      <p:cxnSp>
        <p:nvCxnSpPr>
          <p:cNvPr id="23" name="直接箭头连接符 22"/>
          <p:cNvCxnSpPr/>
          <p:nvPr/>
        </p:nvCxnSpPr>
        <p:spPr>
          <a:xfrm flipV="1">
            <a:off x="1655677" y="3556044"/>
            <a:ext cx="1980219" cy="11997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a:endCxn id="7" idx="2"/>
          </p:cNvCxnSpPr>
          <p:nvPr/>
        </p:nvCxnSpPr>
        <p:spPr>
          <a:xfrm flipH="1" flipV="1">
            <a:off x="7704348" y="3538736"/>
            <a:ext cx="72008" cy="10423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051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arn(inVertic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arn(inVertic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arn(inVertical)">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363272" cy="6120680"/>
          </a:xfrm>
        </p:spPr>
        <p:txBody>
          <a:bodyPr>
            <a:normAutofit lnSpcReduction="10000"/>
          </a:bodyPr>
          <a:lstStyle/>
          <a:p>
            <a:pPr marL="0" indent="0">
              <a:buNone/>
            </a:pPr>
            <a:r>
              <a:rPr lang="zh-CN" altLang="en-US" dirty="0" smtClean="0"/>
              <a:t>关系概念分析</a:t>
            </a:r>
            <a:endParaRPr lang="en-US" altLang="zh-CN" dirty="0" smtClean="0"/>
          </a:p>
          <a:p>
            <a:pPr marL="0" indent="0">
              <a:buNone/>
            </a:pPr>
            <a:r>
              <a:rPr lang="en-US" altLang="zh-CN" sz="2800" dirty="0" smtClean="0"/>
              <a:t>                         papers</a:t>
            </a:r>
            <a:endParaRPr lang="en-US" altLang="zh-CN" sz="2800" dirty="0"/>
          </a:p>
          <a:p>
            <a:pPr marL="0" indent="0">
              <a:buNone/>
            </a:pPr>
            <a:r>
              <a:rPr lang="en-US" altLang="zh-CN" sz="2400" dirty="0" smtClean="0"/>
              <a:t>                                           se            </a:t>
            </a:r>
            <a:r>
              <a:rPr lang="en-US" altLang="zh-CN" sz="2400" dirty="0" err="1" smtClean="0"/>
              <a:t>lt</a:t>
            </a:r>
            <a:r>
              <a:rPr lang="en-US" altLang="zh-CN" sz="2400" dirty="0" smtClean="0"/>
              <a:t>           mmi</a:t>
            </a:r>
            <a:endParaRPr lang="en-US" altLang="zh-CN" dirty="0"/>
          </a:p>
          <a:p>
            <a:pPr marL="0" indent="0">
              <a:buNone/>
            </a:pPr>
            <a:endParaRPr lang="en-US" altLang="zh-CN" sz="2400" dirty="0" smtClean="0"/>
          </a:p>
          <a:p>
            <a:pPr marL="0" indent="0">
              <a:buNone/>
            </a:pPr>
            <a:r>
              <a:rPr lang="en-US" altLang="zh-CN" sz="2400" dirty="0" smtClean="0"/>
              <a:t>                               a            X</a:t>
            </a:r>
          </a:p>
          <a:p>
            <a:pPr marL="0" indent="0">
              <a:buNone/>
            </a:pPr>
            <a:r>
              <a:rPr lang="en-US" altLang="zh-CN" sz="2400" dirty="0" smtClean="0"/>
              <a:t>                               b            X</a:t>
            </a:r>
          </a:p>
          <a:p>
            <a:pPr marL="0" indent="0">
              <a:buNone/>
            </a:pPr>
            <a:r>
              <a:rPr lang="en-US" altLang="zh-CN" sz="2400" dirty="0" smtClean="0"/>
              <a:t>                               c</a:t>
            </a:r>
          </a:p>
          <a:p>
            <a:pPr marL="0" indent="0">
              <a:buNone/>
            </a:pPr>
            <a:r>
              <a:rPr lang="en-US" altLang="zh-CN" sz="2400" dirty="0" smtClean="0"/>
              <a:t>                               d</a:t>
            </a:r>
          </a:p>
          <a:p>
            <a:pPr marL="0" indent="0">
              <a:buNone/>
            </a:pPr>
            <a:r>
              <a:rPr lang="en-US" altLang="zh-CN" sz="2400" dirty="0" smtClean="0"/>
              <a:t>                               e</a:t>
            </a:r>
          </a:p>
          <a:p>
            <a:pPr marL="0" indent="0">
              <a:buNone/>
            </a:pPr>
            <a:r>
              <a:rPr lang="en-US" altLang="zh-CN" sz="2400" dirty="0" smtClean="0"/>
              <a:t>                               f</a:t>
            </a:r>
          </a:p>
          <a:p>
            <a:pPr marL="0" indent="0">
              <a:buNone/>
            </a:pPr>
            <a:r>
              <a:rPr lang="en-US" altLang="zh-CN" sz="2400" dirty="0" smtClean="0"/>
              <a:t>                              g                             X</a:t>
            </a:r>
          </a:p>
          <a:p>
            <a:pPr marL="0" indent="0">
              <a:buNone/>
            </a:pPr>
            <a:r>
              <a:rPr lang="en-US" altLang="zh-CN" sz="2400" dirty="0" smtClean="0"/>
              <a:t>                              h                                          X</a:t>
            </a:r>
          </a:p>
          <a:p>
            <a:pPr marL="0" indent="0">
              <a:buNone/>
            </a:pPr>
            <a:r>
              <a:rPr lang="en-US" altLang="zh-CN" sz="2400" dirty="0" smtClean="0"/>
              <a:t>                               i</a:t>
            </a:r>
          </a:p>
          <a:p>
            <a:pPr marL="0" indent="0">
              <a:buNone/>
            </a:pPr>
            <a:r>
              <a:rPr lang="en-US" altLang="zh-CN" sz="2400" dirty="0" smtClean="0"/>
              <a:t>                               j</a:t>
            </a:r>
          </a:p>
        </p:txBody>
      </p:sp>
      <p:sp>
        <p:nvSpPr>
          <p:cNvPr id="17" name="TextBox 16"/>
          <p:cNvSpPr txBox="1"/>
          <p:nvPr/>
        </p:nvSpPr>
        <p:spPr>
          <a:xfrm>
            <a:off x="2004200" y="1801738"/>
            <a:ext cx="1189749" cy="677108"/>
          </a:xfrm>
          <a:prstGeom prst="rect">
            <a:avLst/>
          </a:prstGeom>
          <a:noFill/>
        </p:spPr>
        <p:txBody>
          <a:bodyPr wrap="none" rtlCol="0">
            <a:spAutoFit/>
          </a:bodyPr>
          <a:lstStyle/>
          <a:p>
            <a:r>
              <a:rPr lang="en-US" altLang="zh-CN" sz="2000" dirty="0"/>
              <a:t>papers</a:t>
            </a:r>
          </a:p>
          <a:p>
            <a:r>
              <a:rPr lang="en-US" altLang="zh-CN" dirty="0" smtClean="0"/>
              <a:t>                   </a:t>
            </a:r>
            <a:endParaRPr lang="zh-CN" altLang="en-US" dirty="0"/>
          </a:p>
        </p:txBody>
      </p:sp>
      <p:sp>
        <p:nvSpPr>
          <p:cNvPr id="18" name="TextBox 17"/>
          <p:cNvSpPr txBox="1"/>
          <p:nvPr/>
        </p:nvSpPr>
        <p:spPr>
          <a:xfrm>
            <a:off x="2305900" y="1399549"/>
            <a:ext cx="1010341" cy="369332"/>
          </a:xfrm>
          <a:prstGeom prst="rect">
            <a:avLst/>
          </a:prstGeom>
          <a:noFill/>
        </p:spPr>
        <p:txBody>
          <a:bodyPr wrap="none" rtlCol="0">
            <a:spAutoFit/>
          </a:bodyPr>
          <a:lstStyle/>
          <a:p>
            <a:r>
              <a:rPr lang="en-US" altLang="zh-CN" dirty="0"/>
              <a:t>attribute</a:t>
            </a:r>
            <a:endParaRPr lang="zh-CN" altLang="en-US" dirty="0"/>
          </a:p>
        </p:txBody>
      </p:sp>
      <p:grpSp>
        <p:nvGrpSpPr>
          <p:cNvPr id="35" name="组合 34"/>
          <p:cNvGrpSpPr/>
          <p:nvPr/>
        </p:nvGrpSpPr>
        <p:grpSpPr>
          <a:xfrm>
            <a:off x="2004200" y="1437436"/>
            <a:ext cx="4533541" cy="5519956"/>
            <a:chOff x="2004200" y="1437436"/>
            <a:chExt cx="4533541" cy="5519956"/>
          </a:xfrm>
        </p:grpSpPr>
        <p:sp>
          <p:nvSpPr>
            <p:cNvPr id="12" name="Line 43"/>
            <p:cNvSpPr>
              <a:spLocks noChangeShapeType="1"/>
            </p:cNvSpPr>
            <p:nvPr/>
          </p:nvSpPr>
          <p:spPr bwMode="auto">
            <a:xfrm flipV="1">
              <a:off x="2051465" y="143743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3" name="Line 43"/>
            <p:cNvSpPr>
              <a:spLocks noChangeShapeType="1"/>
            </p:cNvSpPr>
            <p:nvPr/>
          </p:nvSpPr>
          <p:spPr bwMode="auto">
            <a:xfrm flipV="1">
              <a:off x="2051466" y="209927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4" name="Line 43"/>
            <p:cNvSpPr>
              <a:spLocks noChangeShapeType="1"/>
            </p:cNvSpPr>
            <p:nvPr/>
          </p:nvSpPr>
          <p:spPr bwMode="auto">
            <a:xfrm>
              <a:off x="3241747" y="1437436"/>
              <a:ext cx="0" cy="5519956"/>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5" name="Line 43"/>
            <p:cNvSpPr>
              <a:spLocks noChangeShapeType="1"/>
            </p:cNvSpPr>
            <p:nvPr/>
          </p:nvSpPr>
          <p:spPr bwMode="auto">
            <a:xfrm>
              <a:off x="2051467" y="1437437"/>
              <a:ext cx="1080120" cy="66184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9" name="Line 43"/>
            <p:cNvSpPr>
              <a:spLocks noChangeShapeType="1"/>
            </p:cNvSpPr>
            <p:nvPr/>
          </p:nvSpPr>
          <p:spPr bwMode="auto">
            <a:xfrm>
              <a:off x="4269907" y="1437436"/>
              <a:ext cx="1064"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0" name="Line 43"/>
            <p:cNvSpPr>
              <a:spLocks noChangeShapeType="1"/>
            </p:cNvSpPr>
            <p:nvPr/>
          </p:nvSpPr>
          <p:spPr bwMode="auto">
            <a:xfrm>
              <a:off x="5435842" y="1437437"/>
              <a:ext cx="0" cy="542056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1" name="Line 43"/>
            <p:cNvSpPr>
              <a:spLocks noChangeShapeType="1"/>
            </p:cNvSpPr>
            <p:nvPr/>
          </p:nvSpPr>
          <p:spPr bwMode="auto">
            <a:xfrm flipV="1">
              <a:off x="2004201" y="6117957"/>
              <a:ext cx="4484152"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2" name="Line 43"/>
            <p:cNvSpPr>
              <a:spLocks noChangeShapeType="1"/>
            </p:cNvSpPr>
            <p:nvPr/>
          </p:nvSpPr>
          <p:spPr bwMode="auto">
            <a:xfrm flipV="1">
              <a:off x="2051467" y="2462174"/>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3" name="Line 43"/>
            <p:cNvSpPr>
              <a:spLocks noChangeShapeType="1"/>
            </p:cNvSpPr>
            <p:nvPr/>
          </p:nvSpPr>
          <p:spPr bwMode="auto">
            <a:xfrm flipV="1">
              <a:off x="2004201" y="2949605"/>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4" name="Line 43"/>
            <p:cNvSpPr>
              <a:spLocks noChangeShapeType="1"/>
            </p:cNvSpPr>
            <p:nvPr/>
          </p:nvSpPr>
          <p:spPr bwMode="auto">
            <a:xfrm flipV="1">
              <a:off x="2004201" y="3309645"/>
              <a:ext cx="453353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5" name="Line 43"/>
            <p:cNvSpPr>
              <a:spLocks noChangeShapeType="1"/>
            </p:cNvSpPr>
            <p:nvPr/>
          </p:nvSpPr>
          <p:spPr bwMode="auto">
            <a:xfrm flipV="1">
              <a:off x="2004200" y="3774767"/>
              <a:ext cx="4484149"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6" name="Line 43"/>
            <p:cNvSpPr>
              <a:spLocks noChangeShapeType="1"/>
            </p:cNvSpPr>
            <p:nvPr/>
          </p:nvSpPr>
          <p:spPr bwMode="auto">
            <a:xfrm flipV="1">
              <a:off x="2004201" y="4173741"/>
              <a:ext cx="4484148"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7" name="Line 43"/>
            <p:cNvSpPr>
              <a:spLocks noChangeShapeType="1"/>
            </p:cNvSpPr>
            <p:nvPr/>
          </p:nvSpPr>
          <p:spPr bwMode="auto">
            <a:xfrm flipV="1">
              <a:off x="2004200" y="4605789"/>
              <a:ext cx="4484147"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8" name="Line 43"/>
            <p:cNvSpPr>
              <a:spLocks noChangeShapeType="1"/>
            </p:cNvSpPr>
            <p:nvPr/>
          </p:nvSpPr>
          <p:spPr bwMode="auto">
            <a:xfrm flipV="1">
              <a:off x="2004201" y="4965829"/>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9" name="Line 43"/>
            <p:cNvSpPr>
              <a:spLocks noChangeShapeType="1"/>
            </p:cNvSpPr>
            <p:nvPr/>
          </p:nvSpPr>
          <p:spPr bwMode="auto">
            <a:xfrm flipV="1">
              <a:off x="2004200" y="5397877"/>
              <a:ext cx="4484146"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0" name="Line 43"/>
            <p:cNvSpPr>
              <a:spLocks noChangeShapeType="1"/>
            </p:cNvSpPr>
            <p:nvPr/>
          </p:nvSpPr>
          <p:spPr bwMode="auto">
            <a:xfrm flipV="1">
              <a:off x="2004201" y="5757917"/>
              <a:ext cx="4484144"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2" name="Line 43"/>
            <p:cNvSpPr>
              <a:spLocks noChangeShapeType="1"/>
            </p:cNvSpPr>
            <p:nvPr/>
          </p:nvSpPr>
          <p:spPr bwMode="auto">
            <a:xfrm flipV="1">
              <a:off x="2004201" y="6461202"/>
              <a:ext cx="453354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33" name="TextBox 32"/>
          <p:cNvSpPr txBox="1"/>
          <p:nvPr/>
        </p:nvSpPr>
        <p:spPr>
          <a:xfrm>
            <a:off x="2591527" y="6054468"/>
            <a:ext cx="348172" cy="523220"/>
          </a:xfrm>
          <a:prstGeom prst="rect">
            <a:avLst/>
          </a:prstGeom>
          <a:noFill/>
        </p:spPr>
        <p:txBody>
          <a:bodyPr wrap="none" rtlCol="0">
            <a:spAutoFit/>
          </a:bodyPr>
          <a:lstStyle/>
          <a:p>
            <a:r>
              <a:rPr lang="en-US" altLang="zh-CN" sz="2800" dirty="0" smtClean="0"/>
              <a:t>k</a:t>
            </a:r>
            <a:endParaRPr lang="zh-CN" altLang="en-US" sz="2800" dirty="0"/>
          </a:p>
        </p:txBody>
      </p:sp>
      <p:sp>
        <p:nvSpPr>
          <p:cNvPr id="34" name="TextBox 33"/>
          <p:cNvSpPr txBox="1"/>
          <p:nvPr/>
        </p:nvSpPr>
        <p:spPr>
          <a:xfrm>
            <a:off x="2568395" y="6461202"/>
            <a:ext cx="266420" cy="523220"/>
          </a:xfrm>
          <a:prstGeom prst="rect">
            <a:avLst/>
          </a:prstGeom>
          <a:noFill/>
        </p:spPr>
        <p:txBody>
          <a:bodyPr wrap="none" rtlCol="0">
            <a:spAutoFit/>
          </a:bodyPr>
          <a:lstStyle/>
          <a:p>
            <a:r>
              <a:rPr lang="en-US" altLang="zh-CN" sz="2800" dirty="0"/>
              <a:t>l</a:t>
            </a:r>
            <a:endParaRPr lang="zh-CN" altLang="en-US" sz="2800" dirty="0"/>
          </a:p>
        </p:txBody>
      </p:sp>
      <p:sp>
        <p:nvSpPr>
          <p:cNvPr id="36" name="Line 43"/>
          <p:cNvSpPr>
            <a:spLocks noChangeShapeType="1"/>
          </p:cNvSpPr>
          <p:nvPr/>
        </p:nvSpPr>
        <p:spPr bwMode="auto">
          <a:xfrm flipV="1">
            <a:off x="2140899" y="6858000"/>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3045521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lstStyle/>
          <a:p>
            <a:pPr marL="0" indent="0">
              <a:buNone/>
            </a:pPr>
            <a:r>
              <a:rPr lang="zh-CN" altLang="en-US" dirty="0"/>
              <a:t>关系</a:t>
            </a:r>
            <a:r>
              <a:rPr lang="zh-CN" altLang="en-US" dirty="0" smtClean="0"/>
              <a:t>概念分析</a:t>
            </a:r>
            <a:endParaRPr lang="en-US" altLang="zh-CN" dirty="0" smtClean="0"/>
          </a:p>
          <a:p>
            <a:pPr marL="0" indent="0">
              <a:buNone/>
            </a:pPr>
            <a:endParaRPr lang="en-US" altLang="zh-CN" dirty="0" smtClean="0"/>
          </a:p>
          <a:p>
            <a:pPr marL="0" indent="0">
              <a:buNone/>
            </a:pPr>
            <a:r>
              <a:rPr lang="en-US" altLang="zh-CN" dirty="0" smtClean="0"/>
              <a:t>                                   Cites </a:t>
            </a:r>
          </a:p>
          <a:p>
            <a:pPr marL="0" indent="0">
              <a:buNone/>
            </a:pPr>
            <a:r>
              <a:rPr lang="en-US" altLang="zh-CN" dirty="0"/>
              <a:t> </a:t>
            </a:r>
            <a:r>
              <a:rPr lang="en-US" altLang="zh-CN" dirty="0" smtClean="0"/>
              <a:t>                         </a:t>
            </a:r>
          </a:p>
          <a:p>
            <a:pPr marL="0" indent="0">
              <a:buNone/>
            </a:pPr>
            <a:r>
              <a:rPr lang="en-US" altLang="zh-CN" dirty="0" smtClean="0"/>
              <a:t>                          </a:t>
            </a:r>
          </a:p>
          <a:p>
            <a:pPr marL="0" indent="0">
              <a:buNone/>
            </a:pPr>
            <a:r>
              <a:rPr lang="en-US" altLang="zh-CN" dirty="0"/>
              <a:t> </a:t>
            </a:r>
            <a:r>
              <a:rPr lang="en-US" altLang="zh-CN" dirty="0" smtClean="0"/>
              <a:t>                         </a:t>
            </a:r>
            <a:endParaRPr lang="en-US" altLang="zh-CN" dirty="0"/>
          </a:p>
          <a:p>
            <a:pPr marL="0" indent="0">
              <a:buNone/>
            </a:pPr>
            <a:r>
              <a:rPr lang="en-US" altLang="zh-CN" dirty="0" smtClean="0"/>
              <a:t>                            </a:t>
            </a:r>
            <a:endParaRPr lang="zh-CN" altLang="en-US" dirty="0"/>
          </a:p>
        </p:txBody>
      </p:sp>
      <p:sp>
        <p:nvSpPr>
          <p:cNvPr id="6" name="Line 43"/>
          <p:cNvSpPr>
            <a:spLocks noChangeShapeType="1"/>
          </p:cNvSpPr>
          <p:nvPr/>
        </p:nvSpPr>
        <p:spPr bwMode="auto">
          <a:xfrm flipV="1">
            <a:off x="2051467" y="2099279"/>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 name="Line 43"/>
          <p:cNvSpPr>
            <a:spLocks noChangeShapeType="1"/>
          </p:cNvSpPr>
          <p:nvPr/>
        </p:nvSpPr>
        <p:spPr bwMode="auto">
          <a:xfrm>
            <a:off x="3465296" y="1700809"/>
            <a:ext cx="0" cy="515719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9" name="Line 43"/>
          <p:cNvSpPr>
            <a:spLocks noChangeShapeType="1"/>
          </p:cNvSpPr>
          <p:nvPr/>
        </p:nvSpPr>
        <p:spPr bwMode="auto">
          <a:xfrm>
            <a:off x="4139952" y="1701755"/>
            <a:ext cx="0" cy="5156245"/>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0" name="Line 43"/>
          <p:cNvSpPr>
            <a:spLocks noChangeShapeType="1"/>
          </p:cNvSpPr>
          <p:nvPr/>
        </p:nvSpPr>
        <p:spPr bwMode="auto">
          <a:xfrm>
            <a:off x="4778745" y="1700808"/>
            <a:ext cx="0" cy="515719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1" name="Line 43"/>
          <p:cNvSpPr>
            <a:spLocks noChangeShapeType="1"/>
          </p:cNvSpPr>
          <p:nvPr/>
        </p:nvSpPr>
        <p:spPr bwMode="auto">
          <a:xfrm flipV="1">
            <a:off x="2051469" y="6117957"/>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2" name="Line 43"/>
          <p:cNvSpPr>
            <a:spLocks noChangeShapeType="1"/>
          </p:cNvSpPr>
          <p:nvPr/>
        </p:nvSpPr>
        <p:spPr bwMode="auto">
          <a:xfrm flipV="1">
            <a:off x="2051469" y="2462174"/>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dirty="0"/>
          </a:p>
        </p:txBody>
      </p:sp>
      <p:sp>
        <p:nvSpPr>
          <p:cNvPr id="13" name="Line 43"/>
          <p:cNvSpPr>
            <a:spLocks noChangeShapeType="1"/>
          </p:cNvSpPr>
          <p:nvPr/>
        </p:nvSpPr>
        <p:spPr bwMode="auto">
          <a:xfrm flipV="1">
            <a:off x="2110132" y="2949605"/>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4" name="Line 43"/>
          <p:cNvSpPr>
            <a:spLocks noChangeShapeType="1"/>
          </p:cNvSpPr>
          <p:nvPr/>
        </p:nvSpPr>
        <p:spPr bwMode="auto">
          <a:xfrm flipV="1">
            <a:off x="2110132" y="3356992"/>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5" name="Line 43"/>
          <p:cNvSpPr>
            <a:spLocks noChangeShapeType="1"/>
          </p:cNvSpPr>
          <p:nvPr/>
        </p:nvSpPr>
        <p:spPr bwMode="auto">
          <a:xfrm flipV="1">
            <a:off x="2080796" y="3717032"/>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6" name="Line 43"/>
          <p:cNvSpPr>
            <a:spLocks noChangeShapeType="1"/>
          </p:cNvSpPr>
          <p:nvPr/>
        </p:nvSpPr>
        <p:spPr bwMode="auto">
          <a:xfrm flipV="1">
            <a:off x="2110132" y="4145788"/>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7" name="Line 43"/>
          <p:cNvSpPr>
            <a:spLocks noChangeShapeType="1"/>
          </p:cNvSpPr>
          <p:nvPr/>
        </p:nvSpPr>
        <p:spPr bwMode="auto">
          <a:xfrm flipV="1">
            <a:off x="2051463" y="4605789"/>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8" name="Line 43"/>
          <p:cNvSpPr>
            <a:spLocks noChangeShapeType="1"/>
          </p:cNvSpPr>
          <p:nvPr/>
        </p:nvSpPr>
        <p:spPr bwMode="auto">
          <a:xfrm flipV="1">
            <a:off x="2051461" y="4965829"/>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9" name="Line 43"/>
          <p:cNvSpPr>
            <a:spLocks noChangeShapeType="1"/>
          </p:cNvSpPr>
          <p:nvPr/>
        </p:nvSpPr>
        <p:spPr bwMode="auto">
          <a:xfrm flipV="1">
            <a:off x="2051460" y="5397877"/>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0" name="Line 43"/>
          <p:cNvSpPr>
            <a:spLocks noChangeShapeType="1"/>
          </p:cNvSpPr>
          <p:nvPr/>
        </p:nvSpPr>
        <p:spPr bwMode="auto">
          <a:xfrm flipV="1">
            <a:off x="2051459" y="5757917"/>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1" name="TextBox 20"/>
          <p:cNvSpPr txBox="1"/>
          <p:nvPr/>
        </p:nvSpPr>
        <p:spPr>
          <a:xfrm>
            <a:off x="2853390" y="2772217"/>
            <a:ext cx="357790" cy="584775"/>
          </a:xfrm>
          <a:prstGeom prst="rect">
            <a:avLst/>
          </a:prstGeom>
          <a:noFill/>
        </p:spPr>
        <p:txBody>
          <a:bodyPr wrap="none" rtlCol="0">
            <a:spAutoFit/>
          </a:bodyPr>
          <a:lstStyle/>
          <a:p>
            <a:r>
              <a:rPr lang="en-US" altLang="zh-CN" sz="3200" dirty="0" smtClean="0"/>
              <a:t>c</a:t>
            </a:r>
            <a:endParaRPr lang="zh-CN" altLang="en-US" sz="3200" dirty="0"/>
          </a:p>
        </p:txBody>
      </p:sp>
      <p:sp>
        <p:nvSpPr>
          <p:cNvPr id="22" name="TextBox 21"/>
          <p:cNvSpPr txBox="1"/>
          <p:nvPr/>
        </p:nvSpPr>
        <p:spPr>
          <a:xfrm>
            <a:off x="2856913" y="3216168"/>
            <a:ext cx="401072" cy="584775"/>
          </a:xfrm>
          <a:prstGeom prst="rect">
            <a:avLst/>
          </a:prstGeom>
          <a:noFill/>
        </p:spPr>
        <p:txBody>
          <a:bodyPr wrap="none" rtlCol="0">
            <a:spAutoFit/>
          </a:bodyPr>
          <a:lstStyle/>
          <a:p>
            <a:r>
              <a:rPr lang="en-US" altLang="zh-CN" sz="3200" dirty="0"/>
              <a:t>d</a:t>
            </a:r>
            <a:endParaRPr lang="zh-CN" altLang="en-US" sz="3200" dirty="0"/>
          </a:p>
        </p:txBody>
      </p:sp>
      <p:sp>
        <p:nvSpPr>
          <p:cNvPr id="23" name="TextBox 22"/>
          <p:cNvSpPr txBox="1"/>
          <p:nvPr/>
        </p:nvSpPr>
        <p:spPr>
          <a:xfrm>
            <a:off x="2856913" y="3668085"/>
            <a:ext cx="388248" cy="584775"/>
          </a:xfrm>
          <a:prstGeom prst="rect">
            <a:avLst/>
          </a:prstGeom>
          <a:noFill/>
        </p:spPr>
        <p:txBody>
          <a:bodyPr wrap="none" rtlCol="0">
            <a:spAutoFit/>
          </a:bodyPr>
          <a:lstStyle/>
          <a:p>
            <a:r>
              <a:rPr lang="en-US" altLang="zh-CN" sz="3200" dirty="0"/>
              <a:t>e</a:t>
            </a:r>
            <a:endParaRPr lang="zh-CN" altLang="en-US" sz="3200" dirty="0"/>
          </a:p>
        </p:txBody>
      </p:sp>
      <p:sp>
        <p:nvSpPr>
          <p:cNvPr id="24" name="TextBox 23"/>
          <p:cNvSpPr txBox="1"/>
          <p:nvPr/>
        </p:nvSpPr>
        <p:spPr>
          <a:xfrm>
            <a:off x="2813113" y="4108618"/>
            <a:ext cx="432048" cy="584775"/>
          </a:xfrm>
          <a:prstGeom prst="rect">
            <a:avLst/>
          </a:prstGeom>
          <a:noFill/>
        </p:spPr>
        <p:txBody>
          <a:bodyPr wrap="square" rtlCol="0">
            <a:spAutoFit/>
          </a:bodyPr>
          <a:lstStyle/>
          <a:p>
            <a:r>
              <a:rPr lang="en-US" altLang="zh-CN" sz="3200" dirty="0"/>
              <a:t>f</a:t>
            </a:r>
            <a:endParaRPr lang="zh-CN" altLang="en-US" sz="3200" dirty="0"/>
          </a:p>
        </p:txBody>
      </p:sp>
      <p:sp>
        <p:nvSpPr>
          <p:cNvPr id="25" name="TextBox 24"/>
          <p:cNvSpPr txBox="1"/>
          <p:nvPr/>
        </p:nvSpPr>
        <p:spPr>
          <a:xfrm>
            <a:off x="2842970" y="4439807"/>
            <a:ext cx="378630" cy="584775"/>
          </a:xfrm>
          <a:prstGeom prst="rect">
            <a:avLst/>
          </a:prstGeom>
          <a:noFill/>
        </p:spPr>
        <p:txBody>
          <a:bodyPr wrap="none" rtlCol="0">
            <a:spAutoFit/>
          </a:bodyPr>
          <a:lstStyle/>
          <a:p>
            <a:r>
              <a:rPr lang="en-US" altLang="zh-CN" sz="3200" dirty="0"/>
              <a:t>g</a:t>
            </a:r>
            <a:endParaRPr lang="zh-CN" altLang="en-US" sz="3200" dirty="0"/>
          </a:p>
        </p:txBody>
      </p:sp>
      <p:sp>
        <p:nvSpPr>
          <p:cNvPr id="26" name="TextBox 25"/>
          <p:cNvSpPr txBox="1"/>
          <p:nvPr/>
        </p:nvSpPr>
        <p:spPr>
          <a:xfrm>
            <a:off x="2828601" y="4965829"/>
            <a:ext cx="401072" cy="584775"/>
          </a:xfrm>
          <a:prstGeom prst="rect">
            <a:avLst/>
          </a:prstGeom>
          <a:noFill/>
        </p:spPr>
        <p:txBody>
          <a:bodyPr wrap="none" rtlCol="0">
            <a:spAutoFit/>
          </a:bodyPr>
          <a:lstStyle/>
          <a:p>
            <a:r>
              <a:rPr lang="en-US" altLang="zh-CN" sz="3200" dirty="0"/>
              <a:t>h</a:t>
            </a:r>
            <a:endParaRPr lang="zh-CN" altLang="en-US" sz="3200" dirty="0"/>
          </a:p>
        </p:txBody>
      </p:sp>
      <p:sp>
        <p:nvSpPr>
          <p:cNvPr id="27" name="TextBox 26"/>
          <p:cNvSpPr txBox="1"/>
          <p:nvPr/>
        </p:nvSpPr>
        <p:spPr>
          <a:xfrm>
            <a:off x="2859020" y="5311405"/>
            <a:ext cx="279244" cy="584775"/>
          </a:xfrm>
          <a:prstGeom prst="rect">
            <a:avLst/>
          </a:prstGeom>
          <a:noFill/>
        </p:spPr>
        <p:txBody>
          <a:bodyPr wrap="none" rtlCol="0">
            <a:spAutoFit/>
          </a:bodyPr>
          <a:lstStyle/>
          <a:p>
            <a:r>
              <a:rPr lang="en-US" altLang="zh-CN" sz="3200" dirty="0"/>
              <a:t>i</a:t>
            </a:r>
            <a:endParaRPr lang="zh-CN" altLang="en-US" sz="3200" dirty="0"/>
          </a:p>
        </p:txBody>
      </p:sp>
      <p:sp>
        <p:nvSpPr>
          <p:cNvPr id="28" name="TextBox 27"/>
          <p:cNvSpPr txBox="1"/>
          <p:nvPr/>
        </p:nvSpPr>
        <p:spPr>
          <a:xfrm>
            <a:off x="2857417" y="5614052"/>
            <a:ext cx="282450" cy="584775"/>
          </a:xfrm>
          <a:prstGeom prst="rect">
            <a:avLst/>
          </a:prstGeom>
          <a:noFill/>
        </p:spPr>
        <p:txBody>
          <a:bodyPr wrap="none" rtlCol="0">
            <a:spAutoFit/>
          </a:bodyPr>
          <a:lstStyle/>
          <a:p>
            <a:r>
              <a:rPr lang="en-US" altLang="zh-CN" sz="3200" dirty="0"/>
              <a:t>j</a:t>
            </a:r>
            <a:endParaRPr lang="zh-CN" altLang="en-US" sz="3200" dirty="0"/>
          </a:p>
        </p:txBody>
      </p:sp>
      <p:sp>
        <p:nvSpPr>
          <p:cNvPr id="29" name="Line 43"/>
          <p:cNvSpPr>
            <a:spLocks noChangeShapeType="1"/>
          </p:cNvSpPr>
          <p:nvPr/>
        </p:nvSpPr>
        <p:spPr bwMode="auto">
          <a:xfrm flipV="1">
            <a:off x="2051459" y="1700808"/>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0" name="Line 43"/>
          <p:cNvSpPr>
            <a:spLocks noChangeShapeType="1"/>
          </p:cNvSpPr>
          <p:nvPr/>
        </p:nvSpPr>
        <p:spPr bwMode="auto">
          <a:xfrm>
            <a:off x="5508104" y="1700808"/>
            <a:ext cx="0" cy="515719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1" name="Line 43"/>
          <p:cNvSpPr>
            <a:spLocks noChangeShapeType="1"/>
          </p:cNvSpPr>
          <p:nvPr/>
        </p:nvSpPr>
        <p:spPr bwMode="auto">
          <a:xfrm>
            <a:off x="6300192" y="1701755"/>
            <a:ext cx="0" cy="515624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2" name="TextBox 31"/>
          <p:cNvSpPr txBox="1"/>
          <p:nvPr/>
        </p:nvSpPr>
        <p:spPr>
          <a:xfrm>
            <a:off x="3678040" y="1689866"/>
            <a:ext cx="381836" cy="584775"/>
          </a:xfrm>
          <a:prstGeom prst="rect">
            <a:avLst/>
          </a:prstGeom>
          <a:noFill/>
        </p:spPr>
        <p:txBody>
          <a:bodyPr wrap="none" rtlCol="0">
            <a:spAutoFit/>
          </a:bodyPr>
          <a:lstStyle/>
          <a:p>
            <a:r>
              <a:rPr lang="en-US" altLang="zh-CN" sz="3200" dirty="0" smtClean="0"/>
              <a:t>a</a:t>
            </a:r>
            <a:endParaRPr lang="zh-CN" altLang="en-US" sz="3200" dirty="0"/>
          </a:p>
        </p:txBody>
      </p:sp>
      <p:sp>
        <p:nvSpPr>
          <p:cNvPr id="33" name="TextBox 32"/>
          <p:cNvSpPr txBox="1"/>
          <p:nvPr/>
        </p:nvSpPr>
        <p:spPr>
          <a:xfrm>
            <a:off x="4228591" y="1689866"/>
            <a:ext cx="401072" cy="584775"/>
          </a:xfrm>
          <a:prstGeom prst="rect">
            <a:avLst/>
          </a:prstGeom>
          <a:noFill/>
        </p:spPr>
        <p:txBody>
          <a:bodyPr wrap="none" rtlCol="0">
            <a:spAutoFit/>
          </a:bodyPr>
          <a:lstStyle/>
          <a:p>
            <a:r>
              <a:rPr lang="en-US" altLang="zh-CN" sz="3200" dirty="0" smtClean="0"/>
              <a:t>b</a:t>
            </a:r>
            <a:endParaRPr lang="zh-CN" altLang="en-US" sz="3200" dirty="0"/>
          </a:p>
        </p:txBody>
      </p:sp>
      <p:sp>
        <p:nvSpPr>
          <p:cNvPr id="34" name="TextBox 33"/>
          <p:cNvSpPr txBox="1"/>
          <p:nvPr/>
        </p:nvSpPr>
        <p:spPr>
          <a:xfrm>
            <a:off x="5004048" y="1632779"/>
            <a:ext cx="378630" cy="584775"/>
          </a:xfrm>
          <a:prstGeom prst="rect">
            <a:avLst/>
          </a:prstGeom>
          <a:noFill/>
        </p:spPr>
        <p:txBody>
          <a:bodyPr wrap="none" rtlCol="0">
            <a:spAutoFit/>
          </a:bodyPr>
          <a:lstStyle/>
          <a:p>
            <a:r>
              <a:rPr lang="en-US" altLang="zh-CN" sz="3200" dirty="0"/>
              <a:t>g</a:t>
            </a:r>
            <a:endParaRPr lang="zh-CN" altLang="en-US" sz="3200" dirty="0"/>
          </a:p>
        </p:txBody>
      </p:sp>
      <p:sp>
        <p:nvSpPr>
          <p:cNvPr id="35" name="TextBox 34"/>
          <p:cNvSpPr txBox="1"/>
          <p:nvPr/>
        </p:nvSpPr>
        <p:spPr>
          <a:xfrm>
            <a:off x="5768969" y="1632778"/>
            <a:ext cx="401072" cy="584775"/>
          </a:xfrm>
          <a:prstGeom prst="rect">
            <a:avLst/>
          </a:prstGeom>
          <a:noFill/>
        </p:spPr>
        <p:txBody>
          <a:bodyPr wrap="none" rtlCol="0">
            <a:spAutoFit/>
          </a:bodyPr>
          <a:lstStyle/>
          <a:p>
            <a:r>
              <a:rPr lang="en-US" altLang="zh-CN" sz="3200" dirty="0"/>
              <a:t>h</a:t>
            </a:r>
            <a:endParaRPr lang="zh-CN" altLang="en-US" sz="3200" dirty="0"/>
          </a:p>
        </p:txBody>
      </p:sp>
      <p:sp>
        <p:nvSpPr>
          <p:cNvPr id="36" name="TextBox 35"/>
          <p:cNvSpPr txBox="1"/>
          <p:nvPr/>
        </p:nvSpPr>
        <p:spPr>
          <a:xfrm>
            <a:off x="3678040" y="2987660"/>
            <a:ext cx="304892" cy="369332"/>
          </a:xfrm>
          <a:prstGeom prst="rect">
            <a:avLst/>
          </a:prstGeom>
          <a:noFill/>
        </p:spPr>
        <p:txBody>
          <a:bodyPr wrap="none" rtlCol="0">
            <a:spAutoFit/>
          </a:bodyPr>
          <a:lstStyle/>
          <a:p>
            <a:r>
              <a:rPr lang="en-US" altLang="zh-CN" dirty="0" smtClean="0"/>
              <a:t>X</a:t>
            </a:r>
            <a:endParaRPr lang="zh-CN" altLang="en-US" dirty="0"/>
          </a:p>
        </p:txBody>
      </p:sp>
      <p:sp>
        <p:nvSpPr>
          <p:cNvPr id="37" name="TextBox 36"/>
          <p:cNvSpPr txBox="1"/>
          <p:nvPr/>
        </p:nvSpPr>
        <p:spPr>
          <a:xfrm>
            <a:off x="4981037" y="2987660"/>
            <a:ext cx="304892" cy="369332"/>
          </a:xfrm>
          <a:prstGeom prst="rect">
            <a:avLst/>
          </a:prstGeom>
          <a:noFill/>
        </p:spPr>
        <p:txBody>
          <a:bodyPr wrap="none" rtlCol="0">
            <a:spAutoFit/>
          </a:bodyPr>
          <a:lstStyle/>
          <a:p>
            <a:r>
              <a:rPr lang="en-US" altLang="zh-CN" dirty="0" smtClean="0"/>
              <a:t>X</a:t>
            </a:r>
            <a:endParaRPr lang="zh-CN" altLang="en-US" dirty="0"/>
          </a:p>
        </p:txBody>
      </p:sp>
      <p:sp>
        <p:nvSpPr>
          <p:cNvPr id="39" name="TextBox 38"/>
          <p:cNvSpPr txBox="1"/>
          <p:nvPr/>
        </p:nvSpPr>
        <p:spPr>
          <a:xfrm>
            <a:off x="4335161" y="3431611"/>
            <a:ext cx="304892" cy="369332"/>
          </a:xfrm>
          <a:prstGeom prst="rect">
            <a:avLst/>
          </a:prstGeom>
          <a:noFill/>
        </p:spPr>
        <p:txBody>
          <a:bodyPr wrap="none" rtlCol="0">
            <a:spAutoFit/>
          </a:bodyPr>
          <a:lstStyle/>
          <a:p>
            <a:r>
              <a:rPr lang="en-US" altLang="zh-CN" dirty="0" smtClean="0"/>
              <a:t>X</a:t>
            </a:r>
            <a:endParaRPr lang="zh-CN" altLang="en-US" dirty="0"/>
          </a:p>
        </p:txBody>
      </p:sp>
      <p:sp>
        <p:nvSpPr>
          <p:cNvPr id="40" name="TextBox 39"/>
          <p:cNvSpPr txBox="1"/>
          <p:nvPr/>
        </p:nvSpPr>
        <p:spPr>
          <a:xfrm>
            <a:off x="5768969" y="3365204"/>
            <a:ext cx="304892" cy="369332"/>
          </a:xfrm>
          <a:prstGeom prst="rect">
            <a:avLst/>
          </a:prstGeom>
          <a:noFill/>
        </p:spPr>
        <p:txBody>
          <a:bodyPr wrap="none" rtlCol="0">
            <a:spAutoFit/>
          </a:bodyPr>
          <a:lstStyle/>
          <a:p>
            <a:r>
              <a:rPr lang="en-US" altLang="zh-CN" dirty="0" smtClean="0"/>
              <a:t>X</a:t>
            </a:r>
            <a:endParaRPr lang="zh-CN" altLang="en-US" dirty="0"/>
          </a:p>
        </p:txBody>
      </p:sp>
      <p:sp>
        <p:nvSpPr>
          <p:cNvPr id="41" name="TextBox 40"/>
          <p:cNvSpPr txBox="1"/>
          <p:nvPr/>
        </p:nvSpPr>
        <p:spPr>
          <a:xfrm>
            <a:off x="3677994" y="5429386"/>
            <a:ext cx="304892" cy="369332"/>
          </a:xfrm>
          <a:prstGeom prst="rect">
            <a:avLst/>
          </a:prstGeom>
          <a:noFill/>
        </p:spPr>
        <p:txBody>
          <a:bodyPr wrap="none" rtlCol="0">
            <a:spAutoFit/>
          </a:bodyPr>
          <a:lstStyle/>
          <a:p>
            <a:r>
              <a:rPr lang="en-US" altLang="zh-CN" dirty="0" smtClean="0"/>
              <a:t>X</a:t>
            </a:r>
            <a:endParaRPr lang="zh-CN" altLang="en-US" dirty="0"/>
          </a:p>
        </p:txBody>
      </p:sp>
      <p:sp>
        <p:nvSpPr>
          <p:cNvPr id="42" name="TextBox 41"/>
          <p:cNvSpPr txBox="1"/>
          <p:nvPr/>
        </p:nvSpPr>
        <p:spPr>
          <a:xfrm>
            <a:off x="4335161" y="5768113"/>
            <a:ext cx="304892" cy="369332"/>
          </a:xfrm>
          <a:prstGeom prst="rect">
            <a:avLst/>
          </a:prstGeom>
          <a:noFill/>
        </p:spPr>
        <p:txBody>
          <a:bodyPr wrap="none" rtlCol="0">
            <a:spAutoFit/>
          </a:bodyPr>
          <a:lstStyle/>
          <a:p>
            <a:r>
              <a:rPr lang="en-US" altLang="zh-CN" dirty="0" smtClean="0"/>
              <a:t>X</a:t>
            </a:r>
            <a:endParaRPr lang="zh-CN" altLang="en-US" dirty="0"/>
          </a:p>
        </p:txBody>
      </p:sp>
      <p:sp>
        <p:nvSpPr>
          <p:cNvPr id="43" name="TextBox 42"/>
          <p:cNvSpPr txBox="1"/>
          <p:nvPr/>
        </p:nvSpPr>
        <p:spPr>
          <a:xfrm>
            <a:off x="2813113" y="1982253"/>
            <a:ext cx="381836" cy="584775"/>
          </a:xfrm>
          <a:prstGeom prst="rect">
            <a:avLst/>
          </a:prstGeom>
          <a:noFill/>
        </p:spPr>
        <p:txBody>
          <a:bodyPr wrap="none" rtlCol="0">
            <a:spAutoFit/>
          </a:bodyPr>
          <a:lstStyle/>
          <a:p>
            <a:r>
              <a:rPr lang="en-US" altLang="zh-CN" sz="3200" dirty="0" smtClean="0"/>
              <a:t>a</a:t>
            </a:r>
            <a:endParaRPr lang="zh-CN" altLang="en-US" sz="3200" dirty="0"/>
          </a:p>
        </p:txBody>
      </p:sp>
      <p:sp>
        <p:nvSpPr>
          <p:cNvPr id="44" name="TextBox 43"/>
          <p:cNvSpPr txBox="1"/>
          <p:nvPr/>
        </p:nvSpPr>
        <p:spPr>
          <a:xfrm>
            <a:off x="2828601" y="2479829"/>
            <a:ext cx="401072" cy="584775"/>
          </a:xfrm>
          <a:prstGeom prst="rect">
            <a:avLst/>
          </a:prstGeom>
          <a:noFill/>
        </p:spPr>
        <p:txBody>
          <a:bodyPr wrap="none" rtlCol="0">
            <a:spAutoFit/>
          </a:bodyPr>
          <a:lstStyle/>
          <a:p>
            <a:r>
              <a:rPr lang="en-US" altLang="zh-CN" sz="3200" dirty="0" smtClean="0"/>
              <a:t>b</a:t>
            </a:r>
            <a:endParaRPr lang="zh-CN" altLang="en-US" sz="3200" dirty="0"/>
          </a:p>
        </p:txBody>
      </p:sp>
      <p:sp>
        <p:nvSpPr>
          <p:cNvPr id="45" name="Line 43"/>
          <p:cNvSpPr>
            <a:spLocks noChangeShapeType="1"/>
          </p:cNvSpPr>
          <p:nvPr/>
        </p:nvSpPr>
        <p:spPr bwMode="auto">
          <a:xfrm flipV="1">
            <a:off x="2143655" y="6525344"/>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6" name="TextBox 45"/>
          <p:cNvSpPr txBox="1"/>
          <p:nvPr/>
        </p:nvSpPr>
        <p:spPr>
          <a:xfrm>
            <a:off x="2790092" y="6105082"/>
            <a:ext cx="348172" cy="523220"/>
          </a:xfrm>
          <a:prstGeom prst="rect">
            <a:avLst/>
          </a:prstGeom>
          <a:noFill/>
        </p:spPr>
        <p:txBody>
          <a:bodyPr wrap="none" rtlCol="0">
            <a:spAutoFit/>
          </a:bodyPr>
          <a:lstStyle/>
          <a:p>
            <a:r>
              <a:rPr lang="en-US" altLang="zh-CN" sz="2800" dirty="0" smtClean="0"/>
              <a:t>k</a:t>
            </a:r>
            <a:endParaRPr lang="zh-CN" altLang="en-US" sz="2800" dirty="0"/>
          </a:p>
        </p:txBody>
      </p:sp>
      <p:sp>
        <p:nvSpPr>
          <p:cNvPr id="47" name="TextBox 46"/>
          <p:cNvSpPr txBox="1"/>
          <p:nvPr/>
        </p:nvSpPr>
        <p:spPr>
          <a:xfrm>
            <a:off x="2830968" y="6461202"/>
            <a:ext cx="266420" cy="523220"/>
          </a:xfrm>
          <a:prstGeom prst="rect">
            <a:avLst/>
          </a:prstGeom>
          <a:noFill/>
        </p:spPr>
        <p:txBody>
          <a:bodyPr wrap="none" rtlCol="0">
            <a:spAutoFit/>
          </a:bodyPr>
          <a:lstStyle/>
          <a:p>
            <a:r>
              <a:rPr lang="en-US" altLang="zh-CN" sz="2800" dirty="0"/>
              <a:t>l</a:t>
            </a:r>
            <a:endParaRPr lang="zh-CN" altLang="en-US" sz="2800" dirty="0"/>
          </a:p>
        </p:txBody>
      </p:sp>
      <p:sp>
        <p:nvSpPr>
          <p:cNvPr id="48" name="Line 43"/>
          <p:cNvSpPr>
            <a:spLocks noChangeShapeType="1"/>
          </p:cNvSpPr>
          <p:nvPr/>
        </p:nvSpPr>
        <p:spPr bwMode="auto">
          <a:xfrm flipV="1">
            <a:off x="2105296" y="6838864"/>
            <a:ext cx="5270180"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3777340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363272" cy="6408712"/>
          </a:xfrm>
        </p:spPr>
        <p:txBody>
          <a:bodyPr/>
          <a:lstStyle/>
          <a:p>
            <a:pPr marL="0" indent="0">
              <a:buNone/>
            </a:pPr>
            <a:r>
              <a:rPr lang="zh-CN" altLang="en-US" dirty="0"/>
              <a:t>关系</a:t>
            </a:r>
            <a:r>
              <a:rPr lang="zh-CN" altLang="en-US" dirty="0" smtClean="0"/>
              <a:t>概念分析</a:t>
            </a:r>
            <a:endParaRPr lang="en-US" altLang="zh-CN" dirty="0" smtClean="0"/>
          </a:p>
          <a:p>
            <a:pPr marL="0" indent="0">
              <a:buNone/>
            </a:pPr>
            <a:r>
              <a:rPr lang="en-US" altLang="zh-CN" dirty="0"/>
              <a:t> </a:t>
            </a:r>
            <a:r>
              <a:rPr lang="en-US" altLang="zh-CN" dirty="0" smtClean="0"/>
              <a:t>                            </a:t>
            </a:r>
            <a:r>
              <a:rPr lang="en-US" altLang="zh-CN" dirty="0" err="1" smtClean="0"/>
              <a:t>developes</a:t>
            </a:r>
            <a:endParaRPr lang="en-US" altLang="zh-CN" dirty="0" smtClean="0"/>
          </a:p>
          <a:p>
            <a:pPr marL="0" indent="0">
              <a:buNone/>
            </a:pPr>
            <a:r>
              <a:rPr lang="en-US" altLang="zh-CN" dirty="0"/>
              <a:t> </a:t>
            </a:r>
            <a:r>
              <a:rPr lang="en-US" altLang="zh-CN" dirty="0" smtClean="0"/>
              <a:t>             </a:t>
            </a:r>
            <a:endParaRPr lang="zh-CN" altLang="en-US" dirty="0"/>
          </a:p>
        </p:txBody>
      </p:sp>
      <p:sp>
        <p:nvSpPr>
          <p:cNvPr id="5" name="Line 43"/>
          <p:cNvSpPr>
            <a:spLocks noChangeShapeType="1"/>
          </p:cNvSpPr>
          <p:nvPr/>
        </p:nvSpPr>
        <p:spPr bwMode="auto">
          <a:xfrm flipV="1">
            <a:off x="2051465" y="143743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 name="Line 43"/>
          <p:cNvSpPr>
            <a:spLocks noChangeShapeType="1"/>
          </p:cNvSpPr>
          <p:nvPr/>
        </p:nvSpPr>
        <p:spPr bwMode="auto">
          <a:xfrm flipV="1">
            <a:off x="2051466" y="209927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7" name="Line 43"/>
          <p:cNvSpPr>
            <a:spLocks noChangeShapeType="1"/>
          </p:cNvSpPr>
          <p:nvPr/>
        </p:nvSpPr>
        <p:spPr bwMode="auto">
          <a:xfrm>
            <a:off x="3198952" y="1437436"/>
            <a:ext cx="8119" cy="542056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8" name="Line 43"/>
          <p:cNvSpPr>
            <a:spLocks noChangeShapeType="1"/>
          </p:cNvSpPr>
          <p:nvPr/>
        </p:nvSpPr>
        <p:spPr bwMode="auto">
          <a:xfrm>
            <a:off x="2051467" y="1437437"/>
            <a:ext cx="1080120" cy="66184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9" name="Line 43"/>
          <p:cNvSpPr>
            <a:spLocks noChangeShapeType="1"/>
          </p:cNvSpPr>
          <p:nvPr/>
        </p:nvSpPr>
        <p:spPr bwMode="auto">
          <a:xfrm>
            <a:off x="4067944" y="1434506"/>
            <a:ext cx="0" cy="5423493"/>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0" name="Line 43"/>
          <p:cNvSpPr>
            <a:spLocks noChangeShapeType="1"/>
          </p:cNvSpPr>
          <p:nvPr/>
        </p:nvSpPr>
        <p:spPr bwMode="auto">
          <a:xfrm>
            <a:off x="4772536" y="1460682"/>
            <a:ext cx="0" cy="539731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1" name="Line 43"/>
          <p:cNvSpPr>
            <a:spLocks noChangeShapeType="1"/>
          </p:cNvSpPr>
          <p:nvPr/>
        </p:nvSpPr>
        <p:spPr bwMode="auto">
          <a:xfrm flipV="1">
            <a:off x="2051467" y="611795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2" name="Line 43"/>
          <p:cNvSpPr>
            <a:spLocks noChangeShapeType="1"/>
          </p:cNvSpPr>
          <p:nvPr/>
        </p:nvSpPr>
        <p:spPr bwMode="auto">
          <a:xfrm flipV="1">
            <a:off x="2051467" y="2462174"/>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3" name="Line 43"/>
          <p:cNvSpPr>
            <a:spLocks noChangeShapeType="1"/>
          </p:cNvSpPr>
          <p:nvPr/>
        </p:nvSpPr>
        <p:spPr bwMode="auto">
          <a:xfrm flipV="1">
            <a:off x="2100855" y="2949605"/>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4" name="Line 43"/>
          <p:cNvSpPr>
            <a:spLocks noChangeShapeType="1"/>
          </p:cNvSpPr>
          <p:nvPr/>
        </p:nvSpPr>
        <p:spPr bwMode="auto">
          <a:xfrm flipV="1">
            <a:off x="2100855" y="3309645"/>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5" name="Line 43"/>
          <p:cNvSpPr>
            <a:spLocks noChangeShapeType="1"/>
          </p:cNvSpPr>
          <p:nvPr/>
        </p:nvSpPr>
        <p:spPr bwMode="auto">
          <a:xfrm flipV="1">
            <a:off x="2051464" y="377476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6" name="Line 43"/>
          <p:cNvSpPr>
            <a:spLocks noChangeShapeType="1"/>
          </p:cNvSpPr>
          <p:nvPr/>
        </p:nvSpPr>
        <p:spPr bwMode="auto">
          <a:xfrm flipV="1">
            <a:off x="2051463" y="4173741"/>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7" name="Line 43"/>
          <p:cNvSpPr>
            <a:spLocks noChangeShapeType="1"/>
          </p:cNvSpPr>
          <p:nvPr/>
        </p:nvSpPr>
        <p:spPr bwMode="auto">
          <a:xfrm flipV="1">
            <a:off x="2051462" y="460578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8" name="Line 43"/>
          <p:cNvSpPr>
            <a:spLocks noChangeShapeType="1"/>
          </p:cNvSpPr>
          <p:nvPr/>
        </p:nvSpPr>
        <p:spPr bwMode="auto">
          <a:xfrm flipV="1">
            <a:off x="2051461" y="4965829"/>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19" name="Line 43"/>
          <p:cNvSpPr>
            <a:spLocks noChangeShapeType="1"/>
          </p:cNvSpPr>
          <p:nvPr/>
        </p:nvSpPr>
        <p:spPr bwMode="auto">
          <a:xfrm flipV="1">
            <a:off x="2051460" y="539787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0" name="Line 43"/>
          <p:cNvSpPr>
            <a:spLocks noChangeShapeType="1"/>
          </p:cNvSpPr>
          <p:nvPr/>
        </p:nvSpPr>
        <p:spPr bwMode="auto">
          <a:xfrm flipV="1">
            <a:off x="2051459" y="5757917"/>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1" name="TextBox 20"/>
          <p:cNvSpPr txBox="1"/>
          <p:nvPr/>
        </p:nvSpPr>
        <p:spPr>
          <a:xfrm>
            <a:off x="2882899" y="2772217"/>
            <a:ext cx="357790" cy="584775"/>
          </a:xfrm>
          <a:prstGeom prst="rect">
            <a:avLst/>
          </a:prstGeom>
          <a:noFill/>
        </p:spPr>
        <p:txBody>
          <a:bodyPr wrap="none" rtlCol="0">
            <a:spAutoFit/>
          </a:bodyPr>
          <a:lstStyle/>
          <a:p>
            <a:r>
              <a:rPr lang="en-US" altLang="zh-CN" sz="3200" dirty="0" smtClean="0"/>
              <a:t>c</a:t>
            </a:r>
            <a:endParaRPr lang="zh-CN" altLang="en-US" sz="3200" dirty="0"/>
          </a:p>
        </p:txBody>
      </p:sp>
      <p:sp>
        <p:nvSpPr>
          <p:cNvPr id="22" name="TextBox 21"/>
          <p:cNvSpPr txBox="1"/>
          <p:nvPr/>
        </p:nvSpPr>
        <p:spPr>
          <a:xfrm>
            <a:off x="2856913" y="3216168"/>
            <a:ext cx="401072" cy="584775"/>
          </a:xfrm>
          <a:prstGeom prst="rect">
            <a:avLst/>
          </a:prstGeom>
          <a:noFill/>
        </p:spPr>
        <p:txBody>
          <a:bodyPr wrap="none" rtlCol="0">
            <a:spAutoFit/>
          </a:bodyPr>
          <a:lstStyle/>
          <a:p>
            <a:r>
              <a:rPr lang="en-US" altLang="zh-CN" sz="3200" dirty="0"/>
              <a:t>d</a:t>
            </a:r>
            <a:endParaRPr lang="zh-CN" altLang="en-US" sz="3200" dirty="0"/>
          </a:p>
        </p:txBody>
      </p:sp>
      <p:sp>
        <p:nvSpPr>
          <p:cNvPr id="23" name="TextBox 22"/>
          <p:cNvSpPr txBox="1"/>
          <p:nvPr/>
        </p:nvSpPr>
        <p:spPr>
          <a:xfrm>
            <a:off x="2856913" y="3668085"/>
            <a:ext cx="388248" cy="584775"/>
          </a:xfrm>
          <a:prstGeom prst="rect">
            <a:avLst/>
          </a:prstGeom>
          <a:noFill/>
        </p:spPr>
        <p:txBody>
          <a:bodyPr wrap="none" rtlCol="0">
            <a:spAutoFit/>
          </a:bodyPr>
          <a:lstStyle/>
          <a:p>
            <a:r>
              <a:rPr lang="en-US" altLang="zh-CN" sz="3200" dirty="0"/>
              <a:t>e</a:t>
            </a:r>
            <a:endParaRPr lang="zh-CN" altLang="en-US" sz="3200" dirty="0"/>
          </a:p>
        </p:txBody>
      </p:sp>
      <p:sp>
        <p:nvSpPr>
          <p:cNvPr id="24" name="TextBox 23"/>
          <p:cNvSpPr txBox="1"/>
          <p:nvPr/>
        </p:nvSpPr>
        <p:spPr>
          <a:xfrm>
            <a:off x="2813113" y="4108618"/>
            <a:ext cx="432048" cy="584775"/>
          </a:xfrm>
          <a:prstGeom prst="rect">
            <a:avLst/>
          </a:prstGeom>
          <a:noFill/>
        </p:spPr>
        <p:txBody>
          <a:bodyPr wrap="square" rtlCol="0">
            <a:spAutoFit/>
          </a:bodyPr>
          <a:lstStyle/>
          <a:p>
            <a:r>
              <a:rPr lang="en-US" altLang="zh-CN" sz="3200" dirty="0"/>
              <a:t>f</a:t>
            </a:r>
            <a:endParaRPr lang="zh-CN" altLang="en-US" sz="3200" dirty="0"/>
          </a:p>
        </p:txBody>
      </p:sp>
      <p:sp>
        <p:nvSpPr>
          <p:cNvPr id="25" name="TextBox 24"/>
          <p:cNvSpPr txBox="1"/>
          <p:nvPr/>
        </p:nvSpPr>
        <p:spPr>
          <a:xfrm>
            <a:off x="2842970" y="4439807"/>
            <a:ext cx="378630" cy="584775"/>
          </a:xfrm>
          <a:prstGeom prst="rect">
            <a:avLst/>
          </a:prstGeom>
          <a:noFill/>
        </p:spPr>
        <p:txBody>
          <a:bodyPr wrap="none" rtlCol="0">
            <a:spAutoFit/>
          </a:bodyPr>
          <a:lstStyle/>
          <a:p>
            <a:r>
              <a:rPr lang="en-US" altLang="zh-CN" sz="3200" dirty="0"/>
              <a:t>g</a:t>
            </a:r>
            <a:endParaRPr lang="zh-CN" altLang="en-US" sz="3200" dirty="0"/>
          </a:p>
        </p:txBody>
      </p:sp>
      <p:sp>
        <p:nvSpPr>
          <p:cNvPr id="26" name="TextBox 25"/>
          <p:cNvSpPr txBox="1"/>
          <p:nvPr/>
        </p:nvSpPr>
        <p:spPr>
          <a:xfrm>
            <a:off x="2828601" y="4965829"/>
            <a:ext cx="401072" cy="584775"/>
          </a:xfrm>
          <a:prstGeom prst="rect">
            <a:avLst/>
          </a:prstGeom>
          <a:noFill/>
        </p:spPr>
        <p:txBody>
          <a:bodyPr wrap="none" rtlCol="0">
            <a:spAutoFit/>
          </a:bodyPr>
          <a:lstStyle/>
          <a:p>
            <a:r>
              <a:rPr lang="en-US" altLang="zh-CN" sz="3200" dirty="0"/>
              <a:t>h</a:t>
            </a:r>
            <a:endParaRPr lang="zh-CN" altLang="en-US" sz="3200" dirty="0"/>
          </a:p>
        </p:txBody>
      </p:sp>
      <p:sp>
        <p:nvSpPr>
          <p:cNvPr id="27" name="TextBox 26"/>
          <p:cNvSpPr txBox="1"/>
          <p:nvPr/>
        </p:nvSpPr>
        <p:spPr>
          <a:xfrm>
            <a:off x="2857417" y="5614052"/>
            <a:ext cx="282450" cy="584775"/>
          </a:xfrm>
          <a:prstGeom prst="rect">
            <a:avLst/>
          </a:prstGeom>
          <a:noFill/>
        </p:spPr>
        <p:txBody>
          <a:bodyPr wrap="none" rtlCol="0">
            <a:spAutoFit/>
          </a:bodyPr>
          <a:lstStyle/>
          <a:p>
            <a:r>
              <a:rPr lang="en-US" altLang="zh-CN" sz="3200" dirty="0"/>
              <a:t>j</a:t>
            </a:r>
            <a:endParaRPr lang="zh-CN" altLang="en-US" sz="3200" dirty="0"/>
          </a:p>
        </p:txBody>
      </p:sp>
      <p:sp>
        <p:nvSpPr>
          <p:cNvPr id="28" name="TextBox 27"/>
          <p:cNvSpPr txBox="1"/>
          <p:nvPr/>
        </p:nvSpPr>
        <p:spPr>
          <a:xfrm>
            <a:off x="2813113" y="1982253"/>
            <a:ext cx="381836" cy="584775"/>
          </a:xfrm>
          <a:prstGeom prst="rect">
            <a:avLst/>
          </a:prstGeom>
          <a:noFill/>
        </p:spPr>
        <p:txBody>
          <a:bodyPr wrap="none" rtlCol="0">
            <a:spAutoFit/>
          </a:bodyPr>
          <a:lstStyle/>
          <a:p>
            <a:r>
              <a:rPr lang="en-US" altLang="zh-CN" sz="3200" dirty="0" smtClean="0"/>
              <a:t>a</a:t>
            </a:r>
            <a:endParaRPr lang="zh-CN" altLang="en-US" sz="3200" dirty="0"/>
          </a:p>
        </p:txBody>
      </p:sp>
      <p:sp>
        <p:nvSpPr>
          <p:cNvPr id="29" name="TextBox 28"/>
          <p:cNvSpPr txBox="1"/>
          <p:nvPr/>
        </p:nvSpPr>
        <p:spPr>
          <a:xfrm>
            <a:off x="2828601" y="2479829"/>
            <a:ext cx="401072" cy="584775"/>
          </a:xfrm>
          <a:prstGeom prst="rect">
            <a:avLst/>
          </a:prstGeom>
          <a:noFill/>
        </p:spPr>
        <p:txBody>
          <a:bodyPr wrap="none" rtlCol="0">
            <a:spAutoFit/>
          </a:bodyPr>
          <a:lstStyle/>
          <a:p>
            <a:r>
              <a:rPr lang="en-US" altLang="zh-CN" sz="3200" dirty="0" smtClean="0"/>
              <a:t>b</a:t>
            </a:r>
            <a:endParaRPr lang="zh-CN" altLang="en-US" sz="3200" dirty="0"/>
          </a:p>
        </p:txBody>
      </p:sp>
      <p:sp>
        <p:nvSpPr>
          <p:cNvPr id="30" name="TextBox 29"/>
          <p:cNvSpPr txBox="1"/>
          <p:nvPr/>
        </p:nvSpPr>
        <p:spPr>
          <a:xfrm>
            <a:off x="2859020" y="5311405"/>
            <a:ext cx="279244" cy="584775"/>
          </a:xfrm>
          <a:prstGeom prst="rect">
            <a:avLst/>
          </a:prstGeom>
          <a:noFill/>
        </p:spPr>
        <p:txBody>
          <a:bodyPr wrap="none" rtlCol="0">
            <a:spAutoFit/>
          </a:bodyPr>
          <a:lstStyle/>
          <a:p>
            <a:r>
              <a:rPr lang="en-US" altLang="zh-CN" sz="3200" dirty="0"/>
              <a:t>i</a:t>
            </a:r>
            <a:endParaRPr lang="zh-CN" altLang="en-US" sz="3200" dirty="0"/>
          </a:p>
        </p:txBody>
      </p:sp>
      <p:sp>
        <p:nvSpPr>
          <p:cNvPr id="31" name="TextBox 30"/>
          <p:cNvSpPr txBox="1"/>
          <p:nvPr/>
        </p:nvSpPr>
        <p:spPr>
          <a:xfrm>
            <a:off x="3491880" y="1475970"/>
            <a:ext cx="357790" cy="584775"/>
          </a:xfrm>
          <a:prstGeom prst="rect">
            <a:avLst/>
          </a:prstGeom>
          <a:noFill/>
        </p:spPr>
        <p:txBody>
          <a:bodyPr wrap="none" rtlCol="0">
            <a:spAutoFit/>
          </a:bodyPr>
          <a:lstStyle/>
          <a:p>
            <a:r>
              <a:rPr lang="en-US" altLang="zh-CN" sz="3200" dirty="0" smtClean="0"/>
              <a:t>c</a:t>
            </a:r>
            <a:endParaRPr lang="zh-CN" altLang="en-US" sz="3200" dirty="0"/>
          </a:p>
        </p:txBody>
      </p:sp>
      <p:sp>
        <p:nvSpPr>
          <p:cNvPr id="32" name="TextBox 31"/>
          <p:cNvSpPr txBox="1"/>
          <p:nvPr/>
        </p:nvSpPr>
        <p:spPr>
          <a:xfrm>
            <a:off x="4170928" y="1514504"/>
            <a:ext cx="401072" cy="584775"/>
          </a:xfrm>
          <a:prstGeom prst="rect">
            <a:avLst/>
          </a:prstGeom>
          <a:noFill/>
        </p:spPr>
        <p:txBody>
          <a:bodyPr wrap="none" rtlCol="0">
            <a:spAutoFit/>
          </a:bodyPr>
          <a:lstStyle/>
          <a:p>
            <a:r>
              <a:rPr lang="en-US" altLang="zh-CN" sz="3200" dirty="0"/>
              <a:t>d</a:t>
            </a:r>
            <a:endParaRPr lang="zh-CN" altLang="en-US" sz="3200" dirty="0"/>
          </a:p>
        </p:txBody>
      </p:sp>
      <p:sp>
        <p:nvSpPr>
          <p:cNvPr id="33" name="TextBox 32"/>
          <p:cNvSpPr txBox="1"/>
          <p:nvPr/>
        </p:nvSpPr>
        <p:spPr>
          <a:xfrm>
            <a:off x="4932040" y="1514504"/>
            <a:ext cx="279244" cy="584775"/>
          </a:xfrm>
          <a:prstGeom prst="rect">
            <a:avLst/>
          </a:prstGeom>
          <a:noFill/>
        </p:spPr>
        <p:txBody>
          <a:bodyPr wrap="none" rtlCol="0">
            <a:spAutoFit/>
          </a:bodyPr>
          <a:lstStyle/>
          <a:p>
            <a:r>
              <a:rPr lang="en-US" altLang="zh-CN" sz="3200" dirty="0"/>
              <a:t>i</a:t>
            </a:r>
            <a:endParaRPr lang="zh-CN" altLang="en-US" sz="3200" dirty="0"/>
          </a:p>
        </p:txBody>
      </p:sp>
      <p:sp>
        <p:nvSpPr>
          <p:cNvPr id="34" name="Line 43"/>
          <p:cNvSpPr>
            <a:spLocks noChangeShapeType="1"/>
          </p:cNvSpPr>
          <p:nvPr/>
        </p:nvSpPr>
        <p:spPr bwMode="auto">
          <a:xfrm>
            <a:off x="5580112" y="1434507"/>
            <a:ext cx="0" cy="542349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5" name="TextBox 34"/>
          <p:cNvSpPr txBox="1"/>
          <p:nvPr/>
        </p:nvSpPr>
        <p:spPr>
          <a:xfrm>
            <a:off x="5940152" y="1489756"/>
            <a:ext cx="282450" cy="584775"/>
          </a:xfrm>
          <a:prstGeom prst="rect">
            <a:avLst/>
          </a:prstGeom>
          <a:noFill/>
        </p:spPr>
        <p:txBody>
          <a:bodyPr wrap="none" rtlCol="0">
            <a:spAutoFit/>
          </a:bodyPr>
          <a:lstStyle/>
          <a:p>
            <a:r>
              <a:rPr lang="en-US" altLang="zh-CN" sz="3200" dirty="0"/>
              <a:t>j</a:t>
            </a:r>
            <a:endParaRPr lang="zh-CN" altLang="en-US" sz="3200" dirty="0"/>
          </a:p>
        </p:txBody>
      </p:sp>
      <p:sp>
        <p:nvSpPr>
          <p:cNvPr id="36" name="TextBox 35"/>
          <p:cNvSpPr txBox="1"/>
          <p:nvPr/>
        </p:nvSpPr>
        <p:spPr>
          <a:xfrm>
            <a:off x="3491880" y="3852217"/>
            <a:ext cx="304892" cy="369332"/>
          </a:xfrm>
          <a:prstGeom prst="rect">
            <a:avLst/>
          </a:prstGeom>
          <a:noFill/>
        </p:spPr>
        <p:txBody>
          <a:bodyPr wrap="none" rtlCol="0">
            <a:spAutoFit/>
          </a:bodyPr>
          <a:lstStyle/>
          <a:p>
            <a:r>
              <a:rPr lang="en-US" altLang="zh-CN" dirty="0" smtClean="0"/>
              <a:t>X</a:t>
            </a:r>
            <a:endParaRPr lang="zh-CN" altLang="en-US" dirty="0"/>
          </a:p>
        </p:txBody>
      </p:sp>
      <p:sp>
        <p:nvSpPr>
          <p:cNvPr id="37" name="TextBox 36"/>
          <p:cNvSpPr txBox="1"/>
          <p:nvPr/>
        </p:nvSpPr>
        <p:spPr>
          <a:xfrm>
            <a:off x="4293653" y="4265091"/>
            <a:ext cx="304892" cy="369332"/>
          </a:xfrm>
          <a:prstGeom prst="rect">
            <a:avLst/>
          </a:prstGeom>
          <a:noFill/>
        </p:spPr>
        <p:txBody>
          <a:bodyPr wrap="none" rtlCol="0">
            <a:spAutoFit/>
          </a:bodyPr>
          <a:lstStyle/>
          <a:p>
            <a:r>
              <a:rPr lang="en-US" altLang="zh-CN" dirty="0" smtClean="0"/>
              <a:t>X</a:t>
            </a:r>
            <a:endParaRPr lang="zh-CN" altLang="en-US" dirty="0"/>
          </a:p>
        </p:txBody>
      </p:sp>
      <p:sp>
        <p:nvSpPr>
          <p:cNvPr id="38" name="Line 43"/>
          <p:cNvSpPr>
            <a:spLocks noChangeShapeType="1"/>
          </p:cNvSpPr>
          <p:nvPr/>
        </p:nvSpPr>
        <p:spPr bwMode="auto">
          <a:xfrm flipV="1">
            <a:off x="2021066" y="6525344"/>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9" name="TextBox 38"/>
          <p:cNvSpPr txBox="1"/>
          <p:nvPr/>
        </p:nvSpPr>
        <p:spPr>
          <a:xfrm>
            <a:off x="2790092" y="6105082"/>
            <a:ext cx="348172" cy="523220"/>
          </a:xfrm>
          <a:prstGeom prst="rect">
            <a:avLst/>
          </a:prstGeom>
          <a:noFill/>
        </p:spPr>
        <p:txBody>
          <a:bodyPr wrap="none" rtlCol="0">
            <a:spAutoFit/>
          </a:bodyPr>
          <a:lstStyle/>
          <a:p>
            <a:r>
              <a:rPr lang="en-US" altLang="zh-CN" sz="2800" dirty="0" smtClean="0"/>
              <a:t>k</a:t>
            </a:r>
            <a:endParaRPr lang="zh-CN" altLang="en-US" sz="2800" dirty="0"/>
          </a:p>
        </p:txBody>
      </p:sp>
      <p:sp>
        <p:nvSpPr>
          <p:cNvPr id="40" name="TextBox 39"/>
          <p:cNvSpPr txBox="1"/>
          <p:nvPr/>
        </p:nvSpPr>
        <p:spPr>
          <a:xfrm>
            <a:off x="2830968" y="6461202"/>
            <a:ext cx="266420" cy="523220"/>
          </a:xfrm>
          <a:prstGeom prst="rect">
            <a:avLst/>
          </a:prstGeom>
          <a:noFill/>
        </p:spPr>
        <p:txBody>
          <a:bodyPr wrap="none" rtlCol="0">
            <a:spAutoFit/>
          </a:bodyPr>
          <a:lstStyle/>
          <a:p>
            <a:r>
              <a:rPr lang="en-US" altLang="zh-CN" sz="2800" dirty="0"/>
              <a:t>l</a:t>
            </a:r>
            <a:endParaRPr lang="zh-CN" altLang="en-US" sz="2800" dirty="0"/>
          </a:p>
        </p:txBody>
      </p:sp>
      <p:sp>
        <p:nvSpPr>
          <p:cNvPr id="41" name="TextBox 40"/>
          <p:cNvSpPr txBox="1"/>
          <p:nvPr/>
        </p:nvSpPr>
        <p:spPr>
          <a:xfrm>
            <a:off x="5071662" y="6156012"/>
            <a:ext cx="304892" cy="369332"/>
          </a:xfrm>
          <a:prstGeom prst="rect">
            <a:avLst/>
          </a:prstGeom>
          <a:noFill/>
        </p:spPr>
        <p:txBody>
          <a:bodyPr wrap="none" rtlCol="0">
            <a:spAutoFit/>
          </a:bodyPr>
          <a:lstStyle/>
          <a:p>
            <a:r>
              <a:rPr lang="en-US" altLang="zh-CN" dirty="0" smtClean="0"/>
              <a:t>X</a:t>
            </a:r>
            <a:endParaRPr lang="zh-CN" altLang="en-US" dirty="0"/>
          </a:p>
        </p:txBody>
      </p:sp>
      <p:sp>
        <p:nvSpPr>
          <p:cNvPr id="42" name="TextBox 41"/>
          <p:cNvSpPr txBox="1"/>
          <p:nvPr/>
        </p:nvSpPr>
        <p:spPr>
          <a:xfrm>
            <a:off x="5917710" y="6538146"/>
            <a:ext cx="304892" cy="369332"/>
          </a:xfrm>
          <a:prstGeom prst="rect">
            <a:avLst/>
          </a:prstGeom>
          <a:noFill/>
        </p:spPr>
        <p:txBody>
          <a:bodyPr wrap="none" rtlCol="0">
            <a:spAutoFit/>
          </a:bodyPr>
          <a:lstStyle/>
          <a:p>
            <a:r>
              <a:rPr lang="en-US" altLang="zh-CN" dirty="0" smtClean="0"/>
              <a:t>X</a:t>
            </a:r>
            <a:endParaRPr lang="zh-CN" altLang="en-US" dirty="0"/>
          </a:p>
        </p:txBody>
      </p:sp>
      <p:sp>
        <p:nvSpPr>
          <p:cNvPr id="43" name="Line 43"/>
          <p:cNvSpPr>
            <a:spLocks noChangeShapeType="1"/>
          </p:cNvSpPr>
          <p:nvPr/>
        </p:nvSpPr>
        <p:spPr bwMode="auto">
          <a:xfrm flipV="1">
            <a:off x="2051458" y="6807722"/>
            <a:ext cx="4436885" cy="0"/>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3000545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363272" cy="6009531"/>
          </a:xfrm>
        </p:spPr>
        <p:txBody>
          <a:bodyPr/>
          <a:lstStyle/>
          <a:p>
            <a:pPr marL="0" indent="0">
              <a:buNone/>
            </a:pPr>
            <a:r>
              <a:rPr lang="zh-CN" altLang="en-US" dirty="0" smtClean="0"/>
              <a:t>关系概念分析</a:t>
            </a:r>
            <a:endParaRPr lang="en-US" altLang="zh-CN" dirty="0" smtClean="0"/>
          </a:p>
          <a:p>
            <a:pPr marL="0" indent="0">
              <a:buNone/>
            </a:pPr>
            <a:r>
              <a:rPr lang="en-US" altLang="zh-CN" dirty="0"/>
              <a:t> </a:t>
            </a:r>
            <a:r>
              <a:rPr lang="en-US" altLang="zh-CN" dirty="0" smtClean="0"/>
              <a:t>      </a:t>
            </a:r>
            <a:r>
              <a:rPr lang="zh-CN" altLang="en-US" dirty="0" smtClean="0"/>
              <a:t>概念格</a:t>
            </a:r>
            <a:endParaRPr lang="zh-CN" altLang="en-US" dirty="0"/>
          </a:p>
        </p:txBody>
      </p:sp>
      <p:grpSp>
        <p:nvGrpSpPr>
          <p:cNvPr id="69" name="组合 68"/>
          <p:cNvGrpSpPr/>
          <p:nvPr/>
        </p:nvGrpSpPr>
        <p:grpSpPr>
          <a:xfrm>
            <a:off x="3154366" y="5434573"/>
            <a:ext cx="2651901" cy="1018763"/>
            <a:chOff x="3154366" y="5434573"/>
            <a:chExt cx="2651901" cy="1018763"/>
          </a:xfrm>
        </p:grpSpPr>
        <p:grpSp>
          <p:nvGrpSpPr>
            <p:cNvPr id="34" name="组合 33"/>
            <p:cNvGrpSpPr/>
            <p:nvPr/>
          </p:nvGrpSpPr>
          <p:grpSpPr>
            <a:xfrm flipV="1">
              <a:off x="3154366" y="5462250"/>
              <a:ext cx="2651901" cy="991086"/>
              <a:chOff x="2319491" y="3789041"/>
              <a:chExt cx="1251092" cy="1073225"/>
            </a:xfrm>
          </p:grpSpPr>
          <p:sp>
            <p:nvSpPr>
              <p:cNvPr id="35" name="矩形 34"/>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7"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2" name="TextBox 41"/>
            <p:cNvSpPr txBox="1"/>
            <p:nvPr/>
          </p:nvSpPr>
          <p:spPr>
            <a:xfrm>
              <a:off x="3745210" y="5434573"/>
              <a:ext cx="1235082" cy="400110"/>
            </a:xfrm>
            <a:prstGeom prst="rect">
              <a:avLst/>
            </a:prstGeom>
            <a:noFill/>
          </p:spPr>
          <p:txBody>
            <a:bodyPr wrap="none" rtlCol="0">
              <a:spAutoFit/>
            </a:bodyPr>
            <a:lstStyle/>
            <a:p>
              <a:r>
                <a:rPr lang="en-US" altLang="zh-CN" sz="2000" dirty="0" smtClean="0"/>
                <a:t>Concept 1</a:t>
              </a:r>
              <a:endParaRPr lang="zh-CN" altLang="en-US" sz="2000" dirty="0"/>
            </a:p>
          </p:txBody>
        </p:sp>
        <p:sp>
          <p:nvSpPr>
            <p:cNvPr id="43" name="TextBox 42"/>
            <p:cNvSpPr txBox="1"/>
            <p:nvPr/>
          </p:nvSpPr>
          <p:spPr>
            <a:xfrm>
              <a:off x="3745210" y="5790792"/>
              <a:ext cx="1941557" cy="523220"/>
            </a:xfrm>
            <a:prstGeom prst="rect">
              <a:avLst/>
            </a:prstGeom>
            <a:noFill/>
          </p:spPr>
          <p:txBody>
            <a:bodyPr wrap="none" rtlCol="0">
              <a:spAutoFit/>
            </a:bodyPr>
            <a:lstStyle/>
            <a:p>
              <a:r>
                <a:rPr lang="en-US" altLang="zh-CN" sz="2800" dirty="0" smtClean="0"/>
                <a:t>It    se   mmi</a:t>
              </a:r>
              <a:endParaRPr lang="zh-CN" altLang="en-US" sz="2800" dirty="0"/>
            </a:p>
          </p:txBody>
        </p:sp>
      </p:grpSp>
      <p:grpSp>
        <p:nvGrpSpPr>
          <p:cNvPr id="66" name="组合 65"/>
          <p:cNvGrpSpPr/>
          <p:nvPr/>
        </p:nvGrpSpPr>
        <p:grpSpPr>
          <a:xfrm>
            <a:off x="1862354" y="3531237"/>
            <a:ext cx="1255344" cy="1173642"/>
            <a:chOff x="1862354" y="3531237"/>
            <a:chExt cx="1255344" cy="1173642"/>
          </a:xfrm>
        </p:grpSpPr>
        <p:grpSp>
          <p:nvGrpSpPr>
            <p:cNvPr id="30" name="组合 29"/>
            <p:cNvGrpSpPr/>
            <p:nvPr/>
          </p:nvGrpSpPr>
          <p:grpSpPr>
            <a:xfrm>
              <a:off x="1866606" y="3578697"/>
              <a:ext cx="1251092" cy="1073225"/>
              <a:chOff x="2319491" y="3789041"/>
              <a:chExt cx="1251092" cy="1073225"/>
            </a:xfrm>
          </p:grpSpPr>
          <p:sp>
            <p:nvSpPr>
              <p:cNvPr id="31" name="矩形 30"/>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33"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4" name="TextBox 43"/>
            <p:cNvSpPr txBox="1"/>
            <p:nvPr/>
          </p:nvSpPr>
          <p:spPr>
            <a:xfrm>
              <a:off x="2297550" y="3918198"/>
              <a:ext cx="553357" cy="523220"/>
            </a:xfrm>
            <a:prstGeom prst="rect">
              <a:avLst/>
            </a:prstGeom>
            <a:noFill/>
          </p:spPr>
          <p:txBody>
            <a:bodyPr wrap="none" rtlCol="0">
              <a:spAutoFit/>
            </a:bodyPr>
            <a:lstStyle/>
            <a:p>
              <a:r>
                <a:rPr lang="en-US" altLang="zh-CN" sz="2800" dirty="0" smtClean="0"/>
                <a:t>It</a:t>
              </a:r>
              <a:r>
                <a:rPr lang="en-US" altLang="zh-CN" dirty="0" smtClean="0"/>
                <a:t>   </a:t>
              </a:r>
              <a:endParaRPr lang="zh-CN" altLang="en-US" dirty="0"/>
            </a:p>
          </p:txBody>
        </p:sp>
        <p:sp>
          <p:nvSpPr>
            <p:cNvPr id="45" name="TextBox 44"/>
            <p:cNvSpPr txBox="1"/>
            <p:nvPr/>
          </p:nvSpPr>
          <p:spPr>
            <a:xfrm>
              <a:off x="2029813" y="4181659"/>
              <a:ext cx="904415" cy="523220"/>
            </a:xfrm>
            <a:prstGeom prst="rect">
              <a:avLst/>
            </a:prstGeom>
            <a:noFill/>
          </p:spPr>
          <p:txBody>
            <a:bodyPr wrap="none" rtlCol="0">
              <a:spAutoFit/>
            </a:bodyPr>
            <a:lstStyle/>
            <a:p>
              <a:r>
                <a:rPr lang="en-US" altLang="zh-CN" sz="2800" dirty="0" smtClean="0"/>
                <a:t>a</a:t>
              </a:r>
              <a:r>
                <a:rPr lang="zh-CN" altLang="en-US" sz="2800" dirty="0" smtClean="0"/>
                <a:t>，</a:t>
              </a:r>
              <a:r>
                <a:rPr lang="en-US" altLang="zh-CN" sz="2800" dirty="0" smtClean="0"/>
                <a:t>b</a:t>
              </a:r>
              <a:endParaRPr lang="zh-CN" altLang="en-US" sz="2800" dirty="0"/>
            </a:p>
          </p:txBody>
        </p:sp>
        <p:sp>
          <p:nvSpPr>
            <p:cNvPr id="46" name="TextBox 45"/>
            <p:cNvSpPr txBox="1"/>
            <p:nvPr/>
          </p:nvSpPr>
          <p:spPr>
            <a:xfrm>
              <a:off x="1862354" y="3531237"/>
              <a:ext cx="1235082" cy="400110"/>
            </a:xfrm>
            <a:prstGeom prst="rect">
              <a:avLst/>
            </a:prstGeom>
            <a:noFill/>
          </p:spPr>
          <p:txBody>
            <a:bodyPr wrap="none" rtlCol="0">
              <a:spAutoFit/>
            </a:bodyPr>
            <a:lstStyle/>
            <a:p>
              <a:r>
                <a:rPr lang="en-US" altLang="zh-CN" sz="2000" dirty="0" smtClean="0"/>
                <a:t>Concept 0</a:t>
              </a:r>
              <a:endParaRPr lang="zh-CN" altLang="en-US" sz="2000" dirty="0"/>
            </a:p>
          </p:txBody>
        </p:sp>
      </p:grpSp>
      <p:grpSp>
        <p:nvGrpSpPr>
          <p:cNvPr id="67" name="组合 66"/>
          <p:cNvGrpSpPr/>
          <p:nvPr/>
        </p:nvGrpSpPr>
        <p:grpSpPr>
          <a:xfrm>
            <a:off x="3923928" y="3557274"/>
            <a:ext cx="1337727" cy="1148737"/>
            <a:chOff x="3923928" y="3557274"/>
            <a:chExt cx="1337727" cy="1148737"/>
          </a:xfrm>
        </p:grpSpPr>
        <p:grpSp>
          <p:nvGrpSpPr>
            <p:cNvPr id="26" name="组合 25"/>
            <p:cNvGrpSpPr/>
            <p:nvPr/>
          </p:nvGrpSpPr>
          <p:grpSpPr>
            <a:xfrm>
              <a:off x="3923928" y="3557851"/>
              <a:ext cx="1251092" cy="1073225"/>
              <a:chOff x="2319491" y="3789041"/>
              <a:chExt cx="1251092" cy="1073225"/>
            </a:xfrm>
          </p:grpSpPr>
          <p:sp>
            <p:nvSpPr>
              <p:cNvPr id="27" name="矩形 26"/>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9"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8" name="TextBox 47"/>
            <p:cNvSpPr txBox="1"/>
            <p:nvPr/>
          </p:nvSpPr>
          <p:spPr>
            <a:xfrm>
              <a:off x="3944190" y="3557274"/>
              <a:ext cx="1235082" cy="400110"/>
            </a:xfrm>
            <a:prstGeom prst="rect">
              <a:avLst/>
            </a:prstGeom>
            <a:noFill/>
          </p:spPr>
          <p:txBody>
            <a:bodyPr wrap="none" rtlCol="0">
              <a:spAutoFit/>
            </a:bodyPr>
            <a:lstStyle/>
            <a:p>
              <a:r>
                <a:rPr lang="en-US" altLang="zh-CN" sz="2000" dirty="0" smtClean="0"/>
                <a:t>Concept 3</a:t>
              </a:r>
              <a:endParaRPr lang="zh-CN" altLang="en-US" sz="2000" dirty="0"/>
            </a:p>
          </p:txBody>
        </p:sp>
        <p:sp>
          <p:nvSpPr>
            <p:cNvPr id="51" name="TextBox 50"/>
            <p:cNvSpPr txBox="1"/>
            <p:nvPr/>
          </p:nvSpPr>
          <p:spPr>
            <a:xfrm>
              <a:off x="4262664" y="3808988"/>
              <a:ext cx="998991" cy="523220"/>
            </a:xfrm>
            <a:prstGeom prst="rect">
              <a:avLst/>
            </a:prstGeom>
            <a:noFill/>
          </p:spPr>
          <p:txBody>
            <a:bodyPr wrap="none" rtlCol="0">
              <a:spAutoFit/>
            </a:bodyPr>
            <a:lstStyle/>
            <a:p>
              <a:r>
                <a:rPr lang="en-US" altLang="zh-CN" sz="2800" dirty="0"/>
                <a:t>mmi</a:t>
              </a:r>
              <a:r>
                <a:rPr lang="en-US" altLang="zh-CN" dirty="0" smtClean="0"/>
                <a:t>   </a:t>
              </a:r>
              <a:endParaRPr lang="zh-CN" altLang="en-US" dirty="0"/>
            </a:p>
          </p:txBody>
        </p:sp>
        <p:sp>
          <p:nvSpPr>
            <p:cNvPr id="52" name="TextBox 51"/>
            <p:cNvSpPr txBox="1"/>
            <p:nvPr/>
          </p:nvSpPr>
          <p:spPr>
            <a:xfrm>
              <a:off x="4475718" y="4182791"/>
              <a:ext cx="352982" cy="523220"/>
            </a:xfrm>
            <a:prstGeom prst="rect">
              <a:avLst/>
            </a:prstGeom>
            <a:noFill/>
          </p:spPr>
          <p:txBody>
            <a:bodyPr wrap="none" rtlCol="0">
              <a:spAutoFit/>
            </a:bodyPr>
            <a:lstStyle/>
            <a:p>
              <a:r>
                <a:rPr lang="en-US" altLang="zh-CN" sz="2800" dirty="0"/>
                <a:t>g</a:t>
              </a:r>
              <a:endParaRPr lang="zh-CN" altLang="en-US" sz="2800" dirty="0"/>
            </a:p>
          </p:txBody>
        </p:sp>
      </p:grpSp>
      <p:grpSp>
        <p:nvGrpSpPr>
          <p:cNvPr id="68" name="组合 67"/>
          <p:cNvGrpSpPr/>
          <p:nvPr/>
        </p:nvGrpSpPr>
        <p:grpSpPr>
          <a:xfrm>
            <a:off x="5806267" y="3542760"/>
            <a:ext cx="1270811" cy="1243080"/>
            <a:chOff x="5806267" y="3542760"/>
            <a:chExt cx="1270811" cy="1243080"/>
          </a:xfrm>
        </p:grpSpPr>
        <p:grpSp>
          <p:nvGrpSpPr>
            <p:cNvPr id="25" name="组合 24"/>
            <p:cNvGrpSpPr/>
            <p:nvPr/>
          </p:nvGrpSpPr>
          <p:grpSpPr>
            <a:xfrm>
              <a:off x="5806267" y="3578696"/>
              <a:ext cx="1251092" cy="1073226"/>
              <a:chOff x="2319491" y="3789041"/>
              <a:chExt cx="1251092" cy="1073225"/>
            </a:xfrm>
          </p:grpSpPr>
          <p:sp>
            <p:nvSpPr>
              <p:cNvPr id="4" name="矩形 3"/>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24"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49" name="TextBox 48"/>
            <p:cNvSpPr txBox="1"/>
            <p:nvPr/>
          </p:nvSpPr>
          <p:spPr>
            <a:xfrm>
              <a:off x="5841996" y="3542760"/>
              <a:ext cx="1235082" cy="400110"/>
            </a:xfrm>
            <a:prstGeom prst="rect">
              <a:avLst/>
            </a:prstGeom>
            <a:noFill/>
          </p:spPr>
          <p:txBody>
            <a:bodyPr wrap="none" rtlCol="0">
              <a:spAutoFit/>
            </a:bodyPr>
            <a:lstStyle/>
            <a:p>
              <a:r>
                <a:rPr lang="en-US" altLang="zh-CN" sz="2000" dirty="0" smtClean="0"/>
                <a:t>Concept 4</a:t>
              </a:r>
              <a:endParaRPr lang="zh-CN" altLang="en-US" sz="2000" dirty="0"/>
            </a:p>
          </p:txBody>
        </p:sp>
        <p:sp>
          <p:nvSpPr>
            <p:cNvPr id="53" name="TextBox 52"/>
            <p:cNvSpPr txBox="1"/>
            <p:nvPr/>
          </p:nvSpPr>
          <p:spPr>
            <a:xfrm>
              <a:off x="6234772" y="4262620"/>
              <a:ext cx="373820" cy="523220"/>
            </a:xfrm>
            <a:prstGeom prst="rect">
              <a:avLst/>
            </a:prstGeom>
            <a:noFill/>
          </p:spPr>
          <p:txBody>
            <a:bodyPr wrap="none" rtlCol="0">
              <a:spAutoFit/>
            </a:bodyPr>
            <a:lstStyle/>
            <a:p>
              <a:r>
                <a:rPr lang="en-US" altLang="zh-CN" sz="2800" dirty="0"/>
                <a:t>h</a:t>
              </a:r>
              <a:endParaRPr lang="zh-CN" altLang="en-US" sz="2800" dirty="0"/>
            </a:p>
          </p:txBody>
        </p:sp>
        <p:sp>
          <p:nvSpPr>
            <p:cNvPr id="54" name="TextBox 53"/>
            <p:cNvSpPr txBox="1"/>
            <p:nvPr/>
          </p:nvSpPr>
          <p:spPr>
            <a:xfrm>
              <a:off x="6234772" y="3779814"/>
              <a:ext cx="503664" cy="523220"/>
            </a:xfrm>
            <a:prstGeom prst="rect">
              <a:avLst/>
            </a:prstGeom>
            <a:noFill/>
          </p:spPr>
          <p:txBody>
            <a:bodyPr wrap="none" rtlCol="0">
              <a:spAutoFit/>
            </a:bodyPr>
            <a:lstStyle/>
            <a:p>
              <a:r>
                <a:rPr lang="en-US" altLang="zh-CN" sz="2800" dirty="0"/>
                <a:t>se</a:t>
              </a:r>
              <a:endParaRPr lang="zh-CN" altLang="en-US" sz="2800" dirty="0"/>
            </a:p>
          </p:txBody>
        </p:sp>
      </p:grpSp>
      <p:grpSp>
        <p:nvGrpSpPr>
          <p:cNvPr id="65" name="组合 64"/>
          <p:cNvGrpSpPr/>
          <p:nvPr/>
        </p:nvGrpSpPr>
        <p:grpSpPr>
          <a:xfrm>
            <a:off x="2596519" y="1614767"/>
            <a:ext cx="3568805" cy="1264215"/>
            <a:chOff x="2596519" y="1614767"/>
            <a:chExt cx="3568805" cy="1264215"/>
          </a:xfrm>
        </p:grpSpPr>
        <p:grpSp>
          <p:nvGrpSpPr>
            <p:cNvPr id="38" name="组合 37"/>
            <p:cNvGrpSpPr/>
            <p:nvPr/>
          </p:nvGrpSpPr>
          <p:grpSpPr>
            <a:xfrm>
              <a:off x="2596519" y="1665238"/>
              <a:ext cx="3568805" cy="1073225"/>
              <a:chOff x="2319491" y="3789041"/>
              <a:chExt cx="1251092" cy="1073225"/>
            </a:xfrm>
          </p:grpSpPr>
          <p:sp>
            <p:nvSpPr>
              <p:cNvPr id="39" name="矩形 38"/>
              <p:cNvSpPr/>
              <p:nvPr/>
            </p:nvSpPr>
            <p:spPr>
              <a:xfrm>
                <a:off x="2339752" y="3789041"/>
                <a:ext cx="1230831" cy="1073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Line 43"/>
              <p:cNvSpPr>
                <a:spLocks noChangeShapeType="1"/>
              </p:cNvSpPr>
              <p:nvPr/>
            </p:nvSpPr>
            <p:spPr bwMode="auto">
              <a:xfrm flipV="1">
                <a:off x="2319491" y="4499522"/>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41" name="Line 43"/>
              <p:cNvSpPr>
                <a:spLocks noChangeShapeType="1"/>
              </p:cNvSpPr>
              <p:nvPr/>
            </p:nvSpPr>
            <p:spPr bwMode="auto">
              <a:xfrm flipV="1">
                <a:off x="2339753" y="4077073"/>
                <a:ext cx="1230830" cy="1"/>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grpSp>
        <p:sp>
          <p:nvSpPr>
            <p:cNvPr id="50" name="TextBox 49"/>
            <p:cNvSpPr txBox="1"/>
            <p:nvPr/>
          </p:nvSpPr>
          <p:spPr>
            <a:xfrm>
              <a:off x="3633888" y="1614767"/>
              <a:ext cx="1235082" cy="400110"/>
            </a:xfrm>
            <a:prstGeom prst="rect">
              <a:avLst/>
            </a:prstGeom>
            <a:noFill/>
          </p:spPr>
          <p:txBody>
            <a:bodyPr wrap="none" rtlCol="0">
              <a:spAutoFit/>
            </a:bodyPr>
            <a:lstStyle/>
            <a:p>
              <a:r>
                <a:rPr lang="en-US" altLang="zh-CN" sz="2000" dirty="0" smtClean="0"/>
                <a:t>Concept 2</a:t>
              </a:r>
              <a:endParaRPr lang="zh-CN" altLang="en-US" sz="2000" dirty="0"/>
            </a:p>
          </p:txBody>
        </p:sp>
        <p:sp>
          <p:nvSpPr>
            <p:cNvPr id="55" name="TextBox 54"/>
            <p:cNvSpPr txBox="1"/>
            <p:nvPr/>
          </p:nvSpPr>
          <p:spPr>
            <a:xfrm>
              <a:off x="2942001" y="2355762"/>
              <a:ext cx="2922147" cy="523220"/>
            </a:xfrm>
            <a:prstGeom prst="rect">
              <a:avLst/>
            </a:prstGeom>
            <a:noFill/>
          </p:spPr>
          <p:txBody>
            <a:bodyPr wrap="none" rtlCol="0">
              <a:spAutoFit/>
            </a:bodyPr>
            <a:lstStyle/>
            <a:p>
              <a:r>
                <a:rPr lang="en-US" altLang="zh-CN" sz="2800" dirty="0" err="1"/>
                <a:t>a</a:t>
              </a:r>
              <a:r>
                <a:rPr lang="en-US" altLang="zh-CN" sz="2800" dirty="0" err="1" smtClean="0"/>
                <a:t>,b,c,d,e,f,g,h,I,j,k,l</a:t>
              </a:r>
              <a:endParaRPr lang="zh-CN" altLang="en-US" sz="2800" dirty="0"/>
            </a:p>
          </p:txBody>
        </p:sp>
      </p:grpSp>
      <p:sp>
        <p:nvSpPr>
          <p:cNvPr id="58" name="Line 43"/>
          <p:cNvSpPr>
            <a:spLocks noChangeShapeType="1"/>
          </p:cNvSpPr>
          <p:nvPr/>
        </p:nvSpPr>
        <p:spPr bwMode="auto">
          <a:xfrm>
            <a:off x="4561731" y="2738463"/>
            <a:ext cx="1673041" cy="79277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59" name="Line 43"/>
          <p:cNvSpPr>
            <a:spLocks noChangeShapeType="1"/>
          </p:cNvSpPr>
          <p:nvPr/>
        </p:nvSpPr>
        <p:spPr bwMode="auto">
          <a:xfrm>
            <a:off x="4396043" y="2765077"/>
            <a:ext cx="143300" cy="77768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0" name="Line 43"/>
          <p:cNvSpPr>
            <a:spLocks noChangeShapeType="1"/>
          </p:cNvSpPr>
          <p:nvPr/>
        </p:nvSpPr>
        <p:spPr bwMode="auto">
          <a:xfrm flipH="1">
            <a:off x="2596520" y="2775497"/>
            <a:ext cx="1572436" cy="803199"/>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1" name="Line 43"/>
          <p:cNvSpPr>
            <a:spLocks noChangeShapeType="1"/>
          </p:cNvSpPr>
          <p:nvPr/>
        </p:nvSpPr>
        <p:spPr bwMode="auto">
          <a:xfrm flipH="1">
            <a:off x="4980292" y="4669476"/>
            <a:ext cx="1405817" cy="765097"/>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2" name="Line 43"/>
          <p:cNvSpPr>
            <a:spLocks noChangeShapeType="1"/>
          </p:cNvSpPr>
          <p:nvPr/>
        </p:nvSpPr>
        <p:spPr bwMode="auto">
          <a:xfrm>
            <a:off x="4492284" y="4624401"/>
            <a:ext cx="0" cy="810172"/>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
        <p:nvSpPr>
          <p:cNvPr id="63" name="Line 43"/>
          <p:cNvSpPr>
            <a:spLocks noChangeShapeType="1"/>
          </p:cNvSpPr>
          <p:nvPr/>
        </p:nvSpPr>
        <p:spPr bwMode="auto">
          <a:xfrm>
            <a:off x="2546217" y="4645937"/>
            <a:ext cx="1673041" cy="792774"/>
          </a:xfrm>
          <a:prstGeom prst="line">
            <a:avLst/>
          </a:prstGeom>
          <a:noFill/>
          <a:ln w="15875">
            <a:solidFill>
              <a:schemeClr val="tx1"/>
            </a:solidFill>
            <a:round/>
            <a:headEnd/>
            <a:tailEnd type="none" w="sm" len="med"/>
          </a:ln>
          <a:extLst>
            <a:ext uri="{909E8E84-426E-40DD-AFC4-6F175D3DCCD1}">
              <a14:hiddenFill xmlns:a14="http://schemas.microsoft.com/office/drawing/2010/main" xmlns="">
                <a:noFill/>
              </a14:hiddenFill>
            </a:ext>
          </a:extLst>
        </p:spPr>
        <p:txBody>
          <a:bodyPr wrap="square" lIns="0" tIns="0" rIns="0" bIns="0">
            <a:spAutoFit/>
          </a:bodyPr>
          <a:lstStyle/>
          <a:p>
            <a:pPr algn="ctr"/>
            <a:endParaRPr lang="zh-CN" altLang="en-US"/>
          </a:p>
        </p:txBody>
      </p:sp>
    </p:spTree>
    <p:extLst>
      <p:ext uri="{BB962C8B-B14F-4D97-AF65-F5344CB8AC3E}">
        <p14:creationId xmlns:p14="http://schemas.microsoft.com/office/powerpoint/2010/main" xmlns="" val="187496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arn(inVertical)">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arn(inVertic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arn(inVertical)">
                                      <p:cBhvr>
                                        <p:cTn id="22" dur="500"/>
                                        <p:tgtEl>
                                          <p:spTgt spid="6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barn(inVertical)">
                                      <p:cBhvr>
                                        <p:cTn id="25" dur="500"/>
                                        <p:tgtEl>
                                          <p:spTgt spid="6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barn(inVertical)">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barn(inVertical)">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barn(inVertical)">
                                      <p:cBhvr>
                                        <p:cTn id="38" dur="500"/>
                                        <p:tgtEl>
                                          <p:spTgt spid="6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barn(inVertical)">
                                      <p:cBhvr>
                                        <p:cTn id="41" dur="500"/>
                                        <p:tgtEl>
                                          <p:spTgt spid="5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arn(inVertical)">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barn(inVertical)">
                                      <p:cBhvr>
                                        <p:cTn id="4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00BF"/>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4165</TotalTime>
  <Words>983</Words>
  <Application>Microsoft Office PowerPoint</Application>
  <PresentationFormat>全屏显示(4:3)</PresentationFormat>
  <Paragraphs>358</Paragraphs>
  <Slides>20</Slides>
  <Notes>6</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关系概念分析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teng</dc:creator>
  <cp:lastModifiedBy>dell</cp:lastModifiedBy>
  <cp:revision>206</cp:revision>
  <dcterms:created xsi:type="dcterms:W3CDTF">2015-11-05T07:37:05Z</dcterms:created>
  <dcterms:modified xsi:type="dcterms:W3CDTF">2015-12-04T05:02:11Z</dcterms:modified>
</cp:coreProperties>
</file>