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80" r:id="rId22"/>
    <p:sldId id="281" r:id="rId23"/>
    <p:sldId id="282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1" autoAdjust="0"/>
    <p:restoredTop sz="93675" autoAdjust="0"/>
  </p:normalViewPr>
  <p:slideViewPr>
    <p:cSldViewPr snapToGrid="0">
      <p:cViewPr varScale="1">
        <p:scale>
          <a:sx n="105" d="100"/>
          <a:sy n="105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B637-9500-4D25-8863-711CC38712D1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7D7FE-EB7F-4F33-B70C-13202FCFC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1865-22DF-43DF-AD04-E4481FB1819D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4DE-17C4-4F69-8DF1-1A5C13D4C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8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1865-22DF-43DF-AD04-E4481FB1819D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4DE-17C4-4F69-8DF1-1A5C13D4C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77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1865-22DF-43DF-AD04-E4481FB1819D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4DE-17C4-4F69-8DF1-1A5C13D4C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59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1865-22DF-43DF-AD04-E4481FB1819D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4DE-17C4-4F69-8DF1-1A5C13D4C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5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1865-22DF-43DF-AD04-E4481FB1819D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4DE-17C4-4F69-8DF1-1A5C13D4C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8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1865-22DF-43DF-AD04-E4481FB1819D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4DE-17C4-4F69-8DF1-1A5C13D4C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9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1865-22DF-43DF-AD04-E4481FB1819D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4DE-17C4-4F69-8DF1-1A5C13D4C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04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1865-22DF-43DF-AD04-E4481FB1819D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4DE-17C4-4F69-8DF1-1A5C13D4C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7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1865-22DF-43DF-AD04-E4481FB1819D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4DE-17C4-4F69-8DF1-1A5C13D4C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5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1865-22DF-43DF-AD04-E4481FB1819D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4DE-17C4-4F69-8DF1-1A5C13D4C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1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1865-22DF-43DF-AD04-E4481FB1819D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4DE-17C4-4F69-8DF1-1A5C13D4C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7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1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1865-22DF-43DF-AD04-E4481FB1819D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E4DE-17C4-4F69-8DF1-1A5C13D4C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17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2336" y="882316"/>
            <a:ext cx="9144000" cy="11999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逻辑概念分析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9832" y="3730375"/>
            <a:ext cx="9144000" cy="165576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姓名：田广强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导师：李冠宇 教授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55032" y="1299411"/>
            <a:ext cx="5967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chemeClr val="bg1"/>
                </a:solidFill>
              </a:rPr>
              <a:t>逻辑的公式被称为导航</a:t>
            </a:r>
            <a:r>
              <a:rPr lang="zh-CN" altLang="zh-CN" sz="3200" dirty="0" smtClean="0">
                <a:solidFill>
                  <a:schemeClr val="bg1"/>
                </a:solidFill>
              </a:rPr>
              <a:t>链接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8568" y="2823411"/>
            <a:ext cx="1876927" cy="737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tx1"/>
                </a:solidFill>
              </a:rPr>
              <a:t>导航链接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3851" y="2823411"/>
            <a:ext cx="1876927" cy="737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查询扩展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29134" y="2823411"/>
            <a:ext cx="1876927" cy="737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本地文件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4189" y="4523874"/>
            <a:ext cx="7170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chemeClr val="bg1"/>
                </a:solidFill>
              </a:rPr>
              <a:t>否则文件可能无法访问导航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减号 8"/>
          <p:cNvSpPr/>
          <p:nvPr/>
        </p:nvSpPr>
        <p:spPr>
          <a:xfrm>
            <a:off x="5823283" y="2931314"/>
            <a:ext cx="513346" cy="545431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等于号 9"/>
          <p:cNvSpPr/>
          <p:nvPr/>
        </p:nvSpPr>
        <p:spPr>
          <a:xfrm>
            <a:off x="3031957" y="2919663"/>
            <a:ext cx="545432" cy="545431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75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3389" y="1106905"/>
            <a:ext cx="19410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5" name="矩形 4"/>
          <p:cNvSpPr/>
          <p:nvPr/>
        </p:nvSpPr>
        <p:spPr>
          <a:xfrm>
            <a:off x="4752473" y="1106903"/>
            <a:ext cx="19410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导航链接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51557" y="1106903"/>
            <a:ext cx="19410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预期的意义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1556" y="2951744"/>
            <a:ext cx="19410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更精确的查询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52472" y="2951744"/>
            <a:ext cx="19410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之前的导航链接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53388" y="2951745"/>
            <a:ext cx="194109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预期的查询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 flipV="1">
            <a:off x="3994484" y="1467851"/>
            <a:ext cx="757989" cy="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>
            <a:off x="6693568" y="1467851"/>
            <a:ext cx="75798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7" idx="0"/>
          </p:cNvCxnSpPr>
          <p:nvPr/>
        </p:nvCxnSpPr>
        <p:spPr>
          <a:xfrm flipH="1">
            <a:off x="8422104" y="1828798"/>
            <a:ext cx="1" cy="11229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1"/>
            <a:endCxn id="8" idx="3"/>
          </p:cNvCxnSpPr>
          <p:nvPr/>
        </p:nvCxnSpPr>
        <p:spPr>
          <a:xfrm flipH="1">
            <a:off x="6693567" y="3312692"/>
            <a:ext cx="75798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1"/>
            <a:endCxn id="9" idx="3"/>
          </p:cNvCxnSpPr>
          <p:nvPr/>
        </p:nvCxnSpPr>
        <p:spPr>
          <a:xfrm flipH="1">
            <a:off x="3994483" y="3312692"/>
            <a:ext cx="757989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720513" y="4572755"/>
            <a:ext cx="839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 smtClean="0">
                <a:solidFill>
                  <a:schemeClr val="bg1"/>
                </a:solidFill>
              </a:rPr>
              <a:t>这</a:t>
            </a:r>
            <a:r>
              <a:rPr lang="zh-CN" altLang="en-US" sz="3200" dirty="0" smtClean="0">
                <a:solidFill>
                  <a:schemeClr val="bg1"/>
                </a:solidFill>
              </a:rPr>
              <a:t>过</a:t>
            </a:r>
            <a:r>
              <a:rPr lang="zh-CN" altLang="zh-CN" sz="3200" dirty="0" smtClean="0">
                <a:solidFill>
                  <a:schemeClr val="bg1"/>
                </a:solidFill>
              </a:rPr>
              <a:t>程</a:t>
            </a:r>
            <a:r>
              <a:rPr lang="zh-CN" altLang="en-US" sz="3200" dirty="0" smtClean="0">
                <a:solidFill>
                  <a:schemeClr val="bg1"/>
                </a:solidFill>
              </a:rPr>
              <a:t>可以</a:t>
            </a:r>
            <a:r>
              <a:rPr lang="zh-CN" altLang="zh-CN" sz="3200" dirty="0">
                <a:solidFill>
                  <a:schemeClr val="bg1"/>
                </a:solidFill>
              </a:rPr>
              <a:t>从零知识</a:t>
            </a:r>
            <a:r>
              <a:rPr lang="zh-CN" altLang="zh-CN" sz="3200" dirty="0" smtClean="0">
                <a:solidFill>
                  <a:schemeClr val="bg1"/>
                </a:solidFill>
              </a:rPr>
              <a:t>基础</a:t>
            </a:r>
            <a:r>
              <a:rPr lang="zh-CN" altLang="en-US" sz="3200" dirty="0" smtClean="0">
                <a:solidFill>
                  <a:schemeClr val="bg1"/>
                </a:solidFill>
              </a:rPr>
              <a:t>的</a:t>
            </a:r>
            <a:r>
              <a:rPr lang="zh-CN" altLang="zh-CN" sz="3200" dirty="0" smtClean="0">
                <a:solidFill>
                  <a:schemeClr val="bg1"/>
                </a:solidFill>
              </a:rPr>
              <a:t>用户</a:t>
            </a:r>
            <a:r>
              <a:rPr lang="zh-CN" altLang="zh-CN" sz="3200" dirty="0">
                <a:solidFill>
                  <a:schemeClr val="bg1"/>
                </a:solidFill>
              </a:rPr>
              <a:t>开始。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94483" y="1094328"/>
            <a:ext cx="12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识别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73896" y="1094328"/>
            <a:ext cx="12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匹配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24580" y="2904194"/>
            <a:ext cx="12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形成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73895" y="2948534"/>
            <a:ext cx="12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连接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422103" y="2143639"/>
            <a:ext cx="12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形成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24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" grpId="0"/>
      <p:bldP spid="15" grpId="0"/>
      <p:bldP spid="17" grpId="0"/>
      <p:bldP spid="18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8611" y="2839452"/>
            <a:ext cx="2502568" cy="70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逻辑概念分析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79959" y="1307427"/>
            <a:ext cx="2502568" cy="70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逻辑蕴涵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79959" y="4371475"/>
            <a:ext cx="2502568" cy="70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>
                <a:solidFill>
                  <a:schemeClr val="tx1"/>
                </a:solidFill>
              </a:rPr>
              <a:t>逻辑</a:t>
            </a:r>
            <a:r>
              <a:rPr lang="zh-CN" altLang="en-US" dirty="0" smtClean="0">
                <a:solidFill>
                  <a:schemeClr val="tx1"/>
                </a:solidFill>
              </a:rPr>
              <a:t>扩展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79959" y="2839451"/>
            <a:ext cx="2502568" cy="70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>
                <a:solidFill>
                  <a:schemeClr val="tx1"/>
                </a:solidFill>
              </a:rPr>
              <a:t>逻辑</a:t>
            </a:r>
            <a:r>
              <a:rPr lang="zh-CN" altLang="en-US" dirty="0" smtClean="0">
                <a:solidFill>
                  <a:schemeClr val="tx1"/>
                </a:solidFill>
              </a:rPr>
              <a:t>意义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 flipV="1">
            <a:off x="5021179" y="1660354"/>
            <a:ext cx="1058780" cy="15320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7" idx="1"/>
          </p:cNvCxnSpPr>
          <p:nvPr/>
        </p:nvCxnSpPr>
        <p:spPr>
          <a:xfrm flipV="1">
            <a:off x="5021179" y="3192378"/>
            <a:ext cx="105878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>
            <a:off x="5021179" y="3192379"/>
            <a:ext cx="1058780" cy="15320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57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逻辑的概念分析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768" y="2149642"/>
            <a:ext cx="1074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chemeClr val="bg1"/>
                </a:solidFill>
              </a:rPr>
              <a:t>定义</a:t>
            </a:r>
            <a:r>
              <a:rPr lang="en-US" altLang="zh-CN" sz="3200" dirty="0">
                <a:solidFill>
                  <a:schemeClr val="bg1"/>
                </a:solidFill>
              </a:rPr>
              <a:t> 1 (</a:t>
            </a:r>
            <a:r>
              <a:rPr lang="zh-CN" altLang="zh-CN" sz="3200" dirty="0">
                <a:solidFill>
                  <a:schemeClr val="bg1"/>
                </a:solidFill>
              </a:rPr>
              <a:t>逻辑</a:t>
            </a:r>
            <a:r>
              <a:rPr lang="en-US" altLang="zh-CN" sz="3200" dirty="0">
                <a:solidFill>
                  <a:schemeClr val="bg1"/>
                </a:solidFill>
              </a:rPr>
              <a:t>) A </a:t>
            </a:r>
            <a:r>
              <a:rPr lang="zh-CN" altLang="zh-CN" sz="3200" dirty="0">
                <a:solidFill>
                  <a:schemeClr val="bg1"/>
                </a:solidFill>
              </a:rPr>
              <a:t>逻辑是</a:t>
            </a:r>
            <a:r>
              <a:rPr lang="en-US" altLang="zh-CN" sz="3200" dirty="0">
                <a:solidFill>
                  <a:schemeClr val="bg1"/>
                </a:solidFill>
              </a:rPr>
              <a:t>6</a:t>
            </a:r>
            <a:r>
              <a:rPr lang="zh-CN" altLang="zh-CN" sz="3200" dirty="0" smtClean="0">
                <a:solidFill>
                  <a:schemeClr val="bg1"/>
                </a:solidFill>
              </a:rPr>
              <a:t>元组</a:t>
            </a:r>
            <a:r>
              <a:rPr lang="zh-CN" altLang="zh-CN" sz="3200" dirty="0">
                <a:solidFill>
                  <a:schemeClr val="bg1"/>
                </a:solidFill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</a:rPr>
              <a:t>L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⊑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⊓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⊔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⏉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⏊</a:t>
            </a:r>
            <a:r>
              <a:rPr lang="zh-CN" altLang="zh-CN" sz="3200" dirty="0">
                <a:solidFill>
                  <a:schemeClr val="bg1"/>
                </a:solidFill>
              </a:rPr>
              <a:t>）</a:t>
            </a:r>
            <a:r>
              <a:rPr lang="en-US" altLang="zh-CN" sz="3200" dirty="0">
                <a:solidFill>
                  <a:schemeClr val="bg1"/>
                </a:solidFill>
              </a:rPr>
              <a:t>  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zh-CN" altLang="zh-CN" sz="3200" dirty="0" smtClean="0">
                <a:solidFill>
                  <a:schemeClr val="bg1"/>
                </a:solidFill>
              </a:rPr>
              <a:t>其中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— L</a:t>
            </a:r>
            <a:r>
              <a:rPr lang="zh-CN" altLang="zh-CN" sz="3200" dirty="0">
                <a:solidFill>
                  <a:schemeClr val="bg1"/>
                </a:solidFill>
              </a:rPr>
              <a:t>是公式语言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—⊑</a:t>
            </a:r>
            <a:r>
              <a:rPr lang="zh-CN" altLang="zh-CN" sz="3200" dirty="0">
                <a:solidFill>
                  <a:schemeClr val="bg1"/>
                </a:solidFill>
              </a:rPr>
              <a:t>是蕴涵关系</a:t>
            </a:r>
            <a:r>
              <a:rPr lang="en-US" altLang="zh-CN" sz="3200" dirty="0">
                <a:solidFill>
                  <a:schemeClr val="bg1"/>
                </a:solidFill>
              </a:rPr>
              <a:t>; </a:t>
            </a:r>
            <a:r>
              <a:rPr lang="zh-CN" altLang="zh-CN" sz="3200" dirty="0">
                <a:solidFill>
                  <a:schemeClr val="bg1"/>
                </a:solidFill>
              </a:rPr>
              <a:t>严格的时候写成⊏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— ⊓</a:t>
            </a:r>
            <a:r>
              <a:rPr lang="zh-CN" altLang="zh-CN" sz="3200" dirty="0">
                <a:solidFill>
                  <a:schemeClr val="bg1"/>
                </a:solidFill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</a:rPr>
              <a:t>⊔ </a:t>
            </a:r>
            <a:r>
              <a:rPr lang="zh-CN" altLang="zh-CN" sz="3200" dirty="0">
                <a:solidFill>
                  <a:schemeClr val="bg1"/>
                </a:solidFill>
              </a:rPr>
              <a:t>分别是链接和析取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zh-CN" sz="3200" dirty="0">
                <a:solidFill>
                  <a:schemeClr val="bg1"/>
                </a:solidFill>
              </a:rPr>
              <a:t>二元运算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—</a:t>
            </a:r>
            <a:r>
              <a:rPr lang="en-US" altLang="zh-CN" sz="3200" dirty="0">
                <a:solidFill>
                  <a:schemeClr val="bg1"/>
                </a:solidFill>
              </a:rPr>
              <a:t> ⏉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⏊</a:t>
            </a:r>
            <a:r>
              <a:rPr lang="zh-CN" altLang="zh-CN" sz="3200" dirty="0">
                <a:solidFill>
                  <a:schemeClr val="bg1"/>
                </a:solidFill>
              </a:rPr>
              <a:t>分别是同义重言式和矛盾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zh-CN" sz="3200" dirty="0">
                <a:solidFill>
                  <a:schemeClr val="bg1"/>
                </a:solidFill>
              </a:rPr>
              <a:t>常数公式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  <a:r>
              <a:rPr lang="zh-CN" altLang="zh-CN" sz="3200" dirty="0">
                <a:solidFill>
                  <a:schemeClr val="bg1"/>
                </a:solidFill>
              </a:rPr>
              <a:t>。</a:t>
            </a:r>
          </a:p>
          <a:p>
            <a:r>
              <a:rPr lang="zh-CN" altLang="zh-CN" sz="3200" dirty="0">
                <a:solidFill>
                  <a:schemeClr val="bg1"/>
                </a:solidFill>
              </a:rPr>
              <a:t>这种逻辑必须形成一个网格，</a:t>
            </a:r>
            <a:r>
              <a:rPr lang="zh-CN" altLang="zh-CN" sz="3200" dirty="0" smtClean="0">
                <a:solidFill>
                  <a:schemeClr val="bg1"/>
                </a:solidFill>
              </a:rPr>
              <a:t>其形成</a:t>
            </a:r>
            <a:r>
              <a:rPr lang="en-US" altLang="zh-CN" sz="3200" dirty="0">
                <a:solidFill>
                  <a:schemeClr val="bg1"/>
                </a:solidFill>
              </a:rPr>
              <a:t>⊑</a:t>
            </a:r>
            <a:r>
              <a:rPr lang="zh-CN" altLang="zh-CN" sz="3200" dirty="0">
                <a:solidFill>
                  <a:schemeClr val="bg1"/>
                </a:solidFill>
              </a:rPr>
              <a:t>，这样</a:t>
            </a:r>
            <a:r>
              <a:rPr lang="en-US" altLang="zh-CN" sz="3200" dirty="0">
                <a:solidFill>
                  <a:schemeClr val="bg1"/>
                </a:solidFill>
              </a:rPr>
              <a:t> ⊓</a:t>
            </a:r>
            <a:r>
              <a:rPr lang="zh-CN" altLang="zh-CN" sz="3200" dirty="0">
                <a:solidFill>
                  <a:schemeClr val="bg1"/>
                </a:solidFill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</a:rPr>
              <a:t>⊔</a:t>
            </a:r>
            <a:r>
              <a:rPr lang="zh-CN" altLang="zh-CN" sz="3200" dirty="0">
                <a:solidFill>
                  <a:schemeClr val="bg1"/>
                </a:solidFill>
              </a:rPr>
              <a:t>分别是下确界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zh-CN" sz="3200" dirty="0">
                <a:solidFill>
                  <a:schemeClr val="bg1"/>
                </a:solidFill>
              </a:rPr>
              <a:t>最大下界</a:t>
            </a:r>
            <a:r>
              <a:rPr lang="en-US" altLang="zh-CN" sz="3200" dirty="0">
                <a:solidFill>
                  <a:schemeClr val="bg1"/>
                </a:solidFill>
              </a:rPr>
              <a:t>) </a:t>
            </a:r>
            <a:r>
              <a:rPr lang="zh-CN" altLang="zh-CN" sz="3200" dirty="0">
                <a:solidFill>
                  <a:schemeClr val="bg1"/>
                </a:solidFill>
              </a:rPr>
              <a:t>和上确界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zh-CN" sz="3200" dirty="0">
                <a:solidFill>
                  <a:schemeClr val="bg1"/>
                </a:solidFill>
              </a:rPr>
              <a:t>最小上界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  <a:r>
              <a:rPr lang="zh-CN" altLang="zh-CN" sz="3200" dirty="0">
                <a:solidFill>
                  <a:schemeClr val="bg1"/>
                </a:solidFill>
              </a:rPr>
              <a:t>，和</a:t>
            </a:r>
            <a:r>
              <a:rPr lang="en-US" altLang="zh-CN" sz="3200" dirty="0">
                <a:solidFill>
                  <a:schemeClr val="bg1"/>
                </a:solidFill>
              </a:rPr>
              <a:t>  ⏉</a:t>
            </a:r>
            <a:r>
              <a:rPr lang="zh-CN" altLang="zh-CN" sz="3200" dirty="0">
                <a:solidFill>
                  <a:schemeClr val="bg1"/>
                </a:solidFill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</a:rPr>
              <a:t>⏊</a:t>
            </a:r>
            <a:r>
              <a:rPr lang="zh-CN" altLang="zh-CN" sz="3200" dirty="0">
                <a:solidFill>
                  <a:schemeClr val="bg1"/>
                </a:solidFill>
              </a:rPr>
              <a:t>分别是顶部和底部</a:t>
            </a:r>
            <a:r>
              <a:rPr lang="en-US" altLang="zh-CN" sz="3200" dirty="0" smtClean="0">
                <a:solidFill>
                  <a:schemeClr val="bg1"/>
                </a:solidFill>
              </a:rPr>
              <a:t>.</a:t>
            </a:r>
            <a:endParaRPr lang="zh-CN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35242" y="304800"/>
            <a:ext cx="9400674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>
                <a:solidFill>
                  <a:schemeClr val="bg1"/>
                </a:solidFill>
              </a:rPr>
              <a:t>示例</a:t>
            </a:r>
            <a:r>
              <a:rPr lang="en-US" altLang="zh-CN" sz="3200" b="1" dirty="0">
                <a:solidFill>
                  <a:schemeClr val="bg1"/>
                </a:solidFill>
              </a:rPr>
              <a:t> 2 (</a:t>
            </a:r>
            <a:r>
              <a:rPr lang="zh-CN" altLang="zh-CN" sz="3200" b="1" dirty="0">
                <a:solidFill>
                  <a:schemeClr val="bg1"/>
                </a:solidFill>
              </a:rPr>
              <a:t>命题逻辑</a:t>
            </a:r>
            <a:r>
              <a:rPr lang="en-US" altLang="zh-CN" sz="3200" b="1" dirty="0">
                <a:solidFill>
                  <a:schemeClr val="bg1"/>
                </a:solidFill>
              </a:rPr>
              <a:t>) </a:t>
            </a:r>
            <a:r>
              <a:rPr lang="zh-CN" altLang="zh-CN" sz="3200" dirty="0" smtClean="0">
                <a:solidFill>
                  <a:schemeClr val="bg1"/>
                </a:solidFill>
              </a:rPr>
              <a:t>可以</a:t>
            </a:r>
            <a:r>
              <a:rPr lang="zh-CN" altLang="zh-CN" sz="3200" dirty="0">
                <a:solidFill>
                  <a:schemeClr val="bg1"/>
                </a:solidFill>
              </a:rPr>
              <a:t>用在</a:t>
            </a:r>
            <a:r>
              <a:rPr lang="en-US" altLang="zh-CN" sz="3200" dirty="0">
                <a:solidFill>
                  <a:schemeClr val="bg1"/>
                </a:solidFill>
              </a:rPr>
              <a:t>LCA</a:t>
            </a:r>
            <a:r>
              <a:rPr lang="zh-CN" altLang="zh-CN" sz="3200" dirty="0">
                <a:solidFill>
                  <a:schemeClr val="bg1"/>
                </a:solidFill>
              </a:rPr>
              <a:t>逻辑的例子是命题逻辑。在句法方面，命题集</a:t>
            </a:r>
            <a:r>
              <a:rPr lang="en-US" altLang="zh-CN" sz="3200" dirty="0">
                <a:solidFill>
                  <a:schemeClr val="bg1"/>
                </a:solidFill>
              </a:rPr>
              <a:t>P</a:t>
            </a:r>
            <a:r>
              <a:rPr lang="zh-CN" altLang="zh-CN" sz="3200" dirty="0">
                <a:solidFill>
                  <a:schemeClr val="bg1"/>
                </a:solidFill>
              </a:rPr>
              <a:t>包含原子命题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zh-CN" altLang="zh-CN" sz="3200" dirty="0" smtClean="0">
                <a:solidFill>
                  <a:schemeClr val="bg1"/>
                </a:solidFill>
              </a:rPr>
              <a:t>，</a:t>
            </a:r>
            <a:r>
              <a:rPr lang="zh-CN" altLang="zh-CN" sz="3200" dirty="0">
                <a:solidFill>
                  <a:schemeClr val="bg1"/>
                </a:solidFill>
              </a:rPr>
              <a:t>公式</a:t>
            </a:r>
            <a:r>
              <a:rPr lang="en-US" altLang="zh-CN" sz="3200" dirty="0">
                <a:solidFill>
                  <a:schemeClr val="bg1"/>
                </a:solidFill>
              </a:rPr>
              <a:t>0</a:t>
            </a:r>
            <a:r>
              <a:rPr lang="zh-CN" altLang="zh-CN" sz="3200" dirty="0">
                <a:solidFill>
                  <a:schemeClr val="bg1"/>
                </a:solidFill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</a:rPr>
              <a:t>1</a:t>
            </a:r>
            <a:r>
              <a:rPr lang="zh-CN" altLang="zh-CN" sz="3200" dirty="0">
                <a:solidFill>
                  <a:schemeClr val="bg1"/>
                </a:solidFill>
              </a:rPr>
              <a:t>，和二元连接词</a:t>
            </a:r>
            <a:r>
              <a:rPr lang="en-US" altLang="zh-CN" sz="3200" dirty="0">
                <a:solidFill>
                  <a:schemeClr val="bg1"/>
                </a:solidFill>
              </a:rPr>
              <a:t>∧</a:t>
            </a:r>
            <a:r>
              <a:rPr lang="zh-CN" altLang="zh-CN" sz="3200" dirty="0">
                <a:solidFill>
                  <a:schemeClr val="bg1"/>
                </a:solidFill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</a:rPr>
              <a:t>∨</a:t>
            </a:r>
            <a:r>
              <a:rPr lang="zh-CN" altLang="zh-CN" sz="3200" dirty="0">
                <a:solidFill>
                  <a:schemeClr val="bg1"/>
                </a:solidFill>
              </a:rPr>
              <a:t>，和一元连接词￢。我们说一个命题</a:t>
            </a:r>
            <a:r>
              <a:rPr lang="en-US" altLang="zh-CN" sz="3200" dirty="0">
                <a:solidFill>
                  <a:schemeClr val="bg1"/>
                </a:solidFill>
              </a:rPr>
              <a:t> p </a:t>
            </a:r>
            <a:r>
              <a:rPr lang="zh-CN" altLang="zh-CN" sz="3200" dirty="0">
                <a:solidFill>
                  <a:schemeClr val="bg1"/>
                </a:solidFill>
              </a:rPr>
              <a:t>需要</a:t>
            </a:r>
            <a:r>
              <a:rPr lang="en-US" altLang="zh-CN" sz="3200" dirty="0">
                <a:solidFill>
                  <a:schemeClr val="bg1"/>
                </a:solidFill>
              </a:rPr>
              <a:t> q</a:t>
            </a:r>
            <a:r>
              <a:rPr lang="zh-CN" altLang="zh-CN" sz="3200" dirty="0">
                <a:solidFill>
                  <a:schemeClr val="bg1"/>
                </a:solidFill>
              </a:rPr>
              <a:t>，如果</a:t>
            </a:r>
            <a:r>
              <a:rPr lang="en-US" altLang="zh-CN" sz="3200" dirty="0">
                <a:solidFill>
                  <a:schemeClr val="bg1"/>
                </a:solidFill>
              </a:rPr>
              <a:t>¬p ∨ q </a:t>
            </a:r>
            <a:r>
              <a:rPr lang="zh-CN" altLang="zh-CN" sz="3200" dirty="0">
                <a:solidFill>
                  <a:schemeClr val="bg1"/>
                </a:solidFill>
              </a:rPr>
              <a:t>是一个有效的命题</a:t>
            </a:r>
            <a:r>
              <a:rPr lang="en-US" altLang="zh-CN" sz="3200" dirty="0">
                <a:solidFill>
                  <a:schemeClr val="bg1"/>
                </a:solidFill>
              </a:rPr>
              <a:t>(p ⊨ q)</a:t>
            </a:r>
            <a:r>
              <a:rPr lang="zh-CN" altLang="zh-CN" sz="3200" dirty="0">
                <a:solidFill>
                  <a:schemeClr val="bg1"/>
                </a:solidFill>
              </a:rPr>
              <a:t>。然后，</a:t>
            </a:r>
            <a:r>
              <a:rPr lang="en-US" altLang="zh-CN" sz="3200" dirty="0">
                <a:solidFill>
                  <a:schemeClr val="bg1"/>
                </a:solidFill>
              </a:rPr>
              <a:t>(P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⊨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∧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∨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1,0)  </a:t>
            </a:r>
            <a:r>
              <a:rPr lang="zh-CN" altLang="zh-CN" sz="3200" dirty="0">
                <a:solidFill>
                  <a:schemeClr val="bg1"/>
                </a:solidFill>
              </a:rPr>
              <a:t>满足定义</a:t>
            </a:r>
            <a:r>
              <a:rPr lang="en-US" altLang="zh-CN" sz="3200" dirty="0">
                <a:solidFill>
                  <a:schemeClr val="bg1"/>
                </a:solidFill>
              </a:rPr>
              <a:t> 1</a:t>
            </a:r>
            <a:r>
              <a:rPr lang="zh-CN" altLang="zh-CN" sz="3200" dirty="0">
                <a:solidFill>
                  <a:schemeClr val="bg1"/>
                </a:solidFill>
              </a:rPr>
              <a:t>，因为它是知名的布尔代数。</a:t>
            </a:r>
          </a:p>
          <a:p>
            <a:r>
              <a:rPr lang="zh-CN" altLang="zh-CN" sz="3200" dirty="0">
                <a:solidFill>
                  <a:schemeClr val="bg1"/>
                </a:solidFill>
              </a:rPr>
              <a:t>这个例子表明，虽然逻辑的接口是被限于元组</a:t>
            </a:r>
            <a:r>
              <a:rPr lang="en-US" altLang="zh-CN" sz="3200" dirty="0">
                <a:solidFill>
                  <a:schemeClr val="bg1"/>
                </a:solidFill>
              </a:rPr>
              <a:t> </a:t>
            </a:r>
            <a:r>
              <a:rPr lang="zh-CN" altLang="zh-CN" sz="3200" dirty="0">
                <a:solidFill>
                  <a:schemeClr val="bg1"/>
                </a:solidFill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</a:rPr>
              <a:t>L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⊑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⊓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⊔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⏉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⏊</a:t>
            </a:r>
            <a:r>
              <a:rPr lang="zh-CN" altLang="zh-CN" sz="3200" dirty="0">
                <a:solidFill>
                  <a:schemeClr val="bg1"/>
                </a:solidFill>
              </a:rPr>
              <a:t>）</a:t>
            </a:r>
            <a:r>
              <a:rPr lang="en-US" altLang="zh-CN" sz="3200" dirty="0">
                <a:solidFill>
                  <a:schemeClr val="bg1"/>
                </a:solidFill>
              </a:rPr>
              <a:t> </a:t>
            </a:r>
            <a:r>
              <a:rPr lang="zh-CN" altLang="zh-CN" sz="3200" dirty="0">
                <a:solidFill>
                  <a:schemeClr val="bg1"/>
                </a:solidFill>
              </a:rPr>
              <a:t>，实际的逻辑可能会有更多的连接词</a:t>
            </a:r>
            <a:r>
              <a:rPr lang="en-US" altLang="zh-CN" sz="3200" dirty="0">
                <a:solidFill>
                  <a:schemeClr val="bg1"/>
                </a:solidFill>
              </a:rPr>
              <a:t>: </a:t>
            </a:r>
            <a:r>
              <a:rPr lang="zh-CN" altLang="zh-CN" sz="3200" dirty="0">
                <a:solidFill>
                  <a:schemeClr val="bg1"/>
                </a:solidFill>
              </a:rPr>
              <a:t>￢就是一个例子。</a:t>
            </a:r>
          </a:p>
          <a:p>
            <a:r>
              <a:rPr lang="zh-CN" altLang="zh-CN" sz="3200" dirty="0">
                <a:solidFill>
                  <a:schemeClr val="bg1"/>
                </a:solidFill>
              </a:rPr>
              <a:t>在我们的实验中，逻辑总是</a:t>
            </a:r>
            <a:r>
              <a:rPr lang="en-US" altLang="zh-CN" sz="3200" dirty="0">
                <a:solidFill>
                  <a:schemeClr val="bg1"/>
                </a:solidFill>
              </a:rPr>
              <a:t>P</a:t>
            </a:r>
            <a:r>
              <a:rPr lang="zh-CN" altLang="zh-CN" sz="3200" dirty="0">
                <a:solidFill>
                  <a:schemeClr val="bg1"/>
                </a:solidFill>
              </a:rPr>
              <a:t>的变体 在特定于域的逻辑公式扮演着命题变量</a:t>
            </a:r>
            <a:r>
              <a:rPr lang="en-US" altLang="zh-CN" sz="3200" dirty="0">
                <a:solidFill>
                  <a:schemeClr val="bg1"/>
                </a:solidFill>
              </a:rPr>
              <a:t>;</a:t>
            </a:r>
            <a:r>
              <a:rPr lang="zh-CN" altLang="zh-CN" sz="3200" dirty="0">
                <a:solidFill>
                  <a:schemeClr val="bg1"/>
                </a:solidFill>
              </a:rPr>
              <a:t>例如，区间逻辑，字符串遏制，对逻辑设置。例如，</a:t>
            </a:r>
            <a:r>
              <a:rPr lang="en-US" altLang="zh-CN" sz="3200" dirty="0">
                <a:solidFill>
                  <a:schemeClr val="bg1"/>
                </a:solidFill>
              </a:rPr>
              <a:t>[ − ∞,1999</a:t>
            </a:r>
            <a:r>
              <a:rPr lang="zh-CN" altLang="zh-CN" sz="3200" dirty="0">
                <a:solidFill>
                  <a:schemeClr val="bg1"/>
                </a:solidFill>
              </a:rPr>
              <a:t>年</a:t>
            </a:r>
            <a:r>
              <a:rPr lang="en-US" altLang="zh-CN" sz="3200" dirty="0">
                <a:solidFill>
                  <a:schemeClr val="bg1"/>
                </a:solidFill>
              </a:rPr>
              <a:t>] ∨ [2001,∞ ]</a:t>
            </a:r>
            <a:r>
              <a:rPr lang="zh-CN" altLang="zh-CN" sz="3200" dirty="0">
                <a:solidFill>
                  <a:schemeClr val="bg1"/>
                </a:solidFill>
              </a:rPr>
              <a:t>可以用于表达不是</a:t>
            </a:r>
            <a:r>
              <a:rPr lang="en-US" altLang="zh-CN" sz="3200" dirty="0">
                <a:solidFill>
                  <a:schemeClr val="bg1"/>
                </a:solidFill>
              </a:rPr>
              <a:t> 2000</a:t>
            </a:r>
            <a:r>
              <a:rPr lang="zh-CN" altLang="zh-CN" sz="3200" dirty="0">
                <a:solidFill>
                  <a:schemeClr val="bg1"/>
                </a:solidFill>
              </a:rPr>
              <a:t>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6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79621" y="529389"/>
            <a:ext cx="951296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>
                <a:solidFill>
                  <a:schemeClr val="bg1"/>
                </a:solidFill>
              </a:rPr>
              <a:t>定义</a:t>
            </a:r>
            <a:r>
              <a:rPr lang="en-US" altLang="zh-CN" sz="3200" b="1" dirty="0">
                <a:solidFill>
                  <a:schemeClr val="bg1"/>
                </a:solidFill>
              </a:rPr>
              <a:t> 3 (</a:t>
            </a:r>
            <a:r>
              <a:rPr lang="zh-CN" altLang="zh-CN" sz="3200" b="1" dirty="0">
                <a:solidFill>
                  <a:schemeClr val="bg1"/>
                </a:solidFill>
              </a:rPr>
              <a:t>上下文</a:t>
            </a:r>
            <a:r>
              <a:rPr lang="en-US" altLang="zh-CN" sz="3200" b="1" dirty="0">
                <a:solidFill>
                  <a:schemeClr val="bg1"/>
                </a:solidFill>
              </a:rPr>
              <a:t>) </a:t>
            </a:r>
            <a:r>
              <a:rPr lang="zh-CN" altLang="zh-CN" sz="3200" dirty="0">
                <a:solidFill>
                  <a:schemeClr val="bg1"/>
                </a:solidFill>
              </a:rPr>
              <a:t>上下文是</a:t>
            </a:r>
            <a:r>
              <a:rPr lang="zh-CN" altLang="zh-CN" sz="3200" dirty="0" smtClean="0">
                <a:solidFill>
                  <a:schemeClr val="bg1"/>
                </a:solidFill>
              </a:rPr>
              <a:t>三元</a:t>
            </a:r>
            <a:r>
              <a:rPr lang="zh-CN" altLang="en-US" sz="3200" dirty="0" smtClean="0">
                <a:solidFill>
                  <a:schemeClr val="bg1"/>
                </a:solidFill>
              </a:rPr>
              <a:t>组</a:t>
            </a:r>
            <a:r>
              <a:rPr lang="en-US" altLang="zh-CN" sz="3200" dirty="0" smtClean="0">
                <a:solidFill>
                  <a:schemeClr val="bg1"/>
                </a:solidFill>
              </a:rPr>
              <a:t>K</a:t>
            </a:r>
            <a:r>
              <a:rPr lang="en-US" altLang="zh-CN" sz="3200" dirty="0">
                <a:solidFill>
                  <a:schemeClr val="bg1"/>
                </a:solidFill>
              </a:rPr>
              <a:t> = (O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L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d):</a:t>
            </a:r>
            <a:endParaRPr lang="zh-CN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—  O</a:t>
            </a:r>
            <a:r>
              <a:rPr lang="zh-CN" altLang="zh-CN" sz="3200" dirty="0">
                <a:solidFill>
                  <a:schemeClr val="bg1"/>
                </a:solidFill>
              </a:rPr>
              <a:t>是对象的有限集</a:t>
            </a:r>
            <a:r>
              <a:rPr lang="en-US" altLang="zh-CN" sz="3200" dirty="0">
                <a:solidFill>
                  <a:schemeClr val="bg1"/>
                </a:solidFill>
              </a:rPr>
              <a:t>; </a:t>
            </a:r>
            <a:endParaRPr lang="zh-CN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— L</a:t>
            </a:r>
            <a:r>
              <a:rPr lang="zh-CN" altLang="zh-CN" sz="3200" dirty="0">
                <a:solidFill>
                  <a:schemeClr val="bg1"/>
                </a:solidFill>
              </a:rPr>
              <a:t>是一种逻辑</a:t>
            </a:r>
            <a:r>
              <a:rPr lang="en-US" altLang="zh-CN" sz="3200" dirty="0">
                <a:solidFill>
                  <a:schemeClr val="bg1"/>
                </a:solidFill>
              </a:rPr>
              <a:t> (</a:t>
            </a:r>
            <a:r>
              <a:rPr lang="zh-CN" altLang="zh-CN" sz="3200" dirty="0">
                <a:solidFill>
                  <a:schemeClr val="bg1"/>
                </a:solidFill>
              </a:rPr>
              <a:t>如定义</a:t>
            </a:r>
            <a:r>
              <a:rPr lang="en-US" altLang="zh-CN" sz="3200" dirty="0">
                <a:solidFill>
                  <a:schemeClr val="bg1"/>
                </a:solidFill>
              </a:rPr>
              <a:t> 1); </a:t>
            </a:r>
            <a:r>
              <a:rPr lang="zh-CN" altLang="zh-CN" sz="3200" dirty="0">
                <a:solidFill>
                  <a:schemeClr val="bg1"/>
                </a:solidFill>
              </a:rPr>
              <a:t>它可能有一种无限的语言和无限许多非等价公式，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— d </a:t>
            </a:r>
            <a:r>
              <a:rPr lang="zh-CN" altLang="zh-CN" sz="3200" dirty="0">
                <a:solidFill>
                  <a:schemeClr val="bg1"/>
                </a:solidFill>
              </a:rPr>
              <a:t>是从映射</a:t>
            </a:r>
            <a:r>
              <a:rPr lang="en-US" altLang="zh-CN" sz="3200" dirty="0">
                <a:solidFill>
                  <a:schemeClr val="bg1"/>
                </a:solidFill>
              </a:rPr>
              <a:t>O</a:t>
            </a:r>
            <a:r>
              <a:rPr lang="zh-CN" altLang="zh-CN" sz="3200" dirty="0">
                <a:solidFill>
                  <a:schemeClr val="bg1"/>
                </a:solidFill>
              </a:rPr>
              <a:t>到</a:t>
            </a:r>
            <a:r>
              <a:rPr lang="en-US" altLang="zh-CN" sz="3200" dirty="0">
                <a:solidFill>
                  <a:schemeClr val="bg1"/>
                </a:solidFill>
              </a:rPr>
              <a:t>L </a:t>
            </a:r>
            <a:r>
              <a:rPr lang="zh-CN" altLang="zh-CN" sz="3200" dirty="0">
                <a:solidFill>
                  <a:schemeClr val="bg1"/>
                </a:solidFill>
              </a:rPr>
              <a:t>，由公式描述每个对象。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0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821" y="49346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sz="3200" b="1" dirty="0">
                <a:solidFill>
                  <a:schemeClr val="bg1"/>
                </a:solidFill>
              </a:rPr>
              <a:t>定义</a:t>
            </a:r>
            <a:r>
              <a:rPr lang="en-US" altLang="zh-CN" sz="3200" b="1" dirty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 </a:t>
            </a:r>
            <a:r>
              <a:rPr lang="en-US" altLang="zh-CN" sz="3200" b="1" dirty="0">
                <a:solidFill>
                  <a:schemeClr val="bg1"/>
                </a:solidFill>
              </a:rPr>
              <a:t>(</a:t>
            </a:r>
            <a:r>
              <a:rPr lang="zh-CN" altLang="zh-CN" sz="3200" b="1" dirty="0">
                <a:solidFill>
                  <a:schemeClr val="bg1"/>
                </a:solidFill>
              </a:rPr>
              <a:t>偏序</a:t>
            </a:r>
            <a:r>
              <a:rPr lang="en-US" altLang="zh-CN" sz="3200" dirty="0">
                <a:solidFill>
                  <a:schemeClr val="bg1"/>
                </a:solidFill>
              </a:rPr>
              <a:t> ≤</a:t>
            </a:r>
            <a:r>
              <a:rPr lang="en-US" altLang="zh-CN" sz="3200" baseline="30000" dirty="0">
                <a:solidFill>
                  <a:schemeClr val="bg1"/>
                </a:solidFill>
              </a:rPr>
              <a:t>c</a:t>
            </a:r>
            <a:r>
              <a:rPr lang="en-US" altLang="zh-CN" sz="3200" b="1" dirty="0">
                <a:solidFill>
                  <a:schemeClr val="bg1"/>
                </a:solidFill>
              </a:rPr>
              <a:t>) </a:t>
            </a:r>
            <a:r>
              <a:rPr lang="zh-CN" altLang="zh-CN" sz="3200" dirty="0">
                <a:solidFill>
                  <a:schemeClr val="bg1"/>
                </a:solidFill>
              </a:rPr>
              <a:t>让</a:t>
            </a:r>
            <a:r>
              <a:rPr lang="en-US" altLang="zh-CN" sz="3200" dirty="0">
                <a:solidFill>
                  <a:schemeClr val="bg1"/>
                </a:solidFill>
              </a:rPr>
              <a:t> c</a:t>
            </a:r>
            <a:r>
              <a:rPr lang="en-US" altLang="zh-CN" sz="3200" baseline="-25000" dirty="0">
                <a:solidFill>
                  <a:schemeClr val="bg1"/>
                </a:solidFill>
              </a:rPr>
              <a:t>1 </a:t>
            </a:r>
            <a:r>
              <a:rPr lang="zh-CN" altLang="zh-CN" sz="3200" dirty="0">
                <a:solidFill>
                  <a:schemeClr val="bg1"/>
                </a:solidFill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</a:rPr>
              <a:t> c</a:t>
            </a:r>
            <a:r>
              <a:rPr lang="en-US" altLang="zh-CN" sz="3200" baseline="-25000" dirty="0">
                <a:solidFill>
                  <a:schemeClr val="bg1"/>
                </a:solidFill>
              </a:rPr>
              <a:t>2</a:t>
            </a:r>
            <a:r>
              <a:rPr lang="en-US" altLang="zh-CN" sz="3200" dirty="0">
                <a:solidFill>
                  <a:schemeClr val="bg1"/>
                </a:solidFill>
              </a:rPr>
              <a:t> </a:t>
            </a:r>
            <a:r>
              <a:rPr lang="zh-CN" altLang="zh-CN" sz="3200" dirty="0">
                <a:solidFill>
                  <a:schemeClr val="bg1"/>
                </a:solidFill>
              </a:rPr>
              <a:t>在</a:t>
            </a:r>
            <a:r>
              <a:rPr lang="en-US" altLang="zh-CN" sz="3200" dirty="0">
                <a:solidFill>
                  <a:schemeClr val="bg1"/>
                </a:solidFill>
              </a:rPr>
              <a:t>C K</a:t>
            </a:r>
            <a:r>
              <a:rPr lang="zh-CN" altLang="zh-CN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c </a:t>
            </a:r>
            <a:r>
              <a:rPr lang="en-US" altLang="zh-CN" sz="3200" baseline="-25000" dirty="0">
                <a:solidFill>
                  <a:schemeClr val="bg1"/>
                </a:solidFill>
              </a:rPr>
              <a:t>1 </a:t>
            </a:r>
            <a:r>
              <a:rPr lang="en-US" altLang="zh-CN" sz="3200" dirty="0">
                <a:solidFill>
                  <a:schemeClr val="bg1"/>
                </a:solidFill>
              </a:rPr>
              <a:t>≤</a:t>
            </a:r>
            <a:r>
              <a:rPr lang="en-US" altLang="zh-CN" sz="3200" baseline="30000" dirty="0">
                <a:solidFill>
                  <a:schemeClr val="bg1"/>
                </a:solidFill>
              </a:rPr>
              <a:t>c </a:t>
            </a:r>
            <a:r>
              <a:rPr lang="en-US" altLang="zh-CN" sz="3200" dirty="0">
                <a:solidFill>
                  <a:schemeClr val="bg1"/>
                </a:solidFill>
              </a:rPr>
              <a:t>c</a:t>
            </a:r>
            <a:r>
              <a:rPr lang="en-US" altLang="zh-CN" sz="3200" baseline="-25000" dirty="0">
                <a:solidFill>
                  <a:schemeClr val="bg1"/>
                </a:solidFill>
              </a:rPr>
              <a:t>2 </a:t>
            </a:r>
            <a:r>
              <a:rPr lang="en-US" altLang="zh-CN" sz="3200" dirty="0">
                <a:solidFill>
                  <a:schemeClr val="bg1"/>
                </a:solidFill>
              </a:rPr>
              <a:t>⇐⇒ </a:t>
            </a:r>
            <a:r>
              <a:rPr lang="en-US" altLang="zh-CN" sz="3200" dirty="0" err="1">
                <a:solidFill>
                  <a:schemeClr val="bg1"/>
                </a:solidFill>
              </a:rPr>
              <a:t>ext</a:t>
            </a:r>
            <a:r>
              <a:rPr lang="en-US" altLang="zh-CN" sz="3200" dirty="0">
                <a:solidFill>
                  <a:schemeClr val="bg1"/>
                </a:solidFill>
              </a:rPr>
              <a:t>(c</a:t>
            </a:r>
            <a:r>
              <a:rPr lang="en-US" altLang="zh-CN" sz="3200" baseline="-25000" dirty="0">
                <a:solidFill>
                  <a:schemeClr val="bg1"/>
                </a:solidFill>
              </a:rPr>
              <a:t>1</a:t>
            </a:r>
            <a:r>
              <a:rPr lang="en-US" altLang="zh-CN" sz="3200" dirty="0">
                <a:solidFill>
                  <a:schemeClr val="bg1"/>
                </a:solidFill>
              </a:rPr>
              <a:t>) ⊆ </a:t>
            </a:r>
            <a:r>
              <a:rPr lang="en-US" altLang="zh-CN" sz="3200" dirty="0" err="1">
                <a:solidFill>
                  <a:schemeClr val="bg1"/>
                </a:solidFill>
              </a:rPr>
              <a:t>ext</a:t>
            </a:r>
            <a:r>
              <a:rPr lang="en-US" altLang="zh-CN" sz="3200" dirty="0">
                <a:solidFill>
                  <a:schemeClr val="bg1"/>
                </a:solidFill>
              </a:rPr>
              <a:t>(c</a:t>
            </a:r>
            <a:r>
              <a:rPr lang="en-US" altLang="zh-CN" sz="3200" baseline="-25000" dirty="0">
                <a:solidFill>
                  <a:schemeClr val="bg1"/>
                </a:solidFill>
              </a:rPr>
              <a:t>2</a:t>
            </a:r>
            <a:r>
              <a:rPr lang="en-US" altLang="zh-CN" sz="3200" dirty="0">
                <a:solidFill>
                  <a:schemeClr val="bg1"/>
                </a:solidFill>
              </a:rPr>
              <a:t>) </a:t>
            </a:r>
            <a:endParaRPr lang="zh-CN" altLang="zh-CN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4821" y="2823411"/>
            <a:ext cx="8373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>
                <a:solidFill>
                  <a:schemeClr val="bg1"/>
                </a:solidFill>
              </a:rPr>
              <a:t>定理</a:t>
            </a:r>
            <a:r>
              <a:rPr lang="en-US" altLang="zh-CN" sz="3200" b="1" dirty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5 </a:t>
            </a:r>
            <a:r>
              <a:rPr lang="en-US" altLang="zh-CN" sz="3200" b="1" dirty="0">
                <a:solidFill>
                  <a:schemeClr val="bg1"/>
                </a:solidFill>
              </a:rPr>
              <a:t>(</a:t>
            </a:r>
            <a:r>
              <a:rPr lang="zh-CN" altLang="zh-CN" sz="3200" b="1" dirty="0">
                <a:solidFill>
                  <a:schemeClr val="bg1"/>
                </a:solidFill>
              </a:rPr>
              <a:t>概念格</a:t>
            </a:r>
            <a:r>
              <a:rPr lang="en-US" altLang="zh-CN" sz="3200" b="1" dirty="0">
                <a:solidFill>
                  <a:schemeClr val="bg1"/>
                </a:solidFill>
              </a:rPr>
              <a:t>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11" y="721895"/>
            <a:ext cx="8967536" cy="5534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65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逻辑信息系统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2326105"/>
            <a:ext cx="9685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LIS</a:t>
            </a:r>
            <a:r>
              <a:rPr lang="zh-CN" altLang="zh-CN" sz="3200" dirty="0" smtClean="0">
                <a:solidFill>
                  <a:schemeClr val="bg1"/>
                </a:solidFill>
              </a:rPr>
              <a:t>实例</a:t>
            </a:r>
            <a:r>
              <a:rPr lang="zh-CN" altLang="zh-CN" sz="3200" dirty="0">
                <a:solidFill>
                  <a:schemeClr val="bg1"/>
                </a:solidFill>
              </a:rPr>
              <a:t>的内容是一个上下文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8968" y="4263799"/>
            <a:ext cx="1957137" cy="577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特殊逻辑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7768" y="4263799"/>
            <a:ext cx="1957137" cy="577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66568" y="3686283"/>
            <a:ext cx="1957137" cy="577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逻辑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66568" y="4841315"/>
            <a:ext cx="1957137" cy="577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定理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66481" y="3108767"/>
            <a:ext cx="1957137" cy="577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逻辑运算符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66481" y="5418831"/>
            <a:ext cx="1957137" cy="577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程序函数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1" idx="1"/>
            <a:endCxn id="9" idx="3"/>
          </p:cNvCxnSpPr>
          <p:nvPr/>
        </p:nvCxnSpPr>
        <p:spPr>
          <a:xfrm flipH="1">
            <a:off x="7523705" y="3397525"/>
            <a:ext cx="1042776" cy="5775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1"/>
            <a:endCxn id="10" idx="3"/>
          </p:cNvCxnSpPr>
          <p:nvPr/>
        </p:nvCxnSpPr>
        <p:spPr>
          <a:xfrm flipH="1" flipV="1">
            <a:off x="7523705" y="5130073"/>
            <a:ext cx="1042776" cy="5775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  <a:endCxn id="9" idx="1"/>
          </p:cNvCxnSpPr>
          <p:nvPr/>
        </p:nvCxnSpPr>
        <p:spPr>
          <a:xfrm flipV="1">
            <a:off x="4924905" y="3975041"/>
            <a:ext cx="641663" cy="5775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3"/>
            <a:endCxn id="10" idx="1"/>
          </p:cNvCxnSpPr>
          <p:nvPr/>
        </p:nvCxnSpPr>
        <p:spPr>
          <a:xfrm>
            <a:off x="4924905" y="4552557"/>
            <a:ext cx="641663" cy="5775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3"/>
            <a:endCxn id="8" idx="1"/>
          </p:cNvCxnSpPr>
          <p:nvPr/>
        </p:nvCxnSpPr>
        <p:spPr>
          <a:xfrm>
            <a:off x="2326105" y="4552557"/>
            <a:ext cx="64166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342179" y="4142939"/>
            <a:ext cx="6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留给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 rot="4287120">
            <a:off x="4970823" y="4036519"/>
            <a:ext cx="497305" cy="454561"/>
            <a:chOff x="7186863" y="973186"/>
            <a:chExt cx="497305" cy="454561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7251032" y="1027906"/>
              <a:ext cx="433136" cy="3998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7186863" y="973186"/>
              <a:ext cx="497305" cy="4319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 rot="7160463">
            <a:off x="5048092" y="4593946"/>
            <a:ext cx="497305" cy="454561"/>
            <a:chOff x="7186863" y="973186"/>
            <a:chExt cx="497305" cy="454561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7251032" y="1027906"/>
              <a:ext cx="433136" cy="3998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7186863" y="973186"/>
              <a:ext cx="497305" cy="4319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7603914" y="3237052"/>
            <a:ext cx="88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构建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52584" y="4835788"/>
            <a:ext cx="88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证明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12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9" grpId="0"/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1284" y="2197769"/>
            <a:ext cx="1748589" cy="545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283" y="3609474"/>
            <a:ext cx="1748589" cy="545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逻辑上下文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1284" y="786064"/>
            <a:ext cx="1748589" cy="545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逻辑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2"/>
            <a:endCxn id="4" idx="0"/>
          </p:cNvCxnSpPr>
          <p:nvPr/>
        </p:nvCxnSpPr>
        <p:spPr>
          <a:xfrm>
            <a:off x="2125579" y="1331495"/>
            <a:ext cx="0" cy="8662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42147" y="1579966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描述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42147" y="2959586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记录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>
            <a:stCxn id="4" idx="2"/>
            <a:endCxn id="5" idx="0"/>
          </p:cNvCxnSpPr>
          <p:nvPr/>
        </p:nvCxnSpPr>
        <p:spPr>
          <a:xfrm flipH="1">
            <a:off x="2125578" y="2743200"/>
            <a:ext cx="1" cy="8662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46623" y="2197768"/>
            <a:ext cx="1748589" cy="545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导航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1"/>
            <a:endCxn id="4" idx="3"/>
          </p:cNvCxnSpPr>
          <p:nvPr/>
        </p:nvCxnSpPr>
        <p:spPr>
          <a:xfrm flipH="1">
            <a:off x="2999873" y="2470484"/>
            <a:ext cx="104675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73768" y="4572000"/>
            <a:ext cx="9673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chemeClr val="bg1"/>
                </a:solidFill>
              </a:rPr>
              <a:t>在分层文件系统中， </a:t>
            </a:r>
            <a:r>
              <a:rPr lang="en-US" altLang="zh-CN" sz="3200" dirty="0" smtClean="0">
                <a:solidFill>
                  <a:schemeClr val="bg1"/>
                </a:solidFill>
              </a:rPr>
              <a:t>“</a:t>
            </a:r>
            <a:r>
              <a:rPr lang="zh-CN" altLang="zh-CN" sz="3200" dirty="0" smtClean="0">
                <a:solidFill>
                  <a:schemeClr val="bg1"/>
                </a:solidFill>
              </a:rPr>
              <a:t>地方</a:t>
            </a:r>
            <a:r>
              <a:rPr lang="en-US" altLang="zh-CN" sz="3200" dirty="0" smtClean="0">
                <a:solidFill>
                  <a:schemeClr val="bg1"/>
                </a:solidFill>
              </a:rPr>
              <a:t>”</a:t>
            </a:r>
            <a:r>
              <a:rPr lang="zh-CN" altLang="zh-CN" sz="3200" dirty="0" smtClean="0">
                <a:solidFill>
                  <a:schemeClr val="bg1"/>
                </a:solidFill>
              </a:rPr>
              <a:t>是</a:t>
            </a:r>
            <a:r>
              <a:rPr lang="zh-CN" altLang="zh-CN" sz="3200" dirty="0">
                <a:solidFill>
                  <a:schemeClr val="bg1"/>
                </a:solidFill>
              </a:rPr>
              <a:t>一个目录。在</a:t>
            </a:r>
            <a:r>
              <a:rPr lang="en-US" altLang="zh-CN" sz="3200" dirty="0">
                <a:solidFill>
                  <a:schemeClr val="bg1"/>
                </a:solidFill>
              </a:rPr>
              <a:t>LIS</a:t>
            </a:r>
            <a:r>
              <a:rPr lang="zh-CN" altLang="zh-CN" sz="3200" dirty="0">
                <a:solidFill>
                  <a:schemeClr val="bg1"/>
                </a:solidFill>
              </a:rPr>
              <a:t>中， </a:t>
            </a:r>
            <a:r>
              <a:rPr lang="en-US" altLang="zh-CN" sz="3200" dirty="0" smtClean="0">
                <a:solidFill>
                  <a:schemeClr val="bg1"/>
                </a:solidFill>
              </a:rPr>
              <a:t>“</a:t>
            </a:r>
            <a:r>
              <a:rPr lang="zh-CN" altLang="zh-CN" sz="3200" dirty="0" smtClean="0">
                <a:solidFill>
                  <a:schemeClr val="bg1"/>
                </a:solidFill>
              </a:rPr>
              <a:t>地方</a:t>
            </a:r>
            <a:r>
              <a:rPr lang="en-US" altLang="zh-CN" sz="3200" dirty="0" smtClean="0">
                <a:solidFill>
                  <a:schemeClr val="bg1"/>
                </a:solidFill>
              </a:rPr>
              <a:t>”</a:t>
            </a:r>
            <a:r>
              <a:rPr lang="zh-CN" altLang="zh-CN" sz="3200" dirty="0" smtClean="0">
                <a:solidFill>
                  <a:schemeClr val="bg1"/>
                </a:solidFill>
              </a:rPr>
              <a:t>是</a:t>
            </a:r>
            <a:r>
              <a:rPr lang="zh-CN" altLang="zh-CN" sz="3200" dirty="0">
                <a:solidFill>
                  <a:schemeClr val="bg1"/>
                </a:solidFill>
              </a:rPr>
              <a:t>一个正式的</a:t>
            </a:r>
            <a:r>
              <a:rPr lang="zh-CN" altLang="zh-CN" sz="3200" dirty="0" smtClean="0">
                <a:solidFill>
                  <a:schemeClr val="bg1"/>
                </a:solidFill>
              </a:rPr>
              <a:t>概念</a:t>
            </a:r>
            <a:r>
              <a:rPr lang="zh-CN" altLang="en-US" sz="3200" dirty="0" smtClean="0">
                <a:solidFill>
                  <a:schemeClr val="bg1"/>
                </a:solidFill>
              </a:rPr>
              <a:t>。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2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9138" y="1524000"/>
            <a:ext cx="84640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1.</a:t>
            </a:r>
            <a:r>
              <a:rPr lang="zh-CN" altLang="en-US" sz="5400" dirty="0" smtClean="0">
                <a:solidFill>
                  <a:schemeClr val="bg1"/>
                </a:solidFill>
              </a:rPr>
              <a:t>直觉逻辑系统</a:t>
            </a:r>
            <a:endParaRPr lang="en-US" altLang="zh-CN" sz="5400" dirty="0" smtClean="0">
              <a:solidFill>
                <a:schemeClr val="bg1"/>
              </a:solidFill>
            </a:endParaRPr>
          </a:p>
          <a:p>
            <a:r>
              <a:rPr lang="en-US" altLang="zh-CN" sz="5400" dirty="0" smtClean="0">
                <a:solidFill>
                  <a:schemeClr val="bg1"/>
                </a:solidFill>
              </a:rPr>
              <a:t>2.</a:t>
            </a:r>
            <a:r>
              <a:rPr lang="zh-CN" altLang="en-US" sz="5400" dirty="0" smtClean="0">
                <a:solidFill>
                  <a:schemeClr val="bg1"/>
                </a:solidFill>
              </a:rPr>
              <a:t>逻辑概念分析</a:t>
            </a:r>
            <a:endParaRPr lang="en-US" altLang="zh-CN" sz="5400" dirty="0" smtClean="0">
              <a:solidFill>
                <a:schemeClr val="bg1"/>
              </a:solidFill>
            </a:endParaRPr>
          </a:p>
          <a:p>
            <a:r>
              <a:rPr lang="en-US" altLang="zh-CN" sz="5400" dirty="0" smtClean="0">
                <a:solidFill>
                  <a:schemeClr val="bg1"/>
                </a:solidFill>
              </a:rPr>
              <a:t>3.</a:t>
            </a:r>
            <a:r>
              <a:rPr lang="zh-CN" altLang="en-US" sz="5400" dirty="0" smtClean="0">
                <a:solidFill>
                  <a:schemeClr val="bg1"/>
                </a:solidFill>
              </a:rPr>
              <a:t>逻辑信息系统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6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0232" y="641684"/>
            <a:ext cx="87108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chemeClr val="bg1"/>
                </a:solidFill>
              </a:rPr>
              <a:t>在大的情况下，概念不能被它们的延伸或他们的意图表达，因为两者一般都是太大。</a:t>
            </a:r>
            <a:endParaRPr lang="zh-CN" altLang="en-US" sz="32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23737" y="3160291"/>
            <a:ext cx="2101516" cy="786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逻辑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41658" y="3160291"/>
            <a:ext cx="2101516" cy="786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标记图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9579" y="3160293"/>
            <a:ext cx="2101516" cy="786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3525253" y="3553323"/>
            <a:ext cx="91640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  <a:endCxn id="7" idx="1"/>
          </p:cNvCxnSpPr>
          <p:nvPr/>
        </p:nvCxnSpPr>
        <p:spPr>
          <a:xfrm>
            <a:off x="6543174" y="3553323"/>
            <a:ext cx="916405" cy="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41772" y="2956697"/>
            <a:ext cx="128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</a:rPr>
              <a:t>通过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59693" y="2956697"/>
            <a:ext cx="128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</a:rPr>
              <a:t>引用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6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88169" y="1572126"/>
            <a:ext cx="2245894" cy="850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导航操作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32422" y="1572125"/>
            <a:ext cx="2245894" cy="850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76675" y="1572125"/>
            <a:ext cx="2245894" cy="850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目标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0864" y="3593432"/>
            <a:ext cx="9721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chemeClr val="bg1"/>
                </a:solidFill>
              </a:rPr>
              <a:t>更确切地说，它是细化工作查询的查询。我们称这些查询导航链接</a:t>
            </a:r>
            <a:r>
              <a:rPr lang="zh-CN" altLang="zh-CN" sz="3200" dirty="0" smtClean="0">
                <a:solidFill>
                  <a:schemeClr val="bg1"/>
                </a:solidFill>
              </a:rPr>
              <a:t>。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zh-CN" altLang="zh-CN" sz="3200" dirty="0">
                <a:solidFill>
                  <a:schemeClr val="bg1"/>
                </a:solidFill>
              </a:rPr>
              <a:t>一组导航</a:t>
            </a:r>
            <a:r>
              <a:rPr lang="zh-CN" altLang="zh-CN" sz="3200" dirty="0" smtClean="0">
                <a:solidFill>
                  <a:schemeClr val="bg1"/>
                </a:solidFill>
              </a:rPr>
              <a:t>链接是有限的</a:t>
            </a:r>
            <a:r>
              <a:rPr lang="zh-CN" altLang="en-US" sz="3200" dirty="0" smtClean="0">
                <a:solidFill>
                  <a:schemeClr val="bg1"/>
                </a:solidFill>
              </a:rPr>
              <a:t>。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 flipV="1">
            <a:off x="3834063" y="1997241"/>
            <a:ext cx="898359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6978316" y="1997241"/>
            <a:ext cx="8983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2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23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参考文献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726" y="1283368"/>
            <a:ext cx="110369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H. A</a:t>
            </a:r>
            <a:r>
              <a:rPr lang="zh-CN" altLang="zh-CN" dirty="0">
                <a:solidFill>
                  <a:schemeClr val="bg1"/>
                </a:solidFill>
              </a:rPr>
              <a:t>¨ı</a:t>
            </a:r>
            <a:r>
              <a:rPr lang="en-US" altLang="zh-CN" dirty="0">
                <a:solidFill>
                  <a:schemeClr val="bg1"/>
                </a:solidFill>
              </a:rPr>
              <a:t>t-Kaci and R. Nasr. Login: A logic programming language with built-in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inheritance. </a:t>
            </a:r>
            <a:r>
              <a:rPr lang="en-US" altLang="zh-CN" i="1" dirty="0">
                <a:solidFill>
                  <a:schemeClr val="bg1"/>
                </a:solidFill>
              </a:rPr>
              <a:t>J. Logic Programming</a:t>
            </a:r>
            <a:r>
              <a:rPr lang="en-US" altLang="zh-CN" dirty="0">
                <a:solidFill>
                  <a:schemeClr val="bg1"/>
                </a:solidFill>
              </a:rPr>
              <a:t>, 3:187</a:t>
            </a:r>
            <a:r>
              <a:rPr lang="zh-CN" altLang="zh-CN" dirty="0">
                <a:solidFill>
                  <a:schemeClr val="bg1"/>
                </a:solidFill>
              </a:rPr>
              <a:t>–</a:t>
            </a:r>
            <a:r>
              <a:rPr lang="en-US" altLang="zh-CN" dirty="0">
                <a:solidFill>
                  <a:schemeClr val="bg1"/>
                </a:solidFill>
              </a:rPr>
              <a:t>215, 1986.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 C. </a:t>
            </a:r>
            <a:r>
              <a:rPr lang="en-US" altLang="zh-CN" dirty="0" err="1">
                <a:solidFill>
                  <a:schemeClr val="bg1"/>
                </a:solidFill>
              </a:rPr>
              <a:t>Belleann</a:t>
            </a:r>
            <a:r>
              <a:rPr lang="zh-CN" altLang="zh-CN" dirty="0">
                <a:solidFill>
                  <a:schemeClr val="bg1"/>
                </a:solidFill>
              </a:rPr>
              <a:t>´</a:t>
            </a:r>
            <a:r>
              <a:rPr lang="en-US" altLang="zh-CN" dirty="0" err="1">
                <a:solidFill>
                  <a:schemeClr val="bg1"/>
                </a:solidFill>
              </a:rPr>
              <a:t>ee</a:t>
            </a:r>
            <a:r>
              <a:rPr lang="en-US" altLang="zh-CN" dirty="0">
                <a:solidFill>
                  <a:schemeClr val="bg1"/>
                </a:solidFill>
              </a:rPr>
              <a:t>, P. </a:t>
            </a:r>
            <a:r>
              <a:rPr lang="en-US" altLang="zh-CN" dirty="0" err="1">
                <a:solidFill>
                  <a:schemeClr val="bg1"/>
                </a:solidFill>
              </a:rPr>
              <a:t>Brisset</a:t>
            </a:r>
            <a:r>
              <a:rPr lang="en-US" altLang="zh-CN" dirty="0">
                <a:solidFill>
                  <a:schemeClr val="bg1"/>
                </a:solidFill>
              </a:rPr>
              <a:t>, and O. </a:t>
            </a:r>
            <a:r>
              <a:rPr lang="en-US" altLang="zh-CN" dirty="0" err="1">
                <a:solidFill>
                  <a:schemeClr val="bg1"/>
                </a:solidFill>
              </a:rPr>
              <a:t>Ridoux</a:t>
            </a:r>
            <a:r>
              <a:rPr lang="en-US" altLang="zh-CN" dirty="0">
                <a:solidFill>
                  <a:schemeClr val="bg1"/>
                </a:solidFill>
              </a:rPr>
              <a:t>. A pragmatic reconstruction of </a:t>
            </a:r>
            <a:r>
              <a:rPr lang="zh-CN" altLang="zh-CN" i="1" dirty="0">
                <a:solidFill>
                  <a:schemeClr val="bg1"/>
                </a:solidFill>
              </a:rPr>
              <a:t>λ</a:t>
            </a:r>
            <a:r>
              <a:rPr lang="en-US" altLang="zh-CN" dirty="0">
                <a:solidFill>
                  <a:schemeClr val="bg1"/>
                </a:solidFill>
              </a:rPr>
              <a:t>Prolog.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The Journal of Logic Programming</a:t>
            </a:r>
            <a:r>
              <a:rPr lang="en-US" altLang="zh-CN" dirty="0">
                <a:solidFill>
                  <a:schemeClr val="bg1"/>
                </a:solidFill>
              </a:rPr>
              <a:t>, 41:67</a:t>
            </a:r>
            <a:r>
              <a:rPr lang="zh-CN" altLang="zh-CN" dirty="0">
                <a:solidFill>
                  <a:schemeClr val="bg1"/>
                </a:solidFill>
              </a:rPr>
              <a:t>–</a:t>
            </a:r>
            <a:r>
              <a:rPr lang="en-US" altLang="zh-CN" dirty="0">
                <a:solidFill>
                  <a:schemeClr val="bg1"/>
                </a:solidFill>
              </a:rPr>
              <a:t>102, 1999.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 C.M. Bowman, C. </a:t>
            </a:r>
            <a:r>
              <a:rPr lang="en-US" altLang="zh-CN" dirty="0" err="1">
                <a:solidFill>
                  <a:schemeClr val="bg1"/>
                </a:solidFill>
              </a:rPr>
              <a:t>Dharap</a:t>
            </a:r>
            <a:r>
              <a:rPr lang="en-US" altLang="zh-CN" dirty="0">
                <a:solidFill>
                  <a:schemeClr val="bg1"/>
                </a:solidFill>
              </a:rPr>
              <a:t>, M. </a:t>
            </a:r>
            <a:r>
              <a:rPr lang="en-US" altLang="zh-CN" dirty="0" err="1">
                <a:solidFill>
                  <a:schemeClr val="bg1"/>
                </a:solidFill>
              </a:rPr>
              <a:t>Baruah</a:t>
            </a:r>
            <a:r>
              <a:rPr lang="en-US" altLang="zh-CN" dirty="0">
                <a:solidFill>
                  <a:schemeClr val="bg1"/>
                </a:solidFill>
              </a:rPr>
              <a:t>, B. Camargo, and S. </a:t>
            </a:r>
            <a:r>
              <a:rPr lang="en-US" altLang="zh-CN" dirty="0" err="1">
                <a:solidFill>
                  <a:schemeClr val="bg1"/>
                </a:solidFill>
              </a:rPr>
              <a:t>Potti</a:t>
            </a:r>
            <a:r>
              <a:rPr lang="en-US" altLang="zh-CN" dirty="0">
                <a:solidFill>
                  <a:schemeClr val="bg1"/>
                </a:solidFill>
              </a:rPr>
              <a:t>. A File System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for Information Management. In </a:t>
            </a:r>
            <a:r>
              <a:rPr lang="en-US" altLang="zh-CN" i="1" dirty="0">
                <a:solidFill>
                  <a:schemeClr val="bg1"/>
                </a:solidFill>
              </a:rPr>
              <a:t>ISMM Int. Conf. Intelligent Information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Management Systems</a:t>
            </a:r>
            <a:r>
              <a:rPr lang="en-US" altLang="zh-CN" dirty="0">
                <a:solidFill>
                  <a:schemeClr val="bg1"/>
                </a:solidFill>
              </a:rPr>
              <a:t>, 1994.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4. B. A. Davey and H. A. Priestley. </a:t>
            </a:r>
            <a:r>
              <a:rPr lang="en-US" altLang="zh-CN" i="1" dirty="0">
                <a:solidFill>
                  <a:schemeClr val="bg1"/>
                </a:solidFill>
              </a:rPr>
              <a:t>Introduction to Lattices and Order</a:t>
            </a:r>
            <a:r>
              <a:rPr lang="en-US" altLang="zh-CN" dirty="0">
                <a:solidFill>
                  <a:schemeClr val="bg1"/>
                </a:solidFill>
              </a:rPr>
              <a:t>. Cambridge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University Press, 1990.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5. R. Di Cosmo. Deciding type </a:t>
            </a:r>
            <a:r>
              <a:rPr lang="en-US" altLang="zh-CN" dirty="0" err="1">
                <a:solidFill>
                  <a:schemeClr val="bg1"/>
                </a:solidFill>
              </a:rPr>
              <a:t>isomorphisms</a:t>
            </a:r>
            <a:r>
              <a:rPr lang="en-US" altLang="zh-CN" dirty="0">
                <a:solidFill>
                  <a:schemeClr val="bg1"/>
                </a:solidFill>
              </a:rPr>
              <a:t> in a type assignment framework.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J. Functional Programming</a:t>
            </a:r>
            <a:r>
              <a:rPr lang="en-US" altLang="zh-CN" dirty="0">
                <a:solidFill>
                  <a:schemeClr val="bg1"/>
                </a:solidFill>
              </a:rPr>
              <a:t>, 3(3):485</a:t>
            </a:r>
            <a:r>
              <a:rPr lang="zh-CN" altLang="zh-CN" dirty="0">
                <a:solidFill>
                  <a:schemeClr val="bg1"/>
                </a:solidFill>
              </a:rPr>
              <a:t>–</a:t>
            </a:r>
            <a:r>
              <a:rPr lang="en-US" altLang="zh-CN" dirty="0">
                <a:solidFill>
                  <a:schemeClr val="bg1"/>
                </a:solidFill>
              </a:rPr>
              <a:t>525, 1993.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6. S. </a:t>
            </a:r>
            <a:r>
              <a:rPr lang="en-US" altLang="zh-CN" dirty="0" err="1">
                <a:solidFill>
                  <a:schemeClr val="bg1"/>
                </a:solidFill>
              </a:rPr>
              <a:t>Ferr</a:t>
            </a:r>
            <a:r>
              <a:rPr lang="zh-CN" altLang="zh-CN" dirty="0">
                <a:solidFill>
                  <a:schemeClr val="bg1"/>
                </a:solidFill>
              </a:rPr>
              <a:t>´</a:t>
            </a:r>
            <a:r>
              <a:rPr lang="en-US" altLang="zh-CN" dirty="0">
                <a:solidFill>
                  <a:schemeClr val="bg1"/>
                </a:solidFill>
              </a:rPr>
              <a:t>e. Complete and incomplete knowledge in logical information systems. In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S. </a:t>
            </a:r>
            <a:r>
              <a:rPr lang="en-US" altLang="zh-CN" dirty="0" err="1">
                <a:solidFill>
                  <a:schemeClr val="bg1"/>
                </a:solidFill>
              </a:rPr>
              <a:t>Benferhat</a:t>
            </a:r>
            <a:r>
              <a:rPr lang="en-US" altLang="zh-CN" dirty="0">
                <a:solidFill>
                  <a:schemeClr val="bg1"/>
                </a:solidFill>
              </a:rPr>
              <a:t> and P. </a:t>
            </a:r>
            <a:r>
              <a:rPr lang="en-US" altLang="zh-CN" dirty="0" err="1">
                <a:solidFill>
                  <a:schemeClr val="bg1"/>
                </a:solidFill>
              </a:rPr>
              <a:t>Besnard</a:t>
            </a:r>
            <a:r>
              <a:rPr lang="en-US" altLang="zh-CN" dirty="0">
                <a:solidFill>
                  <a:schemeClr val="bg1"/>
                </a:solidFill>
              </a:rPr>
              <a:t>, editors, </a:t>
            </a:r>
            <a:r>
              <a:rPr lang="en-US" altLang="zh-CN" i="1" dirty="0">
                <a:solidFill>
                  <a:schemeClr val="bg1"/>
                </a:solidFill>
              </a:rPr>
              <a:t>Symbolic and Quantitative Approaches to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Reasoning with Uncertainty</a:t>
            </a:r>
            <a:r>
              <a:rPr lang="en-US" altLang="zh-CN" dirty="0">
                <a:solidFill>
                  <a:schemeClr val="bg1"/>
                </a:solidFill>
              </a:rPr>
              <a:t>, LNCS 2143, pages 782</a:t>
            </a:r>
            <a:r>
              <a:rPr lang="zh-CN" altLang="zh-CN" dirty="0">
                <a:solidFill>
                  <a:schemeClr val="bg1"/>
                </a:solidFill>
              </a:rPr>
              <a:t>–</a:t>
            </a:r>
            <a:r>
              <a:rPr lang="en-US" altLang="zh-CN" dirty="0">
                <a:solidFill>
                  <a:schemeClr val="bg1"/>
                </a:solidFill>
              </a:rPr>
              <a:t>791. Springer, 2001.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7. S. </a:t>
            </a:r>
            <a:r>
              <a:rPr lang="en-US" altLang="zh-CN" dirty="0" err="1">
                <a:solidFill>
                  <a:schemeClr val="bg1"/>
                </a:solidFill>
              </a:rPr>
              <a:t>Ferr</a:t>
            </a:r>
            <a:r>
              <a:rPr lang="zh-CN" altLang="zh-CN" dirty="0">
                <a:solidFill>
                  <a:schemeClr val="bg1"/>
                </a:solidFill>
              </a:rPr>
              <a:t>´</a:t>
            </a:r>
            <a:r>
              <a:rPr lang="en-US" altLang="zh-CN" dirty="0">
                <a:solidFill>
                  <a:schemeClr val="bg1"/>
                </a:solidFill>
              </a:rPr>
              <a:t>e. </a:t>
            </a:r>
            <a:r>
              <a:rPr lang="en-US" altLang="zh-CN" i="1" dirty="0" err="1">
                <a:solidFill>
                  <a:schemeClr val="bg1"/>
                </a:solidFill>
              </a:rPr>
              <a:t>Syst`emes</a:t>
            </a:r>
            <a:r>
              <a:rPr lang="en-US" altLang="zh-CN" i="1" dirty="0">
                <a:solidFill>
                  <a:schemeClr val="bg1"/>
                </a:solidFill>
              </a:rPr>
              <a:t> d</a:t>
            </a:r>
            <a:r>
              <a:rPr lang="zh-CN" altLang="zh-CN" i="1" dirty="0">
                <a:solidFill>
                  <a:schemeClr val="bg1"/>
                </a:solidFill>
              </a:rPr>
              <a:t>’</a:t>
            </a:r>
            <a:r>
              <a:rPr lang="en-US" altLang="zh-CN" i="1" dirty="0">
                <a:solidFill>
                  <a:schemeClr val="bg1"/>
                </a:solidFill>
              </a:rPr>
              <a:t>information </a:t>
            </a:r>
            <a:r>
              <a:rPr lang="en-US" altLang="zh-CN" i="1" dirty="0" err="1">
                <a:solidFill>
                  <a:schemeClr val="bg1"/>
                </a:solidFill>
              </a:rPr>
              <a:t>logiques</a:t>
            </a:r>
            <a:r>
              <a:rPr lang="en-US" altLang="zh-CN" i="1" dirty="0">
                <a:solidFill>
                  <a:schemeClr val="bg1"/>
                </a:solidFill>
              </a:rPr>
              <a:t> : un </a:t>
            </a:r>
            <a:r>
              <a:rPr lang="en-US" altLang="zh-CN" i="1" dirty="0" err="1">
                <a:solidFill>
                  <a:schemeClr val="bg1"/>
                </a:solidFill>
              </a:rPr>
              <a:t>paradigme</a:t>
            </a:r>
            <a:r>
              <a:rPr lang="en-US" altLang="zh-CN" i="1" dirty="0">
                <a:solidFill>
                  <a:schemeClr val="bg1"/>
                </a:solidFill>
              </a:rPr>
              <a:t> </a:t>
            </a:r>
            <a:r>
              <a:rPr lang="en-US" altLang="zh-CN" i="1" dirty="0" err="1">
                <a:solidFill>
                  <a:schemeClr val="bg1"/>
                </a:solidFill>
              </a:rPr>
              <a:t>logico-contex</a:t>
            </a:r>
            <a:r>
              <a:rPr lang="en-US" altLang="zh-CN" i="1" dirty="0">
                <a:solidFill>
                  <a:schemeClr val="bg1"/>
                </a:solidFill>
              </a:rPr>
              <a:t> </a:t>
            </a:r>
            <a:r>
              <a:rPr lang="en-US" altLang="zh-CN" i="1" dirty="0" err="1">
                <a:solidFill>
                  <a:schemeClr val="bg1"/>
                </a:solidFill>
              </a:rPr>
              <a:t>tuel</a:t>
            </a:r>
            <a:r>
              <a:rPr lang="en-US" altLang="zh-CN" i="1" dirty="0">
                <a:solidFill>
                  <a:schemeClr val="bg1"/>
                </a:solidFill>
              </a:rPr>
              <a:t> pour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i="1" dirty="0" err="1">
                <a:solidFill>
                  <a:schemeClr val="bg1"/>
                </a:solidFill>
              </a:rPr>
              <a:t>interroger</a:t>
            </a:r>
            <a:r>
              <a:rPr lang="en-US" altLang="zh-CN" i="1" dirty="0">
                <a:solidFill>
                  <a:schemeClr val="bg1"/>
                </a:solidFill>
              </a:rPr>
              <a:t>, </a:t>
            </a:r>
            <a:r>
              <a:rPr lang="en-US" altLang="zh-CN" i="1" dirty="0" err="1">
                <a:solidFill>
                  <a:schemeClr val="bg1"/>
                </a:solidFill>
              </a:rPr>
              <a:t>naviguer</a:t>
            </a:r>
            <a:r>
              <a:rPr lang="en-US" altLang="zh-CN" i="1" dirty="0">
                <a:solidFill>
                  <a:schemeClr val="bg1"/>
                </a:solidFill>
              </a:rPr>
              <a:t> et </a:t>
            </a:r>
            <a:r>
              <a:rPr lang="en-US" altLang="zh-CN" i="1" dirty="0" err="1">
                <a:solidFill>
                  <a:schemeClr val="bg1"/>
                </a:solidFill>
              </a:rPr>
              <a:t>apprendre</a:t>
            </a:r>
            <a:r>
              <a:rPr lang="en-US" altLang="zh-CN" dirty="0">
                <a:solidFill>
                  <a:schemeClr val="bg1"/>
                </a:solidFill>
              </a:rPr>
              <a:t>. PhD thesis, </a:t>
            </a:r>
            <a:r>
              <a:rPr lang="en-US" altLang="zh-CN" dirty="0" err="1">
                <a:solidFill>
                  <a:schemeClr val="bg1"/>
                </a:solidFill>
              </a:rPr>
              <a:t>Universit</a:t>
            </a:r>
            <a:r>
              <a:rPr lang="zh-CN" altLang="zh-CN" dirty="0">
                <a:solidFill>
                  <a:schemeClr val="bg1"/>
                </a:solidFill>
              </a:rPr>
              <a:t>´</a:t>
            </a:r>
            <a:r>
              <a:rPr lang="en-US" altLang="zh-CN" dirty="0">
                <a:solidFill>
                  <a:schemeClr val="bg1"/>
                </a:solidFill>
              </a:rPr>
              <a:t>e de Rennes 1, 2003.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8. S. </a:t>
            </a:r>
            <a:r>
              <a:rPr lang="en-US" altLang="zh-CN" dirty="0" err="1">
                <a:solidFill>
                  <a:schemeClr val="bg1"/>
                </a:solidFill>
              </a:rPr>
              <a:t>Ferr</a:t>
            </a:r>
            <a:r>
              <a:rPr lang="zh-CN" altLang="zh-CN" dirty="0">
                <a:solidFill>
                  <a:schemeClr val="bg1"/>
                </a:solidFill>
              </a:rPr>
              <a:t>´</a:t>
            </a:r>
            <a:r>
              <a:rPr lang="en-US" altLang="zh-CN" dirty="0">
                <a:solidFill>
                  <a:schemeClr val="bg1"/>
                </a:solidFill>
              </a:rPr>
              <a:t>e and O. </a:t>
            </a:r>
            <a:r>
              <a:rPr lang="en-US" altLang="zh-CN" dirty="0" err="1">
                <a:solidFill>
                  <a:schemeClr val="bg1"/>
                </a:solidFill>
              </a:rPr>
              <a:t>Ridoux</a:t>
            </a:r>
            <a:r>
              <a:rPr lang="en-US" altLang="zh-CN" dirty="0">
                <a:solidFill>
                  <a:schemeClr val="bg1"/>
                </a:solidFill>
              </a:rPr>
              <a:t>. A file system based on concept analysis. In Y. </a:t>
            </a:r>
            <a:r>
              <a:rPr lang="en-US" altLang="zh-CN" dirty="0" err="1">
                <a:solidFill>
                  <a:schemeClr val="bg1"/>
                </a:solidFill>
              </a:rPr>
              <a:t>Sagiv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editor, </a:t>
            </a:r>
            <a:r>
              <a:rPr lang="en-US" altLang="zh-CN" i="1" dirty="0">
                <a:solidFill>
                  <a:schemeClr val="bg1"/>
                </a:solidFill>
              </a:rPr>
              <a:t>Int. Conf. Rules and Objects in Databases</a:t>
            </a:r>
            <a:r>
              <a:rPr lang="en-US" altLang="zh-CN" dirty="0">
                <a:solidFill>
                  <a:schemeClr val="bg1"/>
                </a:solidFill>
              </a:rPr>
              <a:t>, LNCS 1861, pages 1033</a:t>
            </a:r>
            <a:r>
              <a:rPr lang="zh-CN" altLang="zh-CN" dirty="0">
                <a:solidFill>
                  <a:schemeClr val="bg1"/>
                </a:solidFill>
              </a:rPr>
              <a:t>–</a:t>
            </a:r>
            <a:r>
              <a:rPr lang="en-US" altLang="zh-CN" dirty="0">
                <a:solidFill>
                  <a:schemeClr val="bg1"/>
                </a:solidFill>
              </a:rPr>
              <a:t>1047.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Springer, 2000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9179" y="433137"/>
            <a:ext cx="1137385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9. S. </a:t>
            </a:r>
            <a:r>
              <a:rPr lang="en-US" altLang="zh-CN" dirty="0" err="1">
                <a:solidFill>
                  <a:schemeClr val="bg1"/>
                </a:solidFill>
              </a:rPr>
              <a:t>Ferr</a:t>
            </a:r>
            <a:r>
              <a:rPr lang="zh-CN" altLang="zh-CN" dirty="0">
                <a:solidFill>
                  <a:schemeClr val="bg1"/>
                </a:solidFill>
              </a:rPr>
              <a:t>´</a:t>
            </a:r>
            <a:r>
              <a:rPr lang="en-US" altLang="zh-CN" dirty="0">
                <a:solidFill>
                  <a:schemeClr val="bg1"/>
                </a:solidFill>
              </a:rPr>
              <a:t>e and O. </a:t>
            </a:r>
            <a:r>
              <a:rPr lang="en-US" altLang="zh-CN" dirty="0" err="1">
                <a:solidFill>
                  <a:schemeClr val="bg1"/>
                </a:solidFill>
              </a:rPr>
              <a:t>Ridoux</a:t>
            </a:r>
            <a:r>
              <a:rPr lang="en-US" altLang="zh-CN" dirty="0">
                <a:solidFill>
                  <a:schemeClr val="bg1"/>
                </a:solidFill>
              </a:rPr>
              <a:t>. A logical generalization of formal concept analysis. In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Int. Conf. Conceptual Structures</a:t>
            </a:r>
            <a:r>
              <a:rPr lang="en-US" altLang="zh-CN" dirty="0">
                <a:solidFill>
                  <a:schemeClr val="bg1"/>
                </a:solidFill>
              </a:rPr>
              <a:t>, LNCS 1867, pages 371</a:t>
            </a:r>
            <a:r>
              <a:rPr lang="zh-CN" altLang="zh-CN" dirty="0">
                <a:solidFill>
                  <a:schemeClr val="bg1"/>
                </a:solidFill>
              </a:rPr>
              <a:t>–</a:t>
            </a:r>
            <a:r>
              <a:rPr lang="en-US" altLang="zh-CN" dirty="0">
                <a:solidFill>
                  <a:schemeClr val="bg1"/>
                </a:solidFill>
              </a:rPr>
              <a:t>384, 2000.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10. S. </a:t>
            </a:r>
            <a:r>
              <a:rPr lang="en-US" altLang="zh-CN" dirty="0" err="1">
                <a:solidFill>
                  <a:schemeClr val="bg1"/>
                </a:solidFill>
              </a:rPr>
              <a:t>Ferr</a:t>
            </a:r>
            <a:r>
              <a:rPr lang="zh-CN" altLang="zh-CN" dirty="0">
                <a:solidFill>
                  <a:schemeClr val="bg1"/>
                </a:solidFill>
              </a:rPr>
              <a:t>´</a:t>
            </a:r>
            <a:r>
              <a:rPr lang="en-US" altLang="zh-CN" dirty="0">
                <a:solidFill>
                  <a:schemeClr val="bg1"/>
                </a:solidFill>
              </a:rPr>
              <a:t>e and O. </a:t>
            </a:r>
            <a:r>
              <a:rPr lang="en-US" altLang="zh-CN" dirty="0" err="1">
                <a:solidFill>
                  <a:schemeClr val="bg1"/>
                </a:solidFill>
              </a:rPr>
              <a:t>Ridoux</a:t>
            </a:r>
            <a:r>
              <a:rPr lang="en-US" altLang="zh-CN" dirty="0">
                <a:solidFill>
                  <a:schemeClr val="bg1"/>
                </a:solidFill>
              </a:rPr>
              <a:t>. A framework for developing embeddable customized logics.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In </a:t>
            </a:r>
            <a:r>
              <a:rPr lang="en-US" altLang="zh-CN" i="1" dirty="0">
                <a:solidFill>
                  <a:schemeClr val="bg1"/>
                </a:solidFill>
              </a:rPr>
              <a:t>LOPSTR</a:t>
            </a:r>
            <a:r>
              <a:rPr lang="en-US" altLang="zh-CN" dirty="0">
                <a:solidFill>
                  <a:schemeClr val="bg1"/>
                </a:solidFill>
              </a:rPr>
              <a:t>, LNCS 2372, pages 191</a:t>
            </a:r>
            <a:r>
              <a:rPr lang="zh-CN" altLang="zh-CN" dirty="0">
                <a:solidFill>
                  <a:schemeClr val="bg1"/>
                </a:solidFill>
              </a:rPr>
              <a:t>–</a:t>
            </a:r>
            <a:r>
              <a:rPr lang="en-US" altLang="zh-CN" dirty="0">
                <a:solidFill>
                  <a:schemeClr val="bg1"/>
                </a:solidFill>
              </a:rPr>
              <a:t>215. Springer, 2001.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11. S. </a:t>
            </a:r>
            <a:r>
              <a:rPr lang="en-US" altLang="zh-CN" dirty="0" err="1">
                <a:solidFill>
                  <a:schemeClr val="bg1"/>
                </a:solidFill>
              </a:rPr>
              <a:t>Ferr</a:t>
            </a:r>
            <a:r>
              <a:rPr lang="zh-CN" altLang="zh-CN" dirty="0">
                <a:solidFill>
                  <a:schemeClr val="bg1"/>
                </a:solidFill>
              </a:rPr>
              <a:t>´</a:t>
            </a:r>
            <a:r>
              <a:rPr lang="en-US" altLang="zh-CN" dirty="0">
                <a:solidFill>
                  <a:schemeClr val="bg1"/>
                </a:solidFill>
              </a:rPr>
              <a:t>e and O. </a:t>
            </a:r>
            <a:r>
              <a:rPr lang="en-US" altLang="zh-CN" dirty="0" err="1">
                <a:solidFill>
                  <a:schemeClr val="bg1"/>
                </a:solidFill>
              </a:rPr>
              <a:t>Ridoux</a:t>
            </a:r>
            <a:r>
              <a:rPr lang="en-US" altLang="zh-CN" dirty="0">
                <a:solidFill>
                  <a:schemeClr val="bg1"/>
                </a:solidFill>
              </a:rPr>
              <a:t>. Searching for objects and properties with logical concept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analysis. In </a:t>
            </a:r>
            <a:r>
              <a:rPr lang="en-US" altLang="zh-CN" i="1" dirty="0">
                <a:solidFill>
                  <a:schemeClr val="bg1"/>
                </a:solidFill>
              </a:rPr>
              <a:t>Int. Conf. Conceptual Structures</a:t>
            </a:r>
            <a:r>
              <a:rPr lang="en-US" altLang="zh-CN" dirty="0">
                <a:solidFill>
                  <a:schemeClr val="bg1"/>
                </a:solidFill>
              </a:rPr>
              <a:t>, LNCS 2120. Springer, 2001.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12. S. </a:t>
            </a:r>
            <a:r>
              <a:rPr lang="en-US" altLang="zh-CN" dirty="0" err="1">
                <a:solidFill>
                  <a:schemeClr val="bg1"/>
                </a:solidFill>
              </a:rPr>
              <a:t>Ferr</a:t>
            </a:r>
            <a:r>
              <a:rPr lang="zh-CN" altLang="zh-CN" dirty="0">
                <a:solidFill>
                  <a:schemeClr val="bg1"/>
                </a:solidFill>
              </a:rPr>
              <a:t>´</a:t>
            </a:r>
            <a:r>
              <a:rPr lang="en-US" altLang="zh-CN" dirty="0">
                <a:solidFill>
                  <a:schemeClr val="bg1"/>
                </a:solidFill>
              </a:rPr>
              <a:t>e and O. </a:t>
            </a:r>
            <a:r>
              <a:rPr lang="en-US" altLang="zh-CN" dirty="0" err="1">
                <a:solidFill>
                  <a:schemeClr val="bg1"/>
                </a:solidFill>
              </a:rPr>
              <a:t>Ridoux</a:t>
            </a:r>
            <a:r>
              <a:rPr lang="en-US" altLang="zh-CN" dirty="0">
                <a:solidFill>
                  <a:schemeClr val="bg1"/>
                </a:solidFill>
              </a:rPr>
              <a:t>. The use of associative concepts in the incremental building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of a logical context. In U. </a:t>
            </a:r>
            <a:r>
              <a:rPr lang="en-US" altLang="zh-CN" dirty="0" err="1">
                <a:solidFill>
                  <a:schemeClr val="bg1"/>
                </a:solidFill>
              </a:rPr>
              <a:t>Priss</a:t>
            </a:r>
            <a:r>
              <a:rPr lang="en-US" altLang="zh-CN" dirty="0">
                <a:solidFill>
                  <a:schemeClr val="bg1"/>
                </a:solidFill>
              </a:rPr>
              <a:t>, D. Corbett, and G. </a:t>
            </a:r>
            <a:r>
              <a:rPr lang="en-US" altLang="zh-CN" dirty="0" err="1">
                <a:solidFill>
                  <a:schemeClr val="bg1"/>
                </a:solidFill>
              </a:rPr>
              <a:t>Angelova</a:t>
            </a:r>
            <a:r>
              <a:rPr lang="en-US" altLang="zh-CN" dirty="0">
                <a:solidFill>
                  <a:schemeClr val="bg1"/>
                </a:solidFill>
              </a:rPr>
              <a:t>, editors, </a:t>
            </a:r>
            <a:r>
              <a:rPr lang="en-US" altLang="zh-CN" i="1" dirty="0">
                <a:solidFill>
                  <a:schemeClr val="bg1"/>
                </a:solidFill>
              </a:rPr>
              <a:t>Int. Conf.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Conceptual Structures</a:t>
            </a:r>
            <a:r>
              <a:rPr lang="en-US" altLang="zh-CN" dirty="0">
                <a:solidFill>
                  <a:schemeClr val="bg1"/>
                </a:solidFill>
              </a:rPr>
              <a:t>, LNCS 2393, pages 299</a:t>
            </a:r>
            <a:r>
              <a:rPr lang="zh-CN" altLang="zh-CN" dirty="0">
                <a:solidFill>
                  <a:schemeClr val="bg1"/>
                </a:solidFill>
              </a:rPr>
              <a:t>–</a:t>
            </a:r>
            <a:r>
              <a:rPr lang="en-US" altLang="zh-CN" dirty="0">
                <a:solidFill>
                  <a:schemeClr val="bg1"/>
                </a:solidFill>
              </a:rPr>
              <a:t>313. Springer, 2002.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Logic Information Systems for Logic Programmers 19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13. S. </a:t>
            </a:r>
            <a:r>
              <a:rPr lang="en-US" altLang="zh-CN" dirty="0" err="1">
                <a:solidFill>
                  <a:schemeClr val="bg1"/>
                </a:solidFill>
              </a:rPr>
              <a:t>Ferr</a:t>
            </a:r>
            <a:r>
              <a:rPr lang="zh-CN" altLang="zh-CN" dirty="0">
                <a:solidFill>
                  <a:schemeClr val="bg1"/>
                </a:solidFill>
              </a:rPr>
              <a:t>´</a:t>
            </a:r>
            <a:r>
              <a:rPr lang="en-US" altLang="zh-CN" dirty="0">
                <a:solidFill>
                  <a:schemeClr val="bg1"/>
                </a:solidFill>
              </a:rPr>
              <a:t>e and O. </a:t>
            </a:r>
            <a:r>
              <a:rPr lang="en-US" altLang="zh-CN" dirty="0" err="1">
                <a:solidFill>
                  <a:schemeClr val="bg1"/>
                </a:solidFill>
              </a:rPr>
              <a:t>Ridoux</a:t>
            </a:r>
            <a:r>
              <a:rPr lang="en-US" altLang="zh-CN" dirty="0">
                <a:solidFill>
                  <a:schemeClr val="bg1"/>
                </a:solidFill>
              </a:rPr>
              <a:t>. Introduction to logic information systems. </a:t>
            </a:r>
            <a:r>
              <a:rPr lang="en-US" altLang="zh-CN" i="1" dirty="0">
                <a:solidFill>
                  <a:schemeClr val="bg1"/>
                </a:solidFill>
              </a:rPr>
              <a:t>Elsevier J.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Information Processing &amp; Management</a:t>
            </a:r>
            <a:r>
              <a:rPr lang="en-US" altLang="zh-CN" dirty="0">
                <a:solidFill>
                  <a:schemeClr val="bg1"/>
                </a:solidFill>
              </a:rPr>
              <a:t>, In Press (available at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http://www.sciencedirect.com/science).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14. B. </a:t>
            </a:r>
            <a:r>
              <a:rPr lang="en-US" altLang="zh-CN" dirty="0" err="1">
                <a:solidFill>
                  <a:schemeClr val="bg1"/>
                </a:solidFill>
              </a:rPr>
              <a:t>Ganter</a:t>
            </a:r>
            <a:r>
              <a:rPr lang="en-US" altLang="zh-CN" dirty="0">
                <a:solidFill>
                  <a:schemeClr val="bg1"/>
                </a:solidFill>
              </a:rPr>
              <a:t> and R. </a:t>
            </a:r>
            <a:r>
              <a:rPr lang="en-US" altLang="zh-CN" dirty="0" err="1">
                <a:solidFill>
                  <a:schemeClr val="bg1"/>
                </a:solidFill>
              </a:rPr>
              <a:t>Wille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en-US" altLang="zh-CN" i="1" dirty="0">
                <a:solidFill>
                  <a:schemeClr val="bg1"/>
                </a:solidFill>
              </a:rPr>
              <a:t>Formal Concept Analysis </a:t>
            </a:r>
            <a:r>
              <a:rPr lang="zh-CN" altLang="zh-CN" i="1" dirty="0">
                <a:solidFill>
                  <a:schemeClr val="bg1"/>
                </a:solidFill>
              </a:rPr>
              <a:t>—</a:t>
            </a:r>
            <a:r>
              <a:rPr lang="en-US" altLang="zh-CN" i="1" dirty="0">
                <a:solidFill>
                  <a:schemeClr val="bg1"/>
                </a:solidFill>
              </a:rPr>
              <a:t> Mathematical Foundations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Springer, 1999.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15. D.K. Gifford, P. </a:t>
            </a:r>
            <a:r>
              <a:rPr lang="en-US" altLang="zh-CN" dirty="0" err="1">
                <a:solidFill>
                  <a:schemeClr val="bg1"/>
                </a:solidFill>
              </a:rPr>
              <a:t>Jouvelot</a:t>
            </a:r>
            <a:r>
              <a:rPr lang="en-US" altLang="zh-CN" dirty="0">
                <a:solidFill>
                  <a:schemeClr val="bg1"/>
                </a:solidFill>
              </a:rPr>
              <a:t>, M.A. Sheldon, and J.W. O</a:t>
            </a:r>
            <a:r>
              <a:rPr lang="zh-CN" altLang="zh-CN" dirty="0">
                <a:solidFill>
                  <a:schemeClr val="bg1"/>
                </a:solidFill>
              </a:rPr>
              <a:t>’</a:t>
            </a:r>
            <a:r>
              <a:rPr lang="en-US" altLang="zh-CN" dirty="0">
                <a:solidFill>
                  <a:schemeClr val="bg1"/>
                </a:solidFill>
              </a:rPr>
              <a:t>Toole Jr. Semantic file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systems. In </a:t>
            </a:r>
            <a:r>
              <a:rPr lang="en-US" altLang="zh-CN" i="1" dirty="0">
                <a:solidFill>
                  <a:schemeClr val="bg1"/>
                </a:solidFill>
              </a:rPr>
              <a:t>13th ACM </a:t>
            </a:r>
            <a:r>
              <a:rPr lang="en-US" altLang="zh-CN" i="1" dirty="0" err="1">
                <a:solidFill>
                  <a:schemeClr val="bg1"/>
                </a:solidFill>
              </a:rPr>
              <a:t>Symp</a:t>
            </a:r>
            <a:r>
              <a:rPr lang="en-US" altLang="zh-CN" i="1" dirty="0">
                <a:solidFill>
                  <a:schemeClr val="bg1"/>
                </a:solidFill>
              </a:rPr>
              <a:t>. on Operating Systems Principles</a:t>
            </a:r>
            <a:r>
              <a:rPr lang="en-US" altLang="zh-CN" dirty="0">
                <a:solidFill>
                  <a:schemeClr val="bg1"/>
                </a:solidFill>
              </a:rPr>
              <a:t>, pages 16</a:t>
            </a:r>
            <a:r>
              <a:rPr lang="zh-CN" altLang="zh-CN" dirty="0">
                <a:solidFill>
                  <a:schemeClr val="bg1"/>
                </a:solidFill>
              </a:rPr>
              <a:t>–</a:t>
            </a:r>
            <a:r>
              <a:rPr lang="en-US" altLang="zh-CN" dirty="0">
                <a:solidFill>
                  <a:schemeClr val="bg1"/>
                </a:solidFill>
              </a:rPr>
              <a:t>25. ACM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SIGOPS, 1991.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16. R. Godin, R. </a:t>
            </a:r>
            <a:r>
              <a:rPr lang="en-US" altLang="zh-CN" dirty="0" err="1">
                <a:solidFill>
                  <a:schemeClr val="bg1"/>
                </a:solidFill>
              </a:rPr>
              <a:t>Missaoui</a:t>
            </a:r>
            <a:r>
              <a:rPr lang="en-US" altLang="zh-CN" dirty="0">
                <a:solidFill>
                  <a:schemeClr val="bg1"/>
                </a:solidFill>
              </a:rPr>
              <a:t>, and A. April. Experimental comparison of navigation in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 Galois lattice with conventional information retrieval methods. </a:t>
            </a:r>
            <a:r>
              <a:rPr lang="en-US" altLang="zh-CN" i="1" dirty="0">
                <a:solidFill>
                  <a:schemeClr val="bg1"/>
                </a:solidFill>
              </a:rPr>
              <a:t>International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i="1" dirty="0">
                <a:solidFill>
                  <a:schemeClr val="bg1"/>
                </a:solidFill>
              </a:rPr>
              <a:t>Journal of Man-Machine Studies</a:t>
            </a:r>
            <a:r>
              <a:rPr lang="en-US" altLang="zh-CN" dirty="0">
                <a:solidFill>
                  <a:schemeClr val="bg1"/>
                </a:solidFill>
              </a:rPr>
              <a:t>, 38(5):747</a:t>
            </a:r>
            <a:r>
              <a:rPr lang="zh-CN" altLang="zh-CN" dirty="0">
                <a:solidFill>
                  <a:schemeClr val="bg1"/>
                </a:solidFill>
              </a:rPr>
              <a:t>–</a:t>
            </a:r>
            <a:r>
              <a:rPr lang="en-US" altLang="zh-CN" dirty="0">
                <a:solidFill>
                  <a:schemeClr val="bg1"/>
                </a:solidFill>
              </a:rPr>
              <a:t>767, 1993.</a:t>
            </a:r>
            <a:endParaRPr lang="zh-CN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779" y="27874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</a:rPr>
              <a:t>谢谢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9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直觉逻辑系统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93039" y="2758997"/>
            <a:ext cx="2696308" cy="984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逻辑信息系统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3039" y="4187930"/>
            <a:ext cx="2696308" cy="984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逻辑程序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10" idx="1"/>
          </p:cNvCxnSpPr>
          <p:nvPr/>
        </p:nvCxnSpPr>
        <p:spPr>
          <a:xfrm>
            <a:off x="4389347" y="3251367"/>
            <a:ext cx="2191526" cy="6975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10" idx="1"/>
          </p:cNvCxnSpPr>
          <p:nvPr/>
        </p:nvCxnSpPr>
        <p:spPr>
          <a:xfrm flipV="1">
            <a:off x="4389347" y="3948891"/>
            <a:ext cx="2191526" cy="7314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580873" y="3386183"/>
            <a:ext cx="2813538" cy="1125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逻辑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56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671251" y="477907"/>
            <a:ext cx="2402127" cy="107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意义的逻辑概念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07317" y="1700299"/>
            <a:ext cx="2402127" cy="1035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扩展的逻辑概念</a:t>
            </a:r>
          </a:p>
        </p:txBody>
      </p:sp>
      <p:cxnSp>
        <p:nvCxnSpPr>
          <p:cNvPr id="14" name="直接箭头连接符 13"/>
          <p:cNvCxnSpPr>
            <a:stCxn id="12" idx="3"/>
            <a:endCxn id="16" idx="1"/>
          </p:cNvCxnSpPr>
          <p:nvPr/>
        </p:nvCxnSpPr>
        <p:spPr>
          <a:xfrm>
            <a:off x="4073378" y="1015892"/>
            <a:ext cx="2681039" cy="5024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3"/>
            <a:endCxn id="16" idx="1"/>
          </p:cNvCxnSpPr>
          <p:nvPr/>
        </p:nvCxnSpPr>
        <p:spPr>
          <a:xfrm flipV="1">
            <a:off x="4109444" y="1518321"/>
            <a:ext cx="2644973" cy="6998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754417" y="1049273"/>
            <a:ext cx="2088806" cy="938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方法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92569" y="3318570"/>
            <a:ext cx="1837691" cy="71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属性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71251" y="3318570"/>
            <a:ext cx="1837691" cy="71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意义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7" idx="3"/>
            <a:endCxn id="11" idx="1"/>
          </p:cNvCxnSpPr>
          <p:nvPr/>
        </p:nvCxnSpPr>
        <p:spPr>
          <a:xfrm>
            <a:off x="3508942" y="3677392"/>
            <a:ext cx="178362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73747" y="3318570"/>
            <a:ext cx="99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表示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03486" y="5603261"/>
            <a:ext cx="2354823" cy="7762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扩展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71251" y="5603261"/>
            <a:ext cx="2354823" cy="7762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集合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71251" y="4303161"/>
            <a:ext cx="2354823" cy="911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共同的属性的项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2" idx="2"/>
            <a:endCxn id="21" idx="0"/>
          </p:cNvCxnSpPr>
          <p:nvPr/>
        </p:nvCxnSpPr>
        <p:spPr>
          <a:xfrm>
            <a:off x="2848663" y="5215113"/>
            <a:ext cx="0" cy="388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3"/>
            <a:endCxn id="20" idx="1"/>
          </p:cNvCxnSpPr>
          <p:nvPr/>
        </p:nvCxnSpPr>
        <p:spPr>
          <a:xfrm>
            <a:off x="4026074" y="5991410"/>
            <a:ext cx="117741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6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1" grpId="0" animBg="1"/>
      <p:bldP spid="17" grpId="0" animBg="1"/>
      <p:bldP spid="19" grpId="0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32315" y="2913471"/>
            <a:ext cx="2813538" cy="11840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基于逻辑的计算机系统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25392" y="838488"/>
            <a:ext cx="2227384" cy="89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意义引擎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9146" y="3071733"/>
            <a:ext cx="1594339" cy="867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意义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34683" y="3071734"/>
            <a:ext cx="2461848" cy="867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相应的扩展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0"/>
            <a:endCxn id="5" idx="2"/>
          </p:cNvCxnSpPr>
          <p:nvPr/>
        </p:nvCxnSpPr>
        <p:spPr>
          <a:xfrm flipV="1">
            <a:off x="5739084" y="1729442"/>
            <a:ext cx="0" cy="1184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7" idx="1"/>
          </p:cNvCxnSpPr>
          <p:nvPr/>
        </p:nvCxnSpPr>
        <p:spPr>
          <a:xfrm>
            <a:off x="7145853" y="3505488"/>
            <a:ext cx="14888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4" idx="1"/>
          </p:cNvCxnSpPr>
          <p:nvPr/>
        </p:nvCxnSpPr>
        <p:spPr>
          <a:xfrm>
            <a:off x="2843485" y="3505487"/>
            <a:ext cx="148883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22869" y="4566428"/>
            <a:ext cx="8088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chemeClr val="bg1"/>
                </a:solidFill>
              </a:rPr>
              <a:t>意义被认为是有表现力和结构化</a:t>
            </a:r>
            <a:r>
              <a:rPr lang="zh-CN" altLang="zh-CN" sz="3200" dirty="0" smtClean="0">
                <a:solidFill>
                  <a:schemeClr val="bg1"/>
                </a:solidFill>
              </a:rPr>
              <a:t>，扩展</a:t>
            </a:r>
            <a:r>
              <a:rPr lang="zh-CN" altLang="zh-CN" sz="3200" dirty="0">
                <a:solidFill>
                  <a:schemeClr val="bg1"/>
                </a:solidFill>
              </a:rPr>
              <a:t>是平面和非结构化。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10910" y="3024813"/>
            <a:ext cx="75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写入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13278" y="3007228"/>
            <a:ext cx="75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计算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5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9586" y="3384883"/>
            <a:ext cx="1336431" cy="562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意义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9585" y="4088266"/>
            <a:ext cx="1336431" cy="562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程序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9585" y="4791649"/>
            <a:ext cx="1336431" cy="562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查询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49819" y="664204"/>
            <a:ext cx="3188677" cy="1008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PROLOG</a:t>
            </a:r>
            <a:r>
              <a:rPr lang="zh-CN" altLang="zh-CN" sz="3200" dirty="0">
                <a:solidFill>
                  <a:schemeClr val="tx1"/>
                </a:solidFill>
              </a:rPr>
              <a:t>解释器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87307" y="3947592"/>
            <a:ext cx="2954215" cy="844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逻辑程序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15244" y="3478668"/>
            <a:ext cx="1735016" cy="679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扩展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15244" y="4557188"/>
            <a:ext cx="1735016" cy="679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答案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69608" y="3877249"/>
            <a:ext cx="2227392" cy="679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错误的答案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69608" y="5049552"/>
            <a:ext cx="2227391" cy="890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缺少预期的答案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3"/>
            <a:endCxn id="8" idx="1"/>
          </p:cNvCxnSpPr>
          <p:nvPr/>
        </p:nvCxnSpPr>
        <p:spPr>
          <a:xfrm>
            <a:off x="2526017" y="3666237"/>
            <a:ext cx="961290" cy="7033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  <a:endCxn id="8" idx="1"/>
          </p:cNvCxnSpPr>
          <p:nvPr/>
        </p:nvCxnSpPr>
        <p:spPr>
          <a:xfrm>
            <a:off x="2526016" y="4369620"/>
            <a:ext cx="961291" cy="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  <a:endCxn id="8" idx="1"/>
          </p:cNvCxnSpPr>
          <p:nvPr/>
        </p:nvCxnSpPr>
        <p:spPr>
          <a:xfrm flipV="1">
            <a:off x="2526016" y="4369622"/>
            <a:ext cx="961291" cy="7033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2"/>
            <a:endCxn id="39" idx="0"/>
          </p:cNvCxnSpPr>
          <p:nvPr/>
        </p:nvCxnSpPr>
        <p:spPr>
          <a:xfrm>
            <a:off x="8044158" y="1672389"/>
            <a:ext cx="1" cy="11024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9" idx="1"/>
          </p:cNvCxnSpPr>
          <p:nvPr/>
        </p:nvCxnSpPr>
        <p:spPr>
          <a:xfrm flipV="1">
            <a:off x="6441522" y="3818638"/>
            <a:ext cx="773722" cy="5509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3"/>
            <a:endCxn id="10" idx="1"/>
          </p:cNvCxnSpPr>
          <p:nvPr/>
        </p:nvCxnSpPr>
        <p:spPr>
          <a:xfrm>
            <a:off x="6441522" y="4369622"/>
            <a:ext cx="773722" cy="5275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3"/>
            <a:endCxn id="11" idx="1"/>
          </p:cNvCxnSpPr>
          <p:nvPr/>
        </p:nvCxnSpPr>
        <p:spPr>
          <a:xfrm flipV="1">
            <a:off x="8950260" y="4217219"/>
            <a:ext cx="619348" cy="679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3"/>
            <a:endCxn id="13" idx="1"/>
          </p:cNvCxnSpPr>
          <p:nvPr/>
        </p:nvCxnSpPr>
        <p:spPr>
          <a:xfrm>
            <a:off x="8950260" y="4897158"/>
            <a:ext cx="619348" cy="5978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1805" y="721894"/>
            <a:ext cx="1868289" cy="892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程序员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endCxn id="4" idx="1"/>
          </p:cNvCxnSpPr>
          <p:nvPr/>
        </p:nvCxnSpPr>
        <p:spPr>
          <a:xfrm>
            <a:off x="415863" y="1614701"/>
            <a:ext cx="773723" cy="20515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5" idx="1"/>
          </p:cNvCxnSpPr>
          <p:nvPr/>
        </p:nvCxnSpPr>
        <p:spPr>
          <a:xfrm>
            <a:off x="415864" y="1614701"/>
            <a:ext cx="773721" cy="27549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6" idx="1"/>
          </p:cNvCxnSpPr>
          <p:nvPr/>
        </p:nvCxnSpPr>
        <p:spPr>
          <a:xfrm>
            <a:off x="415863" y="1614701"/>
            <a:ext cx="773722" cy="34583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" idx="3"/>
            <a:endCxn id="7" idx="1"/>
          </p:cNvCxnSpPr>
          <p:nvPr/>
        </p:nvCxnSpPr>
        <p:spPr>
          <a:xfrm flipV="1">
            <a:off x="1970094" y="1168297"/>
            <a:ext cx="4479725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828383" y="2774819"/>
            <a:ext cx="2431551" cy="2901704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6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2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1014" y="2602527"/>
            <a:ext cx="2157046" cy="703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用户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84276" y="2596673"/>
            <a:ext cx="2157046" cy="703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数据库或</a:t>
            </a:r>
            <a:r>
              <a:rPr lang="en-US" altLang="zh-CN" sz="2400" dirty="0" smtClean="0">
                <a:solidFill>
                  <a:schemeClr val="tx1"/>
                </a:solidFill>
              </a:rPr>
              <a:t>Web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38493" y="2596673"/>
            <a:ext cx="2157046" cy="703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查询结果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014" y="1195758"/>
            <a:ext cx="2157046" cy="703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信息目标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endCxn id="6" idx="0"/>
          </p:cNvCxnSpPr>
          <p:nvPr/>
        </p:nvCxnSpPr>
        <p:spPr>
          <a:xfrm>
            <a:off x="10117016" y="1541592"/>
            <a:ext cx="0" cy="10550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3"/>
          </p:cNvCxnSpPr>
          <p:nvPr/>
        </p:nvCxnSpPr>
        <p:spPr>
          <a:xfrm flipH="1">
            <a:off x="2368060" y="1541592"/>
            <a:ext cx="7748956" cy="58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5791199" y="1219208"/>
            <a:ext cx="609601" cy="703384"/>
            <a:chOff x="5791199" y="1195758"/>
            <a:chExt cx="609601" cy="703384"/>
          </a:xfrm>
          <a:solidFill>
            <a:schemeClr val="bg1"/>
          </a:solidFill>
        </p:grpSpPr>
        <p:cxnSp>
          <p:nvCxnSpPr>
            <p:cNvPr id="27" name="直接连接符 26"/>
            <p:cNvCxnSpPr/>
            <p:nvPr/>
          </p:nvCxnSpPr>
          <p:spPr>
            <a:xfrm>
              <a:off x="5791200" y="1195758"/>
              <a:ext cx="609600" cy="703384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791199" y="1195758"/>
              <a:ext cx="539261" cy="61546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3153507" y="4149976"/>
            <a:ext cx="2157046" cy="703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逻辑程序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53507" y="2602527"/>
            <a:ext cx="2157046" cy="703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计算机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55543" y="4156160"/>
            <a:ext cx="2157046" cy="703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满意的结果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" idx="0"/>
            <a:endCxn id="7" idx="2"/>
          </p:cNvCxnSpPr>
          <p:nvPr/>
        </p:nvCxnSpPr>
        <p:spPr>
          <a:xfrm flipV="1">
            <a:off x="1289537" y="1899142"/>
            <a:ext cx="0" cy="7033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3"/>
            <a:endCxn id="33" idx="1"/>
          </p:cNvCxnSpPr>
          <p:nvPr/>
        </p:nvCxnSpPr>
        <p:spPr>
          <a:xfrm>
            <a:off x="2368060" y="2954219"/>
            <a:ext cx="78544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3" idx="3"/>
            <a:endCxn id="5" idx="1"/>
          </p:cNvCxnSpPr>
          <p:nvPr/>
        </p:nvCxnSpPr>
        <p:spPr>
          <a:xfrm flipV="1">
            <a:off x="5310553" y="2948365"/>
            <a:ext cx="773723" cy="58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" idx="3"/>
            <a:endCxn id="6" idx="1"/>
          </p:cNvCxnSpPr>
          <p:nvPr/>
        </p:nvCxnSpPr>
        <p:spPr>
          <a:xfrm>
            <a:off x="8241322" y="2948365"/>
            <a:ext cx="79717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3" idx="2"/>
            <a:endCxn id="32" idx="0"/>
          </p:cNvCxnSpPr>
          <p:nvPr/>
        </p:nvCxnSpPr>
        <p:spPr>
          <a:xfrm>
            <a:off x="4232030" y="3305911"/>
            <a:ext cx="0" cy="8440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2" idx="3"/>
            <a:endCxn id="24" idx="1"/>
          </p:cNvCxnSpPr>
          <p:nvPr/>
        </p:nvCxnSpPr>
        <p:spPr>
          <a:xfrm>
            <a:off x="5310553" y="4501668"/>
            <a:ext cx="1043972" cy="6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354525" y="4156160"/>
            <a:ext cx="2157046" cy="703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更好的查询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24" idx="3"/>
            <a:endCxn id="35" idx="1"/>
          </p:cNvCxnSpPr>
          <p:nvPr/>
        </p:nvCxnSpPr>
        <p:spPr>
          <a:xfrm>
            <a:off x="8511571" y="4507852"/>
            <a:ext cx="10439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24" idx="2"/>
            <a:endCxn id="32" idx="2"/>
          </p:cNvCxnSpPr>
          <p:nvPr/>
        </p:nvCxnSpPr>
        <p:spPr>
          <a:xfrm rot="5400000" flipH="1">
            <a:off x="5829447" y="3255943"/>
            <a:ext cx="6184" cy="3201018"/>
          </a:xfrm>
          <a:prstGeom prst="curvedConnector3">
            <a:avLst>
              <a:gd name="adj1" fmla="val -1329492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4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2" grpId="0" animBg="1"/>
      <p:bldP spid="33" grpId="0" animBg="1"/>
      <p:bldP spid="35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6275" y="3048000"/>
            <a:ext cx="98498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逻辑信息系统（</a:t>
            </a:r>
            <a:r>
              <a:rPr lang="en-US" altLang="zh-CN" sz="3200" dirty="0" smtClean="0">
                <a:solidFill>
                  <a:schemeClr val="bg1"/>
                </a:solidFill>
              </a:rPr>
              <a:t>Logic Information System </a:t>
            </a:r>
            <a:r>
              <a:rPr lang="zh-CN" altLang="en-US" sz="3200" dirty="0" smtClean="0">
                <a:solidFill>
                  <a:schemeClr val="bg1"/>
                </a:solidFill>
              </a:rPr>
              <a:t>简称</a:t>
            </a:r>
            <a:r>
              <a:rPr lang="en-US" altLang="zh-CN" sz="3200" dirty="0" smtClean="0">
                <a:solidFill>
                  <a:schemeClr val="bg1"/>
                </a:solidFill>
              </a:rPr>
              <a:t>LIS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r>
              <a:rPr lang="zh-CN" altLang="zh-CN" sz="3200" dirty="0" smtClean="0">
                <a:solidFill>
                  <a:schemeClr val="bg1"/>
                </a:solidFill>
              </a:rPr>
              <a:t>是</a:t>
            </a:r>
            <a:r>
              <a:rPr lang="zh-CN" altLang="en-US" sz="3200" dirty="0" smtClean="0">
                <a:solidFill>
                  <a:schemeClr val="bg1"/>
                </a:solidFill>
              </a:rPr>
              <a:t>由</a:t>
            </a:r>
            <a:r>
              <a:rPr lang="zh-CN" altLang="zh-CN" sz="3200" dirty="0" smtClean="0">
                <a:solidFill>
                  <a:schemeClr val="bg1"/>
                </a:solidFill>
              </a:rPr>
              <a:t>三</a:t>
            </a:r>
            <a:r>
              <a:rPr lang="zh-CN" altLang="en-US" sz="3200" dirty="0" smtClean="0">
                <a:solidFill>
                  <a:schemeClr val="bg1"/>
                </a:solidFill>
              </a:rPr>
              <a:t>个部</a:t>
            </a:r>
            <a:r>
              <a:rPr lang="zh-CN" altLang="zh-CN" sz="3200" dirty="0" smtClean="0">
                <a:solidFill>
                  <a:schemeClr val="bg1"/>
                </a:solidFill>
              </a:rPr>
              <a:t>分组</a:t>
            </a:r>
            <a:r>
              <a:rPr lang="zh-CN" altLang="en-US" sz="3200" dirty="0" smtClean="0">
                <a:solidFill>
                  <a:schemeClr val="bg1"/>
                </a:solidFill>
              </a:rPr>
              <a:t>成的</a:t>
            </a:r>
            <a:r>
              <a:rPr lang="en-US" altLang="zh-CN" sz="3200" dirty="0" smtClean="0">
                <a:solidFill>
                  <a:schemeClr val="bg1"/>
                </a:solidFill>
              </a:rPr>
              <a:t>:</a:t>
            </a:r>
            <a:endParaRPr lang="zh-CN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1</a:t>
            </a:r>
            <a:r>
              <a:rPr lang="zh-CN" altLang="zh-CN" sz="3200" dirty="0">
                <a:solidFill>
                  <a:schemeClr val="bg1"/>
                </a:solidFill>
              </a:rPr>
              <a:t>。</a:t>
            </a:r>
            <a:r>
              <a:rPr lang="en-US" altLang="zh-CN" sz="3200" dirty="0">
                <a:solidFill>
                  <a:schemeClr val="bg1"/>
                </a:solidFill>
              </a:rPr>
              <a:t> </a:t>
            </a:r>
            <a:r>
              <a:rPr lang="zh-CN" altLang="zh-CN" sz="3200" dirty="0">
                <a:solidFill>
                  <a:schemeClr val="bg1"/>
                </a:solidFill>
              </a:rPr>
              <a:t>逻辑，</a:t>
            </a:r>
            <a:r>
              <a:rPr lang="zh-CN" altLang="zh-CN" sz="3200" dirty="0" smtClean="0">
                <a:solidFill>
                  <a:schemeClr val="bg1"/>
                </a:solidFill>
              </a:rPr>
              <a:t>在</a:t>
            </a:r>
            <a:r>
              <a:rPr lang="zh-CN" altLang="en-US" sz="3200" dirty="0" smtClean="0">
                <a:solidFill>
                  <a:schemeClr val="bg1"/>
                </a:solidFill>
              </a:rPr>
              <a:t>逻辑程序</a:t>
            </a:r>
            <a:r>
              <a:rPr lang="zh-CN" altLang="zh-CN" sz="3200" dirty="0" smtClean="0">
                <a:solidFill>
                  <a:schemeClr val="bg1"/>
                </a:solidFill>
              </a:rPr>
              <a:t>或者演绎数据库</a:t>
            </a:r>
            <a:r>
              <a:rPr lang="zh-CN" altLang="en-US" sz="3200" dirty="0" smtClean="0">
                <a:solidFill>
                  <a:schemeClr val="bg1"/>
                </a:solidFill>
              </a:rPr>
              <a:t>中</a:t>
            </a:r>
            <a:r>
              <a:rPr lang="zh-CN" altLang="zh-CN" sz="3200" dirty="0" smtClean="0">
                <a:solidFill>
                  <a:schemeClr val="bg1"/>
                </a:solidFill>
              </a:rPr>
              <a:t>，</a:t>
            </a:r>
            <a:r>
              <a:rPr lang="zh-CN" altLang="zh-CN" sz="3200" dirty="0">
                <a:solidFill>
                  <a:schemeClr val="bg1"/>
                </a:solidFill>
              </a:rPr>
              <a:t>用作为意义</a:t>
            </a:r>
            <a:r>
              <a:rPr lang="zh-CN" altLang="zh-CN" sz="3200" dirty="0" smtClean="0">
                <a:solidFill>
                  <a:schemeClr val="bg1"/>
                </a:solidFill>
              </a:rPr>
              <a:t>和扩展</a:t>
            </a:r>
            <a:r>
              <a:rPr lang="zh-CN" altLang="zh-CN" sz="3200" dirty="0">
                <a:solidFill>
                  <a:schemeClr val="bg1"/>
                </a:solidFill>
              </a:rPr>
              <a:t>原理提供</a:t>
            </a:r>
            <a:r>
              <a:rPr lang="zh-CN" altLang="zh-CN" sz="3200" dirty="0" smtClean="0">
                <a:solidFill>
                  <a:schemeClr val="bg1"/>
                </a:solidFill>
              </a:rPr>
              <a:t>灵活</a:t>
            </a:r>
            <a:r>
              <a:rPr lang="zh-CN" altLang="en-US" sz="3200" dirty="0" smtClean="0">
                <a:solidFill>
                  <a:schemeClr val="bg1"/>
                </a:solidFill>
              </a:rPr>
              <a:t>性</a:t>
            </a:r>
            <a:r>
              <a:rPr lang="zh-CN" altLang="zh-CN" sz="3200" dirty="0" smtClean="0">
                <a:solidFill>
                  <a:schemeClr val="bg1"/>
                </a:solidFill>
              </a:rPr>
              <a:t>和表现力</a:t>
            </a:r>
            <a:r>
              <a:rPr lang="zh-CN" altLang="zh-CN" sz="3200" dirty="0">
                <a:solidFill>
                  <a:schemeClr val="bg1"/>
                </a:solidFill>
              </a:rPr>
              <a:t>的语言。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2. </a:t>
            </a:r>
            <a:r>
              <a:rPr lang="zh-CN" altLang="zh-CN" sz="3200" dirty="0">
                <a:solidFill>
                  <a:schemeClr val="bg1"/>
                </a:solidFill>
              </a:rPr>
              <a:t>导航，在分层文件系统，用来提供精炼表达意义的处理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3. FCA</a:t>
            </a:r>
            <a:r>
              <a:rPr lang="zh-CN" altLang="zh-CN" sz="3200" dirty="0">
                <a:solidFill>
                  <a:schemeClr val="bg1"/>
                </a:solidFill>
              </a:rPr>
              <a:t>用于</a:t>
            </a:r>
            <a:r>
              <a:rPr lang="zh-CN" altLang="zh-CN" sz="3200" dirty="0" smtClean="0">
                <a:solidFill>
                  <a:schemeClr val="bg1"/>
                </a:solidFill>
              </a:rPr>
              <a:t>保持意义</a:t>
            </a:r>
            <a:r>
              <a:rPr lang="zh-CN" altLang="zh-CN" sz="3200" dirty="0">
                <a:solidFill>
                  <a:schemeClr val="bg1"/>
                </a:solidFill>
              </a:rPr>
              <a:t>和扩展之间的对称关系。</a:t>
            </a:r>
          </a:p>
        </p:txBody>
      </p:sp>
      <p:sp>
        <p:nvSpPr>
          <p:cNvPr id="3" name="矩形 2"/>
          <p:cNvSpPr/>
          <p:nvPr/>
        </p:nvSpPr>
        <p:spPr>
          <a:xfrm>
            <a:off x="5061285" y="288756"/>
            <a:ext cx="1844842" cy="753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LIS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11643" y="1676400"/>
            <a:ext cx="1844842" cy="753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逻辑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61285" y="1668378"/>
            <a:ext cx="1844842" cy="753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导航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10927" y="1668377"/>
            <a:ext cx="1844842" cy="753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FCA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 flipH="1">
            <a:off x="3834064" y="1042735"/>
            <a:ext cx="2149642" cy="6336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2"/>
            <a:endCxn id="5" idx="0"/>
          </p:cNvCxnSpPr>
          <p:nvPr/>
        </p:nvCxnSpPr>
        <p:spPr>
          <a:xfrm>
            <a:off x="5983706" y="1042735"/>
            <a:ext cx="0" cy="6256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2"/>
            <a:endCxn id="6" idx="0"/>
          </p:cNvCxnSpPr>
          <p:nvPr/>
        </p:nvCxnSpPr>
        <p:spPr>
          <a:xfrm>
            <a:off x="5983706" y="1042735"/>
            <a:ext cx="2149642" cy="6256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66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90863" y="465221"/>
            <a:ext cx="9705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chemeClr val="bg1"/>
                </a:solidFill>
              </a:rPr>
              <a:t>在一个</a:t>
            </a:r>
            <a:r>
              <a:rPr lang="en-US" altLang="zh-CN" sz="3200" dirty="0">
                <a:solidFill>
                  <a:schemeClr val="bg1"/>
                </a:solidFill>
              </a:rPr>
              <a:t>LIS</a:t>
            </a:r>
            <a:r>
              <a:rPr lang="zh-CN" altLang="zh-CN" sz="3200" dirty="0">
                <a:solidFill>
                  <a:schemeClr val="bg1"/>
                </a:solidFill>
              </a:rPr>
              <a:t>中查询的扩展是所有对象的</a:t>
            </a:r>
            <a:r>
              <a:rPr lang="zh-CN" altLang="zh-CN" sz="3200" dirty="0" smtClean="0">
                <a:solidFill>
                  <a:schemeClr val="bg1"/>
                </a:solidFill>
              </a:rPr>
              <a:t>集合，</a:t>
            </a:r>
            <a:r>
              <a:rPr lang="zh-CN" altLang="zh-CN" sz="3200" dirty="0">
                <a:solidFill>
                  <a:schemeClr val="bg1"/>
                </a:solidFill>
              </a:rPr>
              <a:t>但是这不是对查询的实际答案。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6504" y="4315327"/>
            <a:ext cx="2117558" cy="834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查询的实际答案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等于号 7"/>
          <p:cNvSpPr/>
          <p:nvPr/>
        </p:nvSpPr>
        <p:spPr>
          <a:xfrm>
            <a:off x="3978442" y="4523873"/>
            <a:ext cx="481263" cy="417095"/>
          </a:xfrm>
          <a:prstGeom prst="mathEqual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04085" y="4315325"/>
            <a:ext cx="2117558" cy="834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逻辑公式集合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91665" y="4315324"/>
            <a:ext cx="2117558" cy="834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本地文件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加号 11"/>
          <p:cNvSpPr/>
          <p:nvPr/>
        </p:nvSpPr>
        <p:spPr>
          <a:xfrm>
            <a:off x="6821905" y="4443659"/>
            <a:ext cx="569498" cy="62564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04085" y="2239070"/>
            <a:ext cx="2117558" cy="834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查询链接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2"/>
            <a:endCxn id="9" idx="0"/>
          </p:cNvCxnSpPr>
          <p:nvPr/>
        </p:nvCxnSpPr>
        <p:spPr>
          <a:xfrm>
            <a:off x="5662864" y="3073259"/>
            <a:ext cx="0" cy="12420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491665" y="2239069"/>
            <a:ext cx="2117558" cy="834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描述与查询匹配的文件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1" idx="0"/>
            <a:endCxn id="20" idx="2"/>
          </p:cNvCxnSpPr>
          <p:nvPr/>
        </p:nvCxnSpPr>
        <p:spPr>
          <a:xfrm flipV="1">
            <a:off x="8550444" y="3073258"/>
            <a:ext cx="0" cy="12420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9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2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1013</Words>
  <Application>Microsoft Office PowerPoint</Application>
  <PresentationFormat>宽屏</PresentationFormat>
  <Paragraphs>167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Office 主题</vt:lpstr>
      <vt:lpstr>逻辑概念分析</vt:lpstr>
      <vt:lpstr>PowerPoint 演示文稿</vt:lpstr>
      <vt:lpstr>1.直觉逻辑系统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2.逻辑的概念分析</vt:lpstr>
      <vt:lpstr>PowerPoint 演示文稿</vt:lpstr>
      <vt:lpstr>PowerPoint 演示文稿</vt:lpstr>
      <vt:lpstr>定义 4 (偏序 ≤c) 让 c1 和 c2 在C K，c 1 ≤c c2 ⇐⇒ ext(c1) ⊆ ext(c2) </vt:lpstr>
      <vt:lpstr>PowerPoint 演示文稿</vt:lpstr>
      <vt:lpstr>3.逻辑信息系统</vt:lpstr>
      <vt:lpstr>PowerPoint 演示文稿</vt:lpstr>
      <vt:lpstr>PowerPoint 演示文稿</vt:lpstr>
      <vt:lpstr>PowerPoint 演示文稿</vt:lpstr>
      <vt:lpstr>参考文献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逻辑概念分析</dc:title>
  <dc:creator>t</dc:creator>
  <cp:lastModifiedBy>tgq</cp:lastModifiedBy>
  <cp:revision>62</cp:revision>
  <dcterms:created xsi:type="dcterms:W3CDTF">2015-12-02T11:07:08Z</dcterms:created>
  <dcterms:modified xsi:type="dcterms:W3CDTF">2015-12-04T07:06:37Z</dcterms:modified>
</cp:coreProperties>
</file>