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1" r:id="rId16"/>
    <p:sldId id="292" r:id="rId17"/>
    <p:sldId id="273" r:id="rId18"/>
    <p:sldId id="278" r:id="rId19"/>
    <p:sldId id="302" r:id="rId20"/>
    <p:sldId id="301" r:id="rId21"/>
    <p:sldId id="293" r:id="rId22"/>
    <p:sldId id="294" r:id="rId23"/>
    <p:sldId id="299" r:id="rId24"/>
    <p:sldId id="300" r:id="rId25"/>
    <p:sldId id="295" r:id="rId26"/>
    <p:sldId id="296" r:id="rId27"/>
    <p:sldId id="297" r:id="rId28"/>
    <p:sldId id="298" r:id="rId29"/>
    <p:sldId id="279" r:id="rId30"/>
    <p:sldId id="280" r:id="rId31"/>
    <p:sldId id="281" r:id="rId32"/>
    <p:sldId id="282" r:id="rId33"/>
    <p:sldId id="283" r:id="rId34"/>
    <p:sldId id="286" r:id="rId35"/>
    <p:sldId id="289" r:id="rId36"/>
    <p:sldId id="290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D4AD3-D49D-48D7-9CF8-A8F2FDF3576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2B4E8-0662-4D87-9B58-C3B84407C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9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AEFB-01D4-4620-BA5F-4F89239A735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0A91-8C36-4314-B1A6-6792D9C88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11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AEFB-01D4-4620-BA5F-4F89239A735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0A91-8C36-4314-B1A6-6792D9C88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0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AEFB-01D4-4620-BA5F-4F89239A735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0A91-8C36-4314-B1A6-6792D9C88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542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228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12800" y="1600200"/>
            <a:ext cx="10871200" cy="21732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2800" y="3925889"/>
            <a:ext cx="10871200" cy="21732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97934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1367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3368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2CF45E43-71ED-43C0-BA47-ADC95EDFAB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098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AEFB-01D4-4620-BA5F-4F89239A735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0A91-8C36-4314-B1A6-6792D9C88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15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AEFB-01D4-4620-BA5F-4F89239A735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0A91-8C36-4314-B1A6-6792D9C88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00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AEFB-01D4-4620-BA5F-4F89239A735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0A91-8C36-4314-B1A6-6792D9C88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65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AEFB-01D4-4620-BA5F-4F89239A735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0A91-8C36-4314-B1A6-6792D9C88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09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AEFB-01D4-4620-BA5F-4F89239A735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0A91-8C36-4314-B1A6-6792D9C88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4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AEFB-01D4-4620-BA5F-4F89239A735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0A91-8C36-4314-B1A6-6792D9C88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09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AEFB-01D4-4620-BA5F-4F89239A735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0A91-8C36-4314-B1A6-6792D9C88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22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AEFB-01D4-4620-BA5F-4F89239A735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0A91-8C36-4314-B1A6-6792D9C88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7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AEFB-01D4-4620-BA5F-4F89239A735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30A91-8C36-4314-B1A6-6792D9C88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85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290300366@qq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信息系统建模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337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</a:t>
            </a:r>
            <a:r>
              <a:rPr lang="zh-CN" altLang="en-US"/>
              <a:t>信息查询模块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/>
              <a:t>信息查询模块是查询数据库中的相关信息，包括：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查询客户信息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查询职员信息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查询车辆信息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查询客户记录</a:t>
            </a:r>
          </a:p>
        </p:txBody>
      </p:sp>
    </p:spTree>
    <p:extLst>
      <p:ext uri="{BB962C8B-B14F-4D97-AF65-F5344CB8AC3E}">
        <p14:creationId xmlns:p14="http://schemas.microsoft.com/office/powerpoint/2010/main" val="293320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r>
              <a:rPr lang="zh-CN" altLang="en-US" dirty="0"/>
              <a:t>任务：使用</a:t>
            </a:r>
            <a:r>
              <a:rPr lang="en-US" altLang="zh-CN" dirty="0"/>
              <a:t>Rose</a:t>
            </a:r>
            <a:r>
              <a:rPr lang="zh-CN" altLang="en-US" dirty="0"/>
              <a:t>建立以下</a:t>
            </a:r>
            <a:r>
              <a:rPr lang="en-US" altLang="zh-CN" dirty="0"/>
              <a:t>UML</a:t>
            </a:r>
            <a:r>
              <a:rPr lang="zh-CN" altLang="en-US" dirty="0"/>
              <a:t>模型 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  </a:t>
            </a:r>
            <a:r>
              <a:rPr lang="zh-CN" altLang="en-US" dirty="0"/>
              <a:t>建立</a:t>
            </a:r>
            <a:r>
              <a:rPr lang="en-US" altLang="zh-CN" dirty="0"/>
              <a:t>UML</a:t>
            </a:r>
            <a:r>
              <a:rPr lang="zh-CN" altLang="en-US" dirty="0"/>
              <a:t>模型框架</a:t>
            </a:r>
          </a:p>
          <a:p>
            <a:r>
              <a:rPr lang="en-US" altLang="zh-CN" dirty="0"/>
              <a:t>2  </a:t>
            </a:r>
            <a:r>
              <a:rPr lang="zh-CN" altLang="en-US" dirty="0"/>
              <a:t>系统的用例图</a:t>
            </a:r>
            <a:endParaRPr lang="en-US" altLang="zh-CN" dirty="0"/>
          </a:p>
          <a:p>
            <a:r>
              <a:rPr lang="en-US" altLang="zh-CN" dirty="0"/>
              <a:t>3  </a:t>
            </a:r>
            <a:r>
              <a:rPr lang="zh-CN" altLang="en-US" dirty="0"/>
              <a:t>系统的类</a:t>
            </a:r>
          </a:p>
          <a:p>
            <a:r>
              <a:rPr lang="en-US" altLang="zh-CN" dirty="0"/>
              <a:t>4  </a:t>
            </a:r>
            <a:r>
              <a:rPr lang="zh-CN" altLang="en-US" dirty="0"/>
              <a:t>系统的时序图</a:t>
            </a:r>
          </a:p>
          <a:p>
            <a:pPr algn="just"/>
            <a:r>
              <a:rPr lang="en-US" altLang="zh-CN" dirty="0"/>
              <a:t>5  </a:t>
            </a:r>
            <a:r>
              <a:rPr lang="zh-CN" altLang="en-US" dirty="0"/>
              <a:t>系统的协作图</a:t>
            </a:r>
          </a:p>
          <a:p>
            <a:r>
              <a:rPr lang="en-US" altLang="zh-CN" dirty="0"/>
              <a:t>6  </a:t>
            </a:r>
            <a:r>
              <a:rPr lang="zh-CN" altLang="en-US" dirty="0"/>
              <a:t>系统的状态图</a:t>
            </a:r>
          </a:p>
          <a:p>
            <a:r>
              <a:rPr lang="en-US" altLang="zh-CN" dirty="0"/>
              <a:t>7  </a:t>
            </a:r>
            <a:r>
              <a:rPr lang="zh-CN" altLang="en-US" dirty="0"/>
              <a:t>系统的活动图</a:t>
            </a:r>
            <a:endParaRPr lang="en-US" altLang="zh-CN" dirty="0"/>
          </a:p>
          <a:p>
            <a:r>
              <a:rPr lang="en-US" altLang="zh-CN" dirty="0"/>
              <a:t>8  </a:t>
            </a:r>
            <a:r>
              <a:rPr lang="zh-CN" altLang="en-US" dirty="0"/>
              <a:t>系统的组件图</a:t>
            </a:r>
            <a:endParaRPr lang="en-US" altLang="zh-CN" dirty="0"/>
          </a:p>
          <a:p>
            <a:r>
              <a:rPr lang="en-US" altLang="zh-CN" dirty="0"/>
              <a:t>9  </a:t>
            </a:r>
            <a:r>
              <a:rPr lang="zh-CN" altLang="en-US" dirty="0"/>
              <a:t>系统的配置图</a:t>
            </a:r>
            <a:endParaRPr lang="en-US" altLang="zh-CN" dirty="0"/>
          </a:p>
          <a:p>
            <a:r>
              <a:rPr lang="en-US" altLang="zh-CN" dirty="0"/>
              <a:t>10 </a:t>
            </a:r>
            <a:r>
              <a:rPr lang="zh-CN" altLang="en-US" dirty="0"/>
              <a:t>正向工程</a:t>
            </a:r>
          </a:p>
        </p:txBody>
      </p:sp>
    </p:spTree>
    <p:extLst>
      <p:ext uri="{BB962C8B-B14F-4D97-AF65-F5344CB8AC3E}">
        <p14:creationId xmlns:p14="http://schemas.microsoft.com/office/powerpoint/2010/main" val="95428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</a:t>
            </a:r>
            <a:r>
              <a:rPr lang="zh-CN" altLang="en-US"/>
              <a:t>建立</a:t>
            </a:r>
            <a:r>
              <a:rPr lang="en-US" altLang="zh-CN"/>
              <a:t>UML</a:t>
            </a:r>
            <a:r>
              <a:rPr lang="zh-CN" altLang="en-US"/>
              <a:t>模型框架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133600" y="1600200"/>
            <a:ext cx="8153400" cy="609600"/>
          </a:xfrm>
        </p:spPr>
        <p:txBody>
          <a:bodyPr/>
          <a:lstStyle/>
          <a:p>
            <a:r>
              <a:rPr lang="zh-CN" altLang="en-US"/>
              <a:t>选择</a:t>
            </a:r>
            <a:r>
              <a:rPr lang="en-US" altLang="zh-CN"/>
              <a:t>J2EE</a:t>
            </a:r>
            <a:r>
              <a:rPr lang="zh-CN" altLang="en-US"/>
              <a:t>模式 </a:t>
            </a:r>
          </a:p>
        </p:txBody>
      </p:sp>
      <p:pic>
        <p:nvPicPr>
          <p:cNvPr id="3379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68789" y="2209801"/>
            <a:ext cx="3881437" cy="3889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49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</a:t>
            </a:r>
            <a:r>
              <a:rPr lang="zh-CN" altLang="en-US"/>
              <a:t>系统的用例图 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/>
              <a:t>创建用例图之前首先需要确定参与者。 </a:t>
            </a:r>
          </a:p>
          <a:p>
            <a:pPr marL="609600" indent="-609600"/>
            <a:r>
              <a:rPr lang="zh-CN" altLang="en-US"/>
              <a:t>系统中的参与者主要有两类：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客户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公司职员 </a:t>
            </a:r>
          </a:p>
        </p:txBody>
      </p:sp>
    </p:spTree>
    <p:extLst>
      <p:ext uri="{BB962C8B-B14F-4D97-AF65-F5344CB8AC3E}">
        <p14:creationId xmlns:p14="http://schemas.microsoft.com/office/powerpoint/2010/main" val="682653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</a:t>
            </a:r>
            <a:r>
              <a:rPr lang="zh-CN" altLang="en-US"/>
              <a:t>系统的用例图</a:t>
            </a:r>
          </a:p>
        </p:txBody>
      </p:sp>
      <p:sp>
        <p:nvSpPr>
          <p:cNvPr id="368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  </a:t>
            </a:r>
            <a:r>
              <a:rPr lang="zh-CN" altLang="en-US"/>
              <a:t>客户参与的用例图</a:t>
            </a:r>
          </a:p>
          <a:p>
            <a:r>
              <a:rPr lang="en-US" altLang="zh-CN"/>
              <a:t>2.  </a:t>
            </a:r>
            <a:r>
              <a:rPr lang="zh-CN" altLang="en-US"/>
              <a:t>公司职员参与的用例图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964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r>
              <a:rPr lang="zh-CN" altLang="en-US" dirty="0"/>
              <a:t>系统中的类</a:t>
            </a: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  </a:t>
            </a:r>
            <a:r>
              <a:rPr lang="zh-CN" altLang="en-US"/>
              <a:t>系统中主要的类</a:t>
            </a:r>
          </a:p>
          <a:p>
            <a:r>
              <a:rPr lang="en-US" altLang="zh-CN"/>
              <a:t>2.  </a:t>
            </a:r>
            <a:r>
              <a:rPr lang="zh-CN" altLang="en-US"/>
              <a:t>各个类之间的关系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9406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</a:t>
            </a:r>
            <a:r>
              <a:rPr lang="zh-CN" altLang="en-US"/>
              <a:t>系统中主要的类</a:t>
            </a:r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客户和公司职员类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一些其他的类</a:t>
            </a:r>
          </a:p>
        </p:txBody>
      </p:sp>
    </p:spTree>
    <p:extLst>
      <p:ext uri="{BB962C8B-B14F-4D97-AF65-F5344CB8AC3E}">
        <p14:creationId xmlns:p14="http://schemas.microsoft.com/office/powerpoint/2010/main" val="2872161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</a:t>
            </a:r>
            <a:r>
              <a:rPr lang="zh-CN" altLang="en-US"/>
              <a:t>系统的时序图 </a:t>
            </a: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  </a:t>
            </a:r>
            <a:r>
              <a:rPr lang="zh-CN" altLang="en-US"/>
              <a:t>管理人员开展工作的时序图</a:t>
            </a:r>
          </a:p>
          <a:p>
            <a:r>
              <a:rPr lang="en-US" altLang="zh-CN"/>
              <a:t>2.  </a:t>
            </a:r>
            <a:r>
              <a:rPr lang="zh-CN" altLang="en-US"/>
              <a:t>客户预订车辆的时序图</a:t>
            </a:r>
          </a:p>
          <a:p>
            <a:r>
              <a:rPr lang="en-US" altLang="zh-CN"/>
              <a:t>3.  </a:t>
            </a:r>
            <a:r>
              <a:rPr lang="zh-CN" altLang="en-US"/>
              <a:t>客户取车的时序图</a:t>
            </a:r>
          </a:p>
          <a:p>
            <a:r>
              <a:rPr lang="en-US" altLang="zh-CN"/>
              <a:t>4.  </a:t>
            </a:r>
            <a:r>
              <a:rPr lang="zh-CN" altLang="en-US"/>
              <a:t>客户还车的时序图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915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</a:t>
            </a:r>
            <a:r>
              <a:rPr lang="zh-CN" altLang="en-US"/>
              <a:t>系统的协作图 </a:t>
            </a:r>
          </a:p>
        </p:txBody>
      </p:sp>
      <p:sp>
        <p:nvSpPr>
          <p:cNvPr id="450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  </a:t>
            </a:r>
            <a:r>
              <a:rPr lang="zh-CN" altLang="en-US"/>
              <a:t>客户预订的协作图</a:t>
            </a:r>
          </a:p>
          <a:p>
            <a:r>
              <a:rPr lang="en-US" altLang="zh-CN"/>
              <a:t>2.  </a:t>
            </a:r>
            <a:r>
              <a:rPr lang="zh-CN" altLang="en-US"/>
              <a:t>客户取车的协作图</a:t>
            </a:r>
          </a:p>
          <a:p>
            <a:r>
              <a:rPr lang="en-US" altLang="zh-CN"/>
              <a:t>3.  </a:t>
            </a:r>
            <a:r>
              <a:rPr lang="zh-CN" altLang="en-US"/>
              <a:t>客户还车的协作图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293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51292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提交课程大作业报告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提交</a:t>
            </a:r>
            <a:r>
              <a:rPr lang="en-US" altLang="zh-CN" dirty="0"/>
              <a:t>ROSE</a:t>
            </a:r>
            <a:r>
              <a:rPr lang="zh-CN" altLang="en-US" dirty="0"/>
              <a:t>设计文件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提交系统代码框架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提交方式：</a:t>
            </a:r>
            <a:r>
              <a:rPr lang="en-US" altLang="zh-CN" dirty="0">
                <a:hlinkClick r:id="rId2"/>
              </a:rPr>
              <a:t>290300366@qq.com</a:t>
            </a:r>
            <a:endParaRPr lang="en-US" altLang="zh-CN" dirty="0"/>
          </a:p>
          <a:p>
            <a:r>
              <a:rPr lang="zh-CN" altLang="en-US" dirty="0"/>
              <a:t>提交时间：</a:t>
            </a:r>
            <a:r>
              <a:rPr lang="en-US" altLang="zh-CN" dirty="0"/>
              <a:t>21</a:t>
            </a:r>
            <a:r>
              <a:rPr lang="zh-CN" altLang="en-US"/>
              <a:t>周之前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zh-CN" altLang="en-US" dirty="0"/>
              <a:t>大作业题目不局限于本题目，可根据自己从事的实际项目自选题目，但要包含整套</a:t>
            </a:r>
            <a:r>
              <a:rPr lang="en-US" altLang="zh-CN" dirty="0"/>
              <a:t>UML</a:t>
            </a:r>
            <a:r>
              <a:rPr lang="zh-CN" altLang="en-US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343701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大作业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3407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4102" y="267172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参考答案</a:t>
            </a:r>
          </a:p>
        </p:txBody>
      </p:sp>
    </p:spTree>
    <p:extLst>
      <p:ext uri="{BB962C8B-B14F-4D97-AF65-F5344CB8AC3E}">
        <p14:creationId xmlns:p14="http://schemas.microsoft.com/office/powerpoint/2010/main" val="3888054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</a:t>
            </a:r>
            <a:r>
              <a:rPr lang="zh-CN" altLang="en-US"/>
              <a:t>客户参与的用例图</a:t>
            </a:r>
          </a:p>
        </p:txBody>
      </p:sp>
      <p:pic>
        <p:nvPicPr>
          <p:cNvPr id="3789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3800" y="1371600"/>
            <a:ext cx="5030788" cy="4870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6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</a:t>
            </a:r>
            <a:r>
              <a:rPr lang="zh-CN" altLang="en-US"/>
              <a:t>公司职员参与的用例图</a:t>
            </a:r>
          </a:p>
        </p:txBody>
      </p:sp>
      <p:pic>
        <p:nvPicPr>
          <p:cNvPr id="3891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9000" y="1295400"/>
            <a:ext cx="5678488" cy="4935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9518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一些其他的类</a:t>
            </a:r>
          </a:p>
        </p:txBody>
      </p:sp>
      <p:pic>
        <p:nvPicPr>
          <p:cNvPr id="5530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5201" y="1295400"/>
            <a:ext cx="5834063" cy="1951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429001"/>
            <a:ext cx="4271963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369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各个类之间的关系</a:t>
            </a:r>
          </a:p>
        </p:txBody>
      </p:sp>
      <p:pic>
        <p:nvPicPr>
          <p:cNvPr id="5325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3801" y="914400"/>
            <a:ext cx="4930775" cy="5943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704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</a:t>
            </a:r>
            <a:r>
              <a:rPr lang="zh-CN" altLang="en-US"/>
              <a:t>管理人员开展工作的时序图</a:t>
            </a:r>
          </a:p>
        </p:txBody>
      </p:sp>
      <p:pic>
        <p:nvPicPr>
          <p:cNvPr id="4096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5200" y="1752600"/>
            <a:ext cx="5359400" cy="4044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591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</a:t>
            </a:r>
            <a:r>
              <a:rPr lang="zh-CN" altLang="en-US"/>
              <a:t>客户预订车辆的时序图</a:t>
            </a:r>
          </a:p>
        </p:txBody>
      </p:sp>
      <p:pic>
        <p:nvPicPr>
          <p:cNvPr id="4198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4200" y="1143000"/>
            <a:ext cx="5888038" cy="538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7483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</a:t>
            </a:r>
            <a:r>
              <a:rPr lang="zh-CN" altLang="en-US"/>
              <a:t>客户取车的时序图</a:t>
            </a:r>
          </a:p>
        </p:txBody>
      </p:sp>
      <p:pic>
        <p:nvPicPr>
          <p:cNvPr id="4301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1" y="1295400"/>
            <a:ext cx="8208963" cy="4743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420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</a:t>
            </a:r>
            <a:r>
              <a:rPr lang="zh-CN" altLang="en-US"/>
              <a:t>客户还车的时序图</a:t>
            </a:r>
          </a:p>
        </p:txBody>
      </p:sp>
      <p:pic>
        <p:nvPicPr>
          <p:cNvPr id="4403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01876" y="1600201"/>
            <a:ext cx="7815263" cy="4498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290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</a:t>
            </a:r>
            <a:r>
              <a:rPr lang="zh-CN" altLang="en-US"/>
              <a:t>客户预订的协作图</a:t>
            </a:r>
          </a:p>
        </p:txBody>
      </p:sp>
      <p:pic>
        <p:nvPicPr>
          <p:cNvPr id="4608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1" y="1371600"/>
            <a:ext cx="7205663" cy="4895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663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524000" y="1122363"/>
            <a:ext cx="9144000" cy="1554934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汽车租赁系统 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895600" y="3505200"/>
            <a:ext cx="6858000" cy="2590800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汽车租赁系统的需求分析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使用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Rose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建立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UML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模型 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大作业要求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参考答案</a:t>
            </a:r>
          </a:p>
        </p:txBody>
      </p:sp>
    </p:spTree>
    <p:extLst>
      <p:ext uri="{BB962C8B-B14F-4D97-AF65-F5344CB8AC3E}">
        <p14:creationId xmlns:p14="http://schemas.microsoft.com/office/powerpoint/2010/main" val="307903215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</a:t>
            </a:r>
            <a:r>
              <a:rPr lang="zh-CN" altLang="en-US"/>
              <a:t>客户取车的协作图</a:t>
            </a:r>
          </a:p>
        </p:txBody>
      </p:sp>
      <p:pic>
        <p:nvPicPr>
          <p:cNvPr id="4710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1" y="1752600"/>
            <a:ext cx="7262813" cy="3411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8453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</a:t>
            </a:r>
            <a:r>
              <a:rPr lang="zh-CN" altLang="en-US"/>
              <a:t>客户还车的协作图</a:t>
            </a:r>
          </a:p>
        </p:txBody>
      </p:sp>
      <p:pic>
        <p:nvPicPr>
          <p:cNvPr id="4813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1" y="1828800"/>
            <a:ext cx="7839075" cy="38179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311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</a:t>
            </a:r>
            <a:r>
              <a:rPr lang="zh-CN" altLang="en-US"/>
              <a:t>系统的状态图 </a:t>
            </a:r>
          </a:p>
        </p:txBody>
      </p:sp>
      <p:pic>
        <p:nvPicPr>
          <p:cNvPr id="4915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0" y="1143000"/>
            <a:ext cx="4624388" cy="5232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437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</a:t>
            </a:r>
            <a:r>
              <a:rPr lang="zh-CN" altLang="en-US"/>
              <a:t>系统的活动图 </a:t>
            </a:r>
          </a:p>
        </p:txBody>
      </p:sp>
      <p:pic>
        <p:nvPicPr>
          <p:cNvPr id="5018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2428" y="365125"/>
            <a:ext cx="4536988" cy="642473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461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客户和公司职员类</a:t>
            </a:r>
          </a:p>
        </p:txBody>
      </p:sp>
      <p:pic>
        <p:nvPicPr>
          <p:cNvPr id="5427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1000" y="1066800"/>
            <a:ext cx="4484688" cy="537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312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r>
              <a:rPr lang="zh-CN" altLang="en-US" dirty="0"/>
              <a:t>系统的组件图</a:t>
            </a:r>
          </a:p>
        </p:txBody>
      </p:sp>
      <p:pic>
        <p:nvPicPr>
          <p:cNvPr id="5632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9001" y="1981201"/>
            <a:ext cx="5692775" cy="3679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912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系统的配置图 </a:t>
            </a:r>
          </a:p>
        </p:txBody>
      </p:sp>
      <p:pic>
        <p:nvPicPr>
          <p:cNvPr id="5734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1400" y="1447801"/>
            <a:ext cx="5430838" cy="4791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245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</a:t>
            </a:r>
            <a:r>
              <a:rPr lang="zh-CN" altLang="en-US"/>
              <a:t>汽车租赁系统的需求分析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r>
              <a:rPr lang="zh-CN" altLang="en-US" dirty="0"/>
              <a:t>系统功能需求</a:t>
            </a:r>
          </a:p>
          <a:p>
            <a:r>
              <a:rPr lang="zh-CN" altLang="en-US" dirty="0"/>
              <a:t>  基本数据维护模块</a:t>
            </a:r>
          </a:p>
          <a:p>
            <a:r>
              <a:rPr lang="zh-CN" altLang="en-US" dirty="0"/>
              <a:t>  基本业务模块</a:t>
            </a:r>
          </a:p>
          <a:p>
            <a:r>
              <a:rPr lang="zh-CN" altLang="en-US" dirty="0"/>
              <a:t>  数据库模块</a:t>
            </a:r>
          </a:p>
          <a:p>
            <a:r>
              <a:rPr lang="zh-CN" altLang="en-US" dirty="0"/>
              <a:t>  信息查询模块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351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</a:t>
            </a:r>
            <a:r>
              <a:rPr lang="zh-CN" altLang="en-US"/>
              <a:t>系统功能需求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/>
              <a:t>系统的功能需求主要包括以下几个方面：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客户可以通过不同的方式（包括电话、前台、网上）预订车辆。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能够保存客户的预订申请单。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能够保存客户的历史记录。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工作人员可以处理客户申请。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技术人员可以保存对车辆检修的结果。 </a:t>
            </a:r>
          </a:p>
        </p:txBody>
      </p:sp>
    </p:spTree>
    <p:extLst>
      <p:ext uri="{BB962C8B-B14F-4D97-AF65-F5344CB8AC3E}">
        <p14:creationId xmlns:p14="http://schemas.microsoft.com/office/powerpoint/2010/main" val="373374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</a:t>
            </a:r>
            <a:r>
              <a:rPr lang="zh-CN" altLang="en-US"/>
              <a:t>系统功能需求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/>
              <a:t>满足上述需求的系统主要包括以下模块：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基本数据维护模块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基本业务模块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数据库管理模块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信息查询模块</a:t>
            </a:r>
          </a:p>
        </p:txBody>
      </p:sp>
    </p:spTree>
    <p:extLst>
      <p:ext uri="{BB962C8B-B14F-4D97-AF65-F5344CB8AC3E}">
        <p14:creationId xmlns:p14="http://schemas.microsoft.com/office/powerpoint/2010/main" val="428476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</a:t>
            </a:r>
            <a:r>
              <a:rPr lang="zh-CN" altLang="en-US"/>
              <a:t>基本数据维护模块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/>
              <a:t>基本数据维护模块包括的主要功能模块：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添加车辆信息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修改车辆信息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添加员工信息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修改员工数据</a:t>
            </a:r>
          </a:p>
        </p:txBody>
      </p:sp>
    </p:spTree>
    <p:extLst>
      <p:ext uri="{BB962C8B-B14F-4D97-AF65-F5344CB8AC3E}">
        <p14:creationId xmlns:p14="http://schemas.microsoft.com/office/powerpoint/2010/main" val="247382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</a:t>
            </a:r>
            <a:r>
              <a:rPr lang="zh-CN" altLang="en-US"/>
              <a:t>基本业务模块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/>
              <a:t>基本业务模块包含的功能：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用户填写预定申请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工作人员处理预定请求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技术人员填写服务记录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工作人员处理还车</a:t>
            </a:r>
          </a:p>
        </p:txBody>
      </p:sp>
    </p:spTree>
    <p:extLst>
      <p:ext uri="{BB962C8B-B14F-4D97-AF65-F5344CB8AC3E}">
        <p14:creationId xmlns:p14="http://schemas.microsoft.com/office/powerpoint/2010/main" val="61161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</a:t>
            </a:r>
            <a:r>
              <a:rPr lang="zh-CN" altLang="en-US"/>
              <a:t>数据库模块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CN"/>
              <a:t> </a:t>
            </a:r>
            <a:r>
              <a:rPr lang="zh-CN" altLang="en-US"/>
              <a:t>数据库模块的功能：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客户信息管理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车辆信息管理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租赁信息管理</a:t>
            </a:r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/>
              <a:t>职员信息管理</a:t>
            </a:r>
          </a:p>
        </p:txBody>
      </p:sp>
    </p:spTree>
    <p:extLst>
      <p:ext uri="{BB962C8B-B14F-4D97-AF65-F5344CB8AC3E}">
        <p14:creationId xmlns:p14="http://schemas.microsoft.com/office/powerpoint/2010/main" val="4011799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</TotalTime>
  <Words>598</Words>
  <Application>Microsoft Office PowerPoint</Application>
  <PresentationFormat>宽屏</PresentationFormat>
  <Paragraphs>112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等线</vt:lpstr>
      <vt:lpstr>等线 Light</vt:lpstr>
      <vt:lpstr>仿宋</vt:lpstr>
      <vt:lpstr>Arial</vt:lpstr>
      <vt:lpstr>Wingdings</vt:lpstr>
      <vt:lpstr>Office 主题​​</vt:lpstr>
      <vt:lpstr>信息系统建模</vt:lpstr>
      <vt:lpstr>大作业</vt:lpstr>
      <vt:lpstr>汽车租赁系统 </vt:lpstr>
      <vt:lpstr>  汽车租赁系统的需求分析</vt:lpstr>
      <vt:lpstr>  系统功能需求</vt:lpstr>
      <vt:lpstr>  系统功能需求</vt:lpstr>
      <vt:lpstr>  基本数据维护模块</vt:lpstr>
      <vt:lpstr>  基本业务模块</vt:lpstr>
      <vt:lpstr>  数据库模块</vt:lpstr>
      <vt:lpstr>  信息查询模块</vt:lpstr>
      <vt:lpstr>  任务：使用Rose建立以下UML模型 </vt:lpstr>
      <vt:lpstr>  建立UML模型框架</vt:lpstr>
      <vt:lpstr>  系统的用例图 </vt:lpstr>
      <vt:lpstr>  系统的用例图</vt:lpstr>
      <vt:lpstr>  系统中的类</vt:lpstr>
      <vt:lpstr>  系统中主要的类</vt:lpstr>
      <vt:lpstr>  系统的时序图 </vt:lpstr>
      <vt:lpstr>  系统的协作图 </vt:lpstr>
      <vt:lpstr>大作业要求</vt:lpstr>
      <vt:lpstr>参考答案</vt:lpstr>
      <vt:lpstr>  客户参与的用例图</vt:lpstr>
      <vt:lpstr>  公司职员参与的用例图</vt:lpstr>
      <vt:lpstr>一些其他的类</vt:lpstr>
      <vt:lpstr> 各个类之间的关系</vt:lpstr>
      <vt:lpstr>  管理人员开展工作的时序图</vt:lpstr>
      <vt:lpstr>  客户预订车辆的时序图</vt:lpstr>
      <vt:lpstr>  客户取车的时序图</vt:lpstr>
      <vt:lpstr>  客户还车的时序图</vt:lpstr>
      <vt:lpstr>  客户预订的协作图</vt:lpstr>
      <vt:lpstr>  客户取车的协作图</vt:lpstr>
      <vt:lpstr>  客户还车的协作图</vt:lpstr>
      <vt:lpstr>  系统的状态图 </vt:lpstr>
      <vt:lpstr>  系统的活动图 </vt:lpstr>
      <vt:lpstr>客户和公司职员类</vt:lpstr>
      <vt:lpstr>  系统的组件图</vt:lpstr>
      <vt:lpstr>系统的配置图 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Microsoft</cp:lastModifiedBy>
  <cp:revision>129</cp:revision>
  <dcterms:created xsi:type="dcterms:W3CDTF">2019-02-27T15:45:31Z</dcterms:created>
  <dcterms:modified xsi:type="dcterms:W3CDTF">2021-06-22T06:56:05Z</dcterms:modified>
</cp:coreProperties>
</file>