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82" r:id="rId3"/>
    <p:sldId id="283" r:id="rId4"/>
    <p:sldId id="284"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577"/>
    <a:srgbClr val="C0D3E2"/>
    <a:srgbClr val="FBAD02"/>
    <a:srgbClr val="44B2A8"/>
    <a:srgbClr val="88D1CA"/>
    <a:srgbClr val="E4BF8B"/>
    <a:srgbClr val="FFFFFF"/>
    <a:srgbClr val="86A3C3"/>
    <a:srgbClr val="F47264"/>
    <a:srgbClr val="FF63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6366" autoAdjust="0"/>
  </p:normalViewPr>
  <p:slideViewPr>
    <p:cSldViewPr snapToGrid="0">
      <p:cViewPr varScale="1">
        <p:scale>
          <a:sx n="110" d="100"/>
          <a:sy n="110" d="100"/>
        </p:scale>
        <p:origin x="630"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FAD86C3E-8D65-4D9D-A1C7-D2E100528256}" type="datetimeFigureOut">
              <a:rPr lang="zh-CN" altLang="en-US" smtClean="0"/>
              <a:t>2021/11/22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3067290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AD86C3E-8D65-4D9D-A1C7-D2E100528256}" type="datetimeFigureOut">
              <a:rPr lang="zh-CN" altLang="en-US" smtClean="0"/>
              <a:t>2021/11/22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3382449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AD86C3E-8D65-4D9D-A1C7-D2E100528256}" type="datetimeFigureOut">
              <a:rPr lang="zh-CN" altLang="en-US" smtClean="0"/>
              <a:t>2021/11/22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2694079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AD86C3E-8D65-4D9D-A1C7-D2E100528256}" type="datetimeFigureOut">
              <a:rPr lang="zh-CN" altLang="en-US" smtClean="0"/>
              <a:t>2021/11/22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1175108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AD86C3E-8D65-4D9D-A1C7-D2E100528256}" type="datetimeFigureOut">
              <a:rPr lang="zh-CN" altLang="en-US" smtClean="0"/>
              <a:t>2021/11/22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1765597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AD86C3E-8D65-4D9D-A1C7-D2E100528256}" type="datetimeFigureOut">
              <a:rPr lang="zh-CN" altLang="en-US" smtClean="0"/>
              <a:t>2021/11/22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158615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AD86C3E-8D65-4D9D-A1C7-D2E100528256}" type="datetimeFigureOut">
              <a:rPr lang="zh-CN" altLang="en-US" smtClean="0"/>
              <a:t>2021/11/22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3150532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AD86C3E-8D65-4D9D-A1C7-D2E100528256}" type="datetimeFigureOut">
              <a:rPr lang="zh-CN" altLang="en-US" smtClean="0"/>
              <a:t>2021/11/22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38008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AD86C3E-8D65-4D9D-A1C7-D2E100528256}" type="datetimeFigureOut">
              <a:rPr lang="zh-CN" altLang="en-US" smtClean="0"/>
              <a:t>2021/11/22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868514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AD86C3E-8D65-4D9D-A1C7-D2E100528256}" type="datetimeFigureOut">
              <a:rPr lang="zh-CN" altLang="en-US" smtClean="0"/>
              <a:t>2021/11/22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28606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AD86C3E-8D65-4D9D-A1C7-D2E100528256}" type="datetimeFigureOut">
              <a:rPr lang="zh-CN" altLang="en-US" smtClean="0"/>
              <a:t>2021/11/22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426213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D86C3E-8D65-4D9D-A1C7-D2E100528256}" type="datetimeFigureOut">
              <a:rPr lang="zh-CN" altLang="en-US" smtClean="0"/>
              <a:t>2021/11/22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587589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p:nvPr/>
        </p:nvSpPr>
        <p:spPr>
          <a:xfrm>
            <a:off x="428212" y="784426"/>
            <a:ext cx="5238787" cy="338554"/>
          </a:xfrm>
          <a:prstGeom prst="rect">
            <a:avLst/>
          </a:prstGeom>
        </p:spPr>
        <p:txBody>
          <a:bodyPr wrap="square">
            <a:spAutoFit/>
          </a:bodyPr>
          <a:lstStyle/>
          <a:p>
            <a:r>
              <a:rPr lang="it-IT" altLang="zh-CN" sz="1600" dirty="0"/>
              <a:t>Overall Model Performance Comparison</a:t>
            </a:r>
            <a:endParaRPr lang="ms-MY" sz="1600" b="1" dirty="0">
              <a:solidFill>
                <a:schemeClr val="bg1">
                  <a:lumMod val="50000"/>
                </a:schemeClr>
              </a:solidFill>
              <a:latin typeface="Open Sans Light" pitchFamily="34" charset="0"/>
              <a:ea typeface="Open Sans Light" pitchFamily="34" charset="0"/>
              <a:cs typeface="Open Sans Light" pitchFamily="34" charset="0"/>
            </a:endParaRPr>
          </a:p>
        </p:txBody>
      </p:sp>
      <p:sp>
        <p:nvSpPr>
          <p:cNvPr id="156" name="Rectangle 191"/>
          <p:cNvSpPr/>
          <p:nvPr/>
        </p:nvSpPr>
        <p:spPr>
          <a:xfrm>
            <a:off x="364353" y="1459356"/>
            <a:ext cx="4381531" cy="5339923"/>
          </a:xfrm>
          <a:prstGeom prst="rect">
            <a:avLst/>
          </a:prstGeom>
        </p:spPr>
        <p:txBody>
          <a:bodyPr wrap="square">
            <a:spAutoFit/>
          </a:bodyPr>
          <a:lstStyle/>
          <a:p>
            <a:pPr marL="475476" indent="-475476" algn="just">
              <a:spcBef>
                <a:spcPts val="333"/>
              </a:spcBef>
              <a:buClr>
                <a:schemeClr val="accent4"/>
              </a:buClr>
              <a:buFont typeface="Wingdings" pitchFamily="2" charset="2"/>
              <a:buChar char="ü"/>
            </a:pPr>
            <a:r>
              <a:rPr lang="en-US" altLang="zh-CN" sz="1400" dirty="0">
                <a:latin typeface="Calibri" panose="020F0502020204030204" pitchFamily="34" charset="0"/>
                <a:cs typeface="Calibri" panose="020F0502020204030204" pitchFamily="34" charset="0"/>
              </a:rPr>
              <a:t>Table reports the results of KCGN and many baselines in predicting the overall interactions in terms of HR@10 and NDCG@10. It can be seen that KCGN consistently obtains the best performance across different recommendation scenarios in terms of two metrics, which justifies the effectiveness of our method in integrating user-user and item-item relations, with the multi-typed user-item interactive patterns.</a:t>
            </a:r>
          </a:p>
          <a:p>
            <a:pPr algn="just">
              <a:spcBef>
                <a:spcPts val="333"/>
              </a:spcBef>
              <a:buClr>
                <a:schemeClr val="accent4"/>
              </a:buClr>
            </a:pPr>
            <a:endParaRPr lang="ms-MY" sz="1400" dirty="0">
              <a:latin typeface="Calibri" panose="020F0502020204030204" pitchFamily="34" charset="0"/>
              <a:cs typeface="Calibri" panose="020F0502020204030204" pitchFamily="34" charset="0"/>
            </a:endParaRPr>
          </a:p>
          <a:p>
            <a:pPr marL="475476" indent="-475476" algn="just">
              <a:spcBef>
                <a:spcPts val="333"/>
              </a:spcBef>
              <a:buClr>
                <a:schemeClr val="accent4"/>
              </a:buClr>
              <a:buFont typeface="Wingdings" pitchFamily="2" charset="2"/>
              <a:buChar char="ü"/>
            </a:pPr>
            <a:r>
              <a:rPr lang="en-US" altLang="zh-CN" sz="1400" u="heavy" dirty="0">
                <a:uFill>
                  <a:solidFill>
                    <a:srgbClr val="C00000"/>
                  </a:solidFill>
                </a:uFill>
                <a:latin typeface="Calibri" panose="020F0502020204030204" pitchFamily="34" charset="0"/>
                <a:cs typeface="Calibri" panose="020F0502020204030204" pitchFamily="34" charset="0"/>
              </a:rPr>
              <a:t>Compared with traditional approaches, neural network based models usually achieve better performance, due to the modeling of high-level non-linearities during the feature interaction learning phase. Among various compared approaches, the GNN-based models outperforms the attentive social recommender systems, which ascertains the rationality of applying graph neural networks for high-order relations across users/items in a recursive way. Different from those GNN techniques, our framework integrates the social and knowledge-aware relations from global context via a mutual information encoding paradigm, and also captures</a:t>
            </a:r>
            <a:endParaRPr lang="ms-MY" sz="1400" u="heavy" dirty="0">
              <a:uFill>
                <a:solidFill>
                  <a:srgbClr val="C00000"/>
                </a:solidFill>
              </a:uFill>
              <a:latin typeface="Calibri" panose="020F0502020204030204" pitchFamily="34" charset="0"/>
              <a:cs typeface="Calibri" panose="020F0502020204030204" pitchFamily="34" charset="0"/>
            </a:endParaRPr>
          </a:p>
        </p:txBody>
      </p:sp>
      <p:grpSp>
        <p:nvGrpSpPr>
          <p:cNvPr id="157" name="组合 1"/>
          <p:cNvGrpSpPr>
            <a:grpSpLocks/>
          </p:cNvGrpSpPr>
          <p:nvPr/>
        </p:nvGrpSpPr>
        <p:grpSpPr bwMode="auto">
          <a:xfrm>
            <a:off x="280988" y="0"/>
            <a:ext cx="106362" cy="720725"/>
            <a:chOff x="0" y="0"/>
            <a:chExt cx="105725" cy="721610"/>
          </a:xfrm>
          <a:solidFill>
            <a:srgbClr val="FF8577"/>
          </a:solidFill>
        </p:grpSpPr>
        <p:sp>
          <p:nvSpPr>
            <p:cNvPr id="158"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sp>
          <p:nvSpPr>
            <p:cNvPr id="159"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grpSp>
      <p:sp>
        <p:nvSpPr>
          <p:cNvPr id="160" name="TextBox 6"/>
          <p:cNvSpPr>
            <a:spLocks noChangeArrowheads="1"/>
          </p:cNvSpPr>
          <p:nvPr/>
        </p:nvSpPr>
        <p:spPr bwMode="auto">
          <a:xfrm>
            <a:off x="476250" y="96838"/>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DISCUSSION </a:t>
            </a:r>
          </a:p>
        </p:txBody>
      </p:sp>
      <p:sp>
        <p:nvSpPr>
          <p:cNvPr id="162"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solidFill>
                <a:schemeClr val="bg1">
                  <a:lumMod val="50000"/>
                </a:schemeClr>
              </a:solidFill>
            </a:endParaRPr>
          </a:p>
        </p:txBody>
      </p:sp>
      <p:sp>
        <p:nvSpPr>
          <p:cNvPr id="163" name="Rectangle 191">
            <a:extLst>
              <a:ext uri="{FF2B5EF4-FFF2-40B4-BE49-F238E27FC236}">
                <a16:creationId xmlns:a16="http://schemas.microsoft.com/office/drawing/2014/main" id="{71DF640A-A9C3-4DBF-BCE1-0395F4AEE84C}"/>
              </a:ext>
            </a:extLst>
          </p:cNvPr>
          <p:cNvSpPr/>
          <p:nvPr/>
        </p:nvSpPr>
        <p:spPr>
          <a:xfrm>
            <a:off x="5983761" y="1459356"/>
            <a:ext cx="4381531" cy="2462213"/>
          </a:xfrm>
          <a:prstGeom prst="rect">
            <a:avLst/>
          </a:prstGeom>
        </p:spPr>
        <p:txBody>
          <a:bodyPr wrap="square">
            <a:spAutoFit/>
          </a:bodyPr>
          <a:lstStyle/>
          <a:p>
            <a:pPr marL="475476" indent="-475476" algn="just">
              <a:spcBef>
                <a:spcPts val="333"/>
              </a:spcBef>
              <a:buClr>
                <a:schemeClr val="accent4"/>
              </a:buClr>
              <a:buFont typeface="Wingdings" pitchFamily="2" charset="2"/>
              <a:buChar char="ü"/>
            </a:pPr>
            <a:r>
              <a:rPr lang="en-US" altLang="zh-CN" sz="1400" u="heavy" dirty="0">
                <a:uFill>
                  <a:solidFill>
                    <a:srgbClr val="C00000"/>
                  </a:solidFill>
                </a:uFill>
                <a:latin typeface="Calibri" panose="020F0502020204030204" pitchFamily="34" charset="0"/>
                <a:cs typeface="Calibri" panose="020F0502020204030204" pitchFamily="34" charset="0"/>
              </a:rPr>
              <a:t>We further investigate the performance of our KCGN in making recommendations on the target type of interactions (e.g., positive feedback on </a:t>
            </a:r>
            <a:r>
              <a:rPr lang="en-US" altLang="zh-CN" sz="1400" u="heavy" dirty="0" err="1">
                <a:uFill>
                  <a:solidFill>
                    <a:srgbClr val="C00000"/>
                  </a:solidFill>
                </a:uFill>
                <a:latin typeface="Calibri" panose="020F0502020204030204" pitchFamily="34" charset="0"/>
                <a:cs typeface="Calibri" panose="020F0502020204030204" pitchFamily="34" charset="0"/>
              </a:rPr>
              <a:t>Epinions</a:t>
            </a:r>
            <a:r>
              <a:rPr lang="en-US" altLang="zh-CN" sz="1400" u="heavy" dirty="0">
                <a:uFill>
                  <a:solidFill>
                    <a:srgbClr val="C00000"/>
                  </a:solidFill>
                </a:uFill>
                <a:latin typeface="Calibri" panose="020F0502020204030204" pitchFamily="34" charset="0"/>
                <a:cs typeface="Calibri" panose="020F0502020204030204" pitchFamily="34" charset="0"/>
              </a:rPr>
              <a:t> and Yelp or user’s purchase on E-commerce). The results are shown in Table 3. We can observe that KCGN still achieves significant improvement, with the careful consideration of different types of user-item interaction signals. While the baseline KGAT proposes to incorporate the auxiliary knowledge graph, it fails to explicitly differentiate type-specific interaction patterns.</a:t>
            </a:r>
            <a:endParaRPr lang="ms-MY" sz="1400" u="heavy" dirty="0">
              <a:uFill>
                <a:solidFill>
                  <a:srgbClr val="C00000"/>
                </a:solidFill>
              </a:uFill>
              <a:latin typeface="Calibri" panose="020F0502020204030204" pitchFamily="34" charset="0"/>
              <a:cs typeface="Calibri" panose="020F0502020204030204" pitchFamily="34" charset="0"/>
            </a:endParaRPr>
          </a:p>
        </p:txBody>
      </p:sp>
      <p:cxnSp>
        <p:nvCxnSpPr>
          <p:cNvPr id="3" name="直接箭头连接符 2">
            <a:extLst>
              <a:ext uri="{FF2B5EF4-FFF2-40B4-BE49-F238E27FC236}">
                <a16:creationId xmlns:a16="http://schemas.microsoft.com/office/drawing/2014/main" id="{9DD85675-4051-453E-9C7A-9CBD267DC9C2}"/>
              </a:ext>
            </a:extLst>
          </p:cNvPr>
          <p:cNvCxnSpPr/>
          <p:nvPr/>
        </p:nvCxnSpPr>
        <p:spPr>
          <a:xfrm>
            <a:off x="4667794" y="5024846"/>
            <a:ext cx="12540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C0CD010E-3F3B-4E6E-865D-D19DAE4C9DD0}"/>
              </a:ext>
            </a:extLst>
          </p:cNvPr>
          <p:cNvCxnSpPr>
            <a:cxnSpLocks/>
            <a:stCxn id="163" idx="2"/>
          </p:cNvCxnSpPr>
          <p:nvPr/>
        </p:nvCxnSpPr>
        <p:spPr>
          <a:xfrm flipH="1">
            <a:off x="7446117" y="3921569"/>
            <a:ext cx="728410" cy="96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95319C96-A4F3-4533-88C3-FE5FCCDD6DA2}"/>
              </a:ext>
            </a:extLst>
          </p:cNvPr>
          <p:cNvSpPr txBox="1"/>
          <p:nvPr/>
        </p:nvSpPr>
        <p:spPr>
          <a:xfrm>
            <a:off x="6035040" y="4885509"/>
            <a:ext cx="1706880" cy="369332"/>
          </a:xfrm>
          <a:prstGeom prst="rect">
            <a:avLst/>
          </a:prstGeom>
          <a:noFill/>
        </p:spPr>
        <p:txBody>
          <a:bodyPr wrap="square" rtlCol="0">
            <a:spAutoFit/>
          </a:bodyPr>
          <a:lstStyle/>
          <a:p>
            <a:r>
              <a:rPr lang="en-US" altLang="zh-CN" b="1" i="0" dirty="0">
                <a:solidFill>
                  <a:srgbClr val="434343"/>
                </a:solidFill>
                <a:effectLst/>
                <a:latin typeface="Arial" panose="020B0604020202020204" pitchFamily="34" charset="0"/>
              </a:rPr>
              <a:t>interpretation</a:t>
            </a:r>
            <a:endParaRPr lang="zh-CN" altLang="en-US" dirty="0"/>
          </a:p>
        </p:txBody>
      </p:sp>
    </p:spTree>
    <p:extLst>
      <p:ext uri="{BB962C8B-B14F-4D97-AF65-F5344CB8AC3E}">
        <p14:creationId xmlns:p14="http://schemas.microsoft.com/office/powerpoint/2010/main" val="1320855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p:nvPr/>
        </p:nvSpPr>
        <p:spPr>
          <a:xfrm>
            <a:off x="428212" y="784426"/>
            <a:ext cx="5238787" cy="338554"/>
          </a:xfrm>
          <a:prstGeom prst="rect">
            <a:avLst/>
          </a:prstGeom>
        </p:spPr>
        <p:txBody>
          <a:bodyPr wrap="square">
            <a:spAutoFit/>
          </a:bodyPr>
          <a:lstStyle/>
          <a:p>
            <a:r>
              <a:rPr lang="en-US" altLang="zh-CN" sz="1600" dirty="0"/>
              <a:t>Related Work</a:t>
            </a:r>
            <a:endParaRPr lang="ms-MY" sz="1600" b="1" dirty="0">
              <a:solidFill>
                <a:schemeClr val="bg1">
                  <a:lumMod val="50000"/>
                </a:schemeClr>
              </a:solidFill>
              <a:latin typeface="Open Sans Light" pitchFamily="34" charset="0"/>
              <a:ea typeface="Open Sans Light" pitchFamily="34" charset="0"/>
              <a:cs typeface="Open Sans Light" pitchFamily="34" charset="0"/>
            </a:endParaRPr>
          </a:p>
        </p:txBody>
      </p:sp>
      <p:sp>
        <p:nvSpPr>
          <p:cNvPr id="156" name="Rectangle 191"/>
          <p:cNvSpPr/>
          <p:nvPr/>
        </p:nvSpPr>
        <p:spPr>
          <a:xfrm>
            <a:off x="364353" y="1459356"/>
            <a:ext cx="4381531" cy="3539430"/>
          </a:xfrm>
          <a:prstGeom prst="rect">
            <a:avLst/>
          </a:prstGeom>
        </p:spPr>
        <p:txBody>
          <a:bodyPr wrap="square">
            <a:spAutoFit/>
          </a:bodyPr>
          <a:lstStyle/>
          <a:p>
            <a:pPr marL="475476" indent="-475476" algn="just">
              <a:spcBef>
                <a:spcPts val="333"/>
              </a:spcBef>
              <a:buClr>
                <a:schemeClr val="accent4"/>
              </a:buClr>
              <a:buFont typeface="Wingdings" pitchFamily="2" charset="2"/>
              <a:buChar char="ü"/>
            </a:pPr>
            <a:r>
              <a:rPr lang="en-US" altLang="zh-CN" sz="1400" dirty="0">
                <a:latin typeface="Calibri" panose="020F0502020204030204" pitchFamily="34" charset="0"/>
                <a:cs typeface="Calibri" panose="020F0502020204030204" pitchFamily="34" charset="0"/>
              </a:rPr>
              <a:t>Social-aware Recommender Systems. Deep learning has been revolutionizing recommender systems and many neural network models have been proposed for social recommendation scenario (Yin et al. 2019; Chen et al. 2020a). For example, attention mechanisms are introduced to learn the influences between users, such as SAMN (Chen et al. 2019a) and EATNN (Chen et al. 2019b). It is worth mentioning that several recent efforts explore the GNNs for incorporating social relations into the user-item interaction encoding (Wu et al. 2019b; Fan et al. 2019; Wu et al. 2019a; Xu et al. 2020</a:t>
            </a:r>
            <a:r>
              <a:rPr lang="en-US" altLang="zh-CN" sz="1400" u="heavy" dirty="0">
                <a:uFill>
                  <a:solidFill>
                    <a:srgbClr val="C00000"/>
                  </a:solidFill>
                </a:uFill>
                <a:latin typeface="Calibri" panose="020F0502020204030204" pitchFamily="34" charset="0"/>
                <a:cs typeface="Calibri" panose="020F0502020204030204" pitchFamily="34" charset="0"/>
              </a:rPr>
              <a:t>). Different from these methods, KCGN focus on fusing the heterogeneous relations from different aspects (social, item knowledge and temporal), to boost the performance.</a:t>
            </a:r>
            <a:endParaRPr lang="ms-MY" sz="1400" u="heavy" dirty="0">
              <a:uFill>
                <a:solidFill>
                  <a:srgbClr val="C00000"/>
                </a:solidFill>
              </a:uFill>
              <a:latin typeface="Calibri" panose="020F0502020204030204" pitchFamily="34" charset="0"/>
              <a:cs typeface="Calibri" panose="020F0502020204030204" pitchFamily="34" charset="0"/>
            </a:endParaRPr>
          </a:p>
        </p:txBody>
      </p:sp>
      <p:grpSp>
        <p:nvGrpSpPr>
          <p:cNvPr id="157" name="组合 1"/>
          <p:cNvGrpSpPr>
            <a:grpSpLocks/>
          </p:cNvGrpSpPr>
          <p:nvPr/>
        </p:nvGrpSpPr>
        <p:grpSpPr bwMode="auto">
          <a:xfrm>
            <a:off x="280988" y="0"/>
            <a:ext cx="106362" cy="720725"/>
            <a:chOff x="0" y="0"/>
            <a:chExt cx="105725" cy="721610"/>
          </a:xfrm>
          <a:solidFill>
            <a:srgbClr val="FF8577"/>
          </a:solidFill>
        </p:grpSpPr>
        <p:sp>
          <p:nvSpPr>
            <p:cNvPr id="158"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sp>
          <p:nvSpPr>
            <p:cNvPr id="159"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grpSp>
      <p:sp>
        <p:nvSpPr>
          <p:cNvPr id="160" name="TextBox 6"/>
          <p:cNvSpPr>
            <a:spLocks noChangeArrowheads="1"/>
          </p:cNvSpPr>
          <p:nvPr/>
        </p:nvSpPr>
        <p:spPr bwMode="auto">
          <a:xfrm>
            <a:off x="476250" y="96838"/>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DISCUSSION </a:t>
            </a:r>
          </a:p>
        </p:txBody>
      </p:sp>
      <p:sp>
        <p:nvSpPr>
          <p:cNvPr id="162"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solidFill>
                <a:schemeClr val="bg1">
                  <a:lumMod val="50000"/>
                </a:schemeClr>
              </a:solidFill>
            </a:endParaRPr>
          </a:p>
        </p:txBody>
      </p:sp>
      <p:sp>
        <p:nvSpPr>
          <p:cNvPr id="163" name="Rectangle 191">
            <a:extLst>
              <a:ext uri="{FF2B5EF4-FFF2-40B4-BE49-F238E27FC236}">
                <a16:creationId xmlns:a16="http://schemas.microsoft.com/office/drawing/2014/main" id="{71DF640A-A9C3-4DBF-BCE1-0395F4AEE84C}"/>
              </a:ext>
            </a:extLst>
          </p:cNvPr>
          <p:cNvSpPr/>
          <p:nvPr/>
        </p:nvSpPr>
        <p:spPr>
          <a:xfrm>
            <a:off x="5983761" y="1459356"/>
            <a:ext cx="4381531" cy="3323987"/>
          </a:xfrm>
          <a:prstGeom prst="rect">
            <a:avLst/>
          </a:prstGeom>
        </p:spPr>
        <p:txBody>
          <a:bodyPr wrap="square">
            <a:spAutoFit/>
          </a:bodyPr>
          <a:lstStyle/>
          <a:p>
            <a:pPr marL="475476" indent="-475476" algn="just">
              <a:spcBef>
                <a:spcPts val="333"/>
              </a:spcBef>
              <a:buClr>
                <a:schemeClr val="accent4"/>
              </a:buClr>
              <a:buFont typeface="Wingdings" pitchFamily="2" charset="2"/>
              <a:buChar char="ü"/>
            </a:pPr>
            <a:r>
              <a:rPr lang="en-US" altLang="zh-CN" sz="1400" dirty="0">
                <a:latin typeface="Calibri" panose="020F0502020204030204" pitchFamily="34" charset="0"/>
                <a:cs typeface="Calibri" panose="020F0502020204030204" pitchFamily="34" charset="0"/>
              </a:rPr>
              <a:t>Graph Methods for Recommendation. Many recent efforts have been devoted to exploring insights from GNNs for modeling collaborative signals in recommender systems. For example, inspired by the graph convolutional operations, </a:t>
            </a:r>
            <a:r>
              <a:rPr lang="en-US" altLang="zh-CN" sz="1400" dirty="0" err="1">
                <a:latin typeface="Calibri" panose="020F0502020204030204" pitchFamily="34" charset="0"/>
                <a:cs typeface="Calibri" panose="020F0502020204030204" pitchFamily="34" charset="0"/>
              </a:rPr>
              <a:t>PinSage</a:t>
            </a:r>
            <a:r>
              <a:rPr lang="en-US" altLang="zh-CN" sz="1400" dirty="0">
                <a:latin typeface="Calibri" panose="020F0502020204030204" pitchFamily="34" charset="0"/>
                <a:cs typeface="Calibri" panose="020F0502020204030204" pitchFamily="34" charset="0"/>
              </a:rPr>
              <a:t> (Ying et al. 2018) and NGCF (Wang et al. 2019c) aim to aggregate high-hop neighboring feature information over the user-item interaction graph. Several subsequent extensions have been developed to revisit the </a:t>
            </a:r>
            <a:r>
              <a:rPr lang="en-US" altLang="zh-CN" sz="1400" dirty="0" err="1">
                <a:latin typeface="Calibri" panose="020F0502020204030204" pitchFamily="34" charset="0"/>
                <a:cs typeface="Calibri" panose="020F0502020204030204" pitchFamily="34" charset="0"/>
              </a:rPr>
              <a:t>graphbased</a:t>
            </a:r>
            <a:r>
              <a:rPr lang="en-US" altLang="zh-CN" sz="1400" dirty="0">
                <a:latin typeface="Calibri" panose="020F0502020204030204" pitchFamily="34" charset="0"/>
                <a:cs typeface="Calibri" panose="020F0502020204030204" pitchFamily="34" charset="0"/>
              </a:rPr>
              <a:t> CF effects, such as </a:t>
            </a:r>
            <a:r>
              <a:rPr lang="en-US" altLang="zh-CN" sz="1400" dirty="0" err="1">
                <a:latin typeface="Calibri" panose="020F0502020204030204" pitchFamily="34" charset="0"/>
                <a:cs typeface="Calibri" panose="020F0502020204030204" pitchFamily="34" charset="0"/>
              </a:rPr>
              <a:t>LightGCN</a:t>
            </a:r>
            <a:r>
              <a:rPr lang="en-US" altLang="zh-CN" sz="1400" dirty="0">
                <a:latin typeface="Calibri" panose="020F0502020204030204" pitchFamily="34" charset="0"/>
                <a:cs typeface="Calibri" panose="020F0502020204030204" pitchFamily="34" charset="0"/>
              </a:rPr>
              <a:t> (He et al. 2020), LRGCCF (Chen et al. 2020b) and KHGT (Xia et al. 2021). </a:t>
            </a:r>
            <a:r>
              <a:rPr lang="en-US" altLang="zh-CN" sz="1400" u="heavy" dirty="0">
                <a:uFill>
                  <a:solidFill>
                    <a:srgbClr val="C00000"/>
                  </a:solidFill>
                </a:uFill>
                <a:latin typeface="Calibri" panose="020F0502020204030204" pitchFamily="34" charset="0"/>
                <a:cs typeface="Calibri" panose="020F0502020204030204" pitchFamily="34" charset="0"/>
              </a:rPr>
              <a:t>Motivated by these works, we propose a new knowledge-aware graph neural architecture for social recommendation.</a:t>
            </a:r>
            <a:endParaRPr lang="ms-MY" sz="1400" u="heavy" dirty="0">
              <a:uFill>
                <a:solidFill>
                  <a:srgbClr val="C00000"/>
                </a:solidFill>
              </a:uFill>
              <a:latin typeface="Calibri" panose="020F0502020204030204" pitchFamily="34" charset="0"/>
              <a:cs typeface="Calibri" panose="020F0502020204030204" pitchFamily="34" charset="0"/>
            </a:endParaRPr>
          </a:p>
        </p:txBody>
      </p:sp>
      <p:cxnSp>
        <p:nvCxnSpPr>
          <p:cNvPr id="3" name="直接箭头连接符 2">
            <a:extLst>
              <a:ext uri="{FF2B5EF4-FFF2-40B4-BE49-F238E27FC236}">
                <a16:creationId xmlns:a16="http://schemas.microsoft.com/office/drawing/2014/main" id="{A2E5D094-A623-48A8-AE27-78365DAB30B6}"/>
              </a:ext>
            </a:extLst>
          </p:cNvPr>
          <p:cNvCxnSpPr/>
          <p:nvPr/>
        </p:nvCxnSpPr>
        <p:spPr>
          <a:xfrm>
            <a:off x="4807131" y="4606834"/>
            <a:ext cx="653143" cy="949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32DE2BE2-EB6E-4171-B46C-B244DF3EAD23}"/>
              </a:ext>
            </a:extLst>
          </p:cNvPr>
          <p:cNvCxnSpPr/>
          <p:nvPr/>
        </p:nvCxnSpPr>
        <p:spPr>
          <a:xfrm flipH="1">
            <a:off x="6783977" y="4720046"/>
            <a:ext cx="574766" cy="836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A9F8DDAB-4A11-41F9-B860-14BFC62C6D9E}"/>
              </a:ext>
            </a:extLst>
          </p:cNvPr>
          <p:cNvSpPr txBox="1"/>
          <p:nvPr/>
        </p:nvSpPr>
        <p:spPr>
          <a:xfrm>
            <a:off x="5399314" y="5668200"/>
            <a:ext cx="1785257" cy="644434"/>
          </a:xfrm>
          <a:prstGeom prst="rect">
            <a:avLst/>
          </a:prstGeom>
          <a:noFill/>
        </p:spPr>
        <p:txBody>
          <a:bodyPr wrap="square" rtlCol="0">
            <a:spAutoFit/>
          </a:bodyPr>
          <a:lstStyle/>
          <a:p>
            <a:r>
              <a:rPr lang="en-US" altLang="zh-CN" b="1" i="0" dirty="0">
                <a:solidFill>
                  <a:srgbClr val="434343"/>
                </a:solidFill>
                <a:effectLst/>
                <a:latin typeface="Arial" panose="020B0604020202020204" pitchFamily="34" charset="0"/>
              </a:rPr>
              <a:t>interpretation</a:t>
            </a:r>
          </a:p>
          <a:p>
            <a:endParaRPr lang="zh-CN" altLang="en-US" dirty="0"/>
          </a:p>
        </p:txBody>
      </p:sp>
    </p:spTree>
    <p:extLst>
      <p:ext uri="{BB962C8B-B14F-4D97-AF65-F5344CB8AC3E}">
        <p14:creationId xmlns:p14="http://schemas.microsoft.com/office/powerpoint/2010/main" val="337646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p:nvPr/>
        </p:nvSpPr>
        <p:spPr>
          <a:xfrm>
            <a:off x="428212" y="784426"/>
            <a:ext cx="5238787" cy="338554"/>
          </a:xfrm>
          <a:prstGeom prst="rect">
            <a:avLst/>
          </a:prstGeom>
        </p:spPr>
        <p:txBody>
          <a:bodyPr wrap="square">
            <a:spAutoFit/>
          </a:bodyPr>
          <a:lstStyle/>
          <a:p>
            <a:r>
              <a:rPr lang="ms-MY" sz="1600" dirty="0"/>
              <a:t>Conclusion</a:t>
            </a:r>
          </a:p>
        </p:txBody>
      </p:sp>
      <p:sp>
        <p:nvSpPr>
          <p:cNvPr id="156" name="Rectangle 191"/>
          <p:cNvSpPr/>
          <p:nvPr/>
        </p:nvSpPr>
        <p:spPr>
          <a:xfrm>
            <a:off x="364353" y="1459356"/>
            <a:ext cx="4381531" cy="3323987"/>
          </a:xfrm>
          <a:prstGeom prst="rect">
            <a:avLst/>
          </a:prstGeom>
        </p:spPr>
        <p:txBody>
          <a:bodyPr wrap="square">
            <a:spAutoFit/>
          </a:bodyPr>
          <a:lstStyle/>
          <a:p>
            <a:pPr marL="475476" indent="-475476" algn="just">
              <a:spcBef>
                <a:spcPts val="333"/>
              </a:spcBef>
              <a:buClr>
                <a:schemeClr val="accent4"/>
              </a:buClr>
              <a:buFont typeface="Wingdings" pitchFamily="2" charset="2"/>
              <a:buChar char="ü"/>
            </a:pPr>
            <a:r>
              <a:rPr lang="en-US" altLang="zh-CN" sz="1400" u="heavy" dirty="0">
                <a:uFill>
                  <a:solidFill>
                    <a:srgbClr val="C00000"/>
                  </a:solidFill>
                </a:uFill>
                <a:latin typeface="Calibri" panose="020F0502020204030204" pitchFamily="34" charset="0"/>
                <a:cs typeface="Calibri" panose="020F0502020204030204" pitchFamily="34" charset="0"/>
              </a:rPr>
              <a:t>In this paper, we propose KCGN, an end-to-end framework that naturally incorporates knowledge-aware item dependency into the social recommender systems. KCGN unifies the user-user and item-item relation structure learning with a coupled graph neural network under a mutual </a:t>
            </a:r>
            <a:r>
              <a:rPr lang="en-US" altLang="zh-CN" sz="1400" u="heavy" dirty="0" err="1">
                <a:uFill>
                  <a:solidFill>
                    <a:srgbClr val="C00000"/>
                  </a:solidFill>
                </a:uFill>
                <a:latin typeface="Calibri" panose="020F0502020204030204" pitchFamily="34" charset="0"/>
                <a:cs typeface="Calibri" panose="020F0502020204030204" pitchFamily="34" charset="0"/>
              </a:rPr>
              <a:t>informationbased</a:t>
            </a:r>
            <a:r>
              <a:rPr lang="en-US" altLang="zh-CN" sz="1400" u="heavy" dirty="0">
                <a:uFill>
                  <a:solidFill>
                    <a:srgbClr val="C00000"/>
                  </a:solidFill>
                </a:uFill>
                <a:latin typeface="Calibri" panose="020F0502020204030204" pitchFamily="34" charset="0"/>
                <a:cs typeface="Calibri" panose="020F0502020204030204" pitchFamily="34" charset="0"/>
              </a:rPr>
              <a:t> neural estimator. To handle the dynamic user-item interaction heterogeneity, we design a relation-aware graph encoder to empower KCGN to maintain dedicated representations of multi-typed interaction signals with the incorporation of temporal information. Through extensive experiments on real-world datasets, we demonstrate that KCGN achieves substantial gains over state-of-the-art baselines.</a:t>
            </a:r>
            <a:endParaRPr lang="ms-MY" sz="1400" u="heavy" dirty="0">
              <a:uFill>
                <a:solidFill>
                  <a:srgbClr val="C00000"/>
                </a:solidFill>
              </a:uFill>
              <a:latin typeface="Calibri" panose="020F0502020204030204" pitchFamily="34" charset="0"/>
              <a:cs typeface="Calibri" panose="020F0502020204030204" pitchFamily="34" charset="0"/>
            </a:endParaRPr>
          </a:p>
        </p:txBody>
      </p:sp>
      <p:grpSp>
        <p:nvGrpSpPr>
          <p:cNvPr id="157" name="组合 1"/>
          <p:cNvGrpSpPr>
            <a:grpSpLocks/>
          </p:cNvGrpSpPr>
          <p:nvPr/>
        </p:nvGrpSpPr>
        <p:grpSpPr bwMode="auto">
          <a:xfrm>
            <a:off x="280988" y="0"/>
            <a:ext cx="106362" cy="720725"/>
            <a:chOff x="0" y="0"/>
            <a:chExt cx="105725" cy="721610"/>
          </a:xfrm>
          <a:solidFill>
            <a:srgbClr val="FF8577"/>
          </a:solidFill>
        </p:grpSpPr>
        <p:sp>
          <p:nvSpPr>
            <p:cNvPr id="158"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sp>
          <p:nvSpPr>
            <p:cNvPr id="159"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grpSp>
      <p:sp>
        <p:nvSpPr>
          <p:cNvPr id="160" name="TextBox 6"/>
          <p:cNvSpPr>
            <a:spLocks noChangeArrowheads="1"/>
          </p:cNvSpPr>
          <p:nvPr/>
        </p:nvSpPr>
        <p:spPr bwMode="auto">
          <a:xfrm>
            <a:off x="476250" y="96838"/>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DISCUSSION </a:t>
            </a:r>
          </a:p>
        </p:txBody>
      </p:sp>
      <p:sp>
        <p:nvSpPr>
          <p:cNvPr id="162"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solidFill>
                <a:schemeClr val="bg1">
                  <a:lumMod val="50000"/>
                </a:schemeClr>
              </a:solidFill>
            </a:endParaRPr>
          </a:p>
        </p:txBody>
      </p:sp>
      <p:cxnSp>
        <p:nvCxnSpPr>
          <p:cNvPr id="3" name="直接箭头连接符 2">
            <a:extLst>
              <a:ext uri="{FF2B5EF4-FFF2-40B4-BE49-F238E27FC236}">
                <a16:creationId xmlns:a16="http://schemas.microsoft.com/office/drawing/2014/main" id="{CEE9B443-5CFA-4BC2-B97A-476B3254BC0C}"/>
              </a:ext>
            </a:extLst>
          </p:cNvPr>
          <p:cNvCxnSpPr/>
          <p:nvPr/>
        </p:nvCxnSpPr>
        <p:spPr>
          <a:xfrm>
            <a:off x="4815840" y="3100251"/>
            <a:ext cx="15849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CBFD6CAA-D0FD-4CC2-8CF0-79DCD8C23365}"/>
              </a:ext>
            </a:extLst>
          </p:cNvPr>
          <p:cNvSpPr txBox="1"/>
          <p:nvPr/>
        </p:nvSpPr>
        <p:spPr>
          <a:xfrm>
            <a:off x="6400800" y="2830286"/>
            <a:ext cx="1872343" cy="661851"/>
          </a:xfrm>
          <a:prstGeom prst="rect">
            <a:avLst/>
          </a:prstGeom>
          <a:noFill/>
        </p:spPr>
        <p:txBody>
          <a:bodyPr wrap="square" rtlCol="0">
            <a:spAutoFit/>
          </a:bodyPr>
          <a:lstStyle/>
          <a:p>
            <a:r>
              <a:rPr lang="en-US" altLang="zh-CN" b="1" i="0" dirty="0">
                <a:solidFill>
                  <a:srgbClr val="434343"/>
                </a:solidFill>
                <a:effectLst/>
                <a:latin typeface="Arial" panose="020B0604020202020204" pitchFamily="34" charset="0"/>
              </a:rPr>
              <a:t>interpretation</a:t>
            </a:r>
          </a:p>
          <a:p>
            <a:endParaRPr lang="zh-CN" altLang="en-US" dirty="0"/>
          </a:p>
        </p:txBody>
      </p:sp>
    </p:spTree>
    <p:extLst>
      <p:ext uri="{BB962C8B-B14F-4D97-AF65-F5344CB8AC3E}">
        <p14:creationId xmlns:p14="http://schemas.microsoft.com/office/powerpoint/2010/main" val="153536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Rectangle 191"/>
          <p:cNvSpPr/>
          <p:nvPr/>
        </p:nvSpPr>
        <p:spPr>
          <a:xfrm>
            <a:off x="326982" y="1050053"/>
            <a:ext cx="4381531" cy="3323987"/>
          </a:xfrm>
          <a:prstGeom prst="rect">
            <a:avLst/>
          </a:prstGeom>
        </p:spPr>
        <p:txBody>
          <a:bodyPr wrap="square">
            <a:spAutoFit/>
          </a:bodyPr>
          <a:lstStyle/>
          <a:p>
            <a:pPr marL="475476" indent="-475476" algn="just">
              <a:spcBef>
                <a:spcPts val="333"/>
              </a:spcBef>
              <a:buClr>
                <a:schemeClr val="accent4"/>
              </a:buClr>
              <a:buFont typeface="Wingdings" pitchFamily="2" charset="2"/>
              <a:buChar char="ü"/>
            </a:pPr>
            <a:r>
              <a:rPr lang="en-US" altLang="zh-CN" sz="1400" dirty="0">
                <a:latin typeface="Calibri" panose="020F0502020204030204" pitchFamily="34" charset="0"/>
                <a:cs typeface="Calibri" panose="020F0502020204030204" pitchFamily="34" charset="0"/>
              </a:rPr>
              <a:t>In recent years, social recommendation which aims to exploit users’ social information for modeling users’ preferences in recommendations, has attracted significant attention (Liu et al. 2019). As has been stated in many </a:t>
            </a:r>
            <a:r>
              <a:rPr lang="en-US" altLang="zh-CN" sz="1400" dirty="0" err="1">
                <a:latin typeface="Calibri" panose="020F0502020204030204" pitchFamily="34" charset="0"/>
                <a:cs typeface="Calibri" panose="020F0502020204030204" pitchFamily="34" charset="0"/>
              </a:rPr>
              <a:t>socialaware</a:t>
            </a:r>
            <a:r>
              <a:rPr lang="en-US" altLang="zh-CN" sz="1400" dirty="0">
                <a:latin typeface="Calibri" panose="020F0502020204030204" pitchFamily="34" charset="0"/>
                <a:cs typeface="Calibri" panose="020F0502020204030204" pitchFamily="34" charset="0"/>
              </a:rPr>
              <a:t> recommendation literature (Wu et al. 2019a; Chen et al. 2019b), social influences between users have high impacts on users’ interactive behavior over items in various recommender scenarios, such as e-commence (Lin, Gao, and Li 2019) and online review platforms (Chen et al. 2020a). Hence, researchers propose to incorporate social ties into the collaborative filtering architecture as side information to characterize connectivity information across users.</a:t>
            </a:r>
            <a:endParaRPr lang="ms-MY" sz="1400" dirty="0">
              <a:latin typeface="Calibri" panose="020F0502020204030204" pitchFamily="34" charset="0"/>
              <a:cs typeface="Calibri" panose="020F0502020204030204" pitchFamily="34" charset="0"/>
            </a:endParaRPr>
          </a:p>
        </p:txBody>
      </p:sp>
      <p:grpSp>
        <p:nvGrpSpPr>
          <p:cNvPr id="157" name="组合 1"/>
          <p:cNvGrpSpPr>
            <a:grpSpLocks/>
          </p:cNvGrpSpPr>
          <p:nvPr/>
        </p:nvGrpSpPr>
        <p:grpSpPr bwMode="auto">
          <a:xfrm>
            <a:off x="280988" y="0"/>
            <a:ext cx="106362" cy="720725"/>
            <a:chOff x="0" y="0"/>
            <a:chExt cx="105725" cy="721610"/>
          </a:xfrm>
          <a:solidFill>
            <a:srgbClr val="FF8577"/>
          </a:solidFill>
        </p:grpSpPr>
        <p:sp>
          <p:nvSpPr>
            <p:cNvPr id="158"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sp>
          <p:nvSpPr>
            <p:cNvPr id="159"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grpSp>
      <p:sp>
        <p:nvSpPr>
          <p:cNvPr id="160" name="TextBox 6"/>
          <p:cNvSpPr>
            <a:spLocks noChangeArrowheads="1"/>
          </p:cNvSpPr>
          <p:nvPr/>
        </p:nvSpPr>
        <p:spPr bwMode="auto">
          <a:xfrm>
            <a:off x="476250" y="96838"/>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Introduction </a:t>
            </a:r>
          </a:p>
        </p:txBody>
      </p:sp>
      <p:sp>
        <p:nvSpPr>
          <p:cNvPr id="162"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solidFill>
                <a:schemeClr val="bg1">
                  <a:lumMod val="50000"/>
                </a:schemeClr>
              </a:solidFill>
            </a:endParaRPr>
          </a:p>
        </p:txBody>
      </p:sp>
      <p:sp>
        <p:nvSpPr>
          <p:cNvPr id="9" name="Rectangle 191">
            <a:extLst>
              <a:ext uri="{FF2B5EF4-FFF2-40B4-BE49-F238E27FC236}">
                <a16:creationId xmlns:a16="http://schemas.microsoft.com/office/drawing/2014/main" id="{0690810B-4081-4B41-B538-82AF91BD91FF}"/>
              </a:ext>
            </a:extLst>
          </p:cNvPr>
          <p:cNvSpPr/>
          <p:nvPr/>
        </p:nvSpPr>
        <p:spPr>
          <a:xfrm>
            <a:off x="5539062" y="1050052"/>
            <a:ext cx="4381531" cy="5047536"/>
          </a:xfrm>
          <a:prstGeom prst="rect">
            <a:avLst/>
          </a:prstGeom>
        </p:spPr>
        <p:txBody>
          <a:bodyPr wrap="square">
            <a:spAutoFit/>
          </a:bodyPr>
          <a:lstStyle/>
          <a:p>
            <a:pPr marL="475476" indent="-475476" algn="just">
              <a:spcBef>
                <a:spcPts val="333"/>
              </a:spcBef>
              <a:buClr>
                <a:schemeClr val="accent4"/>
              </a:buClr>
              <a:buFont typeface="Wingdings" pitchFamily="2" charset="2"/>
              <a:buChar char="ü"/>
            </a:pPr>
            <a:r>
              <a:rPr lang="en-US" altLang="zh-CN" sz="1400" dirty="0">
                <a:latin typeface="Calibri" panose="020F0502020204030204" pitchFamily="34" charset="0"/>
                <a:cs typeface="Calibri" panose="020F0502020204030204" pitchFamily="34" charset="0"/>
              </a:rPr>
              <a:t>The most common paradigm for state-of-the-art social recommender systems is to learn an embedding function, which unifies user-user and user-item relations into latent representations. To tackle this problem, many studies have developed various neural network techniques to integrate social information with the user-item interaction encoding as constraints. For example, attention-based mechanism has been utilized to aggregate correlations among different users (Chen et al. 2019a,b). Furthermore, inspired by the recent advance of graph neural architectures, several attempts are built upon the message passing frameworks over the user-user social graph. For example, social influence is simulated with layer-wise diffusion scheme for information fusion (Wu et al. 2019a). </a:t>
            </a:r>
            <a:r>
              <a:rPr lang="en-US" altLang="zh-CN" sz="1400" dirty="0" err="1">
                <a:latin typeface="Calibri" panose="020F0502020204030204" pitchFamily="34" charset="0"/>
                <a:cs typeface="Calibri" panose="020F0502020204030204" pitchFamily="34" charset="0"/>
              </a:rPr>
              <a:t>GraphRec</a:t>
            </a:r>
            <a:r>
              <a:rPr lang="en-US" altLang="zh-CN" sz="1400" dirty="0">
                <a:latin typeface="Calibri" panose="020F0502020204030204" pitchFamily="34" charset="0"/>
                <a:cs typeface="Calibri" panose="020F0502020204030204" pitchFamily="34" charset="0"/>
              </a:rPr>
              <a:t> (Fan et al. 2019) employs the graph attention network to model the relational structures between users. To enable the modeling context-aware social effects, DANSER (Wu et al. 2019b) stacks two-stage of graph attention layer for distinguishing the multi-faceted social homophily and influence.</a:t>
            </a:r>
            <a:endParaRPr lang="ms-MY"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1925042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909</Words>
  <Application>Microsoft Office PowerPoint</Application>
  <PresentationFormat>宽屏</PresentationFormat>
  <Paragraphs>19</Paragraphs>
  <Slides>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vt:i4>
      </vt:variant>
    </vt:vector>
  </HeadingPairs>
  <TitlesOfParts>
    <vt:vector size="12" baseType="lpstr">
      <vt:lpstr>等线</vt:lpstr>
      <vt:lpstr>等线 Light</vt:lpstr>
      <vt:lpstr>Arial</vt:lpstr>
      <vt:lpstr>Calibri</vt:lpstr>
      <vt:lpstr>Impact</vt:lpstr>
      <vt:lpstr>Open Sans Light</vt:lpstr>
      <vt:lpstr>Wingdings</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龙时富</dc:creator>
  <cp:lastModifiedBy>志康 张</cp:lastModifiedBy>
  <cp:revision>22</cp:revision>
  <dcterms:created xsi:type="dcterms:W3CDTF">2016-07-01T11:15:40Z</dcterms:created>
  <dcterms:modified xsi:type="dcterms:W3CDTF">2021-11-22T03:06:15Z</dcterms:modified>
</cp:coreProperties>
</file>