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60" r:id="rId4"/>
    <p:sldId id="261" r:id="rId5"/>
    <p:sldId id="262" r:id="rId6"/>
    <p:sldId id="263" r:id="rId7"/>
    <p:sldId id="265" r:id="rId8"/>
    <p:sldId id="266" r:id="rId9"/>
    <p:sldId id="267" r:id="rId10"/>
    <p:sldId id="268" r:id="rId11"/>
    <p:sldId id="269" r:id="rId12"/>
    <p:sldId id="271" r:id="rId13"/>
    <p:sldId id="264" r:id="rId14"/>
    <p:sldId id="282" r:id="rId15"/>
    <p:sldId id="284" r:id="rId16"/>
    <p:sldId id="285" r:id="rId17"/>
    <p:sldId id="270" r:id="rId18"/>
    <p:sldId id="272"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康" initials="康" lastIdx="1" clrIdx="0">
    <p:extLst>
      <p:ext uri="{19B8F6BF-5375-455C-9EA6-DF929625EA0E}">
        <p15:presenceInfo xmlns:p15="http://schemas.microsoft.com/office/powerpoint/2012/main" userId="30f922630fb2c9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77"/>
    <a:srgbClr val="C0D3E2"/>
    <a:srgbClr val="FBAD02"/>
    <a:srgbClr val="44B2A8"/>
    <a:srgbClr val="88D1CA"/>
    <a:srgbClr val="E4BF8B"/>
    <a:srgbClr val="FFFFFF"/>
    <a:srgbClr val="86A3C3"/>
    <a:srgbClr val="F47264"/>
    <a:srgbClr val="FF6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814" autoAdjust="0"/>
  </p:normalViewPr>
  <p:slideViewPr>
    <p:cSldViewPr snapToGrid="0">
      <p:cViewPr varScale="1">
        <p:scale>
          <a:sx n="84" d="100"/>
          <a:sy n="84" d="100"/>
        </p:scale>
        <p:origin x="390"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3F644-84A2-499F-9702-82D817F150AC}" type="datetimeFigureOut">
              <a:rPr lang="zh-CN" altLang="en-US" smtClean="0"/>
              <a:t>2021/11/22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CFC72-2A72-468E-9B14-EA5111981C8E}" type="slidenum">
              <a:rPr lang="zh-CN" altLang="en-US" smtClean="0"/>
              <a:t>‹#›</a:t>
            </a:fld>
            <a:endParaRPr lang="zh-CN" altLang="en-US"/>
          </a:p>
        </p:txBody>
      </p:sp>
    </p:spTree>
    <p:extLst>
      <p:ext uri="{BB962C8B-B14F-4D97-AF65-F5344CB8AC3E}">
        <p14:creationId xmlns:p14="http://schemas.microsoft.com/office/powerpoint/2010/main" val="2818727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35CFC72-2A72-468E-9B14-EA5111981C8E}" type="slidenum">
              <a:rPr lang="zh-CN" altLang="en-US" smtClean="0"/>
              <a:t>1</a:t>
            </a:fld>
            <a:endParaRPr lang="zh-CN" altLang="en-US"/>
          </a:p>
        </p:txBody>
      </p:sp>
    </p:spTree>
    <p:extLst>
      <p:ext uri="{BB962C8B-B14F-4D97-AF65-F5344CB8AC3E}">
        <p14:creationId xmlns:p14="http://schemas.microsoft.com/office/powerpoint/2010/main" val="235164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C35CFC72-2A72-468E-9B14-EA5111981C8E}" type="slidenum">
              <a:rPr lang="zh-CN" altLang="en-US" smtClean="0"/>
              <a:t>2</a:t>
            </a:fld>
            <a:endParaRPr lang="zh-CN" altLang="en-US"/>
          </a:p>
        </p:txBody>
      </p:sp>
    </p:spTree>
    <p:extLst>
      <p:ext uri="{BB962C8B-B14F-4D97-AF65-F5344CB8AC3E}">
        <p14:creationId xmlns:p14="http://schemas.microsoft.com/office/powerpoint/2010/main" val="325000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5CFC72-2A72-468E-9B14-EA5111981C8E}" type="slidenum">
              <a:rPr lang="zh-CN" altLang="en-US" smtClean="0"/>
              <a:t>3</a:t>
            </a:fld>
            <a:endParaRPr lang="zh-CN" altLang="en-US"/>
          </a:p>
        </p:txBody>
      </p:sp>
    </p:spTree>
    <p:extLst>
      <p:ext uri="{BB962C8B-B14F-4D97-AF65-F5344CB8AC3E}">
        <p14:creationId xmlns:p14="http://schemas.microsoft.com/office/powerpoint/2010/main" val="25925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06729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3824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6940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1751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76559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58615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15053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80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86851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860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42621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58758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E4E70A2-BE0F-4056-8248-37F24795D323}"/>
              </a:ext>
            </a:extLst>
          </p:cNvPr>
          <p:cNvGrpSpPr/>
          <p:nvPr/>
        </p:nvGrpSpPr>
        <p:grpSpPr>
          <a:xfrm rot="5400000">
            <a:off x="2667000" y="-3036755"/>
            <a:ext cx="6858000" cy="12903200"/>
            <a:chOff x="-1" y="0"/>
            <a:chExt cx="12170736" cy="6858000"/>
          </a:xfrm>
        </p:grpSpPr>
        <p:sp>
          <p:nvSpPr>
            <p:cNvPr id="4" name="矩形 3"/>
            <p:cNvSpPr/>
            <p:nvPr/>
          </p:nvSpPr>
          <p:spPr>
            <a:xfrm>
              <a:off x="-1" y="0"/>
              <a:ext cx="2437200" cy="6858000"/>
            </a:xfrm>
            <a:prstGeom prst="rect">
              <a:avLst/>
            </a:prstGeom>
            <a:solidFill>
              <a:srgbClr val="86A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22310" y="0"/>
              <a:ext cx="2437200" cy="6858000"/>
            </a:xfrm>
            <a:prstGeom prst="rect">
              <a:avLst/>
            </a:prstGeom>
            <a:solidFill>
              <a:srgbClr val="88D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859510" y="0"/>
              <a:ext cx="2437200" cy="6858000"/>
            </a:xfrm>
            <a:prstGeom prst="rect">
              <a:avLst/>
            </a:prstGeom>
            <a:solidFill>
              <a:srgbClr val="C0D3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96335" y="0"/>
              <a:ext cx="2437200" cy="6858000"/>
            </a:xfrm>
            <a:prstGeom prst="rect">
              <a:avLst/>
            </a:prstGeom>
            <a:solidFill>
              <a:srgbClr val="E4B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33535" y="0"/>
              <a:ext cx="2437200" cy="6858000"/>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1700314" y="1589781"/>
            <a:ext cx="8755591" cy="3678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2148517" y="1622840"/>
            <a:ext cx="7859183" cy="2870442"/>
            <a:chOff x="2148517" y="1142754"/>
            <a:chExt cx="7859183" cy="2870442"/>
          </a:xfrm>
        </p:grpSpPr>
        <p:grpSp>
          <p:nvGrpSpPr>
            <p:cNvPr id="12" name="组合 18"/>
            <p:cNvGrpSpPr>
              <a:grpSpLocks/>
            </p:cNvGrpSpPr>
            <p:nvPr/>
          </p:nvGrpSpPr>
          <p:grpSpPr bwMode="auto">
            <a:xfrm>
              <a:off x="3257551" y="2889251"/>
              <a:ext cx="5676900" cy="91016"/>
              <a:chOff x="0" y="0"/>
              <a:chExt cx="2340260" cy="164545"/>
            </a:xfrm>
          </p:grpSpPr>
          <p:sp>
            <p:nvSpPr>
              <p:cNvPr id="15" name="矩形 19"/>
              <p:cNvSpPr>
                <a:spLocks noChangeArrowheads="1"/>
              </p:cNvSpPr>
              <p:nvPr/>
            </p:nvSpPr>
            <p:spPr bwMode="auto">
              <a:xfrm>
                <a:off x="0" y="0"/>
                <a:ext cx="585065" cy="164545"/>
              </a:xfrm>
              <a:prstGeom prst="rect">
                <a:avLst/>
              </a:prstGeom>
              <a:solidFill>
                <a:srgbClr val="86A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 name="矩形 20"/>
              <p:cNvSpPr>
                <a:spLocks noChangeArrowheads="1"/>
              </p:cNvSpPr>
              <p:nvPr/>
            </p:nvSpPr>
            <p:spPr bwMode="auto">
              <a:xfrm>
                <a:off x="585065" y="0"/>
                <a:ext cx="585065" cy="164545"/>
              </a:xfrm>
              <a:prstGeom prst="rect">
                <a:avLst/>
              </a:prstGeom>
              <a:solidFill>
                <a:srgbClr val="C0D3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7" name="矩形 21"/>
              <p:cNvSpPr>
                <a:spLocks noChangeArrowheads="1"/>
              </p:cNvSpPr>
              <p:nvPr/>
            </p:nvSpPr>
            <p:spPr bwMode="auto">
              <a:xfrm>
                <a:off x="1170130" y="0"/>
                <a:ext cx="585065" cy="164545"/>
              </a:xfrm>
              <a:prstGeom prst="rect">
                <a:avLst/>
              </a:prstGeom>
              <a:solidFill>
                <a:srgbClr val="86A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22"/>
              <p:cNvSpPr>
                <a:spLocks noChangeArrowheads="1"/>
              </p:cNvSpPr>
              <p:nvPr/>
            </p:nvSpPr>
            <p:spPr bwMode="auto">
              <a:xfrm>
                <a:off x="1755195" y="0"/>
                <a:ext cx="585065" cy="164545"/>
              </a:xfrm>
              <a:prstGeom prst="rect">
                <a:avLst/>
              </a:prstGeom>
              <a:solidFill>
                <a:srgbClr val="88D1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ndParaRPr>
              </a:p>
            </p:txBody>
          </p:sp>
        </p:grpSp>
        <p:sp>
          <p:nvSpPr>
            <p:cNvPr id="13" name="TextBox 27"/>
            <p:cNvSpPr>
              <a:spLocks noChangeArrowheads="1"/>
            </p:cNvSpPr>
            <p:nvPr/>
          </p:nvSpPr>
          <p:spPr bwMode="auto">
            <a:xfrm>
              <a:off x="2148517" y="1142754"/>
              <a:ext cx="7859183" cy="239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733" dirty="0">
                  <a:solidFill>
                    <a:srgbClr val="00C0CB"/>
                  </a:solidFill>
                  <a:ea typeface="微软雅黑" panose="020B0503020204020204" pitchFamily="34" charset="-122"/>
                  <a:sym typeface="Arial" panose="020B0604020202020204" pitchFamily="34" charset="0"/>
                </a:rPr>
                <a:t>Knowledge-aware Coupled</a:t>
              </a:r>
            </a:p>
            <a:p>
              <a:pPr algn="ctr"/>
              <a:r>
                <a:rPr lang="en-US" altLang="zh-CN" sz="3733" dirty="0">
                  <a:solidFill>
                    <a:srgbClr val="00C0CB"/>
                  </a:solidFill>
                  <a:ea typeface="微软雅黑" panose="020B0503020204020204" pitchFamily="34" charset="-122"/>
                  <a:sym typeface="Arial" panose="020B0604020202020204" pitchFamily="34" charset="0"/>
                </a:rPr>
                <a:t>Graph Neural Network</a:t>
              </a:r>
            </a:p>
            <a:p>
              <a:pPr algn="ctr"/>
              <a:r>
                <a:rPr lang="en-US" altLang="zh-CN" sz="3733" dirty="0">
                  <a:solidFill>
                    <a:srgbClr val="00C0CB"/>
                  </a:solidFill>
                  <a:ea typeface="微软雅黑" panose="020B0503020204020204" pitchFamily="34" charset="-122"/>
                  <a:sym typeface="Arial" panose="020B0604020202020204" pitchFamily="34" charset="0"/>
                </a:rPr>
                <a:t> for Social Recommendation</a:t>
              </a:r>
            </a:p>
            <a:p>
              <a:pPr algn="ctr"/>
              <a:endParaRPr lang="en-US" altLang="zh-CN" sz="3733" dirty="0">
                <a:solidFill>
                  <a:srgbClr val="FF8577"/>
                </a:solidFill>
                <a:ea typeface="微软雅黑" panose="020B0503020204020204" pitchFamily="34" charset="-122"/>
                <a:sym typeface="Arial" panose="020B0604020202020204" pitchFamily="34" charset="0"/>
              </a:endParaRPr>
            </a:p>
          </p:txBody>
        </p:sp>
        <p:sp>
          <p:nvSpPr>
            <p:cNvPr id="14" name="矩形 28"/>
            <p:cNvSpPr>
              <a:spLocks noChangeArrowheads="1"/>
            </p:cNvSpPr>
            <p:nvPr/>
          </p:nvSpPr>
          <p:spPr bwMode="auto">
            <a:xfrm>
              <a:off x="2705100" y="3028952"/>
              <a:ext cx="6781800" cy="9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The Thirty-Fifth AAAI Conference on Artificial Intelligence (AAAI-21)</a:t>
              </a:r>
            </a:p>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Chao Huang1*, Huance Xu2∗, Yong Xu2,3,4†, Peng Dai1, Lianghao Xia2,</a:t>
              </a:r>
            </a:p>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Mengyin Lu 1, Liefeng Bo1, Hao Xing5, Xiaoping Lai5, Yanfang Ye6. </a:t>
              </a:r>
              <a:endParaRPr lang="en-US" altLang="zh-CN" noProof="1"/>
            </a:p>
          </p:txBody>
        </p:sp>
      </p:grpSp>
      <p:sp>
        <p:nvSpPr>
          <p:cNvPr id="2" name="文本框 1">
            <a:extLst>
              <a:ext uri="{FF2B5EF4-FFF2-40B4-BE49-F238E27FC236}">
                <a16:creationId xmlns:a16="http://schemas.microsoft.com/office/drawing/2014/main" id="{DEB68BD2-8B1F-4C4B-AD8C-93896E1066D6}"/>
              </a:ext>
            </a:extLst>
          </p:cNvPr>
          <p:cNvSpPr txBox="1"/>
          <p:nvPr/>
        </p:nvSpPr>
        <p:spPr>
          <a:xfrm>
            <a:off x="7664740" y="6188239"/>
            <a:ext cx="4868883" cy="369332"/>
          </a:xfrm>
          <a:prstGeom prst="rect">
            <a:avLst/>
          </a:prstGeom>
          <a:noFill/>
        </p:spPr>
        <p:txBody>
          <a:bodyPr wrap="square" rtlCol="0">
            <a:spAutoFit/>
          </a:bodyPr>
          <a:lstStyle/>
          <a:p>
            <a:r>
              <a:rPr lang="zh-CN" altLang="en-US" dirty="0"/>
              <a:t>杨显鹏 贾康 吴磊 孟繁琛 岳峰宇 张志康</a:t>
            </a:r>
          </a:p>
        </p:txBody>
      </p:sp>
    </p:spTree>
    <p:extLst>
      <p:ext uri="{BB962C8B-B14F-4D97-AF65-F5344CB8AC3E}">
        <p14:creationId xmlns:p14="http://schemas.microsoft.com/office/powerpoint/2010/main" val="233926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0B14268-8BA7-4A5B-ABE9-B76C7966AB62}"/>
              </a:ext>
            </a:extLst>
          </p:cNvPr>
          <p:cNvPicPr>
            <a:picLocks noChangeAspect="1"/>
          </p:cNvPicPr>
          <p:nvPr/>
        </p:nvPicPr>
        <p:blipFill>
          <a:blip r:embed="rId2"/>
          <a:stretch>
            <a:fillRect/>
          </a:stretch>
        </p:blipFill>
        <p:spPr>
          <a:xfrm>
            <a:off x="8036" y="0"/>
            <a:ext cx="12175928" cy="6858000"/>
          </a:xfrm>
          <a:prstGeom prst="rect">
            <a:avLst/>
          </a:prstGeom>
        </p:spPr>
      </p:pic>
    </p:spTree>
    <p:extLst>
      <p:ext uri="{BB962C8B-B14F-4D97-AF65-F5344CB8AC3E}">
        <p14:creationId xmlns:p14="http://schemas.microsoft.com/office/powerpoint/2010/main" val="178611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F3A6329-B418-4D8A-871F-BA7C6AC9C7BC}"/>
              </a:ext>
            </a:extLst>
          </p:cNvPr>
          <p:cNvPicPr>
            <a:picLocks noChangeAspect="1"/>
          </p:cNvPicPr>
          <p:nvPr/>
        </p:nvPicPr>
        <p:blipFill>
          <a:blip r:embed="rId2"/>
          <a:stretch>
            <a:fillRect/>
          </a:stretch>
        </p:blipFill>
        <p:spPr>
          <a:xfrm>
            <a:off x="0" y="0"/>
            <a:ext cx="12096868" cy="6858000"/>
          </a:xfrm>
          <a:prstGeom prst="rect">
            <a:avLst/>
          </a:prstGeom>
        </p:spPr>
      </p:pic>
    </p:spTree>
    <p:extLst>
      <p:ext uri="{BB962C8B-B14F-4D97-AF65-F5344CB8AC3E}">
        <p14:creationId xmlns:p14="http://schemas.microsoft.com/office/powerpoint/2010/main" val="28537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6BD361D-9BF4-4EA0-8696-ECFAE5F2617B}"/>
              </a:ext>
            </a:extLst>
          </p:cNvPr>
          <p:cNvPicPr>
            <a:picLocks noChangeAspect="1"/>
          </p:cNvPicPr>
          <p:nvPr/>
        </p:nvPicPr>
        <p:blipFill>
          <a:blip r:embed="rId2"/>
          <a:stretch>
            <a:fillRect/>
          </a:stretch>
        </p:blipFill>
        <p:spPr>
          <a:xfrm>
            <a:off x="8992" y="0"/>
            <a:ext cx="12174015" cy="6858000"/>
          </a:xfrm>
          <a:prstGeom prst="rect">
            <a:avLst/>
          </a:prstGeom>
        </p:spPr>
      </p:pic>
    </p:spTree>
    <p:extLst>
      <p:ext uri="{BB962C8B-B14F-4D97-AF65-F5344CB8AC3E}">
        <p14:creationId xmlns:p14="http://schemas.microsoft.com/office/powerpoint/2010/main" val="206104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3BE3D72-6821-4078-8C5B-F2BB24F32757}"/>
              </a:ext>
            </a:extLst>
          </p:cNvPr>
          <p:cNvPicPr>
            <a:picLocks noChangeAspect="1"/>
          </p:cNvPicPr>
          <p:nvPr/>
        </p:nvPicPr>
        <p:blipFill>
          <a:blip r:embed="rId2"/>
          <a:stretch>
            <a:fillRect/>
          </a:stretch>
        </p:blipFill>
        <p:spPr>
          <a:xfrm>
            <a:off x="0" y="0"/>
            <a:ext cx="12192000" cy="6863255"/>
          </a:xfrm>
          <a:prstGeom prst="rect">
            <a:avLst/>
          </a:prstGeom>
        </p:spPr>
      </p:pic>
    </p:spTree>
    <p:extLst>
      <p:ext uri="{BB962C8B-B14F-4D97-AF65-F5344CB8AC3E}">
        <p14:creationId xmlns:p14="http://schemas.microsoft.com/office/powerpoint/2010/main" val="276824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p:nvPr/>
        </p:nvSpPr>
        <p:spPr>
          <a:xfrm>
            <a:off x="428212" y="784426"/>
            <a:ext cx="5238787" cy="338554"/>
          </a:xfrm>
          <a:prstGeom prst="rect">
            <a:avLst/>
          </a:prstGeom>
        </p:spPr>
        <p:txBody>
          <a:bodyPr wrap="square">
            <a:spAutoFit/>
          </a:bodyPr>
          <a:lstStyle/>
          <a:p>
            <a:r>
              <a:rPr lang="en-US" altLang="zh-CN" sz="1600" dirty="0"/>
              <a:t>Related Work</a:t>
            </a:r>
            <a:endParaRPr lang="ms-MY" sz="1600" b="1"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156" name="Rectangle 191"/>
          <p:cNvSpPr/>
          <p:nvPr/>
        </p:nvSpPr>
        <p:spPr>
          <a:xfrm>
            <a:off x="364353" y="1459356"/>
            <a:ext cx="4381531" cy="3539430"/>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Social-aware Recommender Systems. Deep learning has been revolutionizing recommender systems and many neural network models have been proposed for social recommendation scenario (Yin et al. 2019; Chen et al. 2020a). For example, attention mechanisms are introduced to learn the influences between users, such as SAMN (Chen et al. 2019a) and EATNN (Chen et al. 2019b). It is worth mentioning that several recent efforts explore the GNNs for incorporating social relations into the user-item interaction encoding (Wu et al. 2019b; Fan et al. 2019; Wu et al. 2019a; Xu et al. 2020</a:t>
            </a:r>
            <a:r>
              <a:rPr lang="en-US" altLang="zh-CN" sz="1400" u="heavy" dirty="0">
                <a:uFill>
                  <a:solidFill>
                    <a:srgbClr val="C00000"/>
                  </a:solidFill>
                </a:uFill>
                <a:latin typeface="Calibri" panose="020F0502020204030204" pitchFamily="34" charset="0"/>
                <a:cs typeface="Calibri" panose="020F0502020204030204" pitchFamily="34" charset="0"/>
              </a:rPr>
              <a:t>). Different from these methods, KCGN focus on fusing the heterogeneous relations from different aspects (social, item knowledge and temporal), to boost the performance.</a:t>
            </a:r>
            <a:endParaRPr lang="ms-MY" sz="1400" u="heavy" dirty="0">
              <a:uFill>
                <a:solidFill>
                  <a:srgbClr val="C00000"/>
                </a:solidFill>
              </a:uFill>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DISCUSSION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163" name="Rectangle 191">
            <a:extLst>
              <a:ext uri="{FF2B5EF4-FFF2-40B4-BE49-F238E27FC236}">
                <a16:creationId xmlns:a16="http://schemas.microsoft.com/office/drawing/2014/main" id="{71DF640A-A9C3-4DBF-BCE1-0395F4AEE84C}"/>
              </a:ext>
            </a:extLst>
          </p:cNvPr>
          <p:cNvSpPr/>
          <p:nvPr/>
        </p:nvSpPr>
        <p:spPr>
          <a:xfrm>
            <a:off x="5983761" y="1459356"/>
            <a:ext cx="4381531" cy="3323987"/>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Graph Methods for Recommendation. Many recent efforts have been devoted to exploring insights from GNNs for modeling collaborative signals in recommender systems. For example, inspired by the graph convolutional operations, </a:t>
            </a:r>
            <a:r>
              <a:rPr lang="en-US" altLang="zh-CN" sz="1400" dirty="0" err="1">
                <a:latin typeface="Calibri" panose="020F0502020204030204" pitchFamily="34" charset="0"/>
                <a:cs typeface="Calibri" panose="020F0502020204030204" pitchFamily="34" charset="0"/>
              </a:rPr>
              <a:t>PinSage</a:t>
            </a:r>
            <a:r>
              <a:rPr lang="en-US" altLang="zh-CN" sz="1400" dirty="0">
                <a:latin typeface="Calibri" panose="020F0502020204030204" pitchFamily="34" charset="0"/>
                <a:cs typeface="Calibri" panose="020F0502020204030204" pitchFamily="34" charset="0"/>
              </a:rPr>
              <a:t> (Ying et al. 2018) and NGCF (Wang et al. 2019c) aim to aggregate high-hop neighboring feature information over the user-item interaction graph. Several subsequent extensions have been developed to revisit the </a:t>
            </a:r>
            <a:r>
              <a:rPr lang="en-US" altLang="zh-CN" sz="1400" dirty="0" err="1">
                <a:latin typeface="Calibri" panose="020F0502020204030204" pitchFamily="34" charset="0"/>
                <a:cs typeface="Calibri" panose="020F0502020204030204" pitchFamily="34" charset="0"/>
              </a:rPr>
              <a:t>graphbased</a:t>
            </a:r>
            <a:r>
              <a:rPr lang="en-US" altLang="zh-CN" sz="1400" dirty="0">
                <a:latin typeface="Calibri" panose="020F0502020204030204" pitchFamily="34" charset="0"/>
                <a:cs typeface="Calibri" panose="020F0502020204030204" pitchFamily="34" charset="0"/>
              </a:rPr>
              <a:t> CF effects, such as </a:t>
            </a:r>
            <a:r>
              <a:rPr lang="en-US" altLang="zh-CN" sz="1400" dirty="0" err="1">
                <a:latin typeface="Calibri" panose="020F0502020204030204" pitchFamily="34" charset="0"/>
                <a:cs typeface="Calibri" panose="020F0502020204030204" pitchFamily="34" charset="0"/>
              </a:rPr>
              <a:t>LightGCN</a:t>
            </a:r>
            <a:r>
              <a:rPr lang="en-US" altLang="zh-CN" sz="1400" dirty="0">
                <a:latin typeface="Calibri" panose="020F0502020204030204" pitchFamily="34" charset="0"/>
                <a:cs typeface="Calibri" panose="020F0502020204030204" pitchFamily="34" charset="0"/>
              </a:rPr>
              <a:t> (He et al. 2020), LRGCCF (Chen et al. 2020b) and KHGT (Xia et al. 2021). </a:t>
            </a:r>
            <a:r>
              <a:rPr lang="en-US" altLang="zh-CN" sz="1400" u="heavy" dirty="0">
                <a:uFill>
                  <a:solidFill>
                    <a:srgbClr val="C00000"/>
                  </a:solidFill>
                </a:uFill>
                <a:latin typeface="Calibri" panose="020F0502020204030204" pitchFamily="34" charset="0"/>
                <a:cs typeface="Calibri" panose="020F0502020204030204" pitchFamily="34" charset="0"/>
              </a:rPr>
              <a:t>Motivated by these works, we propose a new knowledge-aware graph neural architecture for social recommendation.</a:t>
            </a:r>
            <a:endParaRPr lang="ms-MY" sz="1400" u="heavy" dirty="0">
              <a:uFill>
                <a:solidFill>
                  <a:srgbClr val="C00000"/>
                </a:solidFill>
              </a:uFill>
              <a:latin typeface="Calibri" panose="020F0502020204030204" pitchFamily="34" charset="0"/>
              <a:cs typeface="Calibri" panose="020F0502020204030204" pitchFamily="34" charset="0"/>
            </a:endParaRPr>
          </a:p>
        </p:txBody>
      </p:sp>
      <p:cxnSp>
        <p:nvCxnSpPr>
          <p:cNvPr id="3" name="直接箭头连接符 2">
            <a:extLst>
              <a:ext uri="{FF2B5EF4-FFF2-40B4-BE49-F238E27FC236}">
                <a16:creationId xmlns:a16="http://schemas.microsoft.com/office/drawing/2014/main" id="{A2E5D094-A623-48A8-AE27-78365DAB30B6}"/>
              </a:ext>
            </a:extLst>
          </p:cNvPr>
          <p:cNvCxnSpPr/>
          <p:nvPr/>
        </p:nvCxnSpPr>
        <p:spPr>
          <a:xfrm>
            <a:off x="4807131" y="4606834"/>
            <a:ext cx="653143" cy="94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32DE2BE2-EB6E-4171-B46C-B244DF3EAD23}"/>
              </a:ext>
            </a:extLst>
          </p:cNvPr>
          <p:cNvCxnSpPr/>
          <p:nvPr/>
        </p:nvCxnSpPr>
        <p:spPr>
          <a:xfrm flipH="1">
            <a:off x="6783977" y="4720046"/>
            <a:ext cx="574766" cy="83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9F8DDAB-4A11-41F9-B860-14BFC62C6D9E}"/>
              </a:ext>
            </a:extLst>
          </p:cNvPr>
          <p:cNvSpPr txBox="1"/>
          <p:nvPr/>
        </p:nvSpPr>
        <p:spPr>
          <a:xfrm>
            <a:off x="5399314" y="5668200"/>
            <a:ext cx="1785257" cy="644434"/>
          </a:xfrm>
          <a:prstGeom prst="rect">
            <a:avLst/>
          </a:prstGeom>
          <a:noFill/>
        </p:spPr>
        <p:txBody>
          <a:bodyPr wrap="square" rtlCol="0">
            <a:spAutoFit/>
          </a:bodyPr>
          <a:lstStyle/>
          <a:p>
            <a:r>
              <a:rPr lang="en-US" altLang="zh-CN" b="1" i="0" dirty="0">
                <a:solidFill>
                  <a:srgbClr val="434343"/>
                </a:solidFill>
                <a:effectLst/>
                <a:latin typeface="Arial" panose="020B0604020202020204" pitchFamily="34" charset="0"/>
              </a:rPr>
              <a:t>interpretation</a:t>
            </a:r>
          </a:p>
          <a:p>
            <a:endParaRPr lang="zh-CN" altLang="en-US" dirty="0"/>
          </a:p>
        </p:txBody>
      </p:sp>
    </p:spTree>
    <p:extLst>
      <p:ext uri="{BB962C8B-B14F-4D97-AF65-F5344CB8AC3E}">
        <p14:creationId xmlns:p14="http://schemas.microsoft.com/office/powerpoint/2010/main" val="337646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p:nvPr/>
        </p:nvSpPr>
        <p:spPr>
          <a:xfrm>
            <a:off x="428212" y="784426"/>
            <a:ext cx="5238787" cy="338554"/>
          </a:xfrm>
          <a:prstGeom prst="rect">
            <a:avLst/>
          </a:prstGeom>
        </p:spPr>
        <p:txBody>
          <a:bodyPr wrap="square">
            <a:spAutoFit/>
          </a:bodyPr>
          <a:lstStyle/>
          <a:p>
            <a:r>
              <a:rPr lang="ms-MY" sz="1600" dirty="0"/>
              <a:t>Conclusion</a:t>
            </a:r>
          </a:p>
        </p:txBody>
      </p:sp>
      <p:sp>
        <p:nvSpPr>
          <p:cNvPr id="156" name="Rectangle 191"/>
          <p:cNvSpPr/>
          <p:nvPr/>
        </p:nvSpPr>
        <p:spPr>
          <a:xfrm>
            <a:off x="364353" y="1459356"/>
            <a:ext cx="4381531" cy="3323987"/>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u="heavy" dirty="0">
                <a:uFill>
                  <a:solidFill>
                    <a:srgbClr val="C00000"/>
                  </a:solidFill>
                </a:uFill>
                <a:latin typeface="Calibri" panose="020F0502020204030204" pitchFamily="34" charset="0"/>
                <a:cs typeface="Calibri" panose="020F0502020204030204" pitchFamily="34" charset="0"/>
              </a:rPr>
              <a:t>In this paper, we propose KCGN, an end-to-end framework that naturally incorporates knowledge-aware item dependency into the social recommender systems. KCGN unifies the user-user and item-item relation structure learning with a coupled graph neural network under a mutual </a:t>
            </a:r>
            <a:r>
              <a:rPr lang="en-US" altLang="zh-CN" sz="1400" u="heavy" dirty="0" err="1">
                <a:uFill>
                  <a:solidFill>
                    <a:srgbClr val="C00000"/>
                  </a:solidFill>
                </a:uFill>
                <a:latin typeface="Calibri" panose="020F0502020204030204" pitchFamily="34" charset="0"/>
                <a:cs typeface="Calibri" panose="020F0502020204030204" pitchFamily="34" charset="0"/>
              </a:rPr>
              <a:t>informationbased</a:t>
            </a:r>
            <a:r>
              <a:rPr lang="en-US" altLang="zh-CN" sz="1400" u="heavy" dirty="0">
                <a:uFill>
                  <a:solidFill>
                    <a:srgbClr val="C00000"/>
                  </a:solidFill>
                </a:uFill>
                <a:latin typeface="Calibri" panose="020F0502020204030204" pitchFamily="34" charset="0"/>
                <a:cs typeface="Calibri" panose="020F0502020204030204" pitchFamily="34" charset="0"/>
              </a:rPr>
              <a:t> neural estimator. To handle the dynamic user-item interaction heterogeneity, we design a relation-aware graph encoder to empower KCGN to maintain dedicated representations of multi-typed interaction signals with the incorporation of temporal information. Through extensive experiments on real-world datasets, we demonstrate that KCGN achieves substantial gains over state-of-the-art baselines.</a:t>
            </a:r>
            <a:endParaRPr lang="ms-MY" sz="1400" u="heavy" dirty="0">
              <a:uFill>
                <a:solidFill>
                  <a:srgbClr val="C00000"/>
                </a:solidFill>
              </a:uFill>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DISCUSSION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cxnSp>
        <p:nvCxnSpPr>
          <p:cNvPr id="3" name="直接箭头连接符 2">
            <a:extLst>
              <a:ext uri="{FF2B5EF4-FFF2-40B4-BE49-F238E27FC236}">
                <a16:creationId xmlns:a16="http://schemas.microsoft.com/office/drawing/2014/main" id="{CEE9B443-5CFA-4BC2-B97A-476B3254BC0C}"/>
              </a:ext>
            </a:extLst>
          </p:cNvPr>
          <p:cNvCxnSpPr/>
          <p:nvPr/>
        </p:nvCxnSpPr>
        <p:spPr>
          <a:xfrm>
            <a:off x="4815840" y="3100251"/>
            <a:ext cx="1584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BFD6CAA-D0FD-4CC2-8CF0-79DCD8C23365}"/>
              </a:ext>
            </a:extLst>
          </p:cNvPr>
          <p:cNvSpPr txBox="1"/>
          <p:nvPr/>
        </p:nvSpPr>
        <p:spPr>
          <a:xfrm>
            <a:off x="6400800" y="2830286"/>
            <a:ext cx="1872343" cy="661851"/>
          </a:xfrm>
          <a:prstGeom prst="rect">
            <a:avLst/>
          </a:prstGeom>
          <a:noFill/>
        </p:spPr>
        <p:txBody>
          <a:bodyPr wrap="square" rtlCol="0">
            <a:spAutoFit/>
          </a:bodyPr>
          <a:lstStyle/>
          <a:p>
            <a:r>
              <a:rPr lang="en-US" altLang="zh-CN" b="1" i="0" dirty="0">
                <a:solidFill>
                  <a:srgbClr val="434343"/>
                </a:solidFill>
                <a:effectLst/>
                <a:latin typeface="Arial" panose="020B0604020202020204" pitchFamily="34" charset="0"/>
              </a:rPr>
              <a:t>interpretation</a:t>
            </a:r>
          </a:p>
          <a:p>
            <a:endParaRPr lang="zh-CN" altLang="en-US" dirty="0"/>
          </a:p>
        </p:txBody>
      </p:sp>
    </p:spTree>
    <p:extLst>
      <p:ext uri="{BB962C8B-B14F-4D97-AF65-F5344CB8AC3E}">
        <p14:creationId xmlns:p14="http://schemas.microsoft.com/office/powerpoint/2010/main" val="15353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91"/>
          <p:cNvSpPr/>
          <p:nvPr/>
        </p:nvSpPr>
        <p:spPr>
          <a:xfrm>
            <a:off x="326982" y="1050053"/>
            <a:ext cx="4381531" cy="3323987"/>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In recent years, social recommendation which aims to exploit users’ social information for modeling users’ preferences in recommendations, has attracted significant attention (Liu et al. 2019). As has been stated in many </a:t>
            </a:r>
            <a:r>
              <a:rPr lang="en-US" altLang="zh-CN" sz="1400" dirty="0" err="1">
                <a:latin typeface="Calibri" panose="020F0502020204030204" pitchFamily="34" charset="0"/>
                <a:cs typeface="Calibri" panose="020F0502020204030204" pitchFamily="34" charset="0"/>
              </a:rPr>
              <a:t>socialaware</a:t>
            </a:r>
            <a:r>
              <a:rPr lang="en-US" altLang="zh-CN" sz="1400" dirty="0">
                <a:latin typeface="Calibri" panose="020F0502020204030204" pitchFamily="34" charset="0"/>
                <a:cs typeface="Calibri" panose="020F0502020204030204" pitchFamily="34" charset="0"/>
              </a:rPr>
              <a:t> recommendation literature (Wu et al. 2019a; Chen et al. 2019b), social influences between users have high impacts on users’ interactive behavior over items in various recommender scenarios, such as e-commence (Lin, Gao, and Li 2019) and online review platforms (Chen et al. 2020a). Hence, researchers propose to incorporate social ties into the collaborative filtering architecture as side information to characterize connectivity information across users.</a:t>
            </a:r>
            <a:endParaRPr lang="ms-MY" sz="1400" dirty="0">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Introduction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9" name="Rectangle 191">
            <a:extLst>
              <a:ext uri="{FF2B5EF4-FFF2-40B4-BE49-F238E27FC236}">
                <a16:creationId xmlns:a16="http://schemas.microsoft.com/office/drawing/2014/main" id="{0690810B-4081-4B41-B538-82AF91BD91FF}"/>
              </a:ext>
            </a:extLst>
          </p:cNvPr>
          <p:cNvSpPr/>
          <p:nvPr/>
        </p:nvSpPr>
        <p:spPr>
          <a:xfrm>
            <a:off x="5539062" y="1050052"/>
            <a:ext cx="4381531" cy="5047536"/>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The most common paradigm for state-of-the-art social recommender systems is to learn an embedding function, which unifies user-user and user-item relations into latent representations. To tackle this problem, many studies have developed various neural network techniques to integrate social information with the user-item interaction encoding as constraints. For example, attention-based mechanism has been utilized to aggregate correlations among different users (Chen et al. 2019a,b). Furthermore, inspired by the recent advance of graph neural architectures, several attempts are built upon the message passing frameworks over the user-user social graph. For example, social influence is simulated with layer-wise diffusion scheme for information fusion (Wu et al. 2019a). </a:t>
            </a:r>
            <a:r>
              <a:rPr lang="en-US" altLang="zh-CN" sz="1400" dirty="0" err="1">
                <a:latin typeface="Calibri" panose="020F0502020204030204" pitchFamily="34" charset="0"/>
                <a:cs typeface="Calibri" panose="020F0502020204030204" pitchFamily="34" charset="0"/>
              </a:rPr>
              <a:t>GraphRec</a:t>
            </a:r>
            <a:r>
              <a:rPr lang="en-US" altLang="zh-CN" sz="1400" dirty="0">
                <a:latin typeface="Calibri" panose="020F0502020204030204" pitchFamily="34" charset="0"/>
                <a:cs typeface="Calibri" panose="020F0502020204030204" pitchFamily="34" charset="0"/>
              </a:rPr>
              <a:t> (Fan et al. 2019) employs the graph attention network to model the relational structures between users. To enable the modeling context-aware social effects, DANSER (Wu et al. 2019b) stacks two-stage of graph attention layer for distinguishing the multi-faceted social homophily and influence.</a:t>
            </a:r>
            <a:endParaRPr lang="ms-MY"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925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5967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3698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8154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9" name="TextBox 6"/>
          <p:cNvSpPr>
            <a:spLocks noChangeArrowheads="1"/>
          </p:cNvSpPr>
          <p:nvPr/>
        </p:nvSpPr>
        <p:spPr bwMode="auto">
          <a:xfrm>
            <a:off x="476250" y="96838"/>
            <a:ext cx="8922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Knowledge-aware Coupled Graph Neural Network for Social Recommendation</a:t>
            </a:r>
          </a:p>
        </p:txBody>
      </p:sp>
      <p:sp>
        <p:nvSpPr>
          <p:cNvPr id="80" name="矩形 11"/>
          <p:cNvSpPr>
            <a:spLocks noChangeArrowheads="1"/>
          </p:cNvSpPr>
          <p:nvPr/>
        </p:nvSpPr>
        <p:spPr bwMode="auto">
          <a:xfrm>
            <a:off x="476250" y="430213"/>
            <a:ext cx="5446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000" dirty="0">
                <a:solidFill>
                  <a:srgbClr val="7F7F7F"/>
                </a:solidFill>
                <a:ea typeface="微软雅黑" panose="020B0503020204020204" pitchFamily="34" charset="-122"/>
                <a:sym typeface="Arial" panose="020B0604020202020204" pitchFamily="34" charset="0"/>
              </a:rPr>
              <a:t>The Thirty-Fifth AAAI Conference on Artificial Intelligence (AAAI-21)</a:t>
            </a:r>
          </a:p>
          <a:p>
            <a:endParaRPr lang="zh-CN" altLang="en-US" sz="1000" dirty="0">
              <a:solidFill>
                <a:srgbClr val="7F7F7F"/>
              </a:solidFill>
              <a:ea typeface="微软雅黑" panose="020B0503020204020204" pitchFamily="34" charset="-122"/>
              <a:sym typeface="Arial" panose="020B0604020202020204" pitchFamily="34" charset="0"/>
            </a:endParaRPr>
          </a:p>
        </p:txBody>
      </p:sp>
      <p:sp>
        <p:nvSpPr>
          <p:cNvPr id="8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 name="组合 101">
            <a:extLst>
              <a:ext uri="{FF2B5EF4-FFF2-40B4-BE49-F238E27FC236}">
                <a16:creationId xmlns:a16="http://schemas.microsoft.com/office/drawing/2014/main" id="{7F4F023E-620D-438F-A623-CF856D9BA370}"/>
              </a:ext>
            </a:extLst>
          </p:cNvPr>
          <p:cNvGrpSpPr/>
          <p:nvPr/>
        </p:nvGrpSpPr>
        <p:grpSpPr>
          <a:xfrm>
            <a:off x="1240346" y="1163698"/>
            <a:ext cx="7793607" cy="2062041"/>
            <a:chOff x="1240346" y="1163698"/>
            <a:chExt cx="7793607" cy="2062041"/>
          </a:xfrm>
        </p:grpSpPr>
        <p:pic>
          <p:nvPicPr>
            <p:cNvPr id="75" name="图片 74">
              <a:extLst>
                <a:ext uri="{FF2B5EF4-FFF2-40B4-BE49-F238E27FC236}">
                  <a16:creationId xmlns:a16="http://schemas.microsoft.com/office/drawing/2014/main" id="{4EDE00DB-2B35-4C2A-901D-2F5989EBAA01}"/>
                </a:ext>
              </a:extLst>
            </p:cNvPr>
            <p:cNvPicPr>
              <a:picLocks noChangeAspect="1"/>
            </p:cNvPicPr>
            <p:nvPr/>
          </p:nvPicPr>
          <p:blipFill>
            <a:blip r:embed="rId3"/>
            <a:stretch>
              <a:fillRect/>
            </a:stretch>
          </p:blipFill>
          <p:spPr>
            <a:xfrm>
              <a:off x="1240346" y="1163698"/>
              <a:ext cx="4958841" cy="1951576"/>
            </a:xfrm>
            <a:prstGeom prst="rect">
              <a:avLst/>
            </a:prstGeom>
          </p:spPr>
        </p:pic>
        <p:grpSp>
          <p:nvGrpSpPr>
            <p:cNvPr id="82" name="Group 36">
              <a:extLst>
                <a:ext uri="{FF2B5EF4-FFF2-40B4-BE49-F238E27FC236}">
                  <a16:creationId xmlns:a16="http://schemas.microsoft.com/office/drawing/2014/main" id="{858624DF-DC0B-48D4-9A33-67DC527EAD90}"/>
                </a:ext>
              </a:extLst>
            </p:cNvPr>
            <p:cNvGrpSpPr/>
            <p:nvPr/>
          </p:nvGrpSpPr>
          <p:grpSpPr>
            <a:xfrm rot="10800000">
              <a:off x="6605061" y="1495555"/>
              <a:ext cx="2428892" cy="1730184"/>
              <a:chOff x="785787" y="2520491"/>
              <a:chExt cx="1821669" cy="1297638"/>
            </a:xfrm>
          </p:grpSpPr>
          <p:sp>
            <p:nvSpPr>
              <p:cNvPr id="83" name="Bent Arrow 18">
                <a:extLst>
                  <a:ext uri="{FF2B5EF4-FFF2-40B4-BE49-F238E27FC236}">
                    <a16:creationId xmlns:a16="http://schemas.microsoft.com/office/drawing/2014/main" id="{DD6E727B-413C-4BDE-BDC9-C222A973B7BF}"/>
                  </a:ext>
                </a:extLst>
              </p:cNvPr>
              <p:cNvSpPr/>
              <p:nvPr/>
            </p:nvSpPr>
            <p:spPr>
              <a:xfrm>
                <a:off x="785787" y="2520491"/>
                <a:ext cx="1821669" cy="1163187"/>
              </a:xfrm>
              <a:prstGeom prst="bentArrow">
                <a:avLst/>
              </a:prstGeom>
              <a:solidFill>
                <a:srgbClr val="88D1CA"/>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tx1"/>
                  </a:solidFill>
                </a:endParaRPr>
              </a:p>
            </p:txBody>
          </p:sp>
          <p:sp>
            <p:nvSpPr>
              <p:cNvPr id="84" name="Rectangle 14">
                <a:extLst>
                  <a:ext uri="{FF2B5EF4-FFF2-40B4-BE49-F238E27FC236}">
                    <a16:creationId xmlns:a16="http://schemas.microsoft.com/office/drawing/2014/main" id="{D566DC8B-3F39-4D7F-A952-516F2F593FB7}"/>
                  </a:ext>
                </a:extLst>
              </p:cNvPr>
              <p:cNvSpPr/>
              <p:nvPr/>
            </p:nvSpPr>
            <p:spPr>
              <a:xfrm rot="10800000">
                <a:off x="1053680" y="3379548"/>
                <a:ext cx="1285883" cy="438581"/>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academic organization </a:t>
                </a:r>
              </a:p>
            </p:txBody>
          </p:sp>
          <p:sp>
            <p:nvSpPr>
              <p:cNvPr id="85" name="AutoShape 112">
                <a:extLst>
                  <a:ext uri="{FF2B5EF4-FFF2-40B4-BE49-F238E27FC236}">
                    <a16:creationId xmlns:a16="http://schemas.microsoft.com/office/drawing/2014/main" id="{523D1911-A235-42BC-B0D4-A97043713EB9}"/>
                  </a:ext>
                </a:extLst>
              </p:cNvPr>
              <p:cNvSpPr>
                <a:spLocks/>
              </p:cNvSpPr>
              <p:nvPr/>
            </p:nvSpPr>
            <p:spPr bwMode="auto">
              <a:xfrm rot="13357623">
                <a:off x="1500166" y="3071817"/>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88D1C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100" name="组合 99">
            <a:extLst>
              <a:ext uri="{FF2B5EF4-FFF2-40B4-BE49-F238E27FC236}">
                <a16:creationId xmlns:a16="http://schemas.microsoft.com/office/drawing/2014/main" id="{B2137D08-14E6-43DB-B072-F3312B0507C6}"/>
              </a:ext>
            </a:extLst>
          </p:cNvPr>
          <p:cNvGrpSpPr/>
          <p:nvPr/>
        </p:nvGrpSpPr>
        <p:grpSpPr>
          <a:xfrm>
            <a:off x="971525" y="4244445"/>
            <a:ext cx="2451539" cy="995209"/>
            <a:chOff x="971525" y="4244445"/>
            <a:chExt cx="2451539" cy="995209"/>
          </a:xfrm>
        </p:grpSpPr>
        <p:grpSp>
          <p:nvGrpSpPr>
            <p:cNvPr id="87" name="组合 86">
              <a:extLst>
                <a:ext uri="{FF2B5EF4-FFF2-40B4-BE49-F238E27FC236}">
                  <a16:creationId xmlns:a16="http://schemas.microsoft.com/office/drawing/2014/main" id="{5AB5EF10-C90B-4624-AF94-DE166714ACF9}"/>
                </a:ext>
              </a:extLst>
            </p:cNvPr>
            <p:cNvGrpSpPr/>
            <p:nvPr/>
          </p:nvGrpSpPr>
          <p:grpSpPr>
            <a:xfrm>
              <a:off x="1247554" y="4558502"/>
              <a:ext cx="488067" cy="488901"/>
              <a:chOff x="7377643" y="4661666"/>
              <a:chExt cx="488067" cy="488901"/>
            </a:xfrm>
            <a:solidFill>
              <a:schemeClr val="accent5">
                <a:lumMod val="50000"/>
              </a:schemeClr>
            </a:solidFill>
          </p:grpSpPr>
          <p:sp>
            <p:nvSpPr>
              <p:cNvPr id="88" name="AutoShape 18">
                <a:extLst>
                  <a:ext uri="{FF2B5EF4-FFF2-40B4-BE49-F238E27FC236}">
                    <a16:creationId xmlns:a16="http://schemas.microsoft.com/office/drawing/2014/main" id="{92107F78-B142-4EF8-8C31-36B3ED4CF6CC}"/>
                  </a:ext>
                </a:extLst>
              </p:cNvPr>
              <p:cNvSpPr>
                <a:spLocks/>
              </p:cNvSpPr>
              <p:nvPr/>
            </p:nvSpPr>
            <p:spPr bwMode="auto">
              <a:xfrm>
                <a:off x="7377643" y="466166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9" name="AutoShape 19">
                <a:extLst>
                  <a:ext uri="{FF2B5EF4-FFF2-40B4-BE49-F238E27FC236}">
                    <a16:creationId xmlns:a16="http://schemas.microsoft.com/office/drawing/2014/main" id="{B7DB40A3-29FD-4E2B-A849-654BF3F9C0B4}"/>
                  </a:ext>
                </a:extLst>
              </p:cNvPr>
              <p:cNvSpPr>
                <a:spLocks/>
              </p:cNvSpPr>
              <p:nvPr/>
            </p:nvSpPr>
            <p:spPr bwMode="auto">
              <a:xfrm>
                <a:off x="7484433"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0" name="AutoShape 20">
                <a:extLst>
                  <a:ext uri="{FF2B5EF4-FFF2-40B4-BE49-F238E27FC236}">
                    <a16:creationId xmlns:a16="http://schemas.microsoft.com/office/drawing/2014/main" id="{16A53198-31D7-4AF9-9826-EEB43C338717}"/>
                  </a:ext>
                </a:extLst>
              </p:cNvPr>
              <p:cNvSpPr>
                <a:spLocks/>
              </p:cNvSpPr>
              <p:nvPr/>
            </p:nvSpPr>
            <p:spPr bwMode="auto">
              <a:xfrm>
                <a:off x="7484433"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1" name="AutoShape 21">
                <a:extLst>
                  <a:ext uri="{FF2B5EF4-FFF2-40B4-BE49-F238E27FC236}">
                    <a16:creationId xmlns:a16="http://schemas.microsoft.com/office/drawing/2014/main" id="{B9F49221-4C51-4E63-8CCC-D41DD02AF235}"/>
                  </a:ext>
                </a:extLst>
              </p:cNvPr>
              <p:cNvSpPr>
                <a:spLocks/>
              </p:cNvSpPr>
              <p:nvPr/>
            </p:nvSpPr>
            <p:spPr bwMode="auto">
              <a:xfrm>
                <a:off x="7484433"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2" name="AutoShape 22">
                <a:extLst>
                  <a:ext uri="{FF2B5EF4-FFF2-40B4-BE49-F238E27FC236}">
                    <a16:creationId xmlns:a16="http://schemas.microsoft.com/office/drawing/2014/main" id="{BB2037C4-0BC0-4A09-8695-45CE334AFE73}"/>
                  </a:ext>
                </a:extLst>
              </p:cNvPr>
              <p:cNvSpPr>
                <a:spLocks/>
              </p:cNvSpPr>
              <p:nvPr/>
            </p:nvSpPr>
            <p:spPr bwMode="auto">
              <a:xfrm>
                <a:off x="7591224"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3" name="AutoShape 23">
                <a:extLst>
                  <a:ext uri="{FF2B5EF4-FFF2-40B4-BE49-F238E27FC236}">
                    <a16:creationId xmlns:a16="http://schemas.microsoft.com/office/drawing/2014/main" id="{43D81BC7-4C67-418B-A8F8-0907245E73CE}"/>
                  </a:ext>
                </a:extLst>
              </p:cNvPr>
              <p:cNvSpPr>
                <a:spLocks/>
              </p:cNvSpPr>
              <p:nvPr/>
            </p:nvSpPr>
            <p:spPr bwMode="auto">
              <a:xfrm>
                <a:off x="7591224"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4" name="AutoShape 24">
                <a:extLst>
                  <a:ext uri="{FF2B5EF4-FFF2-40B4-BE49-F238E27FC236}">
                    <a16:creationId xmlns:a16="http://schemas.microsoft.com/office/drawing/2014/main" id="{6B82CC85-05FA-437F-988C-43671388EA14}"/>
                  </a:ext>
                </a:extLst>
              </p:cNvPr>
              <p:cNvSpPr>
                <a:spLocks/>
              </p:cNvSpPr>
              <p:nvPr/>
            </p:nvSpPr>
            <p:spPr bwMode="auto">
              <a:xfrm>
                <a:off x="7591224"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5" name="AutoShape 25">
                <a:extLst>
                  <a:ext uri="{FF2B5EF4-FFF2-40B4-BE49-F238E27FC236}">
                    <a16:creationId xmlns:a16="http://schemas.microsoft.com/office/drawing/2014/main" id="{0155E81F-D57E-46D7-8AE7-A3197226668D}"/>
                  </a:ext>
                </a:extLst>
              </p:cNvPr>
              <p:cNvSpPr>
                <a:spLocks/>
              </p:cNvSpPr>
              <p:nvPr/>
            </p:nvSpPr>
            <p:spPr bwMode="auto">
              <a:xfrm>
                <a:off x="7698016"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6" name="AutoShape 26">
                <a:extLst>
                  <a:ext uri="{FF2B5EF4-FFF2-40B4-BE49-F238E27FC236}">
                    <a16:creationId xmlns:a16="http://schemas.microsoft.com/office/drawing/2014/main" id="{18304D91-E995-4367-99A3-3C5101BE5152}"/>
                  </a:ext>
                </a:extLst>
              </p:cNvPr>
              <p:cNvSpPr>
                <a:spLocks/>
              </p:cNvSpPr>
              <p:nvPr/>
            </p:nvSpPr>
            <p:spPr bwMode="auto">
              <a:xfrm>
                <a:off x="7698016"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7" name="AutoShape 27">
                <a:extLst>
                  <a:ext uri="{FF2B5EF4-FFF2-40B4-BE49-F238E27FC236}">
                    <a16:creationId xmlns:a16="http://schemas.microsoft.com/office/drawing/2014/main" id="{EE2709B6-361A-4524-9807-FA08C278BC61}"/>
                  </a:ext>
                </a:extLst>
              </p:cNvPr>
              <p:cNvSpPr>
                <a:spLocks/>
              </p:cNvSpPr>
              <p:nvPr/>
            </p:nvSpPr>
            <p:spPr bwMode="auto">
              <a:xfrm>
                <a:off x="7698016"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sp>
          <p:nvSpPr>
            <p:cNvPr id="98" name="矩形 2">
              <a:extLst>
                <a:ext uri="{FF2B5EF4-FFF2-40B4-BE49-F238E27FC236}">
                  <a16:creationId xmlns:a16="http://schemas.microsoft.com/office/drawing/2014/main" id="{C59B3AA9-A06D-4E56-A7A9-0D0B4066CE27}"/>
                </a:ext>
              </a:extLst>
            </p:cNvPr>
            <p:cNvSpPr>
              <a:spLocks noChangeArrowheads="1"/>
            </p:cNvSpPr>
            <p:nvPr/>
          </p:nvSpPr>
          <p:spPr bwMode="auto">
            <a:xfrm>
              <a:off x="971525" y="4244445"/>
              <a:ext cx="2451539"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5867" dirty="0">
                  <a:solidFill>
                    <a:schemeClr val="accent5">
                      <a:lumMod val="50000"/>
                    </a:schemeClr>
                  </a:solidFill>
                  <a:latin typeface="Impact" panose="020B0806030902050204" pitchFamily="34" charset="0"/>
                  <a:sym typeface="Impact" panose="020B0806030902050204" pitchFamily="34" charset="0"/>
                </a:rPr>
                <a:t>1979</a:t>
              </a:r>
              <a:endParaRPr lang="zh-CN" altLang="en-US" sz="5867" dirty="0">
                <a:solidFill>
                  <a:schemeClr val="accent5">
                    <a:lumMod val="50000"/>
                  </a:schemeClr>
                </a:solidFill>
                <a:latin typeface="Impact" panose="020B0806030902050204" pitchFamily="34" charset="0"/>
                <a:sym typeface="Impact" panose="020B0806030902050204" pitchFamily="34" charset="0"/>
              </a:endParaRPr>
            </a:p>
          </p:txBody>
        </p:sp>
      </p:grpSp>
      <p:pic>
        <p:nvPicPr>
          <p:cNvPr id="5" name="图片 4">
            <a:extLst>
              <a:ext uri="{FF2B5EF4-FFF2-40B4-BE49-F238E27FC236}">
                <a16:creationId xmlns:a16="http://schemas.microsoft.com/office/drawing/2014/main" id="{6D976291-DDB0-48FB-912B-A76B61653685}"/>
              </a:ext>
            </a:extLst>
          </p:cNvPr>
          <p:cNvPicPr>
            <a:picLocks noChangeAspect="1"/>
          </p:cNvPicPr>
          <p:nvPr/>
        </p:nvPicPr>
        <p:blipFill rotWithShape="1">
          <a:blip r:embed="rId4"/>
          <a:srcRect l="26228" t="-21557" r="28235" b="20751"/>
          <a:stretch/>
        </p:blipFill>
        <p:spPr>
          <a:xfrm>
            <a:off x="6537145" y="3461281"/>
            <a:ext cx="1999722" cy="2371534"/>
          </a:xfrm>
          <a:prstGeom prst="rect">
            <a:avLst/>
          </a:prstGeom>
        </p:spPr>
      </p:pic>
      <p:pic>
        <p:nvPicPr>
          <p:cNvPr id="3" name="图片 2">
            <a:extLst>
              <a:ext uri="{FF2B5EF4-FFF2-40B4-BE49-F238E27FC236}">
                <a16:creationId xmlns:a16="http://schemas.microsoft.com/office/drawing/2014/main" id="{D62FDB75-1B0A-4FFD-9017-2A026A6E87B9}"/>
              </a:ext>
            </a:extLst>
          </p:cNvPr>
          <p:cNvPicPr>
            <a:picLocks noChangeAspect="1"/>
          </p:cNvPicPr>
          <p:nvPr/>
        </p:nvPicPr>
        <p:blipFill>
          <a:blip r:embed="rId5"/>
          <a:stretch>
            <a:fillRect/>
          </a:stretch>
        </p:blipFill>
        <p:spPr>
          <a:xfrm>
            <a:off x="4199276" y="3927142"/>
            <a:ext cx="1999722" cy="2025278"/>
          </a:xfrm>
          <a:prstGeom prst="rect">
            <a:avLst/>
          </a:prstGeom>
        </p:spPr>
      </p:pic>
      <p:sp>
        <p:nvSpPr>
          <p:cNvPr id="4" name="矩形 3">
            <a:extLst>
              <a:ext uri="{FF2B5EF4-FFF2-40B4-BE49-F238E27FC236}">
                <a16:creationId xmlns:a16="http://schemas.microsoft.com/office/drawing/2014/main" id="{BA70EE11-6FF8-4A63-9C95-D05E3DCF5F55}"/>
              </a:ext>
            </a:extLst>
          </p:cNvPr>
          <p:cNvSpPr/>
          <p:nvPr/>
        </p:nvSpPr>
        <p:spPr>
          <a:xfrm>
            <a:off x="4391898" y="3412692"/>
            <a:ext cx="1412566" cy="369332"/>
          </a:xfrm>
          <a:prstGeom prst="rect">
            <a:avLst/>
          </a:prstGeom>
        </p:spPr>
        <p:txBody>
          <a:bodyPr wrap="none">
            <a:spAutoFit/>
          </a:bodyPr>
          <a:lstStyle/>
          <a:p>
            <a:r>
              <a:rPr lang="zh-CN" altLang="en-US" dirty="0"/>
              <a:t>Allen Newell</a:t>
            </a:r>
          </a:p>
        </p:txBody>
      </p:sp>
      <p:sp>
        <p:nvSpPr>
          <p:cNvPr id="6" name="矩形 5">
            <a:extLst>
              <a:ext uri="{FF2B5EF4-FFF2-40B4-BE49-F238E27FC236}">
                <a16:creationId xmlns:a16="http://schemas.microsoft.com/office/drawing/2014/main" id="{DC86C679-F819-4E5D-AD5D-5110EA688990}"/>
              </a:ext>
            </a:extLst>
          </p:cNvPr>
          <p:cNvSpPr/>
          <p:nvPr/>
        </p:nvSpPr>
        <p:spPr>
          <a:xfrm>
            <a:off x="6683212" y="3305709"/>
            <a:ext cx="1618200" cy="369332"/>
          </a:xfrm>
          <a:prstGeom prst="rect">
            <a:avLst/>
          </a:prstGeom>
        </p:spPr>
        <p:txBody>
          <a:bodyPr wrap="none">
            <a:spAutoFit/>
          </a:bodyPr>
          <a:lstStyle/>
          <a:p>
            <a:pPr fontAlgn="base"/>
            <a:r>
              <a:rPr lang="en-US" altLang="zh-CN" dirty="0"/>
              <a:t>Marvin Minsky</a:t>
            </a:r>
          </a:p>
        </p:txBody>
      </p:sp>
      <p:sp>
        <p:nvSpPr>
          <p:cNvPr id="7" name="矩形 6">
            <a:extLst>
              <a:ext uri="{FF2B5EF4-FFF2-40B4-BE49-F238E27FC236}">
                <a16:creationId xmlns:a16="http://schemas.microsoft.com/office/drawing/2014/main" id="{84A563E3-527A-45A7-B57B-EEF2BC9C5761}"/>
              </a:ext>
            </a:extLst>
          </p:cNvPr>
          <p:cNvSpPr/>
          <p:nvPr/>
        </p:nvSpPr>
        <p:spPr>
          <a:xfrm>
            <a:off x="8875014" y="3305709"/>
            <a:ext cx="1736373" cy="369332"/>
          </a:xfrm>
          <a:prstGeom prst="rect">
            <a:avLst/>
          </a:prstGeom>
        </p:spPr>
        <p:txBody>
          <a:bodyPr wrap="none">
            <a:spAutoFit/>
          </a:bodyPr>
          <a:lstStyle/>
          <a:p>
            <a:r>
              <a:rPr lang="en-US" altLang="zh-CN" dirty="0">
                <a:solidFill>
                  <a:srgbClr val="333333"/>
                </a:solidFill>
                <a:latin typeface="Helvetica Neue"/>
              </a:rPr>
              <a:t>John McCarthy</a:t>
            </a:r>
            <a:endParaRPr lang="zh-CN" altLang="en-US" dirty="0"/>
          </a:p>
        </p:txBody>
      </p:sp>
      <p:pic>
        <p:nvPicPr>
          <p:cNvPr id="99" name="图片 98">
            <a:extLst>
              <a:ext uri="{FF2B5EF4-FFF2-40B4-BE49-F238E27FC236}">
                <a16:creationId xmlns:a16="http://schemas.microsoft.com/office/drawing/2014/main" id="{FE9AC00F-5793-489C-AEBF-34B463D2C275}"/>
              </a:ext>
            </a:extLst>
          </p:cNvPr>
          <p:cNvPicPr>
            <a:picLocks noChangeAspect="1"/>
          </p:cNvPicPr>
          <p:nvPr/>
        </p:nvPicPr>
        <p:blipFill rotWithShape="1">
          <a:blip r:embed="rId6"/>
          <a:srcRect l="6715" t="6239" r="183" b="27861"/>
          <a:stretch/>
        </p:blipFill>
        <p:spPr>
          <a:xfrm>
            <a:off x="8875014" y="4033440"/>
            <a:ext cx="2069432" cy="2027925"/>
          </a:xfrm>
          <a:prstGeom prst="rect">
            <a:avLst/>
          </a:prstGeom>
        </p:spPr>
      </p:pic>
    </p:spTree>
    <p:extLst>
      <p:ext uri="{BB962C8B-B14F-4D97-AF65-F5344CB8AC3E}">
        <p14:creationId xmlns:p14="http://schemas.microsoft.com/office/powerpoint/2010/main" val="231561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1">
            <a:extLst>
              <a:ext uri="{FF2B5EF4-FFF2-40B4-BE49-F238E27FC236}">
                <a16:creationId xmlns:a16="http://schemas.microsoft.com/office/drawing/2014/main" id="{2370E5B1-3FC6-4D04-BD74-19368D5575CD}"/>
              </a:ext>
            </a:extLst>
          </p:cNvPr>
          <p:cNvGrpSpPr>
            <a:grpSpLocks/>
          </p:cNvGrpSpPr>
          <p:nvPr/>
        </p:nvGrpSpPr>
        <p:grpSpPr bwMode="auto">
          <a:xfrm>
            <a:off x="200066" y="330530"/>
            <a:ext cx="106362" cy="720725"/>
            <a:chOff x="0" y="0"/>
            <a:chExt cx="105725" cy="721610"/>
          </a:xfrm>
        </p:grpSpPr>
        <p:sp>
          <p:nvSpPr>
            <p:cNvPr id="55" name="矩形 4">
              <a:extLst>
                <a:ext uri="{FF2B5EF4-FFF2-40B4-BE49-F238E27FC236}">
                  <a16:creationId xmlns:a16="http://schemas.microsoft.com/office/drawing/2014/main" id="{39C15848-3AC6-4D52-82F1-9E655836BD12}"/>
                </a:ext>
              </a:extLst>
            </p:cNvPr>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56" name="矩形 5">
              <a:extLst>
                <a:ext uri="{FF2B5EF4-FFF2-40B4-BE49-F238E27FC236}">
                  <a16:creationId xmlns:a16="http://schemas.microsoft.com/office/drawing/2014/main" id="{B1B720E6-2C29-428D-953B-60EE40FCBD8D}"/>
                </a:ext>
              </a:extLst>
            </p:cNvPr>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7" name="TextBox 6">
            <a:extLst>
              <a:ext uri="{FF2B5EF4-FFF2-40B4-BE49-F238E27FC236}">
                <a16:creationId xmlns:a16="http://schemas.microsoft.com/office/drawing/2014/main" id="{122211A6-5FF3-4344-9EBE-92BF97AEED4C}"/>
              </a:ext>
            </a:extLst>
          </p:cNvPr>
          <p:cNvSpPr>
            <a:spLocks noChangeArrowheads="1"/>
          </p:cNvSpPr>
          <p:nvPr/>
        </p:nvSpPr>
        <p:spPr bwMode="auto">
          <a:xfrm>
            <a:off x="395328" y="285991"/>
            <a:ext cx="8922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Knowledge-aware Coupled Graph Neural Network for Social Recommendation</a:t>
            </a:r>
          </a:p>
        </p:txBody>
      </p:sp>
      <p:sp>
        <p:nvSpPr>
          <p:cNvPr id="58" name="矩形 11">
            <a:extLst>
              <a:ext uri="{FF2B5EF4-FFF2-40B4-BE49-F238E27FC236}">
                <a16:creationId xmlns:a16="http://schemas.microsoft.com/office/drawing/2014/main" id="{D20CC8F1-5BD3-45C7-8887-50E25815D303}"/>
              </a:ext>
            </a:extLst>
          </p:cNvPr>
          <p:cNvSpPr>
            <a:spLocks noChangeArrowheads="1"/>
          </p:cNvSpPr>
          <p:nvPr/>
        </p:nvSpPr>
        <p:spPr bwMode="auto">
          <a:xfrm>
            <a:off x="395328" y="760743"/>
            <a:ext cx="5446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000" dirty="0">
                <a:solidFill>
                  <a:srgbClr val="7F7F7F"/>
                </a:solidFill>
                <a:ea typeface="微软雅黑" panose="020B0503020204020204" pitchFamily="34" charset="-122"/>
                <a:sym typeface="Arial" panose="020B0604020202020204" pitchFamily="34" charset="0"/>
              </a:rPr>
              <a:t>The Thirty-Fifth AAAI Conference on Artificial Intelligence (AAAI-21)</a:t>
            </a:r>
          </a:p>
          <a:p>
            <a:endParaRPr lang="zh-CN" altLang="en-US" sz="1000" dirty="0">
              <a:solidFill>
                <a:srgbClr val="7F7F7F"/>
              </a:solidFill>
              <a:ea typeface="微软雅黑" panose="020B0503020204020204" pitchFamily="34" charset="-122"/>
              <a:sym typeface="Arial" panose="020B0604020202020204" pitchFamily="34" charset="0"/>
            </a:endParaRPr>
          </a:p>
        </p:txBody>
      </p:sp>
      <p:sp>
        <p:nvSpPr>
          <p:cNvPr id="59" name="直接连接符 7">
            <a:extLst>
              <a:ext uri="{FF2B5EF4-FFF2-40B4-BE49-F238E27FC236}">
                <a16:creationId xmlns:a16="http://schemas.microsoft.com/office/drawing/2014/main" id="{5B389FCD-FC3A-4023-9498-EFA9568AE48A}"/>
              </a:ext>
            </a:extLst>
          </p:cNvPr>
          <p:cNvSpPr>
            <a:spLocks noChangeShapeType="1"/>
          </p:cNvSpPr>
          <p:nvPr/>
        </p:nvSpPr>
        <p:spPr bwMode="auto">
          <a:xfrm>
            <a:off x="439778" y="101156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 name="图片 1">
            <a:extLst>
              <a:ext uri="{FF2B5EF4-FFF2-40B4-BE49-F238E27FC236}">
                <a16:creationId xmlns:a16="http://schemas.microsoft.com/office/drawing/2014/main" id="{4E2C6557-9C75-40C8-9652-DE63D135A64B}"/>
              </a:ext>
            </a:extLst>
          </p:cNvPr>
          <p:cNvPicPr>
            <a:picLocks noChangeAspect="1"/>
          </p:cNvPicPr>
          <p:nvPr/>
        </p:nvPicPr>
        <p:blipFill>
          <a:blip r:embed="rId3"/>
          <a:stretch>
            <a:fillRect/>
          </a:stretch>
        </p:blipFill>
        <p:spPr>
          <a:xfrm>
            <a:off x="8003" y="1078719"/>
            <a:ext cx="12192000" cy="3257550"/>
          </a:xfrm>
          <a:prstGeom prst="rect">
            <a:avLst/>
          </a:prstGeom>
        </p:spPr>
      </p:pic>
      <p:sp>
        <p:nvSpPr>
          <p:cNvPr id="4" name="矩形 3">
            <a:extLst>
              <a:ext uri="{FF2B5EF4-FFF2-40B4-BE49-F238E27FC236}">
                <a16:creationId xmlns:a16="http://schemas.microsoft.com/office/drawing/2014/main" id="{BDF012FB-C650-4CD7-87EE-51243F45A6CF}"/>
              </a:ext>
            </a:extLst>
          </p:cNvPr>
          <p:cNvSpPr/>
          <p:nvPr/>
        </p:nvSpPr>
        <p:spPr>
          <a:xfrm>
            <a:off x="-8246" y="4616111"/>
            <a:ext cx="3513754" cy="1569660"/>
          </a:xfrm>
          <a:prstGeom prst="rect">
            <a:avLst/>
          </a:prstGeom>
        </p:spPr>
        <p:txBody>
          <a:bodyPr wrap="square">
            <a:spAutoFit/>
          </a:bodyPr>
          <a:lstStyle/>
          <a:p>
            <a:r>
              <a:rPr lang="en-US" altLang="zh-CN" sz="2400" dirty="0">
                <a:latin typeface="Bodoni MT Black" panose="02070A03080606020203" pitchFamily="18" charset="0"/>
              </a:rPr>
              <a:t>Sponsored by </a:t>
            </a:r>
          </a:p>
          <a:p>
            <a:r>
              <a:rPr lang="en-US" altLang="zh-CN" sz="2400" dirty="0">
                <a:latin typeface="Bodoni MT Black" panose="02070A03080606020203" pitchFamily="18" charset="0"/>
              </a:rPr>
              <a:t>the Association for the Advancement of Artificial Intelligence</a:t>
            </a:r>
            <a:endParaRPr lang="zh-CN" altLang="en-US" sz="2400" dirty="0">
              <a:latin typeface="Bodoni MT Black" panose="02070A03080606020203" pitchFamily="18" charset="0"/>
            </a:endParaRPr>
          </a:p>
        </p:txBody>
      </p:sp>
      <p:grpSp>
        <p:nvGrpSpPr>
          <p:cNvPr id="11" name="Group 48">
            <a:extLst>
              <a:ext uri="{FF2B5EF4-FFF2-40B4-BE49-F238E27FC236}">
                <a16:creationId xmlns:a16="http://schemas.microsoft.com/office/drawing/2014/main" id="{16B6DE89-E6AD-4491-9D9A-A38502F1269B}"/>
              </a:ext>
            </a:extLst>
          </p:cNvPr>
          <p:cNvGrpSpPr/>
          <p:nvPr/>
        </p:nvGrpSpPr>
        <p:grpSpPr>
          <a:xfrm>
            <a:off x="9264560" y="4029737"/>
            <a:ext cx="2777907" cy="1974005"/>
            <a:chOff x="6250794" y="1357304"/>
            <a:chExt cx="2083430" cy="1480504"/>
          </a:xfrm>
        </p:grpSpPr>
        <p:sp>
          <p:nvSpPr>
            <p:cNvPr id="12" name="Bent Arrow 21">
              <a:extLst>
                <a:ext uri="{FF2B5EF4-FFF2-40B4-BE49-F238E27FC236}">
                  <a16:creationId xmlns:a16="http://schemas.microsoft.com/office/drawing/2014/main" id="{60BE49DD-C91C-475B-8DF5-67F609978ADC}"/>
                </a:ext>
              </a:extLst>
            </p:cNvPr>
            <p:cNvSpPr/>
            <p:nvPr/>
          </p:nvSpPr>
          <p:spPr>
            <a:xfrm>
              <a:off x="6250794" y="1357304"/>
              <a:ext cx="1821669" cy="1163187"/>
            </a:xfrm>
            <a:prstGeom prst="bentArrow">
              <a:avLst/>
            </a:prstGeom>
            <a:solidFill>
              <a:srgbClr val="FBAD0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id-ID" sz="3200">
                <a:solidFill>
                  <a:schemeClr val="tx1"/>
                </a:solidFill>
              </a:endParaRPr>
            </a:p>
          </p:txBody>
        </p:sp>
        <p:sp>
          <p:nvSpPr>
            <p:cNvPr id="13" name="Rectangle 17">
              <a:extLst>
                <a:ext uri="{FF2B5EF4-FFF2-40B4-BE49-F238E27FC236}">
                  <a16:creationId xmlns:a16="http://schemas.microsoft.com/office/drawing/2014/main" id="{1F9090FF-C205-4B9D-886C-A51E3ACC7139}"/>
                </a:ext>
              </a:extLst>
            </p:cNvPr>
            <p:cNvSpPr/>
            <p:nvPr/>
          </p:nvSpPr>
          <p:spPr>
            <a:xfrm>
              <a:off x="6715140" y="2214560"/>
              <a:ext cx="1619084" cy="623248"/>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influencing AI’s development throughout the world</a:t>
              </a:r>
            </a:p>
          </p:txBody>
        </p:sp>
        <p:grpSp>
          <p:nvGrpSpPr>
            <p:cNvPr id="14" name="Group 30">
              <a:extLst>
                <a:ext uri="{FF2B5EF4-FFF2-40B4-BE49-F238E27FC236}">
                  <a16:creationId xmlns:a16="http://schemas.microsoft.com/office/drawing/2014/main" id="{6D25515A-E822-42F9-91AB-448C306DD818}"/>
                </a:ext>
              </a:extLst>
            </p:cNvPr>
            <p:cNvGrpSpPr/>
            <p:nvPr/>
          </p:nvGrpSpPr>
          <p:grpSpPr>
            <a:xfrm>
              <a:off x="7000892" y="1857370"/>
              <a:ext cx="366676" cy="320373"/>
              <a:chOff x="4800505" y="2786674"/>
              <a:chExt cx="366676" cy="320373"/>
            </a:xfrm>
            <a:solidFill>
              <a:schemeClr val="accent5"/>
            </a:solidFill>
          </p:grpSpPr>
          <p:sp>
            <p:nvSpPr>
              <p:cNvPr id="15" name="AutoShape 43">
                <a:extLst>
                  <a:ext uri="{FF2B5EF4-FFF2-40B4-BE49-F238E27FC236}">
                    <a16:creationId xmlns:a16="http://schemas.microsoft.com/office/drawing/2014/main" id="{D9C40335-227C-42B0-88BD-06F8C1EC122C}"/>
                  </a:ext>
                </a:extLst>
              </p:cNvPr>
              <p:cNvSpPr>
                <a:spLocks/>
              </p:cNvSpPr>
              <p:nvPr/>
            </p:nvSpPr>
            <p:spPr bwMode="auto">
              <a:xfrm>
                <a:off x="4800505" y="2786674"/>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FBAD0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6" name="AutoShape 44">
                <a:extLst>
                  <a:ext uri="{FF2B5EF4-FFF2-40B4-BE49-F238E27FC236}">
                    <a16:creationId xmlns:a16="http://schemas.microsoft.com/office/drawing/2014/main" id="{4A589751-8424-41F7-882D-E3D96A2DA604}"/>
                  </a:ext>
                </a:extLst>
              </p:cNvPr>
              <p:cNvSpPr>
                <a:spLocks/>
              </p:cNvSpPr>
              <p:nvPr/>
            </p:nvSpPr>
            <p:spPr bwMode="auto">
              <a:xfrm>
                <a:off x="5132766" y="2901184"/>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rgbClr val="E7CE3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7" name="AutoShape 45">
                <a:extLst>
                  <a:ext uri="{FF2B5EF4-FFF2-40B4-BE49-F238E27FC236}">
                    <a16:creationId xmlns:a16="http://schemas.microsoft.com/office/drawing/2014/main" id="{5A704405-AB50-4B2E-ADD6-32F8DF72A1A6}"/>
                  </a:ext>
                </a:extLst>
              </p:cNvPr>
              <p:cNvSpPr>
                <a:spLocks/>
              </p:cNvSpPr>
              <p:nvPr/>
            </p:nvSpPr>
            <p:spPr bwMode="auto">
              <a:xfrm>
                <a:off x="5120877" y="3038217"/>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rgbClr val="E7CE3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18" name="Group 47">
            <a:extLst>
              <a:ext uri="{FF2B5EF4-FFF2-40B4-BE49-F238E27FC236}">
                <a16:creationId xmlns:a16="http://schemas.microsoft.com/office/drawing/2014/main" id="{803B2C23-0112-4B52-B196-8BBF44EAF7FC}"/>
              </a:ext>
            </a:extLst>
          </p:cNvPr>
          <p:cNvGrpSpPr/>
          <p:nvPr/>
        </p:nvGrpSpPr>
        <p:grpSpPr>
          <a:xfrm>
            <a:off x="6835665" y="4632870"/>
            <a:ext cx="2428892" cy="2037627"/>
            <a:chOff x="4429124" y="1809654"/>
            <a:chExt cx="1821669" cy="1528220"/>
          </a:xfrm>
        </p:grpSpPr>
        <p:sp>
          <p:nvSpPr>
            <p:cNvPr id="19" name="Bent Arrow 20">
              <a:extLst>
                <a:ext uri="{FF2B5EF4-FFF2-40B4-BE49-F238E27FC236}">
                  <a16:creationId xmlns:a16="http://schemas.microsoft.com/office/drawing/2014/main" id="{77D7A869-D895-4A59-A54B-4753FD08F747}"/>
                </a:ext>
              </a:extLst>
            </p:cNvPr>
            <p:cNvSpPr/>
            <p:nvPr/>
          </p:nvSpPr>
          <p:spPr>
            <a:xfrm>
              <a:off x="4429124" y="1809654"/>
              <a:ext cx="1821669" cy="1163187"/>
            </a:xfrm>
            <a:prstGeom prst="bentArrow">
              <a:avLst/>
            </a:prstGeom>
            <a:solidFill>
              <a:srgbClr val="FF8577"/>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tx1"/>
                </a:solidFill>
              </a:endParaRPr>
            </a:p>
          </p:txBody>
        </p:sp>
        <p:sp>
          <p:nvSpPr>
            <p:cNvPr id="20" name="Rectangle 16">
              <a:extLst>
                <a:ext uri="{FF2B5EF4-FFF2-40B4-BE49-F238E27FC236}">
                  <a16:creationId xmlns:a16="http://schemas.microsoft.com/office/drawing/2014/main" id="{9B8D0B7F-CBE3-4FF9-B25E-2F124118BD60}"/>
                </a:ext>
              </a:extLst>
            </p:cNvPr>
            <p:cNvSpPr/>
            <p:nvPr/>
          </p:nvSpPr>
          <p:spPr>
            <a:xfrm>
              <a:off x="4857752" y="2714626"/>
              <a:ext cx="928694" cy="623248"/>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Theoretical</a:t>
              </a:r>
            </a:p>
            <a:p>
              <a:pPr algn="ctr"/>
              <a:r>
                <a:rPr lang="en-US" sz="1600" dirty="0">
                  <a:solidFill>
                    <a:schemeClr val="bg1">
                      <a:lumMod val="50000"/>
                    </a:schemeClr>
                  </a:solidFill>
                  <a:latin typeface="Open Sans" pitchFamily="34" charset="0"/>
                  <a:ea typeface="Open Sans" pitchFamily="34" charset="0"/>
                  <a:cs typeface="Open Sans" pitchFamily="34" charset="0"/>
                </a:rPr>
                <a:t>applied AI</a:t>
              </a:r>
            </a:p>
            <a:p>
              <a:pPr algn="ctr"/>
              <a:endParaRPr lang="en-US" sz="1600" dirty="0">
                <a:solidFill>
                  <a:schemeClr val="bg1">
                    <a:lumMod val="50000"/>
                  </a:schemeClr>
                </a:solidFill>
                <a:latin typeface="Open Sans" pitchFamily="34" charset="0"/>
                <a:ea typeface="Open Sans" pitchFamily="34" charset="0"/>
                <a:cs typeface="Open Sans" pitchFamily="34" charset="0"/>
              </a:endParaRPr>
            </a:p>
          </p:txBody>
        </p:sp>
        <p:grpSp>
          <p:nvGrpSpPr>
            <p:cNvPr id="21" name="Group 29">
              <a:extLst>
                <a:ext uri="{FF2B5EF4-FFF2-40B4-BE49-F238E27FC236}">
                  <a16:creationId xmlns:a16="http://schemas.microsoft.com/office/drawing/2014/main" id="{319FE11E-0279-4856-92C7-46EF232669DE}"/>
                </a:ext>
              </a:extLst>
            </p:cNvPr>
            <p:cNvGrpSpPr/>
            <p:nvPr/>
          </p:nvGrpSpPr>
          <p:grpSpPr>
            <a:xfrm>
              <a:off x="5214942" y="2285998"/>
              <a:ext cx="251543" cy="366676"/>
              <a:chOff x="2612963" y="2767277"/>
              <a:chExt cx="251543" cy="366676"/>
            </a:xfrm>
            <a:solidFill>
              <a:schemeClr val="accent4"/>
            </a:solidFill>
          </p:grpSpPr>
          <p:sp>
            <p:nvSpPr>
              <p:cNvPr id="22" name="AutoShape 113">
                <a:extLst>
                  <a:ext uri="{FF2B5EF4-FFF2-40B4-BE49-F238E27FC236}">
                    <a16:creationId xmlns:a16="http://schemas.microsoft.com/office/drawing/2014/main" id="{CDDA4B2D-488B-4C3C-BAAA-40FF54658E64}"/>
                  </a:ext>
                </a:extLst>
              </p:cNvPr>
              <p:cNvSpPr>
                <a:spLocks/>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FF857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3" name="AutoShape 114">
                <a:extLst>
                  <a:ext uri="{FF2B5EF4-FFF2-40B4-BE49-F238E27FC236}">
                    <a16:creationId xmlns:a16="http://schemas.microsoft.com/office/drawing/2014/main" id="{CCFD6C6A-C948-4AD7-A498-586DE61D91AD}"/>
                  </a:ext>
                </a:extLst>
              </p:cNvPr>
              <p:cNvSpPr>
                <a:spLocks/>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F8F68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24" name="Group 46">
            <a:extLst>
              <a:ext uri="{FF2B5EF4-FFF2-40B4-BE49-F238E27FC236}">
                <a16:creationId xmlns:a16="http://schemas.microsoft.com/office/drawing/2014/main" id="{813D97A9-9A42-409D-9F0B-0DBBC2837956}"/>
              </a:ext>
            </a:extLst>
          </p:cNvPr>
          <p:cNvGrpSpPr/>
          <p:nvPr/>
        </p:nvGrpSpPr>
        <p:grpSpPr>
          <a:xfrm>
            <a:off x="4390922" y="4129731"/>
            <a:ext cx="2568646" cy="2633096"/>
            <a:chOff x="2607455" y="1428742"/>
            <a:chExt cx="1926484" cy="1974822"/>
          </a:xfrm>
        </p:grpSpPr>
        <p:sp>
          <p:nvSpPr>
            <p:cNvPr id="25" name="Bent Arrow 19">
              <a:extLst>
                <a:ext uri="{FF2B5EF4-FFF2-40B4-BE49-F238E27FC236}">
                  <a16:creationId xmlns:a16="http://schemas.microsoft.com/office/drawing/2014/main" id="{EBA12BCF-B4A8-4C67-AFB5-6C9CA64F26A0}"/>
                </a:ext>
              </a:extLst>
            </p:cNvPr>
            <p:cNvSpPr/>
            <p:nvPr/>
          </p:nvSpPr>
          <p:spPr>
            <a:xfrm>
              <a:off x="2607455" y="2132762"/>
              <a:ext cx="1821669" cy="1163187"/>
            </a:xfrm>
            <a:prstGeom prst="bentArrow">
              <a:avLst/>
            </a:prstGeom>
            <a:solidFill>
              <a:srgbClr val="C0D3E2"/>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dirty="0">
                <a:solidFill>
                  <a:schemeClr val="tx1"/>
                </a:solidFill>
              </a:endParaRPr>
            </a:p>
          </p:txBody>
        </p:sp>
        <p:sp>
          <p:nvSpPr>
            <p:cNvPr id="26" name="Rectangle 15">
              <a:extLst>
                <a:ext uri="{FF2B5EF4-FFF2-40B4-BE49-F238E27FC236}">
                  <a16:creationId xmlns:a16="http://schemas.microsoft.com/office/drawing/2014/main" id="{0F677E70-3130-4711-847E-2EA4565CA29B}"/>
                </a:ext>
              </a:extLst>
            </p:cNvPr>
            <p:cNvSpPr/>
            <p:nvPr/>
          </p:nvSpPr>
          <p:spPr>
            <a:xfrm>
              <a:off x="2712270" y="2964983"/>
              <a:ext cx="1821669" cy="438581"/>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Researchers</a:t>
              </a:r>
            </a:p>
            <a:p>
              <a:pPr algn="ctr"/>
              <a:r>
                <a:rPr lang="en-US" sz="1600" dirty="0">
                  <a:solidFill>
                    <a:schemeClr val="bg1">
                      <a:lumMod val="50000"/>
                    </a:schemeClr>
                  </a:solidFill>
                  <a:latin typeface="Open Sans" pitchFamily="34" charset="0"/>
                  <a:ea typeface="Open Sans" pitchFamily="34" charset="0"/>
                  <a:cs typeface="Open Sans" pitchFamily="34" charset="0"/>
                </a:rPr>
                <a:t>practitioners</a:t>
              </a:r>
            </a:p>
          </p:txBody>
        </p:sp>
        <p:sp>
          <p:nvSpPr>
            <p:cNvPr id="27" name="AutoShape 29">
              <a:extLst>
                <a:ext uri="{FF2B5EF4-FFF2-40B4-BE49-F238E27FC236}">
                  <a16:creationId xmlns:a16="http://schemas.microsoft.com/office/drawing/2014/main" id="{6F1AAA2D-3103-417A-A30E-BCC4D78DA8D5}"/>
                </a:ext>
              </a:extLst>
            </p:cNvPr>
            <p:cNvSpPr>
              <a:spLocks/>
            </p:cNvSpPr>
            <p:nvPr/>
          </p:nvSpPr>
          <p:spPr bwMode="auto">
            <a:xfrm>
              <a:off x="3286116" y="2643188"/>
              <a:ext cx="366051" cy="33163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C0D3E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nvGrpSpPr>
            <p:cNvPr id="28" name="Group 39">
              <a:extLst>
                <a:ext uri="{FF2B5EF4-FFF2-40B4-BE49-F238E27FC236}">
                  <a16:creationId xmlns:a16="http://schemas.microsoft.com/office/drawing/2014/main" id="{8CAB15F5-1C8E-46CA-AA2C-37623664396A}"/>
                </a:ext>
              </a:extLst>
            </p:cNvPr>
            <p:cNvGrpSpPr/>
            <p:nvPr/>
          </p:nvGrpSpPr>
          <p:grpSpPr>
            <a:xfrm>
              <a:off x="3291608" y="1428742"/>
              <a:ext cx="423296" cy="764990"/>
              <a:chOff x="3386647" y="802411"/>
              <a:chExt cx="172336" cy="311450"/>
            </a:xfrm>
            <a:solidFill>
              <a:schemeClr val="accent1"/>
            </a:solidFill>
          </p:grpSpPr>
          <p:sp>
            <p:nvSpPr>
              <p:cNvPr id="29" name="Freeform 71">
                <a:extLst>
                  <a:ext uri="{FF2B5EF4-FFF2-40B4-BE49-F238E27FC236}">
                    <a16:creationId xmlns:a16="http://schemas.microsoft.com/office/drawing/2014/main" id="{EB687958-76EC-4A0D-B2EA-1C2DBCE165AE}"/>
                  </a:ext>
                </a:extLst>
              </p:cNvPr>
              <p:cNvSpPr>
                <a:spLocks/>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solidFill>
                <a:srgbClr val="C0D3E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72">
                <a:extLst>
                  <a:ext uri="{FF2B5EF4-FFF2-40B4-BE49-F238E27FC236}">
                    <a16:creationId xmlns:a16="http://schemas.microsoft.com/office/drawing/2014/main" id="{DF757516-1487-4410-AD22-84869957CF77}"/>
                  </a:ext>
                </a:extLst>
              </p:cNvPr>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Freeform 73">
                <a:extLst>
                  <a:ext uri="{FF2B5EF4-FFF2-40B4-BE49-F238E27FC236}">
                    <a16:creationId xmlns:a16="http://schemas.microsoft.com/office/drawing/2014/main" id="{23DE12F3-51AF-441D-A73F-D20F7DCDDAF3}"/>
                  </a:ext>
                </a:extLst>
              </p:cNvPr>
              <p:cNvSpPr>
                <a:spLocks/>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solidFill>
                <a:srgbClr val="C0D3E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2" name="Freeform 74">
                <a:extLst>
                  <a:ext uri="{FF2B5EF4-FFF2-40B4-BE49-F238E27FC236}">
                    <a16:creationId xmlns:a16="http://schemas.microsoft.com/office/drawing/2014/main" id="{4A129405-A381-4237-9846-C09B7A49AD2F}"/>
                  </a:ext>
                </a:extLst>
              </p:cNvPr>
              <p:cNvSpPr>
                <a:spLocks/>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Line 75">
                <a:extLst>
                  <a:ext uri="{FF2B5EF4-FFF2-40B4-BE49-F238E27FC236}">
                    <a16:creationId xmlns:a16="http://schemas.microsoft.com/office/drawing/2014/main" id="{66D28BF4-3C77-49B4-8C40-8A8DD7F8EFEC}"/>
                  </a:ext>
                </a:extLst>
              </p:cNvPr>
              <p:cNvSpPr>
                <a:spLocks noChangeShapeType="1"/>
              </p:cNvSpPr>
              <p:nvPr/>
            </p:nvSpPr>
            <p:spPr bwMode="auto">
              <a:xfrm>
                <a:off x="3534067" y="924914"/>
                <a:ext cx="2077" cy="2077"/>
              </a:xfrm>
              <a:prstGeom prst="lin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spTree>
    <p:extLst>
      <p:ext uri="{BB962C8B-B14F-4D97-AF65-F5344CB8AC3E}">
        <p14:creationId xmlns:p14="http://schemas.microsoft.com/office/powerpoint/2010/main" val="32139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Left)">
                                      <p:cBhvr>
                                        <p:cTn id="7" dur="500"/>
                                        <p:tgtEl>
                                          <p:spTgt spid="24"/>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lide(fromLeft)">
                                      <p:cBhvr>
                                        <p:cTn id="11" dur="500"/>
                                        <p:tgtEl>
                                          <p:spTgt spid="18"/>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0305E-CC0D-4408-B05B-AA70440923F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3105190-2F97-4EEC-BEB8-84CCB05EEC4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2EC1D095-2F52-4EA4-A226-F35407B69512}"/>
              </a:ext>
            </a:extLst>
          </p:cNvPr>
          <p:cNvPicPr>
            <a:picLocks noChangeAspect="1"/>
          </p:cNvPicPr>
          <p:nvPr/>
        </p:nvPicPr>
        <p:blipFill>
          <a:blip r:embed="rId2"/>
          <a:stretch>
            <a:fillRect/>
          </a:stretch>
        </p:blipFill>
        <p:spPr>
          <a:xfrm>
            <a:off x="0" y="0"/>
            <a:ext cx="12192000" cy="6832768"/>
          </a:xfrm>
          <a:prstGeom prst="rect">
            <a:avLst/>
          </a:prstGeom>
        </p:spPr>
      </p:pic>
    </p:spTree>
    <p:extLst>
      <p:ext uri="{BB962C8B-B14F-4D97-AF65-F5344CB8AC3E}">
        <p14:creationId xmlns:p14="http://schemas.microsoft.com/office/powerpoint/2010/main" val="397361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BC81C-AB53-406D-9E11-0F168A1ABBD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65F742E-EEFC-4029-AF49-1919E0E60DE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D2BF858-AD25-4D02-AA57-B277C155D7FB}"/>
              </a:ext>
            </a:extLst>
          </p:cNvPr>
          <p:cNvPicPr>
            <a:picLocks noChangeAspect="1"/>
          </p:cNvPicPr>
          <p:nvPr/>
        </p:nvPicPr>
        <p:blipFill>
          <a:blip r:embed="rId2"/>
          <a:stretch>
            <a:fillRect/>
          </a:stretch>
        </p:blipFill>
        <p:spPr>
          <a:xfrm>
            <a:off x="0" y="9769"/>
            <a:ext cx="12192000" cy="6838462"/>
          </a:xfrm>
          <a:prstGeom prst="rect">
            <a:avLst/>
          </a:prstGeom>
        </p:spPr>
      </p:pic>
    </p:spTree>
    <p:extLst>
      <p:ext uri="{BB962C8B-B14F-4D97-AF65-F5344CB8AC3E}">
        <p14:creationId xmlns:p14="http://schemas.microsoft.com/office/powerpoint/2010/main" val="201800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D745732-565D-4670-8BB4-10D780094DB3}"/>
              </a:ext>
            </a:extLst>
          </p:cNvPr>
          <p:cNvPicPr>
            <a:picLocks noChangeAspect="1"/>
          </p:cNvPicPr>
          <p:nvPr/>
        </p:nvPicPr>
        <p:blipFill>
          <a:blip r:embed="rId2"/>
          <a:stretch>
            <a:fillRect/>
          </a:stretch>
        </p:blipFill>
        <p:spPr>
          <a:xfrm>
            <a:off x="0" y="0"/>
            <a:ext cx="12192000" cy="6852356"/>
          </a:xfrm>
          <a:prstGeom prst="rect">
            <a:avLst/>
          </a:prstGeom>
        </p:spPr>
      </p:pic>
    </p:spTree>
    <p:extLst>
      <p:ext uri="{BB962C8B-B14F-4D97-AF65-F5344CB8AC3E}">
        <p14:creationId xmlns:p14="http://schemas.microsoft.com/office/powerpoint/2010/main" val="168659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FFFB949-E05E-474B-A087-4AD0AD411BBB}"/>
              </a:ext>
            </a:extLst>
          </p:cNvPr>
          <p:cNvPicPr>
            <a:picLocks noChangeAspect="1"/>
          </p:cNvPicPr>
          <p:nvPr/>
        </p:nvPicPr>
        <p:blipFill>
          <a:blip r:embed="rId2"/>
          <a:stretch>
            <a:fillRect/>
          </a:stretch>
        </p:blipFill>
        <p:spPr>
          <a:xfrm>
            <a:off x="0" y="0"/>
            <a:ext cx="12192000" cy="6877256"/>
          </a:xfrm>
          <a:prstGeom prst="rect">
            <a:avLst/>
          </a:prstGeom>
        </p:spPr>
      </p:pic>
    </p:spTree>
    <p:extLst>
      <p:ext uri="{BB962C8B-B14F-4D97-AF65-F5344CB8AC3E}">
        <p14:creationId xmlns:p14="http://schemas.microsoft.com/office/powerpoint/2010/main" val="333534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51F8D80-824A-4629-9FB0-C4AFB6569750}"/>
              </a:ext>
            </a:extLst>
          </p:cNvPr>
          <p:cNvPicPr>
            <a:picLocks noChangeAspect="1"/>
          </p:cNvPicPr>
          <p:nvPr/>
        </p:nvPicPr>
        <p:blipFill>
          <a:blip r:embed="rId2"/>
          <a:stretch>
            <a:fillRect/>
          </a:stretch>
        </p:blipFill>
        <p:spPr>
          <a:xfrm>
            <a:off x="213360" y="76614"/>
            <a:ext cx="11978640" cy="6781386"/>
          </a:xfrm>
          <a:prstGeom prst="rect">
            <a:avLst/>
          </a:prstGeom>
        </p:spPr>
      </p:pic>
    </p:spTree>
    <p:extLst>
      <p:ext uri="{BB962C8B-B14F-4D97-AF65-F5344CB8AC3E}">
        <p14:creationId xmlns:p14="http://schemas.microsoft.com/office/powerpoint/2010/main" val="22243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E82F3AB-2D8B-48CE-87CC-A039ABF72A44}"/>
              </a:ext>
            </a:extLst>
          </p:cNvPr>
          <p:cNvPicPr>
            <a:picLocks noChangeAspect="1"/>
          </p:cNvPicPr>
          <p:nvPr/>
        </p:nvPicPr>
        <p:blipFill>
          <a:blip r:embed="rId2"/>
          <a:stretch>
            <a:fillRect/>
          </a:stretch>
        </p:blipFill>
        <p:spPr>
          <a:xfrm>
            <a:off x="0" y="-1"/>
            <a:ext cx="12192000" cy="6867845"/>
          </a:xfrm>
          <a:prstGeom prst="rect">
            <a:avLst/>
          </a:prstGeom>
        </p:spPr>
      </p:pic>
    </p:spTree>
    <p:extLst>
      <p:ext uri="{BB962C8B-B14F-4D97-AF65-F5344CB8AC3E}">
        <p14:creationId xmlns:p14="http://schemas.microsoft.com/office/powerpoint/2010/main" val="31925143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793</Words>
  <Application>Microsoft Office PowerPoint</Application>
  <PresentationFormat>宽屏</PresentationFormat>
  <Paragraphs>38</Paragraphs>
  <Slides>19</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Helvetica Neue</vt:lpstr>
      <vt:lpstr>Open Sans</vt:lpstr>
      <vt:lpstr>Open Sans Light</vt:lpstr>
      <vt:lpstr>等线</vt:lpstr>
      <vt:lpstr>等线 Light</vt:lpstr>
      <vt:lpstr>微软雅黑</vt:lpstr>
      <vt:lpstr>Arial</vt:lpstr>
      <vt:lpstr>Bodoni MT Black</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杨 显鹏</cp:lastModifiedBy>
  <cp:revision>28</cp:revision>
  <dcterms:created xsi:type="dcterms:W3CDTF">2016-07-01T11:15:40Z</dcterms:created>
  <dcterms:modified xsi:type="dcterms:W3CDTF">2021-11-22T12:22:27Z</dcterms:modified>
</cp:coreProperties>
</file>