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3" r:id="rId2"/>
    <p:sldId id="264"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康" initials="康" lastIdx="1" clrIdx="0">
    <p:extLst>
      <p:ext uri="{19B8F6BF-5375-455C-9EA6-DF929625EA0E}">
        <p15:presenceInfo xmlns:p15="http://schemas.microsoft.com/office/powerpoint/2012/main" userId="30f922630fb2c9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77"/>
    <a:srgbClr val="C0D3E2"/>
    <a:srgbClr val="FBAD02"/>
    <a:srgbClr val="44B2A8"/>
    <a:srgbClr val="88D1CA"/>
    <a:srgbClr val="E4BF8B"/>
    <a:srgbClr val="FFFFFF"/>
    <a:srgbClr val="86A3C3"/>
    <a:srgbClr val="F47264"/>
    <a:srgbClr val="FF63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842" autoAdjust="0"/>
  </p:normalViewPr>
  <p:slideViewPr>
    <p:cSldViewPr snapToGrid="0">
      <p:cViewPr varScale="1">
        <p:scale>
          <a:sx n="63" d="100"/>
          <a:sy n="63" d="100"/>
        </p:scale>
        <p:origin x="145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21T16:58:58.67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CC965-A0F6-40F2-BB62-E9F90ACA53EC}" type="datetimeFigureOut">
              <a:rPr lang="zh-CN" altLang="en-US" smtClean="0"/>
              <a:t>2021/11/22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169DC-649A-418D-969D-BA303F446712}" type="slidenum">
              <a:rPr lang="zh-CN" altLang="en-US" smtClean="0"/>
              <a:t>‹#›</a:t>
            </a:fld>
            <a:endParaRPr lang="zh-CN" altLang="en-US"/>
          </a:p>
        </p:txBody>
      </p:sp>
    </p:spTree>
    <p:extLst>
      <p:ext uri="{BB962C8B-B14F-4D97-AF65-F5344CB8AC3E}">
        <p14:creationId xmlns:p14="http://schemas.microsoft.com/office/powerpoint/2010/main" val="269835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r>
              <a:rPr lang="en-US" altLang="zh-CN" dirty="0"/>
              <a:t>Hello everyone</a:t>
            </a:r>
            <a:r>
              <a:rPr lang="zh-CN" altLang="en-US" dirty="0"/>
              <a:t>，</a:t>
            </a:r>
            <a:r>
              <a:rPr lang="en-US" altLang="zh-CN" b="0" i="0" dirty="0">
                <a:solidFill>
                  <a:srgbClr val="333333"/>
                </a:solidFill>
                <a:effectLst/>
                <a:latin typeface="Arial" panose="020B0604020202020204" pitchFamily="34" charset="0"/>
              </a:rPr>
              <a:t>Now let me introduce the main content of this article</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D6F169DC-649A-418D-969D-BA303F446712}" type="slidenum">
              <a:rPr lang="zh-CN" altLang="en-US" smtClean="0"/>
              <a:t>1</a:t>
            </a:fld>
            <a:endParaRPr lang="zh-CN" altLang="en-US"/>
          </a:p>
        </p:txBody>
      </p:sp>
    </p:spTree>
    <p:extLst>
      <p:ext uri="{BB962C8B-B14F-4D97-AF65-F5344CB8AC3E}">
        <p14:creationId xmlns:p14="http://schemas.microsoft.com/office/powerpoint/2010/main" val="69146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Recommendation system refers to a technology that predicts the items that users may like in the future through the historical purchase records of users. In the traditional recommendation system, only the single relationship between single user and </a:t>
            </a:r>
            <a:r>
              <a:rPr lang="en-US" altLang="zh-CN" sz="1200" dirty="0">
                <a:latin typeface="Times New Roman" panose="02020603050405020304" pitchFamily="18" charset="0"/>
                <a:ea typeface="Open Sans Light" pitchFamily="34" charset="0"/>
                <a:cs typeface="Times New Roman" panose="02020603050405020304" pitchFamily="18" charset="0"/>
              </a:rPr>
              <a:t>item</a:t>
            </a:r>
            <a:r>
              <a:rPr lang="en-US" altLang="zh-CN" dirty="0"/>
              <a:t> is used, but the recommendation can not achieve the ideal effect. Based on the single interaction between users and items, this paper adds the social relationship between users, the relationship between items, and the multiple relationship between users and items (purchase, browse, add to shopping cart, etc.). And integrate them into the Knowledge aware coupled graph neural network (</a:t>
            </a:r>
            <a:r>
              <a:rPr lang="en-US" altLang="zh-CN" dirty="0" err="1"/>
              <a:t>kcgn</a:t>
            </a:r>
            <a:r>
              <a:rPr lang="en-US" altLang="zh-CN" dirty="0"/>
              <a:t>) makes the recommendation results more accurate. that’s all, thank you.</a:t>
            </a:r>
            <a:endParaRPr lang="zh-CN" altLang="en-US" dirty="0"/>
          </a:p>
        </p:txBody>
      </p:sp>
      <p:sp>
        <p:nvSpPr>
          <p:cNvPr id="4" name="灯片编号占位符 3"/>
          <p:cNvSpPr>
            <a:spLocks noGrp="1"/>
          </p:cNvSpPr>
          <p:nvPr>
            <p:ph type="sldNum" sz="quarter" idx="5"/>
          </p:nvPr>
        </p:nvSpPr>
        <p:spPr/>
        <p:txBody>
          <a:bodyPr/>
          <a:lstStyle/>
          <a:p>
            <a:fld id="{D6F169DC-649A-418D-969D-BA303F446712}" type="slidenum">
              <a:rPr lang="zh-CN" altLang="en-US" smtClean="0"/>
              <a:t>2</a:t>
            </a:fld>
            <a:endParaRPr lang="zh-CN" altLang="en-US"/>
          </a:p>
        </p:txBody>
      </p:sp>
    </p:spTree>
    <p:extLst>
      <p:ext uri="{BB962C8B-B14F-4D97-AF65-F5344CB8AC3E}">
        <p14:creationId xmlns:p14="http://schemas.microsoft.com/office/powerpoint/2010/main" val="273114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06729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3824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6940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1751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76559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58615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15053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80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86851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860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2021/11/22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42621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t>2021/11/22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58758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8577"/>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E4BF8B"/>
          </a:solidFill>
          <a:ln>
            <a:noFill/>
          </a:ln>
        </p:spPr>
        <p:txBody>
          <a:bodyPr anchor="ctr"/>
          <a:lstStyle/>
          <a:p>
            <a:pPr algn="ctr"/>
            <a:endParaRPr lang="zh-CN" altLang="zh-CN">
              <a:solidFill>
                <a:srgbClr val="FFFFFF"/>
              </a:solidFill>
            </a:endParaRPr>
          </a:p>
        </p:txBody>
      </p:sp>
      <p:sp>
        <p:nvSpPr>
          <p:cNvPr id="6" name="矩形 4"/>
          <p:cNvSpPr>
            <a:spLocks noChangeArrowheads="1"/>
          </p:cNvSpPr>
          <p:nvPr/>
        </p:nvSpPr>
        <p:spPr bwMode="auto">
          <a:xfrm>
            <a:off x="4005464" y="2769626"/>
            <a:ext cx="690456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4400" dirty="0">
                <a:solidFill>
                  <a:schemeClr val="bg1"/>
                </a:solidFill>
                <a:ea typeface="微软雅黑" panose="020B0503020204020204" pitchFamily="34" charset="-122"/>
                <a:sym typeface="Arial" panose="020B0604020202020204" pitchFamily="34" charset="0"/>
              </a:rPr>
              <a:t>Main content</a:t>
            </a:r>
            <a:endParaRPr lang="zh-CN" altLang="en-US" sz="4400" dirty="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7703239" y="1913229"/>
            <a:ext cx="26514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4800" dirty="0">
                <a:solidFill>
                  <a:schemeClr val="bg1"/>
                </a:solidFill>
                <a:latin typeface="Impact" panose="020B0806030902050204" pitchFamily="34" charset="0"/>
                <a:sym typeface="Impact" panose="020B0806030902050204" pitchFamily="34" charset="0"/>
              </a:rPr>
              <a:t>PART TWO</a:t>
            </a:r>
            <a:endParaRPr lang="zh-CN" altLang="en-US" sz="4800"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4533053" y="4666997"/>
            <a:ext cx="6959600" cy="505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2000" dirty="0">
                <a:solidFill>
                  <a:schemeClr val="bg1"/>
                </a:solidFill>
                <a:latin typeface="微软雅黑" panose="020B0503020204020204" pitchFamily="34" charset="-122"/>
                <a:sym typeface="微软雅黑" panose="020B0503020204020204" pitchFamily="34" charset="-122"/>
              </a:rPr>
              <a:t>Reporter:</a:t>
            </a:r>
            <a:r>
              <a:rPr lang="zh-CN" altLang="en-US" sz="2000" dirty="0">
                <a:solidFill>
                  <a:schemeClr val="bg1"/>
                </a:solidFill>
                <a:latin typeface="微软雅黑" panose="020B0503020204020204" pitchFamily="34" charset="-122"/>
                <a:sym typeface="微软雅黑" panose="020B0503020204020204" pitchFamily="34" charset="-122"/>
              </a:rPr>
              <a:t>贾康</a:t>
            </a:r>
            <a:endPar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3"/>
          <p:cNvSpPr>
            <a:spLocks noChangeArrowheads="1"/>
          </p:cNvSpPr>
          <p:nvPr/>
        </p:nvSpPr>
        <p:spPr bwMode="auto">
          <a:xfrm>
            <a:off x="35984" y="-1911350"/>
            <a:ext cx="4647426"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dirty="0">
                <a:solidFill>
                  <a:schemeClr val="bg1"/>
                </a:solidFill>
                <a:latin typeface="Impact" panose="020B0806030902050204" pitchFamily="34" charset="0"/>
                <a:sym typeface="Impact" panose="020B0806030902050204" pitchFamily="34" charset="0"/>
              </a:rPr>
              <a:t>2</a:t>
            </a:r>
            <a:endParaRPr lang="zh-CN" altLang="en-US" sz="69332"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286729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7"/>
          <p:cNvGrpSpPr/>
          <p:nvPr/>
        </p:nvGrpSpPr>
        <p:grpSpPr>
          <a:xfrm>
            <a:off x="2880822" y="2839017"/>
            <a:ext cx="2803583" cy="2140437"/>
            <a:chOff x="2285015" y="2000246"/>
            <a:chExt cx="2145078" cy="1853297"/>
          </a:xfrm>
        </p:grpSpPr>
        <p:cxnSp>
          <p:nvCxnSpPr>
            <p:cNvPr id="10" name="Straight Connector 34"/>
            <p:cNvCxnSpPr>
              <a:stCxn id="12" idx="0"/>
            </p:cNvCxnSpPr>
            <p:nvPr/>
          </p:nvCxnSpPr>
          <p:spPr>
            <a:xfrm rot="16200000" flipV="1">
              <a:off x="2819724" y="1466507"/>
              <a:ext cx="4091" cy="107157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1" name="Group 33"/>
            <p:cNvGrpSpPr/>
            <p:nvPr/>
          </p:nvGrpSpPr>
          <p:grpSpPr>
            <a:xfrm>
              <a:off x="2285015" y="2004337"/>
              <a:ext cx="2145078" cy="1849206"/>
              <a:chOff x="2285015" y="2004337"/>
              <a:chExt cx="2145078" cy="1849206"/>
            </a:xfrm>
          </p:grpSpPr>
          <p:sp>
            <p:nvSpPr>
              <p:cNvPr id="12" name="Isosceles Triangle 7"/>
              <p:cNvSpPr/>
              <p:nvPr/>
            </p:nvSpPr>
            <p:spPr>
              <a:xfrm>
                <a:off x="2285015" y="2004337"/>
                <a:ext cx="2145078" cy="1849206"/>
              </a:xfrm>
              <a:prstGeom prst="triangle">
                <a:avLst/>
              </a:prstGeom>
              <a:solidFill>
                <a:srgbClr val="88D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3" name="AutoShape 112"/>
              <p:cNvSpPr>
                <a:spLocks/>
              </p:cNvSpPr>
              <p:nvPr/>
            </p:nvSpPr>
            <p:spPr bwMode="auto">
              <a:xfrm>
                <a:off x="3143240" y="2857502"/>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14" name="Rectangle 39"/>
              <p:cNvSpPr/>
              <p:nvPr/>
            </p:nvSpPr>
            <p:spPr>
              <a:xfrm>
                <a:off x="2694638" y="3429006"/>
                <a:ext cx="1164185" cy="399733"/>
              </a:xfrm>
              <a:prstGeom prst="rect">
                <a:avLst/>
              </a:prstGeom>
            </p:spPr>
            <p:txBody>
              <a:bodyPr wrap="none">
                <a:spAutoFit/>
              </a:bodyPr>
              <a:lstStyle/>
              <a:p>
                <a:pPr algn="ctr"/>
                <a:r>
                  <a:rPr lang="en-US" altLang="zh-CN" sz="2400" b="0" i="0" dirty="0">
                    <a:solidFill>
                      <a:srgbClr val="FFFFFF"/>
                    </a:solidFill>
                    <a:effectLst/>
                    <a:latin typeface="Arial" panose="020B0604020202020204" pitchFamily="34" charset="0"/>
                  </a:rPr>
                  <a:t>traditional</a:t>
                </a:r>
                <a:endParaRPr lang="en-US" sz="2400" dirty="0">
                  <a:solidFill>
                    <a:schemeClr val="bg1"/>
                  </a:solidFill>
                  <a:latin typeface="Open Sans" pitchFamily="34" charset="0"/>
                  <a:ea typeface="Open Sans" pitchFamily="34" charset="0"/>
                  <a:cs typeface="Open Sans" pitchFamily="34" charset="0"/>
                </a:endParaRPr>
              </a:p>
            </p:txBody>
          </p:sp>
        </p:grpSp>
      </p:grpSp>
      <p:grpSp>
        <p:nvGrpSpPr>
          <p:cNvPr id="17" name="Group 31"/>
          <p:cNvGrpSpPr/>
          <p:nvPr/>
        </p:nvGrpSpPr>
        <p:grpSpPr>
          <a:xfrm>
            <a:off x="6187759" y="2887302"/>
            <a:ext cx="2469514" cy="2090058"/>
            <a:chOff x="4599879" y="2138937"/>
            <a:chExt cx="1852136" cy="1567544"/>
          </a:xfrm>
        </p:grpSpPr>
        <p:sp>
          <p:nvSpPr>
            <p:cNvPr id="18" name="Isosceles Triangle 9"/>
            <p:cNvSpPr/>
            <p:nvPr/>
          </p:nvSpPr>
          <p:spPr>
            <a:xfrm>
              <a:off x="4599879" y="2138937"/>
              <a:ext cx="1852136" cy="1567544"/>
            </a:xfrm>
            <a:prstGeom prst="triangle">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9" name="AutoShape 59"/>
            <p:cNvSpPr>
              <a:spLocks/>
            </p:cNvSpPr>
            <p:nvPr/>
          </p:nvSpPr>
          <p:spPr bwMode="auto">
            <a:xfrm>
              <a:off x="5429256" y="2786064"/>
              <a:ext cx="366676" cy="36605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0" name="Rectangle 40"/>
            <p:cNvSpPr/>
            <p:nvPr/>
          </p:nvSpPr>
          <p:spPr>
            <a:xfrm>
              <a:off x="4996104" y="3332168"/>
              <a:ext cx="1219325" cy="346249"/>
            </a:xfrm>
            <a:prstGeom prst="rect">
              <a:avLst/>
            </a:prstGeom>
          </p:spPr>
          <p:txBody>
            <a:bodyPr wrap="none">
              <a:spAutoFit/>
            </a:bodyPr>
            <a:lstStyle/>
            <a:p>
              <a:pPr algn="ctr"/>
              <a:r>
                <a:rPr lang="en-US" sz="2400" dirty="0">
                  <a:solidFill>
                    <a:schemeClr val="bg1"/>
                  </a:solidFill>
                  <a:latin typeface="Open Sans" pitchFamily="34" charset="0"/>
                  <a:ea typeface="Open Sans" pitchFamily="34" charset="0"/>
                  <a:cs typeface="Open Sans" pitchFamily="34" charset="0"/>
                </a:rPr>
                <a:t>additional</a:t>
              </a:r>
            </a:p>
          </p:txBody>
        </p:sp>
      </p:grpSp>
      <p:sp>
        <p:nvSpPr>
          <p:cNvPr id="25" name="Isosceles Triangle 8"/>
          <p:cNvSpPr/>
          <p:nvPr/>
        </p:nvSpPr>
        <p:spPr>
          <a:xfrm rot="10800000">
            <a:off x="5205064" y="4549118"/>
            <a:ext cx="1501467" cy="1123780"/>
          </a:xfrm>
          <a:prstGeom prst="triangle">
            <a:avLst/>
          </a:prstGeom>
          <a:solidFill>
            <a:srgbClr val="E4B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grpSp>
        <p:nvGrpSpPr>
          <p:cNvPr id="29" name="Group 29"/>
          <p:cNvGrpSpPr/>
          <p:nvPr/>
        </p:nvGrpSpPr>
        <p:grpSpPr>
          <a:xfrm>
            <a:off x="764549" y="1724558"/>
            <a:ext cx="2951478" cy="1581331"/>
            <a:chOff x="571472" y="1714494"/>
            <a:chExt cx="1643074" cy="1185998"/>
          </a:xfrm>
        </p:grpSpPr>
        <p:sp>
          <p:nvSpPr>
            <p:cNvPr id="30" name="Rectangle 42"/>
            <p:cNvSpPr/>
            <p:nvPr/>
          </p:nvSpPr>
          <p:spPr>
            <a:xfrm>
              <a:off x="737930" y="1714494"/>
              <a:ext cx="648442" cy="253915"/>
            </a:xfrm>
            <a:prstGeom prst="rect">
              <a:avLst/>
            </a:prstGeom>
          </p:spPr>
          <p:txBody>
            <a:bodyPr wrap="non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traditional</a:t>
              </a:r>
            </a:p>
          </p:txBody>
        </p:sp>
        <p:sp>
          <p:nvSpPr>
            <p:cNvPr id="31" name="Rectangle 43"/>
            <p:cNvSpPr/>
            <p:nvPr/>
          </p:nvSpPr>
          <p:spPr>
            <a:xfrm>
              <a:off x="571472" y="2000246"/>
              <a:ext cx="1643074" cy="900246"/>
            </a:xfrm>
            <a:prstGeom prst="rect">
              <a:avLst/>
            </a:prstGeom>
          </p:spPr>
          <p:txBody>
            <a:bodyPr wrap="square">
              <a:spAutoFit/>
            </a:bodyPr>
            <a:lstStyle/>
            <a:p>
              <a:r>
                <a:rPr lang="en-US" sz="2400" dirty="0">
                  <a:latin typeface="Times New Roman" panose="02020603050405020304" pitchFamily="18" charset="0"/>
                  <a:ea typeface="Open Sans Light" pitchFamily="34" charset="0"/>
                  <a:cs typeface="Times New Roman" panose="02020603050405020304" pitchFamily="18" charset="0"/>
                </a:rPr>
                <a:t>Single relationship between single user and </a:t>
              </a:r>
              <a:r>
                <a:rPr lang="en-US" altLang="zh-CN" sz="2400" dirty="0">
                  <a:latin typeface="Times New Roman" panose="02020603050405020304" pitchFamily="18" charset="0"/>
                  <a:ea typeface="Open Sans Light" pitchFamily="34" charset="0"/>
                  <a:cs typeface="Times New Roman" panose="02020603050405020304" pitchFamily="18" charset="0"/>
                </a:rPr>
                <a:t>item</a:t>
              </a:r>
              <a:r>
                <a:rPr lang="en-US" sz="2400" dirty="0">
                  <a:latin typeface="Times New Roman" panose="02020603050405020304" pitchFamily="18" charset="0"/>
                  <a:ea typeface="Open Sans Light" pitchFamily="34" charset="0"/>
                  <a:cs typeface="Times New Roman" panose="02020603050405020304" pitchFamily="18" charset="0"/>
                </a:rPr>
                <a:t>.</a:t>
              </a:r>
              <a:endParaRPr lang="ms-MY" sz="2400" dirty="0">
                <a:latin typeface="Times New Roman" panose="02020603050405020304" pitchFamily="18" charset="0"/>
                <a:ea typeface="Open Sans Light" pitchFamily="34" charset="0"/>
                <a:cs typeface="Times New Roman" panose="02020603050405020304" pitchFamily="18" charset="0"/>
              </a:endParaRPr>
            </a:p>
          </p:txBody>
        </p:sp>
      </p:grpSp>
      <p:grpSp>
        <p:nvGrpSpPr>
          <p:cNvPr id="32" name="Group 30"/>
          <p:cNvGrpSpPr/>
          <p:nvPr/>
        </p:nvGrpSpPr>
        <p:grpSpPr>
          <a:xfrm>
            <a:off x="7169612" y="560171"/>
            <a:ext cx="4819624" cy="2327131"/>
            <a:chOff x="6217367" y="1714494"/>
            <a:chExt cx="1962465" cy="1745347"/>
          </a:xfrm>
        </p:grpSpPr>
        <p:sp>
          <p:nvSpPr>
            <p:cNvPr id="33" name="Rectangle 44"/>
            <p:cNvSpPr/>
            <p:nvPr/>
          </p:nvSpPr>
          <p:spPr>
            <a:xfrm>
              <a:off x="7286644" y="1714494"/>
              <a:ext cx="463558" cy="253915"/>
            </a:xfrm>
            <a:prstGeom prst="rect">
              <a:avLst/>
            </a:prstGeom>
          </p:spPr>
          <p:txBody>
            <a:bodyPr wrap="none">
              <a:spAutoFit/>
            </a:bodyPr>
            <a:lstStyle/>
            <a:p>
              <a:r>
                <a:rPr lang="en-US" sz="1600" dirty="0">
                  <a:solidFill>
                    <a:schemeClr val="bg1">
                      <a:lumMod val="50000"/>
                    </a:schemeClr>
                  </a:solidFill>
                  <a:latin typeface="Open Sans" pitchFamily="34" charset="0"/>
                  <a:ea typeface="Open Sans" pitchFamily="34" charset="0"/>
                  <a:cs typeface="Open Sans" pitchFamily="34" charset="0"/>
                </a:rPr>
                <a:t>additional</a:t>
              </a:r>
            </a:p>
          </p:txBody>
        </p:sp>
        <p:sp>
          <p:nvSpPr>
            <p:cNvPr id="34" name="Rectangle 45"/>
            <p:cNvSpPr/>
            <p:nvPr/>
          </p:nvSpPr>
          <p:spPr>
            <a:xfrm>
              <a:off x="6217367" y="2005598"/>
              <a:ext cx="1962465" cy="1454243"/>
            </a:xfrm>
            <a:prstGeom prst="rect">
              <a:avLst/>
            </a:prstGeom>
          </p:spPr>
          <p:txBody>
            <a:bodyPr wrap="square">
              <a:spAutoFit/>
            </a:bodyPr>
            <a:lstStyle/>
            <a:p>
              <a:r>
                <a:rPr lang="en-US" sz="2400" dirty="0">
                  <a:solidFill>
                    <a:srgbClr val="FF0000"/>
                  </a:solidFill>
                  <a:latin typeface="Times New Roman" panose="02020603050405020304" pitchFamily="18" charset="0"/>
                  <a:ea typeface="Open Sans Light" pitchFamily="34" charset="0"/>
                  <a:cs typeface="Times New Roman" panose="02020603050405020304" pitchFamily="18" charset="0"/>
                </a:rPr>
                <a:t>1.</a:t>
              </a:r>
              <a:r>
                <a:rPr lang="en-US" sz="2400" dirty="0">
                  <a:latin typeface="Times New Roman" panose="02020603050405020304" pitchFamily="18" charset="0"/>
                  <a:ea typeface="Open Sans Light" pitchFamily="34" charset="0"/>
                  <a:cs typeface="Times New Roman" panose="02020603050405020304" pitchFamily="18" charset="0"/>
                </a:rPr>
                <a:t>Social relationship between users, </a:t>
              </a:r>
              <a:r>
                <a:rPr lang="en-US" sz="2400" dirty="0">
                  <a:solidFill>
                    <a:srgbClr val="FF0000"/>
                  </a:solidFill>
                  <a:latin typeface="Times New Roman" panose="02020603050405020304" pitchFamily="18" charset="0"/>
                  <a:ea typeface="Open Sans Light" pitchFamily="34" charset="0"/>
                  <a:cs typeface="Times New Roman" panose="02020603050405020304" pitchFamily="18" charset="0"/>
                </a:rPr>
                <a:t>2.</a:t>
              </a:r>
              <a:r>
                <a:rPr lang="en-US" sz="2400" dirty="0">
                  <a:latin typeface="Times New Roman" panose="02020603050405020304" pitchFamily="18" charset="0"/>
                  <a:ea typeface="Open Sans Light" pitchFamily="34" charset="0"/>
                  <a:cs typeface="Times New Roman" panose="02020603050405020304" pitchFamily="18" charset="0"/>
                </a:rPr>
                <a:t>Relationship between items, </a:t>
              </a:r>
              <a:r>
                <a:rPr lang="en-US" sz="2400" dirty="0">
                  <a:solidFill>
                    <a:srgbClr val="FF0000"/>
                  </a:solidFill>
                  <a:latin typeface="Times New Roman" panose="02020603050405020304" pitchFamily="18" charset="0"/>
                  <a:ea typeface="Open Sans Light" pitchFamily="34" charset="0"/>
                  <a:cs typeface="Times New Roman" panose="02020603050405020304" pitchFamily="18" charset="0"/>
                </a:rPr>
                <a:t>3.</a:t>
              </a:r>
              <a:r>
                <a:rPr lang="en-US" sz="2400" dirty="0">
                  <a:latin typeface="Times New Roman" panose="02020603050405020304" pitchFamily="18" charset="0"/>
                  <a:ea typeface="Open Sans Light" pitchFamily="34" charset="0"/>
                  <a:cs typeface="Times New Roman" panose="02020603050405020304" pitchFamily="18" charset="0"/>
                </a:rPr>
                <a:t>Multiple relationships between users and items (purchase, browse, add to shopping cart, etc.)</a:t>
              </a:r>
              <a:endParaRPr lang="ms-MY" sz="2400" dirty="0">
                <a:latin typeface="Times New Roman" panose="02020603050405020304" pitchFamily="18" charset="0"/>
                <a:ea typeface="Open Sans Light" pitchFamily="34" charset="0"/>
                <a:cs typeface="Times New Roman" panose="02020603050405020304" pitchFamily="18" charset="0"/>
              </a:endParaRPr>
            </a:p>
          </p:txBody>
        </p:sp>
      </p:grpSp>
      <p:grpSp>
        <p:nvGrpSpPr>
          <p:cNvPr id="37" name="组合 1"/>
          <p:cNvGrpSpPr>
            <a:grpSpLocks/>
          </p:cNvGrpSpPr>
          <p:nvPr/>
        </p:nvGrpSpPr>
        <p:grpSpPr bwMode="auto">
          <a:xfrm>
            <a:off x="280988" y="0"/>
            <a:ext cx="106362" cy="720725"/>
            <a:chOff x="0" y="0"/>
            <a:chExt cx="105725" cy="721610"/>
          </a:xfrm>
          <a:solidFill>
            <a:srgbClr val="34BA89"/>
          </a:solidFill>
        </p:grpSpPr>
        <p:sp>
          <p:nvSpPr>
            <p:cNvPr id="3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PROCESS</a:t>
            </a:r>
          </a:p>
        </p:txBody>
      </p:sp>
      <p:sp>
        <p:nvSpPr>
          <p:cNvPr id="41"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dirty="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dirty="0">
              <a:solidFill>
                <a:srgbClr val="7F7F7F"/>
              </a:solidFill>
              <a:ea typeface="微软雅黑" panose="020B0503020204020204" pitchFamily="34" charset="-122"/>
              <a:sym typeface="Arial" panose="020B0604020202020204" pitchFamily="34" charset="0"/>
            </a:endParaRPr>
          </a:p>
        </p:txBody>
      </p:sp>
      <p:sp>
        <p:nvSpPr>
          <p:cNvPr id="4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
        <p:nvSpPr>
          <p:cNvPr id="4" name="文本框 3">
            <a:extLst>
              <a:ext uri="{FF2B5EF4-FFF2-40B4-BE49-F238E27FC236}">
                <a16:creationId xmlns:a16="http://schemas.microsoft.com/office/drawing/2014/main" id="{7F7AC344-8299-43A6-9919-B2A868045F6A}"/>
              </a:ext>
            </a:extLst>
          </p:cNvPr>
          <p:cNvSpPr txBox="1"/>
          <p:nvPr/>
        </p:nvSpPr>
        <p:spPr>
          <a:xfrm>
            <a:off x="2335422" y="5771028"/>
            <a:ext cx="8742218" cy="738664"/>
          </a:xfrm>
          <a:prstGeom prst="rect">
            <a:avLst/>
          </a:prstGeom>
          <a:noFill/>
        </p:spPr>
        <p:txBody>
          <a:bodyPr wrap="square" rtlCol="0">
            <a:spAutoFit/>
          </a:bodyPr>
          <a:lstStyle/>
          <a:p>
            <a:r>
              <a:rPr lang="en-US" altLang="zh-CN" sz="2400" dirty="0">
                <a:effectLst/>
              </a:rPr>
              <a:t>Knowledge-aware Coupled Graph Neural Network</a:t>
            </a:r>
            <a:endParaRPr lang="en-US" altLang="zh-CN" sz="2400" dirty="0"/>
          </a:p>
          <a:p>
            <a:endParaRPr lang="zh-CN" altLang="en-US" dirty="0"/>
          </a:p>
        </p:txBody>
      </p:sp>
      <p:sp>
        <p:nvSpPr>
          <p:cNvPr id="5" name="文本框 4">
            <a:extLst>
              <a:ext uri="{FF2B5EF4-FFF2-40B4-BE49-F238E27FC236}">
                <a16:creationId xmlns:a16="http://schemas.microsoft.com/office/drawing/2014/main" id="{3C803EA9-A80B-44CF-872D-735DF7671C49}"/>
              </a:ext>
            </a:extLst>
          </p:cNvPr>
          <p:cNvSpPr txBox="1"/>
          <p:nvPr/>
        </p:nvSpPr>
        <p:spPr>
          <a:xfrm>
            <a:off x="5465893" y="4578439"/>
            <a:ext cx="1146723" cy="461665"/>
          </a:xfrm>
          <a:prstGeom prst="rect">
            <a:avLst/>
          </a:prstGeom>
          <a:noFill/>
        </p:spPr>
        <p:txBody>
          <a:bodyPr wrap="square" rtlCol="0">
            <a:spAutoFit/>
          </a:bodyPr>
          <a:lstStyle/>
          <a:p>
            <a:r>
              <a:rPr lang="en-US" altLang="zh-CN" sz="2400" dirty="0">
                <a:solidFill>
                  <a:schemeClr val="bg1"/>
                </a:solidFill>
                <a:latin typeface="Arial" panose="020B0604020202020204" pitchFamily="34" charset="0"/>
                <a:cs typeface="Arial" panose="020B0604020202020204" pitchFamily="34" charset="0"/>
              </a:rPr>
              <a:t>KCGN</a:t>
            </a:r>
            <a:endParaRPr lang="zh-CN" altLang="en-US" sz="2400" dirty="0">
              <a:solidFill>
                <a:schemeClr val="bg1"/>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4EC651E1-2E3A-4EA7-93A2-7FF989B8F1EE}"/>
              </a:ext>
            </a:extLst>
          </p:cNvPr>
          <p:cNvSpPr txBox="1"/>
          <p:nvPr/>
        </p:nvSpPr>
        <p:spPr>
          <a:xfrm>
            <a:off x="520700" y="898726"/>
            <a:ext cx="4501689"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Recommendation system</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69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slide(fromRight)">
                                      <p:cBhvr>
                                        <p:cTn id="11" dur="500"/>
                                        <p:tgtEl>
                                          <p:spTgt spid="29"/>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slide(fromLef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214</Words>
  <Application>Microsoft Office PowerPoint</Application>
  <PresentationFormat>宽屏</PresentationFormat>
  <Paragraphs>19</Paragraphs>
  <Slides>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等线</vt:lpstr>
      <vt:lpstr>等线 Light</vt:lpstr>
      <vt:lpstr>微软雅黑</vt:lpstr>
      <vt:lpstr>Arial</vt:lpstr>
      <vt:lpstr>Impact</vt:lpstr>
      <vt:lpstr>Open Sans</vt:lpstr>
      <vt:lpstr>Times New Roman</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康</cp:lastModifiedBy>
  <cp:revision>38</cp:revision>
  <dcterms:created xsi:type="dcterms:W3CDTF">2016-07-01T11:15:40Z</dcterms:created>
  <dcterms:modified xsi:type="dcterms:W3CDTF">2021-11-22T01:22:14Z</dcterms:modified>
</cp:coreProperties>
</file>