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577"/>
    <a:srgbClr val="C0D3E2"/>
    <a:srgbClr val="FBAD02"/>
    <a:srgbClr val="44B2A8"/>
    <a:srgbClr val="88D1CA"/>
    <a:srgbClr val="E4BF8B"/>
    <a:srgbClr val="86A3C3"/>
    <a:srgbClr val="F47264"/>
    <a:srgbClr val="FF6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868" y="1866"/>
      </p:cViewPr>
      <p:guideLst>
        <p:guide orient="horz" pos="2162"/>
        <p:guide pos="3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6C3E-8D65-4D9D-A1C7-D2E1005282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EB79-54E6-4B00-855E-245F40EEE6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7397750" y="4248785"/>
            <a:ext cx="4584700" cy="9575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397750" y="3334385"/>
            <a:ext cx="4584700" cy="935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164012" y="2120834"/>
            <a:ext cx="2825749" cy="3736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5" name="Freeform 7"/>
          <p:cNvSpPr/>
          <p:nvPr/>
        </p:nvSpPr>
        <p:spPr bwMode="auto">
          <a:xfrm>
            <a:off x="1" y="1768566"/>
            <a:ext cx="1947283" cy="12598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6" name="Freeform 9"/>
          <p:cNvSpPr/>
          <p:nvPr/>
        </p:nvSpPr>
        <p:spPr bwMode="auto">
          <a:xfrm>
            <a:off x="3" y="2590527"/>
            <a:ext cx="1947280" cy="10033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7" name="Freeform 11"/>
          <p:cNvSpPr/>
          <p:nvPr/>
        </p:nvSpPr>
        <p:spPr bwMode="auto">
          <a:xfrm>
            <a:off x="0" y="3303399"/>
            <a:ext cx="1947285" cy="74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8" name="Freeform 13"/>
          <p:cNvSpPr/>
          <p:nvPr/>
        </p:nvSpPr>
        <p:spPr bwMode="auto">
          <a:xfrm>
            <a:off x="0" y="3924241"/>
            <a:ext cx="1947285" cy="748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9" name="Freeform 15"/>
          <p:cNvSpPr/>
          <p:nvPr/>
        </p:nvSpPr>
        <p:spPr bwMode="auto">
          <a:xfrm>
            <a:off x="3" y="4313951"/>
            <a:ext cx="1947280" cy="1003339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0" name="Freeform 6"/>
          <p:cNvSpPr/>
          <p:nvPr/>
        </p:nvSpPr>
        <p:spPr bwMode="auto">
          <a:xfrm>
            <a:off x="0" y="970280"/>
            <a:ext cx="927735" cy="20091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rgbClr val="E4BF8B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1" name="Freeform 8"/>
          <p:cNvSpPr/>
          <p:nvPr/>
        </p:nvSpPr>
        <p:spPr bwMode="auto">
          <a:xfrm>
            <a:off x="0" y="2019935"/>
            <a:ext cx="927735" cy="1812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rgbClr val="88D1CA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2" name="Freeform 10"/>
          <p:cNvSpPr/>
          <p:nvPr/>
        </p:nvSpPr>
        <p:spPr bwMode="auto">
          <a:xfrm>
            <a:off x="0" y="3267710"/>
            <a:ext cx="928370" cy="12757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rgbClr val="FF8577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13" name="Freeform 12"/>
          <p:cNvSpPr/>
          <p:nvPr/>
        </p:nvSpPr>
        <p:spPr bwMode="auto">
          <a:xfrm>
            <a:off x="0" y="4537710"/>
            <a:ext cx="927735" cy="14598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44B2A8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grpSp>
        <p:nvGrpSpPr>
          <p:cNvPr id="22" name="Group 47"/>
          <p:cNvGrpSpPr/>
          <p:nvPr/>
        </p:nvGrpSpPr>
        <p:grpSpPr>
          <a:xfrm rot="0">
            <a:off x="918845" y="2183765"/>
            <a:ext cx="3427730" cy="793750"/>
            <a:chOff x="1460814" y="1824496"/>
            <a:chExt cx="2570626" cy="529963"/>
          </a:xfrm>
        </p:grpSpPr>
        <p:sp>
          <p:nvSpPr>
            <p:cNvPr id="23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rgbClr val="E4B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1460814" y="1951687"/>
              <a:ext cx="2570626" cy="2662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charset="0"/>
                  <a:ea typeface="Open Sans" pitchFamily="34" charset="0"/>
                  <a:cs typeface="Times New Roman" panose="02020603050405020304" charset="0"/>
                </a:rPr>
                <a:t>Attention-based mechanism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charset="0"/>
                <a:ea typeface="Open Sans" pitchFamily="34" charset="0"/>
                <a:cs typeface="Times New Roman" panose="02020603050405020304" charset="0"/>
              </a:endParaRPr>
            </a:p>
          </p:txBody>
        </p:sp>
      </p:grpSp>
      <p:grpSp>
        <p:nvGrpSpPr>
          <p:cNvPr id="29" name="Group 46"/>
          <p:cNvGrpSpPr/>
          <p:nvPr/>
        </p:nvGrpSpPr>
        <p:grpSpPr>
          <a:xfrm rot="0">
            <a:off x="919480" y="2944495"/>
            <a:ext cx="3716655" cy="834390"/>
            <a:chOff x="1461290" y="2344453"/>
            <a:chExt cx="2787426" cy="529963"/>
          </a:xfrm>
        </p:grpSpPr>
        <p:sp>
          <p:nvSpPr>
            <p:cNvPr id="30" name="Rectangle 10"/>
            <p:cNvSpPr/>
            <p:nvPr/>
          </p:nvSpPr>
          <p:spPr>
            <a:xfrm>
              <a:off x="1461290" y="2344453"/>
              <a:ext cx="2787426" cy="529963"/>
            </a:xfrm>
            <a:prstGeom prst="rect">
              <a:avLst/>
            </a:prstGeom>
            <a:solidFill>
              <a:srgbClr val="88D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2" name="Rectangle 24"/>
            <p:cNvSpPr/>
            <p:nvPr/>
          </p:nvSpPr>
          <p:spPr>
            <a:xfrm>
              <a:off x="1461290" y="2472088"/>
              <a:ext cx="2471737" cy="25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charset="0"/>
                  <a:ea typeface="Open Sans" pitchFamily="34" charset="0"/>
                  <a:cs typeface="Times New Roman" panose="02020603050405020304" charset="0"/>
                </a:rPr>
                <a:t>Layer-wise diffusion scheme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charset="0"/>
                <a:ea typeface="Open Sans" pitchFamily="34" charset="0"/>
                <a:cs typeface="Times New Roman" panose="02020603050405020304" charset="0"/>
              </a:endParaRPr>
            </a:p>
          </p:txBody>
        </p:sp>
      </p:grpSp>
      <p:grpSp>
        <p:nvGrpSpPr>
          <p:cNvPr id="36" name="Group 45"/>
          <p:cNvGrpSpPr/>
          <p:nvPr/>
        </p:nvGrpSpPr>
        <p:grpSpPr>
          <a:xfrm rot="0">
            <a:off x="920115" y="3708400"/>
            <a:ext cx="4235450" cy="828675"/>
            <a:chOff x="1454146" y="2873239"/>
            <a:chExt cx="3176521" cy="529965"/>
          </a:xfrm>
        </p:grpSpPr>
        <p:sp>
          <p:nvSpPr>
            <p:cNvPr id="37" name="Rectangle 12"/>
            <p:cNvSpPr/>
            <p:nvPr/>
          </p:nvSpPr>
          <p:spPr>
            <a:xfrm>
              <a:off x="1454146" y="2873239"/>
              <a:ext cx="3176521" cy="529965"/>
            </a:xfrm>
            <a:prstGeom prst="rect">
              <a:avLst/>
            </a:prstGeom>
            <a:solidFill>
              <a:srgbClr val="FF8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" name="Rectangle 25"/>
            <p:cNvSpPr/>
            <p:nvPr/>
          </p:nvSpPr>
          <p:spPr>
            <a:xfrm>
              <a:off x="1462242" y="3072789"/>
              <a:ext cx="2824163" cy="255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charset="0"/>
                  <a:ea typeface="Open Sans" pitchFamily="34" charset="0"/>
                  <a:cs typeface="Times New Roman" panose="02020603050405020304" charset="0"/>
                </a:rPr>
                <a:t>Graph attention network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charset="0"/>
                <a:ea typeface="Open Sans" pitchFamily="34" charset="0"/>
                <a:cs typeface="Times New Roman" panose="02020603050405020304" charset="0"/>
              </a:endParaRPr>
            </a:p>
          </p:txBody>
        </p:sp>
      </p:grpSp>
      <p:grpSp>
        <p:nvGrpSpPr>
          <p:cNvPr id="43" name="Group 44"/>
          <p:cNvGrpSpPr/>
          <p:nvPr/>
        </p:nvGrpSpPr>
        <p:grpSpPr>
          <a:xfrm rot="0">
            <a:off x="900430" y="4537710"/>
            <a:ext cx="5008245" cy="959485"/>
            <a:chOff x="1457482" y="3407844"/>
            <a:chExt cx="3756112" cy="429675"/>
          </a:xfrm>
        </p:grpSpPr>
        <p:sp>
          <p:nvSpPr>
            <p:cNvPr id="44" name="Rectangle 14"/>
            <p:cNvSpPr/>
            <p:nvPr/>
          </p:nvSpPr>
          <p:spPr>
            <a:xfrm>
              <a:off x="1475579" y="3407844"/>
              <a:ext cx="3563234" cy="429675"/>
            </a:xfrm>
            <a:prstGeom prst="rect">
              <a:avLst/>
            </a:prstGeom>
            <a:solidFill>
              <a:srgbClr val="44B2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6" name="Rectangle 26"/>
            <p:cNvSpPr/>
            <p:nvPr/>
          </p:nvSpPr>
          <p:spPr>
            <a:xfrm>
              <a:off x="1457482" y="3567941"/>
              <a:ext cx="3756112" cy="17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charset="0"/>
                  <a:ea typeface="Open Sans" pitchFamily="34" charset="0"/>
                  <a:cs typeface="Times New Roman" panose="02020603050405020304" charset="0"/>
                </a:rPr>
                <a:t>Stacking two-stage of graph attention layer 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charset="0"/>
                <a:ea typeface="Open Sans" pitchFamily="34" charset="0"/>
                <a:cs typeface="Times New Roman" panose="02020603050405020304" charset="0"/>
              </a:endParaRPr>
            </a:p>
          </p:txBody>
        </p:sp>
      </p:grpSp>
      <p:grpSp>
        <p:nvGrpSpPr>
          <p:cNvPr id="56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FF8577"/>
          </a:solidFill>
        </p:grpSpPr>
        <p:sp>
          <p:nvSpPr>
            <p:cNvPr id="5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Literature Gap</a:t>
            </a:r>
            <a:endParaRPr lang="en-US" altLang="zh-CN" sz="32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1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AutoShape 113"/>
          <p:cNvSpPr/>
          <p:nvPr/>
        </p:nvSpPr>
        <p:spPr bwMode="auto">
          <a:xfrm>
            <a:off x="341336" y="1885033"/>
            <a:ext cx="335391" cy="4889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 cmpd="sng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defTabSz="609600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AutoShape 113"/>
          <p:cNvSpPr/>
          <p:nvPr/>
        </p:nvSpPr>
        <p:spPr bwMode="auto">
          <a:xfrm>
            <a:off x="341336" y="3920843"/>
            <a:ext cx="335391" cy="4889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600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AutoShape 113"/>
          <p:cNvSpPr/>
          <p:nvPr/>
        </p:nvSpPr>
        <p:spPr bwMode="auto">
          <a:xfrm>
            <a:off x="341336" y="4851118"/>
            <a:ext cx="335391" cy="4889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600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AutoShape 113"/>
          <p:cNvSpPr/>
          <p:nvPr/>
        </p:nvSpPr>
        <p:spPr bwMode="auto">
          <a:xfrm>
            <a:off x="341336" y="2847693"/>
            <a:ext cx="335391" cy="4889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600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332730" y="3398520"/>
            <a:ext cx="1409700" cy="55689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97750" y="3571875"/>
            <a:ext cx="458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oupled graph neural network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397750" y="4275455"/>
            <a:ext cx="4584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elation-aware graph neural module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AutoShape 81"/>
          <p:cNvSpPr/>
          <p:nvPr/>
        </p:nvSpPr>
        <p:spPr bwMode="auto">
          <a:xfrm>
            <a:off x="6909154" y="3506419"/>
            <a:ext cx="488067" cy="48806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defTabSz="609600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4" name="AutoShape 81"/>
          <p:cNvSpPr/>
          <p:nvPr/>
        </p:nvSpPr>
        <p:spPr bwMode="auto">
          <a:xfrm>
            <a:off x="6909154" y="4483049"/>
            <a:ext cx="488067" cy="48806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600"/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" name="下箭头标注 64"/>
          <p:cNvSpPr/>
          <p:nvPr/>
        </p:nvSpPr>
        <p:spPr>
          <a:xfrm>
            <a:off x="1450340" y="1010920"/>
            <a:ext cx="2373630" cy="91313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下箭头标注 65"/>
          <p:cNvSpPr/>
          <p:nvPr/>
        </p:nvSpPr>
        <p:spPr>
          <a:xfrm>
            <a:off x="8580755" y="1014095"/>
            <a:ext cx="2373630" cy="90995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450340" y="1014095"/>
            <a:ext cx="2382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Previously</a:t>
            </a:r>
            <a:endParaRPr lang="en-US" altLang="zh-CN" sz="3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580755" y="1014095"/>
            <a:ext cx="2374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This Paper</a:t>
            </a:r>
            <a:endParaRPr lang="en-US" altLang="zh-CN" sz="3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97115" y="2453640"/>
            <a:ext cx="4584700" cy="8909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 i="1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KCGN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Knowledge-aware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oupled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Graph Neural Network 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Open Sans Light</vt:lpstr>
      <vt:lpstr>Segoe Print</vt:lpstr>
      <vt:lpstr>Impact</vt:lpstr>
      <vt:lpstr>Open Sans</vt:lpstr>
      <vt:lpstr>等线</vt:lpstr>
      <vt:lpstr>Arial Unicode MS</vt:lpstr>
      <vt:lpstr>等线 Light</vt:lpstr>
      <vt:lpstr>Calibri</vt:lpstr>
      <vt:lpstr>Times New Roman</vt:lpstr>
      <vt:lpstr>Rage Italic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咚咚咚</cp:lastModifiedBy>
  <cp:revision>29</cp:revision>
  <dcterms:created xsi:type="dcterms:W3CDTF">2016-07-01T11:15:00Z</dcterms:created>
  <dcterms:modified xsi:type="dcterms:W3CDTF">2021-11-22T07:28:54Z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582F42500DEA4DD2B806AAC5856379B9</vt:lpwstr>
  </property>
  <property fmtid="{D5CDD505-2E9C-101B-9397-08002B2CF9AE}" pid="3" name="KSOProductBuildVer">
    <vt:lpwstr>2052-11.1.0.11115</vt:lpwstr>
  </property>
</Properties>
</file>