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82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77"/>
    <a:srgbClr val="C0D3E2"/>
    <a:srgbClr val="FBAD02"/>
    <a:srgbClr val="44B2A8"/>
    <a:srgbClr val="88D1CA"/>
    <a:srgbClr val="E4BF8B"/>
    <a:srgbClr val="FFFFFF"/>
    <a:srgbClr val="86A3C3"/>
    <a:srgbClr val="F47264"/>
    <a:srgbClr val="FF6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998" autoAdjust="0"/>
  </p:normalViewPr>
  <p:slideViewPr>
    <p:cSldViewPr snapToGrid="0">
      <p:cViewPr varScale="1">
        <p:scale>
          <a:sx n="66" d="100"/>
          <a:sy n="66" d="100"/>
        </p:scale>
        <p:origin x="132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2084-866C-4726-B148-7F429A3B1D3D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E6E2-9DDB-49FA-88D0-5B97CC6C7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8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E6E2-9DDB-49FA-88D0-5B97CC6C7A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3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E6E2-9DDB-49FA-88D0-5B97CC6C7A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3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E6E2-9DDB-49FA-88D0-5B97CC6C7A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6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9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7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0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9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3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1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6C3E-8D65-4D9D-A1C7-D2E10052825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2889251"/>
            <a:ext cx="12192000" cy="599016"/>
          </a:xfrm>
          <a:prstGeom prst="rect">
            <a:avLst/>
          </a:prstGeom>
          <a:solidFill>
            <a:srgbClr val="E4BF8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761875" y="2874433"/>
            <a:ext cx="79136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Research Method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Quantitative Research 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069482" y="1862668"/>
            <a:ext cx="3606052" cy="189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5867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THREE</a:t>
            </a:r>
            <a:endParaRPr lang="zh-CN" altLang="en-US" sz="5867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algn="r"/>
            <a:endParaRPr lang="zh-CN" altLang="en-US" sz="5867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4715933" y="3589867"/>
            <a:ext cx="6959600" cy="39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Reporter</a:t>
            </a:r>
            <a:r>
              <a:rPr lang="zh-CN" altLang="en-US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：吴磊</a:t>
            </a:r>
          </a:p>
        </p:txBody>
      </p:sp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35984" y="-1911350"/>
            <a:ext cx="4899098" cy="1076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9332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69332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9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56"/>
          <p:cNvSpPr>
            <a:spLocks noChangeArrowheads="1"/>
          </p:cNvSpPr>
          <p:nvPr/>
        </p:nvSpPr>
        <p:spPr bwMode="auto">
          <a:xfrm>
            <a:off x="575733" y="1940139"/>
            <a:ext cx="3119967" cy="410633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txBody>
          <a:bodyPr anchor="ctr"/>
          <a:lstStyle/>
          <a:p>
            <a:r>
              <a:rPr lang="en-US" altLang="zh-CN" sz="1867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1867" b="1" dirty="0" err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Epinions</a:t>
            </a:r>
            <a:r>
              <a:rPr lang="en-US" altLang="zh-CN" sz="1867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Dataset</a:t>
            </a:r>
          </a:p>
        </p:txBody>
      </p:sp>
      <p:sp>
        <p:nvSpPr>
          <p:cNvPr id="15" name="矩形 58"/>
          <p:cNvSpPr>
            <a:spLocks noChangeArrowheads="1"/>
          </p:cNvSpPr>
          <p:nvPr/>
        </p:nvSpPr>
        <p:spPr bwMode="auto">
          <a:xfrm>
            <a:off x="575733" y="3197653"/>
            <a:ext cx="3119967" cy="410633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txBody>
          <a:bodyPr anchor="ctr"/>
          <a:lstStyle/>
          <a:p>
            <a:r>
              <a:rPr lang="en-US" altLang="zh-CN" sz="1867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    Yelp Dataset</a:t>
            </a:r>
          </a:p>
        </p:txBody>
      </p:sp>
      <p:sp>
        <p:nvSpPr>
          <p:cNvPr id="17" name="直接连接符 3"/>
          <p:cNvSpPr>
            <a:spLocks noChangeShapeType="1"/>
          </p:cNvSpPr>
          <p:nvPr/>
        </p:nvSpPr>
        <p:spPr bwMode="auto">
          <a:xfrm>
            <a:off x="3937000" y="1388534"/>
            <a:ext cx="0" cy="4080933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FF8577"/>
          </a:solidFill>
        </p:grpSpPr>
        <p:sp>
          <p:nvSpPr>
            <p:cNvPr id="19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Objective Data</a:t>
            </a:r>
          </a:p>
        </p:txBody>
      </p:sp>
      <p:sp>
        <p:nvSpPr>
          <p:cNvPr id="23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矩形 58">
            <a:extLst>
              <a:ext uri="{FF2B5EF4-FFF2-40B4-BE49-F238E27FC236}">
                <a16:creationId xmlns:a16="http://schemas.microsoft.com/office/drawing/2014/main" id="{59B86EAD-D314-47DB-A5CA-3C738AFC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32" y="4382985"/>
            <a:ext cx="3119967" cy="410633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txBody>
          <a:bodyPr anchor="ctr"/>
          <a:lstStyle/>
          <a:p>
            <a:r>
              <a:rPr lang="en-US" altLang="zh-CN" sz="1867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JD Finance Dataset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660D58-D7D1-41CF-925F-1B4E9D19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2" y="1940139"/>
            <a:ext cx="5591175" cy="1771650"/>
          </a:xfrm>
          <a:prstGeom prst="rect">
            <a:avLst/>
          </a:prstGeom>
        </p:spPr>
      </p:pic>
      <p:sp>
        <p:nvSpPr>
          <p:cNvPr id="24" name="矩形 57">
            <a:extLst>
              <a:ext uri="{FF2B5EF4-FFF2-40B4-BE49-F238E27FC236}">
                <a16:creationId xmlns:a16="http://schemas.microsoft.com/office/drawing/2014/main" id="{C8D23B1A-6095-4EAD-AEA8-B21EDC95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4018077"/>
            <a:ext cx="7519988" cy="72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67" dirty="0">
                <a:solidFill>
                  <a:srgbClr val="595959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Each data set contains </a:t>
            </a:r>
            <a:r>
              <a:rPr lang="en-US" altLang="zh-CN" sz="1467" b="1" dirty="0">
                <a:solidFill>
                  <a:srgbClr val="595959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more than ten thousand user information</a:t>
            </a:r>
            <a:r>
              <a:rPr lang="en-US" altLang="zh-CN" sz="1467" dirty="0">
                <a:solidFill>
                  <a:srgbClr val="595959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467" b="1" dirty="0">
                <a:solidFill>
                  <a:srgbClr val="595959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one hundred thousand product information</a:t>
            </a:r>
            <a:r>
              <a:rPr lang="en-US" altLang="zh-CN" sz="1467" dirty="0">
                <a:solidFill>
                  <a:srgbClr val="595959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, and </a:t>
            </a:r>
            <a:r>
              <a:rPr lang="en-US" altLang="zh-CN" sz="1467" b="1" dirty="0">
                <a:solidFill>
                  <a:srgbClr val="595959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one million interactive information</a:t>
            </a:r>
            <a:endParaRPr lang="zh-CN" altLang="en-US" sz="1467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5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FF8577"/>
          </a:solidFill>
        </p:grpSpPr>
        <p:sp>
          <p:nvSpPr>
            <p:cNvPr id="19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Statistical Calculation</a:t>
            </a:r>
          </a:p>
        </p:txBody>
      </p:sp>
      <p:sp>
        <p:nvSpPr>
          <p:cNvPr id="23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05707C-B33A-4C15-BC62-405D96822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73" y="2964943"/>
            <a:ext cx="3945127" cy="7283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01BD1A-C91F-4204-8B14-4C5006D91F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7"/>
          <a:stretch/>
        </p:blipFill>
        <p:spPr>
          <a:xfrm>
            <a:off x="8886792" y="1287166"/>
            <a:ext cx="2806727" cy="85743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8AEAD54-8D54-4AFF-99ED-4B6133D3E5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214"/>
          <a:stretch/>
        </p:blipFill>
        <p:spPr>
          <a:xfrm>
            <a:off x="8704244" y="1911387"/>
            <a:ext cx="3171825" cy="102039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4293388-484B-4585-89C1-4FC1690D25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14"/>
          <a:stretch/>
        </p:blipFill>
        <p:spPr>
          <a:xfrm>
            <a:off x="8957517" y="5768470"/>
            <a:ext cx="2665281" cy="108953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D9564EC-0F20-48B5-A43F-AC5609AE5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6"/>
          <a:stretch/>
        </p:blipFill>
        <p:spPr>
          <a:xfrm>
            <a:off x="8810270" y="3683433"/>
            <a:ext cx="2818331" cy="115624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FF14C95-AD2A-4DE2-B57C-4416726FC0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 b="26201"/>
          <a:stretch/>
        </p:blipFill>
        <p:spPr>
          <a:xfrm>
            <a:off x="8293859" y="4866882"/>
            <a:ext cx="3898141" cy="957141"/>
          </a:xfrm>
          <a:prstGeom prst="rect">
            <a:avLst/>
          </a:prstGeom>
        </p:spPr>
      </p:pic>
      <p:sp>
        <p:nvSpPr>
          <p:cNvPr id="33" name="矩形 36">
            <a:extLst>
              <a:ext uri="{FF2B5EF4-FFF2-40B4-BE49-F238E27FC236}">
                <a16:creationId xmlns:a16="http://schemas.microsoft.com/office/drawing/2014/main" id="{66FEF00C-C76B-4766-9683-6057AB06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82" y="843164"/>
            <a:ext cx="3151886" cy="396906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Questions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直接连接符 3">
            <a:extLst>
              <a:ext uri="{FF2B5EF4-FFF2-40B4-BE49-F238E27FC236}">
                <a16:creationId xmlns:a16="http://schemas.microsoft.com/office/drawing/2014/main" id="{209374E0-98C5-4A64-8596-92490BCC6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6560" y="1516472"/>
            <a:ext cx="0" cy="4080933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直接连接符 3">
            <a:extLst>
              <a:ext uri="{FF2B5EF4-FFF2-40B4-BE49-F238E27FC236}">
                <a16:creationId xmlns:a16="http://schemas.microsoft.com/office/drawing/2014/main" id="{B85F1845-C9F6-44BB-9B3F-760689D12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7279" y="1597025"/>
            <a:ext cx="0" cy="4080933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701CE8-1779-4E5C-B259-7BF93DB5D2A9}"/>
              </a:ext>
            </a:extLst>
          </p:cNvPr>
          <p:cNvSpPr txBox="1"/>
          <p:nvPr/>
        </p:nvSpPr>
        <p:spPr>
          <a:xfrm>
            <a:off x="4686047" y="3043984"/>
            <a:ext cx="2523928" cy="72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67">
                <a:solidFill>
                  <a:srgbClr val="595959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altLang="zh-CN" dirty="0"/>
              <a:t>Normalized Discounted Cumulative Gain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07A8EB6-9587-49D2-8DEF-3CABA9EA23EF}"/>
              </a:ext>
            </a:extLst>
          </p:cNvPr>
          <p:cNvSpPr txBox="1"/>
          <p:nvPr/>
        </p:nvSpPr>
        <p:spPr>
          <a:xfrm>
            <a:off x="4708907" y="2315607"/>
            <a:ext cx="3307080" cy="39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67">
                <a:solidFill>
                  <a:srgbClr val="595959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altLang="zh-CN" dirty="0"/>
              <a:t>Hit Ratio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2BA9F5-90DB-471F-893B-B5924C52A606}"/>
              </a:ext>
            </a:extLst>
          </p:cNvPr>
          <p:cNvSpPr txBox="1"/>
          <p:nvPr/>
        </p:nvSpPr>
        <p:spPr>
          <a:xfrm>
            <a:off x="4728459" y="4111043"/>
            <a:ext cx="3307080" cy="39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67">
                <a:solidFill>
                  <a:srgbClr val="595959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altLang="zh-CN" dirty="0"/>
              <a:t>etc.</a:t>
            </a:r>
          </a:p>
        </p:txBody>
      </p:sp>
      <p:sp>
        <p:nvSpPr>
          <p:cNvPr id="39" name="矩形 36">
            <a:extLst>
              <a:ext uri="{FF2B5EF4-FFF2-40B4-BE49-F238E27FC236}">
                <a16:creationId xmlns:a16="http://schemas.microsoft.com/office/drawing/2014/main" id="{D20491CE-D947-46D0-8105-EF6AC216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459" y="687070"/>
            <a:ext cx="3307081" cy="709093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txBody>
          <a:bodyPr anchor="ctr"/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Statistical Calculations Based On Datasets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矩形 36">
            <a:extLst>
              <a:ext uri="{FF2B5EF4-FFF2-40B4-BE49-F238E27FC236}">
                <a16:creationId xmlns:a16="http://schemas.microsoft.com/office/drawing/2014/main" id="{9FA254F5-7A26-4D94-AC2D-F8EF832A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986" y="833921"/>
            <a:ext cx="3151886" cy="400111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       Results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57">
            <a:extLst>
              <a:ext uri="{FF2B5EF4-FFF2-40B4-BE49-F238E27FC236}">
                <a16:creationId xmlns:a16="http://schemas.microsoft.com/office/drawing/2014/main" id="{C36746BB-32E4-4245-B9FA-5079E318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2" y="1604540"/>
            <a:ext cx="3764434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1.Does KCGN consistently outperform other baseline in terms of recommendation accuracy?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57">
            <a:extLst>
              <a:ext uri="{FF2B5EF4-FFF2-40B4-BE49-F238E27FC236}">
                <a16:creationId xmlns:a16="http://schemas.microsoft.com/office/drawing/2014/main" id="{B309E0C0-CFB9-4D29-AAE7-FD3F82AD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1" y="2315607"/>
            <a:ext cx="3973852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How is the performance of KCGN’s variants with the combination of different relation encoders?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57">
            <a:extLst>
              <a:ext uri="{FF2B5EF4-FFF2-40B4-BE49-F238E27FC236}">
                <a16:creationId xmlns:a16="http://schemas.microsoft.com/office/drawing/2014/main" id="{67FBC613-4965-40A4-B1D5-F5831FF3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1" y="3023797"/>
            <a:ext cx="3973852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How is forecasting performance of compared methods w.r.t different interaction density degrees?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矩形 57">
            <a:extLst>
              <a:ext uri="{FF2B5EF4-FFF2-40B4-BE49-F238E27FC236}">
                <a16:creationId xmlns:a16="http://schemas.microsoft.com/office/drawing/2014/main" id="{9062DE34-4B87-4C65-B26F-82212862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1" y="3727118"/>
            <a:ext cx="3973852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How do the representations benefit from the collectively encoding of global knowledge-aware cross interactive patterns in social recommendation?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矩形 57">
            <a:extLst>
              <a:ext uri="{FF2B5EF4-FFF2-40B4-BE49-F238E27FC236}">
                <a16:creationId xmlns:a16="http://schemas.microsoft.com/office/drawing/2014/main" id="{FFB59802-1A53-4BB2-B4FD-C7845CE36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9" y="4748020"/>
            <a:ext cx="3973852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How do different hyper-parameter settings impact the performance of our KCGN framework?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57">
            <a:extLst>
              <a:ext uri="{FF2B5EF4-FFF2-40B4-BE49-F238E27FC236}">
                <a16:creationId xmlns:a16="http://schemas.microsoft.com/office/drawing/2014/main" id="{0FC63095-7AF0-4BEE-B1B5-E09C662B3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9" y="5454751"/>
            <a:ext cx="3973852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 How is the model efficiency of the KCGN?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B52064A-DD71-4F0C-B5F1-FCACBDB94B53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732968" y="1041617"/>
            <a:ext cx="70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539694-2955-4988-986E-85BA88235C41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7749540" y="1033977"/>
            <a:ext cx="917446" cy="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164</Words>
  <Application>Microsoft Office PowerPoint</Application>
  <PresentationFormat>宽屏</PresentationFormat>
  <Paragraphs>25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吴 磊</cp:lastModifiedBy>
  <cp:revision>21</cp:revision>
  <dcterms:created xsi:type="dcterms:W3CDTF">2016-07-01T11:15:40Z</dcterms:created>
  <dcterms:modified xsi:type="dcterms:W3CDTF">2021-11-22T11:11:20Z</dcterms:modified>
</cp:coreProperties>
</file>