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0"/>
  </p:notesMasterIdLst>
  <p:handoutMasterIdLst>
    <p:handoutMasterId r:id="rId21"/>
  </p:handoutMasterIdLst>
  <p:sldIdLst>
    <p:sldId id="3800" r:id="rId2"/>
    <p:sldId id="3779" r:id="rId3"/>
    <p:sldId id="3801" r:id="rId4"/>
    <p:sldId id="3803" r:id="rId5"/>
    <p:sldId id="3838" r:id="rId6"/>
    <p:sldId id="3808" r:id="rId7"/>
    <p:sldId id="3804" r:id="rId8"/>
    <p:sldId id="3839" r:id="rId9"/>
    <p:sldId id="3812" r:id="rId10"/>
    <p:sldId id="3840" r:id="rId11"/>
    <p:sldId id="3811" r:id="rId12"/>
    <p:sldId id="3841" r:id="rId13"/>
    <p:sldId id="3805" r:id="rId14"/>
    <p:sldId id="3806" r:id="rId15"/>
    <p:sldId id="3810" r:id="rId16"/>
    <p:sldId id="3842" r:id="rId17"/>
    <p:sldId id="3813" r:id="rId18"/>
    <p:sldId id="3843" r:id="rId19"/>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orient="horz" pos="4183">
          <p15:clr>
            <a:srgbClr val="A4A3A4"/>
          </p15:clr>
        </p15:guide>
        <p15:guide id="3" pos="4050">
          <p15:clr>
            <a:srgbClr val="A4A3A4"/>
          </p15:clr>
        </p15:guide>
        <p15:guide id="4" pos="557">
          <p15:clr>
            <a:srgbClr val="A4A3A4"/>
          </p15:clr>
        </p15:guide>
        <p15:guide id="5" pos="7478">
          <p15:clr>
            <a:srgbClr val="A4A3A4"/>
          </p15:clr>
        </p15:guide>
        <p15:guide id="6" pos="690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1801"/>
    <a:srgbClr val="682F03"/>
    <a:srgbClr val="F08200"/>
    <a:srgbClr val="E91E21"/>
    <a:srgbClr val="010066"/>
    <a:srgbClr val="DA1F28"/>
    <a:srgbClr val="4BC1DD"/>
    <a:srgbClr val="333F50"/>
    <a:srgbClr val="8A4795"/>
    <a:srgbClr val="82C0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9" autoAdjust="0"/>
    <p:restoredTop sz="69400" autoAdjust="0"/>
  </p:normalViewPr>
  <p:slideViewPr>
    <p:cSldViewPr>
      <p:cViewPr>
        <p:scale>
          <a:sx n="66" d="100"/>
          <a:sy n="66" d="100"/>
        </p:scale>
        <p:origin x="864" y="558"/>
      </p:cViewPr>
      <p:guideLst>
        <p:guide orient="horz" pos="328"/>
        <p:guide orient="horz" pos="4183"/>
        <p:guide pos="4050"/>
        <p:guide pos="557"/>
        <p:guide pos="7478"/>
        <p:guide pos="6908"/>
      </p:guideLst>
    </p:cSldViewPr>
  </p:slideViewPr>
  <p:outlineViewPr>
    <p:cViewPr>
      <p:scale>
        <a:sx n="100" d="100"/>
        <a:sy n="100" d="100"/>
      </p:scale>
      <p:origin x="0" y="-20556"/>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2022/9/18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2022/9/18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大家下午好，我今天汇报的题目是</a:t>
            </a:r>
            <a:r>
              <a:rPr lang="en-US" altLang="zh-CN" dirty="0"/>
              <a:t>《</a:t>
            </a:r>
            <a:r>
              <a:rPr lang="zh-CN" altLang="en-US" dirty="0"/>
              <a:t>从历史中学习：用时序复制生成网络建模时序知识图</a:t>
            </a:r>
            <a:r>
              <a:rPr lang="en-US" altLang="zh-CN" dirty="0"/>
              <a:t>》</a:t>
            </a:r>
            <a:r>
              <a:rPr lang="zh-CN" altLang="en-US" dirty="0"/>
              <a:t>，这是</a:t>
            </a:r>
            <a:r>
              <a:rPr lang="en-US" altLang="zh-CN" dirty="0"/>
              <a:t>2021</a:t>
            </a:r>
            <a:r>
              <a:rPr lang="zh-CN" altLang="en-US" dirty="0"/>
              <a:t>年发表在</a:t>
            </a:r>
            <a:r>
              <a:rPr lang="en-US" altLang="zh-CN" dirty="0"/>
              <a:t>AAAI</a:t>
            </a:r>
            <a:r>
              <a:rPr lang="zh-CN" altLang="en-US" dirty="0"/>
              <a:t>上面的论文。</a:t>
            </a:r>
            <a:endParaRPr lang="en-US" altLang="zh-CN"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单靠复制模式是不够的，事实也可能在历史上没有发生过，在将来会发生。因此需要生成模式来预测这些事实。</a:t>
            </a:r>
            <a:endParaRPr lang="en-US" altLang="zh-CN" dirty="0"/>
          </a:p>
          <a:p>
            <a:r>
              <a:rPr lang="zh-CN" altLang="en-US" dirty="0"/>
              <a:t>生成模式负责通过从整个实体词汇中选择宾语实体来预测事实。生成模式所做的预测将预测的事实视为一个全新的事实，而不涉及任何历史。</a:t>
            </a:r>
          </a:p>
          <a:p>
            <a:r>
              <a:rPr lang="zh-CN" altLang="en-US" dirty="0"/>
              <a:t>生成模式与复</a:t>
            </a:r>
            <a:endParaRPr lang="en-US" altLang="zh-CN" dirty="0"/>
          </a:p>
          <a:p>
            <a:r>
              <a:rPr lang="zh-CN" altLang="en-US" dirty="0"/>
              <a:t>制模式类似，也会生成一个索引向量</a:t>
            </a:r>
            <a:r>
              <a:rPr lang="en-US" altLang="zh-CN" dirty="0" err="1"/>
              <a:t>gq</a:t>
            </a:r>
            <a:r>
              <a:rPr lang="zh-CN" altLang="en-US" dirty="0"/>
              <a:t>，然后利用</a:t>
            </a:r>
            <a:r>
              <a:rPr lang="en-US" altLang="zh-CN" dirty="0" err="1"/>
              <a:t>softmax</a:t>
            </a:r>
            <a:r>
              <a:rPr lang="zh-CN" altLang="en-US" dirty="0"/>
              <a:t>归一化来进行预测。</a:t>
            </a:r>
            <a:endParaRPr lang="en-US" altLang="zh-CN" dirty="0"/>
          </a:p>
          <a:p>
            <a:r>
              <a:rPr lang="en-US" altLang="zh-CN" dirty="0"/>
              <a:t>p(g)</a:t>
            </a:r>
            <a:r>
              <a:rPr lang="zh-CN" altLang="en-US" dirty="0"/>
              <a:t>中的最大值表示通过生成模式在整体词汇中预测的宾语实体的概率。</a:t>
            </a:r>
          </a:p>
        </p:txBody>
      </p:sp>
      <p:sp>
        <p:nvSpPr>
          <p:cNvPr id="4" name="灯片编号占位符 3"/>
          <p:cNvSpPr>
            <a:spLocks noGrp="1"/>
          </p:cNvSpPr>
          <p:nvPr>
            <p:ph type="sldNum" sz="quarter" idx="10"/>
          </p:nvPr>
        </p:nvSpPr>
        <p:spPr/>
        <p:txBody>
          <a:bodyPr/>
          <a:lstStyle/>
          <a:p>
            <a:fld id="{858E6889-349A-49E8-AAE1-A1FB1A7B9723}" type="slidenum">
              <a:rPr lang="zh-CN" altLang="en-US" smtClean="0"/>
              <a:t>10</a:t>
            </a:fld>
            <a:endParaRPr lang="zh-CN" altLang="en-US"/>
          </a:p>
        </p:txBody>
      </p:sp>
    </p:spTree>
    <p:extLst>
      <p:ext uri="{BB962C8B-B14F-4D97-AF65-F5344CB8AC3E}">
        <p14:creationId xmlns:p14="http://schemas.microsoft.com/office/powerpoint/2010/main" val="623320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一个查询可一个视为一个多类分类任务，每个实体对应一个宾语实体，学习目标是最小化训练期间存在的</a:t>
            </a:r>
            <a:r>
              <a:rPr lang="en-US" altLang="zh-CN" dirty="0"/>
              <a:t>TKG</a:t>
            </a:r>
            <a:r>
              <a:rPr lang="zh-CN" altLang="en-US" dirty="0"/>
              <a:t>快照的所有试试的交叉熵损失。</a:t>
            </a:r>
            <a:endParaRPr lang="en-US" altLang="zh-CN" dirty="0"/>
          </a:p>
          <a:p>
            <a:r>
              <a:rPr lang="zh-CN" altLang="en-US" dirty="0"/>
              <a:t>为了确保实体词汇中所有实体的概率和等于</a:t>
            </a:r>
            <a:r>
              <a:rPr lang="en-US" altLang="zh-CN" dirty="0"/>
              <a:t>1</a:t>
            </a:r>
            <a:r>
              <a:rPr lang="zh-CN" altLang="en-US" dirty="0"/>
              <a:t>，引入了系数</a:t>
            </a:r>
            <a:r>
              <a:rPr lang="en-US" altLang="zh-CN" dirty="0"/>
              <a:t>α</a:t>
            </a:r>
            <a:r>
              <a:rPr lang="zh-CN" altLang="en-US" dirty="0"/>
              <a:t>来调整复制模式和生成模式之间的权重。</a:t>
            </a:r>
            <a:endParaRPr lang="en-US" altLang="zh-CN" dirty="0"/>
          </a:p>
          <a:p>
            <a:r>
              <a:rPr lang="en-US" altLang="zh-CN" dirty="0" err="1"/>
              <a:t>CyGNet</a:t>
            </a:r>
            <a:r>
              <a:rPr lang="zh-CN" altLang="en-US" dirty="0"/>
              <a:t>将复制模式和生成模式给出的每个实体的概率相加，将这两钟模式的概率预测组合在一起。</a:t>
            </a:r>
            <a:endParaRPr lang="en-US" altLang="zh-CN" dirty="0"/>
          </a:p>
          <a:p>
            <a:r>
              <a:rPr lang="zh-CN" altLang="en-US" dirty="0"/>
              <a:t>最终的预测</a:t>
            </a:r>
            <a:r>
              <a:rPr lang="en-US" altLang="zh-CN" dirty="0" err="1"/>
              <a:t>o</a:t>
            </a:r>
            <a:r>
              <a:rPr lang="en-US" altLang="zh-CN" baseline="-25000" dirty="0" err="1"/>
              <a:t>t</a:t>
            </a:r>
            <a:r>
              <a:rPr lang="zh-CN" altLang="en-US" dirty="0"/>
              <a:t>将是接收最高组合概率的实体，</a:t>
            </a:r>
          </a:p>
        </p:txBody>
      </p:sp>
      <p:sp>
        <p:nvSpPr>
          <p:cNvPr id="4" name="灯片编号占位符 3"/>
          <p:cNvSpPr>
            <a:spLocks noGrp="1"/>
          </p:cNvSpPr>
          <p:nvPr>
            <p:ph type="sldNum" sz="quarter" idx="10"/>
          </p:nvPr>
        </p:nvSpPr>
        <p:spPr/>
        <p:txBody>
          <a:bodyPr/>
          <a:lstStyle/>
          <a:p>
            <a:fld id="{4A4E2E4E-2FFD-4B0E-BE9C-FA7BDC09154E}"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extLst>
      <p:ext uri="{BB962C8B-B14F-4D97-AF65-F5344CB8AC3E}">
        <p14:creationId xmlns:p14="http://schemas.microsoft.com/office/powerpoint/2010/main" val="3092667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文中使用5个基准数据集来评估：ICEWS18、ICEWS14、GDELT、WIKI和YAGO。</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ICEWS</a:t>
            </a:r>
            <a:r>
              <a:rPr lang="zh-CN" altLang="en-US" dirty="0">
                <a:latin typeface="Times New Roman" panose="02020603050405020304" pitchFamily="18" charset="0"/>
                <a:cs typeface="Times New Roman" panose="02020603050405020304" pitchFamily="18" charset="0"/>
              </a:rPr>
              <a:t>用时间戳记录政治事实（事件），例如</a:t>
            </a:r>
            <a:r>
              <a:rPr lang="en-US" altLang="zh-CN" dirty="0">
                <a:solidFill>
                  <a:srgbClr val="000000"/>
                </a:solidFill>
                <a:effectLst/>
                <a:latin typeface="Times New Roman" panose="02020603050405020304" pitchFamily="18" charset="0"/>
                <a:cs typeface="Times New Roman" panose="02020603050405020304" pitchFamily="18" charset="0"/>
              </a:rPr>
              <a:t>(</a:t>
            </a:r>
            <a:r>
              <a:rPr lang="en-US" altLang="zh-CN" i="1" dirty="0">
                <a:solidFill>
                  <a:srgbClr val="000000"/>
                </a:solidFill>
                <a:effectLst/>
                <a:latin typeface="Times New Roman" panose="02020603050405020304" pitchFamily="18" charset="0"/>
                <a:cs typeface="Times New Roman" panose="02020603050405020304" pitchFamily="18" charset="0"/>
              </a:rPr>
              <a:t>Donald Trump</a:t>
            </a:r>
            <a:r>
              <a:rPr lang="en-US" altLang="zh-CN" dirty="0">
                <a:solidFill>
                  <a:srgbClr val="000000"/>
                </a:solidFill>
                <a:effectLst/>
                <a:latin typeface="Times New Roman" panose="02020603050405020304" pitchFamily="18" charset="0"/>
                <a:cs typeface="Times New Roman" panose="02020603050405020304" pitchFamily="18" charset="0"/>
              </a:rPr>
              <a:t>, </a:t>
            </a:r>
            <a:r>
              <a:rPr lang="en-US" altLang="zh-CN" i="1" dirty="0">
                <a:solidFill>
                  <a:srgbClr val="000000"/>
                </a:solidFill>
                <a:effectLst/>
                <a:latin typeface="Times New Roman" panose="02020603050405020304" pitchFamily="18" charset="0"/>
                <a:cs typeface="Times New Roman" panose="02020603050405020304" pitchFamily="18" charset="0"/>
              </a:rPr>
              <a:t>visit</a:t>
            </a:r>
            <a:r>
              <a:rPr lang="en-US" altLang="zh-CN" dirty="0">
                <a:solidFill>
                  <a:srgbClr val="000000"/>
                </a:solidFill>
                <a:effectLst/>
                <a:latin typeface="Times New Roman" panose="02020603050405020304" pitchFamily="18" charset="0"/>
                <a:cs typeface="Times New Roman" panose="02020603050405020304" pitchFamily="18" charset="0"/>
              </a:rPr>
              <a:t>, </a:t>
            </a:r>
            <a:r>
              <a:rPr lang="en-US" altLang="zh-CN" i="1" dirty="0">
                <a:solidFill>
                  <a:srgbClr val="000000"/>
                </a:solidFill>
                <a:effectLst/>
                <a:latin typeface="Times New Roman" panose="02020603050405020304" pitchFamily="18" charset="0"/>
                <a:cs typeface="Times New Roman" panose="02020603050405020304" pitchFamily="18" charset="0"/>
              </a:rPr>
              <a:t>France</a:t>
            </a:r>
            <a:r>
              <a:rPr lang="en-US" altLang="zh-CN" dirty="0">
                <a:solidFill>
                  <a:srgbClr val="000000"/>
                </a:solidFill>
                <a:effectLst/>
                <a:latin typeface="Times New Roman" panose="02020603050405020304" pitchFamily="18" charset="0"/>
                <a:cs typeface="Times New Roman" panose="02020603050405020304" pitchFamily="18" charset="0"/>
              </a:rPr>
              <a:t>, 2018-04-10)</a:t>
            </a:r>
          </a:p>
          <a:p>
            <a:r>
              <a:rPr lang="zh-CN" altLang="en-US" dirty="0">
                <a:latin typeface="Times New Roman" panose="02020603050405020304" pitchFamily="18" charset="0"/>
                <a:cs typeface="Times New Roman" panose="02020603050405020304" pitchFamily="18" charset="0"/>
              </a:rPr>
              <a:t>ICEWS18、ICEWS14是</a:t>
            </a:r>
            <a:r>
              <a:rPr lang="en-US" altLang="zh-CN" dirty="0">
                <a:latin typeface="Times New Roman" panose="02020603050405020304" pitchFamily="18" charset="0"/>
                <a:cs typeface="Times New Roman" panose="02020603050405020304" pitchFamily="18" charset="0"/>
              </a:rPr>
              <a:t>ICEWS</a:t>
            </a:r>
            <a:r>
              <a:rPr lang="zh-CN" altLang="en-US" dirty="0">
                <a:latin typeface="Times New Roman" panose="02020603050405020304" pitchFamily="18" charset="0"/>
                <a:cs typeface="Times New Roman" panose="02020603050405020304" pitchFamily="18" charset="0"/>
              </a:rPr>
              <a:t>的两个子数据集，其中</a:t>
            </a:r>
            <a:r>
              <a:rPr lang="en-US" altLang="zh-CN" dirty="0">
                <a:latin typeface="Times New Roman" panose="02020603050405020304" pitchFamily="18" charset="0"/>
                <a:cs typeface="Times New Roman" panose="02020603050405020304" pitchFamily="18" charset="0"/>
              </a:rPr>
              <a:t>ICEWS</a:t>
            </a:r>
            <a:r>
              <a:rPr lang="zh-CN" altLang="en-US" dirty="0">
                <a:latin typeface="Times New Roman" panose="02020603050405020304" pitchFamily="18" charset="0"/>
                <a:cs typeface="Times New Roman" panose="02020603050405020304" pitchFamily="18" charset="0"/>
              </a:rPr>
              <a:t>时间选取在</a:t>
            </a:r>
            <a:r>
              <a:rPr lang="en-US" altLang="zh-CN" dirty="0">
                <a:latin typeface="Times New Roman" panose="02020603050405020304" pitchFamily="18" charset="0"/>
                <a:cs typeface="Times New Roman" panose="02020603050405020304" pitchFamily="18" charset="0"/>
              </a:rPr>
              <a:t>2018.1.1</a:t>
            </a:r>
            <a:r>
              <a:rPr lang="zh-CN" altLang="en-US" dirty="0">
                <a:latin typeface="Times New Roman" panose="02020603050405020304" pitchFamily="18" charset="0"/>
                <a:cs typeface="Times New Roman" panose="02020603050405020304" pitchFamily="18" charset="0"/>
              </a:rPr>
              <a:t>到</a:t>
            </a:r>
            <a:r>
              <a:rPr lang="en-US" altLang="zh-CN" dirty="0">
                <a:latin typeface="Times New Roman" panose="02020603050405020304" pitchFamily="18" charset="0"/>
                <a:cs typeface="Times New Roman" panose="02020603050405020304" pitchFamily="18" charset="0"/>
              </a:rPr>
              <a:t>2018.10.31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ICEWS14</a:t>
            </a:r>
            <a:r>
              <a:rPr lang="zh-CN" altLang="en-US" dirty="0">
                <a:latin typeface="Times New Roman" panose="02020603050405020304" pitchFamily="18" charset="0"/>
                <a:cs typeface="Times New Roman" panose="02020603050405020304" pitchFamily="18" charset="0"/>
              </a:rPr>
              <a:t>时间段是</a:t>
            </a:r>
            <a:r>
              <a:rPr lang="en-US" altLang="zh-CN" dirty="0">
                <a:latin typeface="Times New Roman" panose="02020603050405020304" pitchFamily="18" charset="0"/>
                <a:cs typeface="Times New Roman" panose="02020603050405020304" pitchFamily="18" charset="0"/>
              </a:rPr>
              <a:t>2014.1.1</a:t>
            </a:r>
            <a:r>
              <a:rPr lang="zh-CN" altLang="en-US" dirty="0">
                <a:latin typeface="Times New Roman" panose="02020603050405020304" pitchFamily="18" charset="0"/>
                <a:cs typeface="Times New Roman" panose="02020603050405020304" pitchFamily="18" charset="0"/>
              </a:rPr>
              <a:t>到</a:t>
            </a:r>
            <a:r>
              <a:rPr lang="en-US" altLang="zh-CN" dirty="0">
                <a:latin typeface="Times New Roman" panose="02020603050405020304" pitchFamily="18" charset="0"/>
                <a:cs typeface="Times New Roman" panose="02020603050405020304" pitchFamily="18" charset="0"/>
              </a:rPr>
              <a:t>2014.12.31</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GDELT</a:t>
            </a:r>
            <a:r>
              <a:rPr lang="zh-CN" altLang="en-US" dirty="0">
                <a:latin typeface="Times New Roman" panose="02020603050405020304" pitchFamily="18" charset="0"/>
                <a:cs typeface="Times New Roman" panose="02020603050405020304" pitchFamily="18" charset="0"/>
              </a:rPr>
              <a:t>是从新闻媒体中提取的人类社会规模行为和信念的目录，实验数据集收集于</a:t>
            </a:r>
            <a:r>
              <a:rPr lang="en-US" altLang="zh-CN" dirty="0">
                <a:latin typeface="Times New Roman" panose="02020603050405020304" pitchFamily="18" charset="0"/>
                <a:cs typeface="Times New Roman" panose="02020603050405020304" pitchFamily="18" charset="0"/>
              </a:rPr>
              <a:t>2018</a:t>
            </a:r>
            <a:r>
              <a:rPr lang="zh-CN" altLang="en-US"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月</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日至</a:t>
            </a:r>
            <a:r>
              <a:rPr lang="en-US" altLang="zh-CN" dirty="0">
                <a:latin typeface="Times New Roman" panose="02020603050405020304" pitchFamily="18" charset="0"/>
                <a:cs typeface="Times New Roman" panose="02020603050405020304" pitchFamily="18" charset="0"/>
              </a:rPr>
              <a:t>2018</a:t>
            </a:r>
            <a:r>
              <a:rPr lang="zh-CN" altLang="en-US"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月</a:t>
            </a:r>
            <a:r>
              <a:rPr lang="en-US" altLang="zh-CN" dirty="0">
                <a:latin typeface="Times New Roman" panose="02020603050405020304" pitchFamily="18" charset="0"/>
                <a:cs typeface="Times New Roman" panose="02020603050405020304" pitchFamily="18" charset="0"/>
              </a:rPr>
              <a:t>31</a:t>
            </a:r>
            <a:r>
              <a:rPr lang="zh-CN" altLang="en-US" dirty="0">
                <a:latin typeface="Times New Roman" panose="02020603050405020304" pitchFamily="18" charset="0"/>
                <a:cs typeface="Times New Roman" panose="02020603050405020304" pitchFamily="18" charset="0"/>
              </a:rPr>
              <a:t>日，时间粒度为</a:t>
            </a:r>
            <a:r>
              <a:rPr lang="en-US" altLang="zh-CN" dirty="0">
                <a:latin typeface="Times New Roman" panose="02020603050405020304" pitchFamily="18" charset="0"/>
                <a:cs typeface="Times New Roman" panose="02020603050405020304" pitchFamily="18" charset="0"/>
              </a:rPr>
              <a:t>15</a:t>
            </a:r>
            <a:r>
              <a:rPr lang="zh-CN" altLang="en-US" dirty="0">
                <a:latin typeface="Times New Roman" panose="02020603050405020304" pitchFamily="18" charset="0"/>
                <a:cs typeface="Times New Roman" panose="02020603050405020304" pitchFamily="18" charset="0"/>
              </a:rPr>
              <a:t>分钟。</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WIKI</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YAGO</a:t>
            </a:r>
            <a:r>
              <a:rPr lang="zh-CN" altLang="en-US" dirty="0">
                <a:latin typeface="Times New Roman" panose="02020603050405020304" pitchFamily="18" charset="0"/>
                <a:cs typeface="Times New Roman" panose="02020603050405020304" pitchFamily="18" charset="0"/>
              </a:rPr>
              <a:t>是</a:t>
            </a:r>
            <a:r>
              <a:rPr lang="en-US" altLang="zh-CN" dirty="0">
                <a:solidFill>
                  <a:srgbClr val="000000"/>
                </a:solidFill>
                <a:effectLst/>
                <a:latin typeface="Times New Roman" panose="02020603050405020304" pitchFamily="18" charset="0"/>
                <a:cs typeface="Times New Roman" panose="02020603050405020304" pitchFamily="18" charset="0"/>
              </a:rPr>
              <a:t>Wikipedia history</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YAGO3</a:t>
            </a:r>
            <a:r>
              <a:rPr lang="zh-CN" altLang="en-US" dirty="0">
                <a:latin typeface="Times New Roman" panose="02020603050405020304" pitchFamily="18" charset="0"/>
                <a:cs typeface="Times New Roman" panose="02020603050405020304" pitchFamily="18" charset="0"/>
              </a:rPr>
              <a:t>的子集</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表</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中展示了五个数据集的统计信息。</a:t>
            </a:r>
          </a:p>
          <a:p>
            <a:endParaRPr lang="zh-CN" altLang="en-US" dirty="0"/>
          </a:p>
        </p:txBody>
      </p:sp>
      <p:sp>
        <p:nvSpPr>
          <p:cNvPr id="4" name="灯片编号占位符 3"/>
          <p:cNvSpPr>
            <a:spLocks noGrp="1"/>
          </p:cNvSpPr>
          <p:nvPr>
            <p:ph type="sldNum" sz="quarter" idx="10"/>
          </p:nvPr>
        </p:nvSpPr>
        <p:spPr/>
        <p:txBody>
          <a:bodyPr/>
          <a:lstStyle/>
          <a:p>
            <a:fld id="{CB449327-3B2F-EA4B-902F-85ED6D917E13}"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表</a:t>
            </a:r>
            <a:r>
              <a:rPr lang="en-US" altLang="zh-CN" dirty="0"/>
              <a:t>2</a:t>
            </a:r>
            <a:r>
              <a:rPr lang="zh-CN" altLang="en-US" dirty="0"/>
              <a:t>报告了</a:t>
            </a:r>
            <a:r>
              <a:rPr lang="en-US" altLang="zh-CN" dirty="0" err="1"/>
              <a:t>CyGNet</a:t>
            </a:r>
            <a:r>
              <a:rPr lang="zh-CN" altLang="en-US" dirty="0"/>
              <a:t>和其他方法在前三个数据集上的链路预测结果。</a:t>
            </a:r>
            <a:endParaRPr lang="en-US" altLang="zh-CN" dirty="0"/>
          </a:p>
          <a:p>
            <a:r>
              <a:rPr lang="zh-CN" altLang="en-US" dirty="0"/>
              <a:t>表</a:t>
            </a:r>
            <a:r>
              <a:rPr lang="en-US" altLang="zh-CN" dirty="0"/>
              <a:t>2</a:t>
            </a:r>
            <a:r>
              <a:rPr lang="zh-CN" altLang="en-US" dirty="0"/>
              <a:t>中框出的模型是静态知识图嵌入模型。</a:t>
            </a:r>
            <a:endParaRPr lang="en-US" altLang="zh-CN" dirty="0"/>
          </a:p>
          <a:p>
            <a:r>
              <a:rPr lang="zh-CN" altLang="en-US" dirty="0"/>
              <a:t>静态</a:t>
            </a:r>
            <a:r>
              <a:rPr lang="en-US" altLang="zh-CN" dirty="0"/>
              <a:t>KGE</a:t>
            </a:r>
            <a:r>
              <a:rPr lang="zh-CN" altLang="en-US" dirty="0"/>
              <a:t>方法由于无法捕获时间动态而远远落后于</a:t>
            </a:r>
            <a:r>
              <a:rPr lang="en-US" altLang="zh-CN" dirty="0"/>
              <a:t>RE-NET</a:t>
            </a:r>
            <a:r>
              <a:rPr lang="zh-CN" altLang="en-US" dirty="0"/>
              <a:t>或</a:t>
            </a:r>
            <a:r>
              <a:rPr lang="en-US" altLang="zh-CN" dirty="0" err="1"/>
              <a:t>CyGNet</a:t>
            </a:r>
            <a:r>
              <a:rPr lang="zh-CN" altLang="en-US" dirty="0"/>
              <a:t>。</a:t>
            </a:r>
            <a:endParaRPr lang="en-US" altLang="zh-CN" dirty="0"/>
          </a:p>
          <a:p>
            <a:r>
              <a:rPr lang="zh-CN" altLang="en-US" dirty="0"/>
              <a:t>还可以观察到，所有静态</a:t>
            </a:r>
            <a:r>
              <a:rPr lang="en-US" altLang="zh-CN" dirty="0"/>
              <a:t>KGE</a:t>
            </a:r>
            <a:r>
              <a:rPr lang="zh-CN" altLang="en-US" dirty="0"/>
              <a:t>方法的性能通常都优于</a:t>
            </a:r>
            <a:r>
              <a:rPr lang="en-US" altLang="zh-CN" dirty="0" err="1"/>
              <a:t>TTransE</a:t>
            </a:r>
            <a:r>
              <a:rPr lang="zh-CN" altLang="en-US" dirty="0"/>
              <a:t>和</a:t>
            </a:r>
            <a:r>
              <a:rPr lang="en-US" altLang="zh-CN" dirty="0" err="1"/>
              <a:t>HyTE</a:t>
            </a:r>
            <a:r>
              <a:rPr lang="zh-CN" altLang="en-US" dirty="0"/>
              <a:t>。</a:t>
            </a:r>
            <a:endParaRPr lang="en-US" altLang="zh-CN" dirty="0"/>
          </a:p>
          <a:p>
            <a:r>
              <a:rPr lang="zh-CN" altLang="en-US" dirty="0"/>
              <a:t>文中认为，这是由于</a:t>
            </a:r>
            <a:r>
              <a:rPr lang="en-US" altLang="zh-CN" dirty="0" err="1"/>
              <a:t>TTransE</a:t>
            </a:r>
            <a:r>
              <a:rPr lang="zh-CN" altLang="en-US" dirty="0"/>
              <a:t>和</a:t>
            </a:r>
            <a:r>
              <a:rPr lang="en-US" altLang="zh-CN" dirty="0" err="1"/>
              <a:t>HyTE</a:t>
            </a:r>
            <a:r>
              <a:rPr lang="zh-CN" altLang="en-US" dirty="0"/>
              <a:t>只独立地学习每个快照的表示，而缺乏捕获的长期依赖关系。</a:t>
            </a:r>
            <a:endParaRPr lang="en-US" altLang="zh-CN" dirty="0"/>
          </a:p>
          <a:p>
            <a:r>
              <a:rPr lang="zh-CN" altLang="en-US" dirty="0"/>
              <a:t>表</a:t>
            </a:r>
            <a:r>
              <a:rPr lang="en-US" altLang="zh-CN" dirty="0"/>
              <a:t>2</a:t>
            </a:r>
            <a:r>
              <a:rPr lang="zh-CN" altLang="en-US" dirty="0"/>
              <a:t>还显示，</a:t>
            </a:r>
            <a:r>
              <a:rPr lang="en-US" altLang="zh-CN" dirty="0" err="1"/>
              <a:t>CyGNet</a:t>
            </a:r>
            <a:r>
              <a:rPr lang="zh-CN" altLang="en-US" dirty="0"/>
              <a:t>在</a:t>
            </a:r>
            <a:r>
              <a:rPr lang="en-US" altLang="zh-CN" dirty="0"/>
              <a:t>ICEWS18</a:t>
            </a:r>
            <a:r>
              <a:rPr lang="zh-CN" altLang="en-US" dirty="0"/>
              <a:t>、</a:t>
            </a:r>
            <a:r>
              <a:rPr lang="en-US" altLang="zh-CN" dirty="0"/>
              <a:t>ICEWS14</a:t>
            </a:r>
            <a:r>
              <a:rPr lang="zh-CN" altLang="en-US" dirty="0"/>
              <a:t>和</a:t>
            </a:r>
            <a:r>
              <a:rPr lang="en-US" altLang="zh-CN" dirty="0"/>
              <a:t>GDELT</a:t>
            </a:r>
            <a:r>
              <a:rPr lang="zh-CN" altLang="en-US" dirty="0"/>
              <a:t>上的性能显著优于其他基线。</a:t>
            </a:r>
          </a:p>
        </p:txBody>
      </p:sp>
      <p:sp>
        <p:nvSpPr>
          <p:cNvPr id="4" name="灯片编号占位符 3"/>
          <p:cNvSpPr>
            <a:spLocks noGrp="1"/>
          </p:cNvSpPr>
          <p:nvPr>
            <p:ph type="sldNum" sz="quarter" idx="10"/>
          </p:nvPr>
        </p:nvSpPr>
        <p:spPr/>
        <p:txBody>
          <a:bodyPr/>
          <a:lstStyle/>
          <a:p>
            <a:fld id="{858E6889-349A-49E8-AAE1-A1FB1A7B972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左边表</a:t>
            </a:r>
            <a:r>
              <a:rPr lang="en-US" altLang="zh-CN" dirty="0"/>
              <a:t>3</a:t>
            </a:r>
            <a:r>
              <a:rPr lang="zh-CN" altLang="en-US" dirty="0"/>
              <a:t>中数据显示</a:t>
            </a:r>
            <a:r>
              <a:rPr lang="en-US" altLang="zh-CN" dirty="0" err="1"/>
              <a:t>CyGNet</a:t>
            </a:r>
            <a:r>
              <a:rPr lang="zh-CN" altLang="en-US" dirty="0"/>
              <a:t>在</a:t>
            </a:r>
            <a:r>
              <a:rPr lang="en-US" altLang="zh-CN" dirty="0"/>
              <a:t>WIKI</a:t>
            </a:r>
            <a:r>
              <a:rPr lang="zh-CN" altLang="en-US" dirty="0"/>
              <a:t>和</a:t>
            </a:r>
            <a:r>
              <a:rPr lang="en-US" altLang="zh-CN" dirty="0"/>
              <a:t>YAGO</a:t>
            </a:r>
            <a:r>
              <a:rPr lang="zh-CN" altLang="en-US" dirty="0"/>
              <a:t>上并不总是表现最好的，特别是在</a:t>
            </a:r>
            <a:r>
              <a:rPr lang="en-US" altLang="zh-CN" dirty="0"/>
              <a:t>WIKI</a:t>
            </a:r>
            <a:r>
              <a:rPr lang="zh-CN" altLang="en-US" dirty="0"/>
              <a:t>上。</a:t>
            </a:r>
            <a:endParaRPr lang="en-US" altLang="zh-CN" dirty="0"/>
          </a:p>
          <a:p>
            <a:r>
              <a:rPr lang="zh-CN" altLang="en-US" dirty="0"/>
              <a:t>为了进行进一步的分析，文中将预测主语实体和宾语实体的结果分开（如右侧表</a:t>
            </a:r>
            <a:r>
              <a:rPr lang="en-US" altLang="zh-CN" dirty="0"/>
              <a:t>4</a:t>
            </a:r>
            <a:r>
              <a:rPr lang="zh-CN" altLang="en-US" dirty="0"/>
              <a:t>所示）。</a:t>
            </a:r>
            <a:endParaRPr lang="en-US" altLang="zh-CN" dirty="0"/>
          </a:p>
          <a:p>
            <a:r>
              <a:rPr lang="zh-CN" altLang="en-US" dirty="0"/>
              <a:t>可以看到，</a:t>
            </a:r>
            <a:r>
              <a:rPr lang="en-US" altLang="zh-CN" dirty="0" err="1"/>
              <a:t>CyGNet</a:t>
            </a:r>
            <a:r>
              <a:rPr lang="zh-CN" altLang="en-US" dirty="0"/>
              <a:t>在预测</a:t>
            </a:r>
            <a:r>
              <a:rPr lang="en-US" altLang="zh-CN" dirty="0"/>
              <a:t>WIKI</a:t>
            </a:r>
            <a:r>
              <a:rPr lang="zh-CN" altLang="en-US" dirty="0"/>
              <a:t>上的宾语实体方面表现得更好。这是由于在</a:t>
            </a:r>
            <a:r>
              <a:rPr lang="en-US" altLang="zh-CN" dirty="0"/>
              <a:t>WIKI</a:t>
            </a:r>
            <a:r>
              <a:rPr lang="zh-CN" altLang="en-US" dirty="0"/>
              <a:t>数据集中重复出现的事实的主语实体和宾语实体的比例不平衡导致的。</a:t>
            </a:r>
            <a:endParaRPr lang="en-US" altLang="zh-CN" dirty="0"/>
          </a:p>
          <a:p>
            <a:r>
              <a:rPr lang="zh-CN" altLang="en-US" dirty="0"/>
              <a:t>不平衡的递归率阻碍了</a:t>
            </a:r>
            <a:r>
              <a:rPr lang="en-US" altLang="zh-CN" dirty="0" err="1"/>
              <a:t>CyGNet</a:t>
            </a:r>
            <a:r>
              <a:rPr lang="zh-CN" altLang="en-US" dirty="0"/>
              <a:t>两个模式的联合学习，从而对其整体预测性能的影响恶化。</a:t>
            </a:r>
            <a:endParaRPr lang="en-US" altLang="zh-CN" dirty="0"/>
          </a:p>
          <a:p>
            <a:r>
              <a:rPr lang="zh-CN" altLang="en-US" dirty="0"/>
              <a:t>虽然</a:t>
            </a:r>
            <a:r>
              <a:rPr lang="en-US" altLang="zh-CN" dirty="0" err="1"/>
              <a:t>CyGNet</a:t>
            </a:r>
            <a:r>
              <a:rPr lang="zh-CN" altLang="en-US" dirty="0"/>
              <a:t>在其他具有更平衡的主语实体和宾语实体重复率的数据集上表现得更好，但如何使用更健壮的元学习框架来解决</a:t>
            </a:r>
            <a:r>
              <a:rPr lang="en-US" altLang="zh-CN" dirty="0" err="1"/>
              <a:t>CyGNet</a:t>
            </a:r>
            <a:r>
              <a:rPr lang="zh-CN" altLang="en-US" dirty="0"/>
              <a:t>的这一缺点是进一步研究的一个有意义的方向。</a:t>
            </a:r>
          </a:p>
        </p:txBody>
      </p:sp>
      <p:sp>
        <p:nvSpPr>
          <p:cNvPr id="4" name="灯片编号占位符 3"/>
          <p:cNvSpPr>
            <a:spLocks noGrp="1"/>
          </p:cNvSpPr>
          <p:nvPr>
            <p:ph type="sldNum" sz="quarter" idx="10"/>
          </p:nvPr>
        </p:nvSpPr>
        <p:spPr/>
        <p:txBody>
          <a:bodyPr/>
          <a:lstStyle/>
          <a:p>
            <a:fld id="{7F7A595F-151A-46E4-9E47-C5DC07DD2024}"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extLst>
      <p:ext uri="{BB962C8B-B14F-4D97-AF65-F5344CB8AC3E}">
        <p14:creationId xmlns:p14="http://schemas.microsoft.com/office/powerpoint/2010/main" val="3159691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12B508-BCC1-4B94-A6A0-10389344182C}"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亮亮图文旗舰店</a:t>
            </a:r>
          </a:p>
          <a:p>
            <a:r>
              <a:rPr lang="en-US" altLang="zh-CN" dirty="0"/>
              <a:t>https://liangliangtuwen.tmall.com</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18</a:t>
            </a:fld>
            <a:endParaRPr lang="zh-CN" altLang="en-US"/>
          </a:p>
        </p:txBody>
      </p:sp>
    </p:spTree>
    <p:extLst>
      <p:ext uri="{BB962C8B-B14F-4D97-AF65-F5344CB8AC3E}">
        <p14:creationId xmlns:p14="http://schemas.microsoft.com/office/powerpoint/2010/main" val="4141561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我将从以下五个方面进行汇报。模型提出、模型详解、实验结果分析、总结展望。</a:t>
            </a:r>
          </a:p>
        </p:txBody>
      </p:sp>
      <p:sp>
        <p:nvSpPr>
          <p:cNvPr id="4" name="灯片编号占位符 3"/>
          <p:cNvSpPr>
            <a:spLocks noGrp="1"/>
          </p:cNvSpPr>
          <p:nvPr>
            <p:ph type="sldNum" sz="quarter" idx="10"/>
          </p:nvPr>
        </p:nvSpPr>
        <p:spPr/>
        <p:txBody>
          <a:bodyPr/>
          <a:lstStyle/>
          <a:p>
            <a:fld id="{63EF2083-0386-4B43-BE3F-5071C6BB4FA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首先是模型提出。</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模型的提出主要有三个方面的原因，第一个是时序知识图本身存在的不完备性，第二个是时序知识图的特点，即许多时序知识图中的事实往往在时间线上表示出重复的模式，比如某个大型比赛，</a:t>
            </a:r>
            <a:r>
              <a:rPr lang="en-US" altLang="zh-CN" dirty="0"/>
              <a:t>NBA</a:t>
            </a:r>
            <a:r>
              <a:rPr lang="zh-CN" altLang="en-US" dirty="0"/>
              <a:t>、世界杯中某支球队可能会在历史上获得过多次冠军。第三个就是现有方法的不足，静态知识图嵌入模型不能有效捕获知识图的时间信息，大多数时序知识图嵌入模型</a:t>
            </a:r>
            <a:r>
              <a:rPr lang="zh-CN" altLang="en-US" dirty="0">
                <a:latin typeface="+mn-lt"/>
                <a:ea typeface="+mn-ea"/>
                <a:cs typeface="+mn-ea"/>
                <a:sym typeface="+mn-lt"/>
              </a:rPr>
              <a:t>不能够利用历史上的已知信息</a:t>
            </a:r>
          </a:p>
          <a:p>
            <a:r>
              <a:rPr lang="zh-CN" altLang="en-US" dirty="0"/>
              <a:t>。</a:t>
            </a:r>
          </a:p>
        </p:txBody>
      </p:sp>
      <p:sp>
        <p:nvSpPr>
          <p:cNvPr id="4" name="灯片编号占位符 3"/>
          <p:cNvSpPr>
            <a:spLocks noGrp="1"/>
          </p:cNvSpPr>
          <p:nvPr>
            <p:ph type="sldNum" sz="quarter" idx="10"/>
          </p:nvPr>
        </p:nvSpPr>
        <p:spPr/>
        <p:txBody>
          <a:bodyPr/>
          <a:lstStyle/>
          <a:p>
            <a:fld id="{0E21FD59-C920-460C-B1C9-0346C59420B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为了解决上述不足，本文基于时间感知复制生成机制，提出了时序知识图表示学习模型</a:t>
            </a:r>
            <a:r>
              <a:rPr lang="en-US" altLang="zh-CN" dirty="0"/>
              <a:t>—</a:t>
            </a:r>
            <a:r>
              <a:rPr lang="en-US" altLang="zh-CN" dirty="0" err="1"/>
              <a:t>CyGNet</a:t>
            </a:r>
            <a:r>
              <a:rPr lang="zh-CN" altLang="en-US" dirty="0"/>
              <a:t>。该模型由两个部分组成，</a:t>
            </a:r>
            <a:r>
              <a:rPr lang="en-US" altLang="zh-CN" dirty="0"/>
              <a:t>copy mode</a:t>
            </a:r>
            <a:r>
              <a:rPr lang="zh-CN" altLang="en-US" dirty="0"/>
              <a:t>复制模式和</a:t>
            </a:r>
            <a:r>
              <a:rPr lang="en-US" altLang="zh-CN" dirty="0"/>
              <a:t>generation mode</a:t>
            </a:r>
            <a:r>
              <a:rPr lang="zh-CN" altLang="en-US" dirty="0"/>
              <a:t>生成模式。复制模式根据过去已知事实进行预测，生成模式则从整个实体词汇中进行预测。在第二部分模型详解中会详细介绍这两个模块。</a:t>
            </a:r>
          </a:p>
        </p:txBody>
      </p:sp>
      <p:sp>
        <p:nvSpPr>
          <p:cNvPr id="4" name="灯片编号占位符 3"/>
          <p:cNvSpPr>
            <a:spLocks noGrp="1"/>
          </p:cNvSpPr>
          <p:nvPr>
            <p:ph type="sldNum" sz="quarter" idx="10"/>
          </p:nvPr>
        </p:nvSpPr>
        <p:spPr/>
        <p:txBody>
          <a:bodyPr/>
          <a:lstStyle/>
          <a:p>
            <a:fld id="{0E21FD59-C920-460C-B1C9-0346C59420B0}" type="slidenum">
              <a:rPr lang="zh-CN" altLang="en-US" smtClean="0"/>
              <a:t>5</a:t>
            </a:fld>
            <a:endParaRPr lang="zh-CN" altLang="en-US"/>
          </a:p>
        </p:txBody>
      </p:sp>
    </p:spTree>
    <p:extLst>
      <p:ext uri="{BB962C8B-B14F-4D97-AF65-F5344CB8AC3E}">
        <p14:creationId xmlns:p14="http://schemas.microsoft.com/office/powerpoint/2010/main" val="3174681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下面是模型详解的内容。</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extLst>
      <p:ext uri="{BB962C8B-B14F-4D97-AF65-F5344CB8AC3E}">
        <p14:creationId xmlns:p14="http://schemas.microsoft.com/office/powerpoint/2010/main" val="4089811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在介绍两个模式之前先简单了解一下涉及到的符号信息。</a:t>
            </a:r>
            <a:endParaRPr lang="en-US" altLang="zh-CN" dirty="0"/>
          </a:p>
          <a:p>
            <a:r>
              <a:rPr lang="zh-CN" altLang="en-US" dirty="0"/>
              <a:t>与静态知识图中的三元组不同，时序知识图中添加时间信息的事实用四元组表示，其中</a:t>
            </a:r>
            <a:r>
              <a:rPr lang="en-US" altLang="zh-CN" dirty="0"/>
              <a:t>s</a:t>
            </a:r>
            <a:r>
              <a:rPr lang="zh-CN" altLang="en-US" dirty="0"/>
              <a:t>是主语实体，</a:t>
            </a:r>
            <a:r>
              <a:rPr lang="en-US" altLang="zh-CN" dirty="0"/>
              <a:t>p</a:t>
            </a:r>
            <a:r>
              <a:rPr lang="zh-CN" altLang="en-US" dirty="0"/>
              <a:t>是谓词或关系，</a:t>
            </a:r>
            <a:r>
              <a:rPr lang="en-US" altLang="zh-CN" dirty="0"/>
              <a:t>o</a:t>
            </a:r>
            <a:r>
              <a:rPr lang="zh-CN" altLang="en-US" dirty="0"/>
              <a:t>是宾语实体，</a:t>
            </a:r>
            <a:r>
              <a:rPr lang="en-US" altLang="zh-CN" dirty="0"/>
              <a:t>t</a:t>
            </a:r>
            <a:r>
              <a:rPr lang="zh-CN" altLang="en-US" dirty="0"/>
              <a:t>是时间步长。</a:t>
            </a:r>
            <a:endParaRPr lang="en-US" altLang="zh-CN" dirty="0"/>
          </a:p>
          <a:p>
            <a:r>
              <a:rPr lang="zh-CN" altLang="en-US" dirty="0"/>
              <a:t>第二个是历史词汇，历史词汇的意思是在历史上能够与主语实体</a:t>
            </a:r>
            <a:r>
              <a:rPr lang="en-US" altLang="zh-CN" dirty="0"/>
              <a:t>s</a:t>
            </a:r>
            <a:r>
              <a:rPr lang="zh-CN" altLang="en-US" dirty="0"/>
              <a:t>和谓词</a:t>
            </a:r>
            <a:r>
              <a:rPr lang="en-US" altLang="zh-CN" dirty="0"/>
              <a:t>p</a:t>
            </a:r>
            <a:r>
              <a:rPr lang="zh-CN" altLang="en-US" dirty="0"/>
              <a:t>组成三元组</a:t>
            </a:r>
            <a:r>
              <a:rPr lang="en-US" altLang="zh-CN" dirty="0"/>
              <a:t>(</a:t>
            </a:r>
            <a:r>
              <a:rPr lang="en-US" altLang="zh-CN" dirty="0" err="1"/>
              <a:t>s,p,o</a:t>
            </a:r>
            <a:r>
              <a:rPr lang="en-US" altLang="zh-CN" dirty="0"/>
              <a:t>)</a:t>
            </a:r>
            <a:r>
              <a:rPr lang="zh-CN" altLang="en-US" dirty="0"/>
              <a:t>的宾语实体</a:t>
            </a:r>
            <a:r>
              <a:rPr lang="en-US" altLang="zh-CN" dirty="0"/>
              <a:t>o</a:t>
            </a:r>
            <a:r>
              <a:rPr lang="zh-CN" altLang="en-US" dirty="0"/>
              <a:t>的集合。比如在以往的</a:t>
            </a:r>
            <a:r>
              <a:rPr lang="en-US" altLang="zh-CN" dirty="0"/>
              <a:t>NBA</a:t>
            </a:r>
            <a:r>
              <a:rPr lang="zh-CN" altLang="en-US" dirty="0"/>
              <a:t>球赛中获得冠军的队伍的集合。</a:t>
            </a:r>
            <a:endParaRPr lang="en-US" altLang="zh-CN" dirty="0"/>
          </a:p>
          <a:p>
            <a:r>
              <a:rPr lang="zh-CN" altLang="en-US" dirty="0"/>
              <a:t>第三个是整体词汇，这就是说所有的实体的集合，比如所有</a:t>
            </a:r>
            <a:r>
              <a:rPr lang="en-US" altLang="zh-CN" dirty="0"/>
              <a:t>NBA</a:t>
            </a:r>
            <a:r>
              <a:rPr lang="zh-CN" altLang="en-US" dirty="0"/>
              <a:t>球队的集合。</a:t>
            </a:r>
          </a:p>
        </p:txBody>
      </p:sp>
      <p:sp>
        <p:nvSpPr>
          <p:cNvPr id="4" name="灯片编号占位符 3"/>
          <p:cNvSpPr>
            <a:spLocks noGrp="1"/>
          </p:cNvSpPr>
          <p:nvPr>
            <p:ph type="sldNum" sz="quarter" idx="10"/>
          </p:nvPr>
        </p:nvSpPr>
        <p:spPr/>
        <p:txBody>
          <a:bodyPr/>
          <a:lstStyle/>
          <a:p>
            <a:fld id="{CB449327-3B2F-EA4B-902F-85ED6D917E13}"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这是文中给出的例子，预测任务是预测哪支球队是</a:t>
            </a:r>
            <a:r>
              <a:rPr lang="en-US" altLang="zh-CN" dirty="0"/>
              <a:t>2018</a:t>
            </a:r>
            <a:r>
              <a:rPr lang="zh-CN" altLang="en-US" dirty="0"/>
              <a:t>年</a:t>
            </a:r>
            <a:r>
              <a:rPr lang="en-US" altLang="zh-CN" dirty="0"/>
              <a:t>NBA</a:t>
            </a:r>
            <a:r>
              <a:rPr lang="zh-CN" altLang="en-US" dirty="0"/>
              <a:t>的冠军。</a:t>
            </a:r>
            <a:endParaRPr lang="en-US" altLang="zh-CN" dirty="0"/>
          </a:p>
          <a:p>
            <a:r>
              <a:rPr lang="zh-CN" altLang="en-US" dirty="0"/>
              <a:t>在图中可以看到上面的</a:t>
            </a:r>
            <a:r>
              <a:rPr lang="en-US" altLang="zh-CN" dirty="0"/>
              <a:t>30</a:t>
            </a:r>
            <a:r>
              <a:rPr lang="zh-CN" altLang="en-US" dirty="0"/>
              <a:t>只球队是整体词汇，下面的</a:t>
            </a:r>
            <a:r>
              <a:rPr lang="en-US" altLang="zh-CN" dirty="0"/>
              <a:t>18</a:t>
            </a:r>
            <a:r>
              <a:rPr lang="zh-CN" altLang="en-US" dirty="0"/>
              <a:t>只球队是历史词汇。</a:t>
            </a:r>
            <a:r>
              <a:rPr lang="en-US" altLang="zh-CN" dirty="0" err="1"/>
              <a:t>CyGNet</a:t>
            </a:r>
            <a:r>
              <a:rPr lang="zh-CN" altLang="en-US" dirty="0"/>
              <a:t>首先获得每个实体的嵌入向量，如如中左边彩色条所示。然后利用复制模式从历史词汇中推测实体概率，利用生成模式从整体词汇中推测实体概率，然后将两个模式生成的概率相加后概率值最高的队伍即预测结果。</a:t>
            </a:r>
          </a:p>
        </p:txBody>
      </p:sp>
      <p:sp>
        <p:nvSpPr>
          <p:cNvPr id="4" name="灯片编号占位符 3"/>
          <p:cNvSpPr>
            <a:spLocks noGrp="1"/>
          </p:cNvSpPr>
          <p:nvPr>
            <p:ph type="sldNum" sz="quarter" idx="10"/>
          </p:nvPr>
        </p:nvSpPr>
        <p:spPr/>
        <p:txBody>
          <a:bodyPr/>
          <a:lstStyle/>
          <a:p>
            <a:fld id="{7F7A595F-151A-46E4-9E47-C5DC07DD2024}" type="slidenum">
              <a:rPr lang="zh-CN" altLang="en-US" smtClean="0"/>
              <a:t>8</a:t>
            </a:fld>
            <a:endParaRPr lang="zh-CN" altLang="en-US"/>
          </a:p>
        </p:txBody>
      </p:sp>
    </p:spTree>
    <p:extLst>
      <p:ext uri="{BB962C8B-B14F-4D97-AF65-F5344CB8AC3E}">
        <p14:creationId xmlns:p14="http://schemas.microsoft.com/office/powerpoint/2010/main" val="2893123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接下来是对复制模式和生成模式的详细介绍。</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如果查询</a:t>
            </a:r>
            <a:r>
              <a:rPr lang="en-US" altLang="zh-CN" sz="1400" kern="100" dirty="0">
                <a:effectLst/>
                <a:latin typeface="Times New Roman" panose="02020603050405020304" pitchFamily="18" charset="0"/>
                <a:ea typeface="宋体" panose="02010600030101010101" pitchFamily="2" charset="-122"/>
              </a:rPr>
              <a:t>(s,p,?,</a:t>
            </a:r>
            <a:r>
              <a:rPr lang="en-US" altLang="zh-CN" sz="1400" kern="100" dirty="0" err="1">
                <a:effectLst/>
                <a:latin typeface="Times New Roman" panose="02020603050405020304" pitchFamily="18" charset="0"/>
                <a:ea typeface="宋体" panose="02010600030101010101" pitchFamily="2" charset="-122"/>
              </a:rPr>
              <a:t>t</a:t>
            </a:r>
            <a:r>
              <a:rPr lang="en-US" altLang="zh-CN" sz="1400" kern="100" baseline="-25000" dirty="0" err="1">
                <a:effectLst/>
                <a:latin typeface="Times New Roman" panose="02020603050405020304" pitchFamily="18" charset="0"/>
                <a:ea typeface="宋体" panose="02010600030101010101" pitchFamily="2" charset="-122"/>
              </a:rPr>
              <a:t>k</a:t>
            </a:r>
            <a:r>
              <a:rPr lang="en-US" altLang="zh-CN" sz="1400" kern="100" dirty="0">
                <a:effectLst/>
                <a:latin typeface="Times New Roman" panose="02020603050405020304" pitchFamily="18" charset="0"/>
                <a:ea typeface="宋体" panose="02010600030101010101" pitchFamily="2" charset="-122"/>
              </a:rPr>
              <a:t>)</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具有在</a:t>
            </a:r>
            <a:r>
              <a:rPr lang="zh-CN" altLang="en-US" sz="1400" kern="100" dirty="0">
                <a:effectLst/>
                <a:latin typeface="Times New Roman" panose="02020603050405020304" pitchFamily="18" charset="0"/>
                <a:ea typeface="宋体" panose="02010600030101010101" pitchFamily="2" charset="-122"/>
                <a:cs typeface="Times New Roman" panose="02020603050405020304" pitchFamily="18" charset="0"/>
              </a:rPr>
              <a:t>时间步长</a:t>
            </a:r>
            <a:r>
              <a:rPr lang="en-US" altLang="zh-CN" sz="1400" kern="100" dirty="0" err="1">
                <a:effectLst/>
                <a:latin typeface="Times New Roman" panose="02020603050405020304" pitchFamily="18" charset="0"/>
                <a:ea typeface="宋体" panose="02010600030101010101" pitchFamily="2" charset="-122"/>
              </a:rPr>
              <a:t>t</a:t>
            </a:r>
            <a:r>
              <a:rPr lang="en-US" altLang="zh-CN" sz="1400" kern="100" baseline="-25000" dirty="0" err="1">
                <a:effectLst/>
                <a:latin typeface="Times New Roman" panose="02020603050405020304" pitchFamily="18" charset="0"/>
                <a:ea typeface="宋体" panose="02010600030101010101" pitchFamily="2" charset="-122"/>
              </a:rPr>
              <a:t>k</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时特定于主语实体</a:t>
            </a:r>
            <a:r>
              <a:rPr lang="en-US" altLang="zh-CN" sz="1400" kern="100" dirty="0">
                <a:effectLst/>
                <a:latin typeface="Times New Roman" panose="02020603050405020304" pitchFamily="18" charset="0"/>
                <a:ea typeface="宋体" panose="02010600030101010101" pitchFamily="2" charset="-122"/>
              </a:rPr>
              <a:t>s</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和谓词</a:t>
            </a:r>
            <a:r>
              <a:rPr lang="en-US" altLang="zh-CN" sz="1400" kern="100" dirty="0">
                <a:effectLst/>
                <a:latin typeface="Times New Roman" panose="02020603050405020304" pitchFamily="18" charset="0"/>
                <a:ea typeface="宋体" panose="02010600030101010101" pitchFamily="2" charset="-122"/>
              </a:rPr>
              <a:t>p</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的历史词汇</a:t>
            </a:r>
            <a:r>
              <a:rPr lang="en-US" altLang="zh-CN" sz="1400" kern="100" dirty="0" err="1">
                <a:effectLst/>
                <a:latin typeface="Times New Roman" panose="02020603050405020304" pitchFamily="18" charset="0"/>
                <a:ea typeface="宋体" panose="02010600030101010101" pitchFamily="2" charset="-122"/>
              </a:rPr>
              <a:t>H</a:t>
            </a:r>
            <a:r>
              <a:rPr lang="en-US" altLang="zh-CN" sz="1400" kern="100" baseline="-25000" dirty="0" err="1">
                <a:effectLst/>
                <a:latin typeface="Times New Roman" panose="02020603050405020304" pitchFamily="18" charset="0"/>
                <a:ea typeface="宋体" panose="02010600030101010101" pitchFamily="2" charset="-122"/>
              </a:rPr>
              <a:t>tk</a:t>
            </a:r>
            <a:r>
              <a:rPr lang="en-US" altLang="zh-CN" sz="1400" kern="100" baseline="30000" dirty="0">
                <a:effectLst/>
                <a:latin typeface="Times New Roman" panose="02020603050405020304" pitchFamily="18" charset="0"/>
                <a:ea typeface="宋体" panose="02010600030101010101" pitchFamily="2" charset="-122"/>
              </a:rPr>
              <a:t>(</a:t>
            </a:r>
            <a:r>
              <a:rPr lang="en-US" altLang="zh-CN" sz="1400" kern="100" baseline="30000" dirty="0" err="1">
                <a:effectLst/>
                <a:latin typeface="Times New Roman" panose="02020603050405020304" pitchFamily="18" charset="0"/>
                <a:ea typeface="宋体" panose="02010600030101010101" pitchFamily="2" charset="-122"/>
              </a:rPr>
              <a:t>s,p</a:t>
            </a:r>
            <a:r>
              <a:rPr lang="en-US" altLang="zh-CN" sz="1400" kern="100" baseline="30000" dirty="0">
                <a:effectLst/>
                <a:latin typeface="Times New Roman" panose="02020603050405020304" pitchFamily="18" charset="0"/>
                <a:ea typeface="宋体" panose="02010600030101010101" pitchFamily="2" charset="-122"/>
              </a:rPr>
              <a:t>)</a:t>
            </a:r>
            <a:r>
              <a:rPr lang="zh-CN" altLang="en-US" sz="1400" kern="100" baseline="0" dirty="0">
                <a:effectLst/>
                <a:latin typeface="Times New Roman" panose="02020603050405020304" pitchFamily="18" charset="0"/>
                <a:ea typeface="宋体" panose="02010600030101010101" pitchFamily="2" charset="-122"/>
              </a:rPr>
              <a:t>，也就是说四元组在历史中发生过，那么</a:t>
            </a:r>
            <a:r>
              <a:rPr lang="en-US" altLang="zh-CN" sz="1400" kern="100" baseline="0" dirty="0" err="1">
                <a:effectLst/>
                <a:latin typeface="Times New Roman" panose="02020603050405020304" pitchFamily="18" charset="0"/>
                <a:ea typeface="宋体" panose="02010600030101010101" pitchFamily="2" charset="-122"/>
              </a:rPr>
              <a:t>CyGNet</a:t>
            </a:r>
            <a:r>
              <a:rPr lang="zh-CN" altLang="en-US" sz="1400" kern="100" baseline="0" dirty="0">
                <a:effectLst/>
                <a:latin typeface="Times New Roman" panose="02020603050405020304" pitchFamily="18" charset="0"/>
                <a:ea typeface="宋体" panose="02010600030101010101" pitchFamily="2" charset="-122"/>
              </a:rPr>
              <a:t>会从历史词汇中进行预测。</a:t>
            </a:r>
            <a:endParaRPr lang="en-US" altLang="zh-CN" sz="1400" kern="100" baseline="0" dirty="0">
              <a:effectLst/>
              <a:latin typeface="Times New Roman" panose="02020603050405020304" pitchFamily="18" charset="0"/>
              <a:ea typeface="宋体" panose="02010600030101010101" pitchFamily="2" charset="-122"/>
            </a:endParaRPr>
          </a:p>
          <a:p>
            <a:r>
              <a:rPr lang="zh-CN" altLang="en-US" sz="1400" kern="100" baseline="0" dirty="0">
                <a:effectLst/>
                <a:latin typeface="Times New Roman" panose="02020603050405020304" pitchFamily="18" charset="0"/>
                <a:ea typeface="宋体" panose="02010600030101010101" pitchFamily="2" charset="-122"/>
              </a:rPr>
              <a:t>复制模式的作用旨在识别重复的事实，并通过历史上已知的事实来预测未来的事实。</a:t>
            </a:r>
            <a:endParaRPr lang="en-US" altLang="zh-CN" sz="1400" kern="100" baseline="0" dirty="0">
              <a:effectLst/>
              <a:latin typeface="Times New Roman" panose="02020603050405020304" pitchFamily="18" charset="0"/>
              <a:ea typeface="宋体" panose="02010600030101010101" pitchFamily="2" charset="-122"/>
            </a:endParaRPr>
          </a:p>
          <a:p>
            <a:r>
              <a:rPr lang="zh-CN" altLang="en-US" sz="1400" kern="100" baseline="0" dirty="0">
                <a:effectLst/>
                <a:latin typeface="Times New Roman" panose="02020603050405020304" pitchFamily="18" charset="0"/>
                <a:ea typeface="宋体" panose="02010600030101010101" pitchFamily="2" charset="-122"/>
              </a:rPr>
              <a:t>复制模式首先生成一个具有多层感知机的索引向量</a:t>
            </a:r>
            <a:r>
              <a:rPr lang="en-US" altLang="zh-CN" sz="1400" kern="100" baseline="0" dirty="0" err="1">
                <a:effectLst/>
                <a:latin typeface="Times New Roman" panose="02020603050405020304" pitchFamily="18" charset="0"/>
                <a:ea typeface="宋体" panose="02010600030101010101" pitchFamily="2" charset="-122"/>
              </a:rPr>
              <a:t>vq</a:t>
            </a:r>
            <a:r>
              <a:rPr lang="zh-CN" altLang="en-US" sz="1400" kern="100" baseline="0" dirty="0">
                <a:effectLst/>
                <a:latin typeface="Times New Roman" panose="02020603050405020304" pitchFamily="18" charset="0"/>
                <a:ea typeface="宋体" panose="02010600030101010101" pitchFamily="2" charset="-122"/>
              </a:rPr>
              <a:t>，然后利用</a:t>
            </a:r>
            <a:r>
              <a:rPr lang="en-US" altLang="zh-CN" sz="1400" kern="100" baseline="0" dirty="0" err="1">
                <a:effectLst/>
                <a:latin typeface="Times New Roman" panose="02020603050405020304" pitchFamily="18" charset="0"/>
                <a:ea typeface="宋体" panose="02010600030101010101" pitchFamily="2" charset="-122"/>
              </a:rPr>
              <a:t>Softmax</a:t>
            </a:r>
            <a:r>
              <a:rPr lang="zh-CN" altLang="en-US" sz="1400" kern="100" baseline="0" dirty="0">
                <a:effectLst/>
                <a:latin typeface="Times New Roman" panose="02020603050405020304" pitchFamily="18" charset="0"/>
                <a:ea typeface="宋体" panose="02010600030101010101" pitchFamily="2" charset="-122"/>
              </a:rPr>
              <a:t>函数估计宾语实体在历史词汇中的概率，得到</a:t>
            </a:r>
            <a:r>
              <a:rPr lang="en-US" altLang="zh-CN" sz="1400" kern="100" baseline="0" dirty="0">
                <a:effectLst/>
                <a:latin typeface="Times New Roman" panose="02020603050405020304" pitchFamily="18" charset="0"/>
                <a:ea typeface="宋体" panose="02010600030101010101" pitchFamily="2" charset="-122"/>
              </a:rPr>
              <a:t>pc</a:t>
            </a:r>
            <a:r>
              <a:rPr lang="zh-CN" altLang="en-US" sz="1400" kern="100" baseline="0" dirty="0">
                <a:effectLst/>
                <a:latin typeface="Times New Roman" panose="02020603050405020304" pitchFamily="18" charset="0"/>
                <a:ea typeface="宋体" panose="02010600030101010101" pitchFamily="2" charset="-122"/>
              </a:rPr>
              <a:t>。</a:t>
            </a:r>
            <a:endParaRPr lang="en-US" altLang="zh-CN" sz="1400" kern="100" baseline="0" dirty="0">
              <a:effectLst/>
              <a:latin typeface="Times New Roman" panose="02020603050405020304" pitchFamily="18" charset="0"/>
              <a:ea typeface="宋体" panose="02010600030101010101" pitchFamily="2" charset="-122"/>
            </a:endParaRPr>
          </a:p>
          <a:p>
            <a:r>
              <a:rPr lang="en-US" altLang="zh-CN" baseline="0" dirty="0"/>
              <a:t>H·</a:t>
            </a:r>
            <a:r>
              <a:rPr lang="zh-CN" altLang="en-US" baseline="0" dirty="0"/>
              <a:t>是将</a:t>
            </a:r>
            <a:r>
              <a:rPr lang="en-US" altLang="zh-CN" baseline="0" dirty="0"/>
              <a:t>H</a:t>
            </a:r>
            <a:r>
              <a:rPr lang="zh-CN" altLang="en-US" baseline="0" dirty="0"/>
              <a:t>中没有和</a:t>
            </a:r>
            <a:r>
              <a:rPr lang="en-US" altLang="zh-CN" baseline="0" dirty="0" err="1"/>
              <a:t>sp</a:t>
            </a:r>
            <a:r>
              <a:rPr lang="zh-CN" altLang="en-US" baseline="0" dirty="0"/>
              <a:t>形成已知事实的实体的索引值改为一个很小的复数后的历史词汇集合。第二步通过</a:t>
            </a:r>
            <a:r>
              <a:rPr lang="en-US" altLang="zh-CN" baseline="0" dirty="0" err="1"/>
              <a:t>vq</a:t>
            </a:r>
            <a:r>
              <a:rPr lang="zh-CN" altLang="en-US" baseline="0" dirty="0"/>
              <a:t>和</a:t>
            </a:r>
            <a:r>
              <a:rPr lang="en-US" altLang="zh-CN" baseline="0" dirty="0"/>
              <a:t>H·</a:t>
            </a:r>
            <a:r>
              <a:rPr lang="zh-CN" altLang="en-US" baseline="0" dirty="0"/>
              <a:t>相加来限制实体的候选空间。</a:t>
            </a:r>
          </a:p>
        </p:txBody>
      </p:sp>
      <p:sp>
        <p:nvSpPr>
          <p:cNvPr id="4" name="灯片编号占位符 3"/>
          <p:cNvSpPr>
            <a:spLocks noGrp="1"/>
          </p:cNvSpPr>
          <p:nvPr>
            <p:ph type="sldNum" sz="quarter" idx="10"/>
          </p:nvPr>
        </p:nvSpPr>
        <p:spPr/>
        <p:txBody>
          <a:bodyPr/>
          <a:lstStyle/>
          <a:p>
            <a:fld id="{4A4E2E4E-2FFD-4B0E-BE9C-FA7BDC09154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2022/9/18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圆角矩形 5"/>
          <p:cNvSpPr/>
          <p:nvPr userDrawn="1"/>
        </p:nvSpPr>
        <p:spPr>
          <a:xfrm>
            <a:off x="0" y="1888133"/>
            <a:ext cx="12858750" cy="2088232"/>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1100783" y="1024037"/>
            <a:ext cx="3852428" cy="3852428"/>
          </a:xfrm>
          <a:prstGeom prst="ellipse">
            <a:avLst/>
          </a:prstGeom>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userDrawn="1"/>
        </p:nvSpPr>
        <p:spPr>
          <a:xfrm>
            <a:off x="1784859" y="1672109"/>
            <a:ext cx="2520280" cy="2520280"/>
          </a:xfrm>
          <a:prstGeom prst="ellipse">
            <a:avLst/>
          </a:prstGeom>
          <a:solidFill>
            <a:schemeClr val="bg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9"/>
          <p:cNvSpPr>
            <a:spLocks noGrp="1"/>
          </p:cNvSpPr>
          <p:nvPr>
            <p:ph type="body" sz="quarter" idx="10" hasCustomPrompt="1"/>
          </p:nvPr>
        </p:nvSpPr>
        <p:spPr>
          <a:xfrm>
            <a:off x="1981486" y="2140161"/>
            <a:ext cx="2127025" cy="1584176"/>
          </a:xfrm>
          <a:effectLst>
            <a:outerShdw blurRad="419100" dist="419100" dir="5400000" algn="ctr" rotWithShape="0">
              <a:srgbClr val="000000">
                <a:alpha val="43137"/>
              </a:srgbClr>
            </a:outerShdw>
          </a:effectLst>
        </p:spPr>
        <p:txBody>
          <a:bodyPr anchor="ctr">
            <a:noAutofit/>
          </a:bodyPr>
          <a:lstStyle>
            <a:lvl1pPr marL="0" indent="0" algn="ctr">
              <a:buNone/>
              <a:defRPr sz="13800">
                <a:solidFill>
                  <a:srgbClr val="0070C0"/>
                </a:solidFill>
                <a:latin typeface="Impact" panose="020B0806030902050204" pitchFamily="34" charset="0"/>
              </a:defRPr>
            </a:lvl1pPr>
          </a:lstStyle>
          <a:p>
            <a:pPr lvl="0"/>
            <a:r>
              <a:rPr lang="en-US" altLang="zh-CN" dirty="0"/>
              <a:t>01</a:t>
            </a:r>
            <a:endParaRPr lang="zh-CN" altLang="en-US" dirty="0"/>
          </a:p>
        </p:txBody>
      </p:sp>
      <p:sp>
        <p:nvSpPr>
          <p:cNvPr id="12" name="文本占位符 9"/>
          <p:cNvSpPr>
            <a:spLocks noGrp="1"/>
          </p:cNvSpPr>
          <p:nvPr>
            <p:ph type="body" sz="quarter" idx="12" hasCustomPrompt="1"/>
          </p:nvPr>
        </p:nvSpPr>
        <p:spPr>
          <a:xfrm>
            <a:off x="5317392" y="2032149"/>
            <a:ext cx="7344188" cy="1584176"/>
          </a:xfrm>
          <a:effectLst>
            <a:outerShdw blurRad="419100" dist="419100" dir="5400000" algn="ctr" rotWithShape="0">
              <a:srgbClr val="000000">
                <a:alpha val="43137"/>
              </a:srgbClr>
            </a:outerShdw>
          </a:effectLst>
        </p:spPr>
        <p:txBody>
          <a:bodyPr anchor="ctr">
            <a:noAutofit/>
          </a:bodyPr>
          <a:lstStyle>
            <a:lvl1pPr marL="0" indent="0" algn="ctr">
              <a:buNone/>
              <a:defRPr sz="6000">
                <a:solidFill>
                  <a:schemeClr val="bg1"/>
                </a:solidFill>
                <a:latin typeface="Impact" panose="020B0806030902050204" pitchFamily="34" charset="0"/>
              </a:defRPr>
            </a:lvl1pPr>
          </a:lstStyle>
          <a:p>
            <a:pPr lvl="0"/>
            <a:r>
              <a:rPr lang="zh-CN" altLang="en-US" dirty="0"/>
              <a:t>点击输入章节标题</a:t>
            </a:r>
          </a:p>
        </p:txBody>
      </p:sp>
      <p:sp>
        <p:nvSpPr>
          <p:cNvPr id="13" name="文本占位符 9"/>
          <p:cNvSpPr>
            <a:spLocks noGrp="1"/>
          </p:cNvSpPr>
          <p:nvPr>
            <p:ph type="body" sz="quarter" idx="13" hasCustomPrompt="1"/>
          </p:nvPr>
        </p:nvSpPr>
        <p:spPr>
          <a:xfrm>
            <a:off x="6089998" y="4005810"/>
            <a:ext cx="2664296" cy="702078"/>
          </a:xfrm>
          <a:effectLst/>
        </p:spPr>
        <p:txBody>
          <a:bodyPr anchor="t">
            <a:noAutofit/>
          </a:bodyPr>
          <a:lstStyle>
            <a:lvl1pPr marL="342900" indent="-342900" algn="ctr">
              <a:buFont typeface="Wingdings" panose="05000000000000000000" pitchFamily="2" charset="2"/>
              <a:buChar char="ü"/>
              <a:defRPr sz="2400">
                <a:solidFill>
                  <a:schemeClr val="tx1">
                    <a:lumMod val="65000"/>
                    <a:lumOff val="35000"/>
                  </a:schemeClr>
                </a:solidFill>
                <a:latin typeface="Impact" panose="020B0806030902050204" pitchFamily="34" charset="0"/>
              </a:defRPr>
            </a:lvl1pPr>
          </a:lstStyle>
          <a:p>
            <a:pPr lvl="0"/>
            <a:r>
              <a:rPr lang="zh-CN" altLang="en-US" dirty="0"/>
              <a:t>输入副标题</a:t>
            </a:r>
          </a:p>
        </p:txBody>
      </p:sp>
      <p:sp>
        <p:nvSpPr>
          <p:cNvPr id="14" name="文本占位符 9"/>
          <p:cNvSpPr>
            <a:spLocks noGrp="1"/>
          </p:cNvSpPr>
          <p:nvPr>
            <p:ph type="body" sz="quarter" idx="14" hasCustomPrompt="1"/>
          </p:nvPr>
        </p:nvSpPr>
        <p:spPr>
          <a:xfrm>
            <a:off x="9207005" y="4005810"/>
            <a:ext cx="2664296" cy="702078"/>
          </a:xfrm>
          <a:effectLst/>
        </p:spPr>
        <p:txBody>
          <a:bodyPr anchor="t">
            <a:noAutofit/>
          </a:bodyPr>
          <a:lstStyle>
            <a:lvl1pPr marL="342900" indent="-342900" algn="ctr">
              <a:buFont typeface="Wingdings" panose="05000000000000000000" pitchFamily="2" charset="2"/>
              <a:buChar char="ü"/>
              <a:defRPr sz="2400">
                <a:solidFill>
                  <a:schemeClr val="tx1">
                    <a:lumMod val="65000"/>
                    <a:lumOff val="35000"/>
                  </a:schemeClr>
                </a:solidFill>
                <a:latin typeface="Impact" panose="020B0806030902050204" pitchFamily="34" charset="0"/>
              </a:defRPr>
            </a:lvl1pPr>
          </a:lstStyle>
          <a:p>
            <a:pPr lvl="0"/>
            <a:r>
              <a:rPr lang="zh-CN" altLang="en-US" dirty="0"/>
              <a:t>输入副标题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15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10">
                                            <p:txEl>
                                              <p:pRg st="0" end="0"/>
                                            </p:txEl>
                                          </p:spTgt>
                                        </p:tgtEl>
                                        <p:attrNameLst>
                                          <p:attrName>style.visibility</p:attrName>
                                        </p:attrNameLst>
                                      </p:cBhvr>
                                      <p:to>
                                        <p:strVal val="visible"/>
                                      </p:to>
                                    </p:set>
                                    <p:anim by="(-#ppt_w*2)" calcmode="lin" valueType="num">
                                      <p:cBhvr rctx="PPT">
                                        <p:cTn id="23" dur="500" autoRev="1" fill="hold">
                                          <p:stCondLst>
                                            <p:cond delay="0"/>
                                          </p:stCondLst>
                                        </p:cTn>
                                        <p:tgtEl>
                                          <p:spTgt spid="10">
                                            <p:txEl>
                                              <p:pRg st="0" end="0"/>
                                            </p:txEl>
                                          </p:spTgt>
                                        </p:tgtEl>
                                        <p:attrNameLst>
                                          <p:attrName>ppt_w</p:attrName>
                                        </p:attrNameLst>
                                      </p:cBhvr>
                                    </p:anim>
                                    <p:anim by="(#ppt_w*0.50)" calcmode="lin" valueType="num">
                                      <p:cBhvr>
                                        <p:cTn id="24" dur="500" decel="50000" autoRev="1" fill="hold">
                                          <p:stCondLst>
                                            <p:cond delay="0"/>
                                          </p:stCondLst>
                                        </p:cTn>
                                        <p:tgtEl>
                                          <p:spTgt spid="10">
                                            <p:txEl>
                                              <p:pRg st="0" end="0"/>
                                            </p:txEl>
                                          </p:spTgt>
                                        </p:tgtEl>
                                        <p:attrNameLst>
                                          <p:attrName>ppt_x</p:attrName>
                                        </p:attrNameLst>
                                      </p:cBhvr>
                                    </p:anim>
                                    <p:anim from="(-#ppt_h/2)" to="(#ppt_y)" calcmode="lin" valueType="num">
                                      <p:cBhvr>
                                        <p:cTn id="25" dur="1000" fill="hold">
                                          <p:stCondLst>
                                            <p:cond delay="0"/>
                                          </p:stCondLst>
                                        </p:cTn>
                                        <p:tgtEl>
                                          <p:spTgt spid="10">
                                            <p:txEl>
                                              <p:pRg st="0" end="0"/>
                                            </p:txEl>
                                          </p:spTgt>
                                        </p:tgtEl>
                                        <p:attrNameLst>
                                          <p:attrName>ppt_y</p:attrName>
                                        </p:attrNameLst>
                                      </p:cBhvr>
                                    </p:anim>
                                    <p:animRot by="21600000">
                                      <p:cBhvr>
                                        <p:cTn id="26" dur="1000" fill="hold">
                                          <p:stCondLst>
                                            <p:cond delay="0"/>
                                          </p:stCondLst>
                                        </p:cTn>
                                        <p:tgtEl>
                                          <p:spTgt spid="10">
                                            <p:txEl>
                                              <p:pRg st="0" end="0"/>
                                            </p:txEl>
                                          </p:spTgt>
                                        </p:tgtEl>
                                        <p:attrNameLst>
                                          <p:attrName>r</p:attrName>
                                        </p:attrNameLst>
                                      </p:cBhvr>
                                    </p:animRot>
                                  </p:childTnLst>
                                </p:cTn>
                              </p:par>
                            </p:childTnLst>
                          </p:cTn>
                        </p:par>
                        <p:par>
                          <p:cTn id="27" fill="hold">
                            <p:stCondLst>
                              <p:cond delay="260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12">
                                            <p:txEl>
                                              <p:pRg st="0" end="0"/>
                                            </p:txEl>
                                          </p:spTgt>
                                        </p:tgtEl>
                                        <p:attrNameLst>
                                          <p:attrName>style.visibility</p:attrName>
                                        </p:attrNameLst>
                                      </p:cBhvr>
                                      <p:to>
                                        <p:strVal val="visible"/>
                                      </p:to>
                                    </p:set>
                                    <p:anim calcmode="lin" valueType="num">
                                      <p:cBhvr>
                                        <p:cTn id="30" dur="500" fill="hold"/>
                                        <p:tgtEl>
                                          <p:spTgt spid="1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12">
                                            <p:txEl>
                                              <p:pRg st="0" end="0"/>
                                            </p:txEl>
                                          </p:spTgt>
                                        </p:tgtEl>
                                        <p:attrNameLst>
                                          <p:attrName>ppt_y</p:attrName>
                                        </p:attrNameLst>
                                      </p:cBhvr>
                                      <p:tavLst>
                                        <p:tav tm="0">
                                          <p:val>
                                            <p:strVal val="#ppt_y"/>
                                          </p:val>
                                        </p:tav>
                                        <p:tav tm="100000">
                                          <p:val>
                                            <p:strVal val="#ppt_y"/>
                                          </p:val>
                                        </p:tav>
                                      </p:tavLst>
                                    </p:anim>
                                    <p:anim calcmode="lin" valueType="num">
                                      <p:cBhvr>
                                        <p:cTn id="32" dur="500" fill="hold"/>
                                        <p:tgtEl>
                                          <p:spTgt spid="1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1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12">
                                            <p:txEl>
                                              <p:pRg st="0" end="0"/>
                                            </p:txEl>
                                          </p:spTgt>
                                        </p:tgtEl>
                                      </p:cBhvr>
                                    </p:animEffect>
                                  </p:childTnLst>
                                </p:cTn>
                              </p:par>
                            </p:childTnLst>
                          </p:cTn>
                        </p:par>
                        <p:par>
                          <p:cTn id="35" fill="hold">
                            <p:stCondLst>
                              <p:cond delay="3450"/>
                            </p:stCondLst>
                            <p:childTnLst>
                              <p:par>
                                <p:cTn id="36" presetID="22" presetClass="entr" presetSubtype="1" fill="hold" grpId="0" nodeType="after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animEffect transition="in" filter="wipe(up)">
                                      <p:cBhvr>
                                        <p:cTn id="38" dur="500"/>
                                        <p:tgtEl>
                                          <p:spTgt spid="13">
                                            <p:txEl>
                                              <p:pRg st="0" end="0"/>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up)">
                                      <p:cBhvr>
                                        <p:cTn id="4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build="p">
        <p:tmplLst>
          <p:tmpl lvl="1">
            <p:tnLst>
              <p:par>
                <p:cTn presetID="56" presetClass="entr" presetSubtype="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by="(-#ppt_w*2)" calcmode="lin" valueType="num">
                      <p:cBhvr rctx="PPT">
                        <p:cTn dur="500" autoRev="1" fill="hold">
                          <p:stCondLst>
                            <p:cond delay="0"/>
                          </p:stCondLst>
                        </p:cTn>
                        <p:tgtEl>
                          <p:spTgt spid="10"/>
                        </p:tgtEl>
                        <p:attrNameLst>
                          <p:attrName>ppt_w</p:attrName>
                        </p:attrNameLst>
                      </p:cBhvr>
                    </p:anim>
                    <p:anim by="(#ppt_w*0.50)" calcmode="lin" valueType="num">
                      <p:cBhvr>
                        <p:cTn dur="500" decel="50000" autoRev="1" fill="hold">
                          <p:stCondLst>
                            <p:cond delay="0"/>
                          </p:stCondLst>
                        </p:cTn>
                        <p:tgtEl>
                          <p:spTgt spid="10"/>
                        </p:tgtEl>
                        <p:attrNameLst>
                          <p:attrName>ppt_x</p:attrName>
                        </p:attrNameLst>
                      </p:cBhvr>
                    </p:anim>
                    <p:anim from="(-#ppt_h/2)" to="(#ppt_y)" calcmode="lin" valueType="num">
                      <p:cBhvr>
                        <p:cTn dur="1000" fill="hold">
                          <p:stCondLst>
                            <p:cond delay="0"/>
                          </p:stCondLst>
                        </p:cTn>
                        <p:tgtEl>
                          <p:spTgt spid="10"/>
                        </p:tgtEl>
                        <p:attrNameLst>
                          <p:attrName>ppt_y</p:attrName>
                        </p:attrNameLst>
                      </p:cBhvr>
                    </p:anim>
                    <p:animRot by="21600000">
                      <p:cBhvr>
                        <p:cTn dur="1000" fill="hold">
                          <p:stCondLst>
                            <p:cond delay="0"/>
                          </p:stCondLst>
                        </p:cTn>
                        <p:tgtEl>
                          <p:spTgt spid="10"/>
                        </p:tgtEl>
                        <p:attrNameLst>
                          <p:attrName>r</p:attrName>
                        </p:attrNameLst>
                      </p:cBhvr>
                    </p:animRot>
                  </p:childTnLst>
                </p:cTn>
              </p:par>
            </p:tnLst>
          </p:tmpl>
        </p:tmplLst>
      </p:bldP>
      <p:bldP spid="12" grpId="0" build="p">
        <p:tmplLst>
          <p:tmpl lvl="1">
            <p:tnLst>
              <p:par>
                <p:cTn presetID="41" presetClass="entr" presetSubtype="0" fill="hold" nodeType="afterEffect">
                  <p:stCondLst>
                    <p:cond delay="0"/>
                  </p:stCondLst>
                  <p:iterate type="lt">
                    <p:tmPct val="10000"/>
                  </p:iterate>
                  <p:childTnLst>
                    <p:set>
                      <p:cBhvr>
                        <p:cTn dur="1" fill="hold">
                          <p:stCondLst>
                            <p:cond delay="0"/>
                          </p:stCondLst>
                        </p:cTn>
                        <p:tgtEl>
                          <p:spTgt spid="12"/>
                        </p:tgtEl>
                        <p:attrNameLst>
                          <p:attrName>style.visibility</p:attrName>
                        </p:attrNameLst>
                      </p:cBhvr>
                      <p:to>
                        <p:strVal val="visible"/>
                      </p:to>
                    </p:set>
                    <p:anim calcmode="lin" valueType="num">
                      <p:cBhvr>
                        <p:cTn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dur="500" fill="hold"/>
                        <p:tgtEl>
                          <p:spTgt spid="12"/>
                        </p:tgtEl>
                        <p:attrNameLst>
                          <p:attrName>ppt_y</p:attrName>
                        </p:attrNameLst>
                      </p:cBhvr>
                      <p:tavLst>
                        <p:tav tm="0">
                          <p:val>
                            <p:strVal val="#ppt_y"/>
                          </p:val>
                        </p:tav>
                        <p:tav tm="100000">
                          <p:val>
                            <p:strVal val="#ppt_y"/>
                          </p:val>
                        </p:tav>
                      </p:tavLst>
                    </p:anim>
                    <p:anim calcmode="lin" valueType="num">
                      <p:cBhvr>
                        <p:cTn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dur="500" tmFilter="0,0; .5, 1; 1, 1"/>
                        <p:tgtEl>
                          <p:spTgt spid="12"/>
                        </p:tgtEl>
                      </p:cBhvr>
                    </p:animEffect>
                  </p:childTnLst>
                </p:cTn>
              </p:par>
            </p:tnLst>
          </p:tmpl>
        </p:tmplLst>
      </p:bldP>
      <p:bldP spid="13" grpId="0" build="p">
        <p:tmplLst>
          <p:tmpl lvl="1">
            <p:tnLst>
              <p:par>
                <p:cTn presetID="22" presetClass="entr" presetSubtype="1"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up)">
                      <p:cBhvr>
                        <p:cTn dur="500"/>
                        <p:tgtEl>
                          <p:spTgt spid="13"/>
                        </p:tgtEl>
                      </p:cBhvr>
                    </p:animEffect>
                  </p:childTnLst>
                </p:cTn>
              </p:par>
            </p:tnLst>
          </p:tmpl>
        </p:tmplLst>
      </p:bldP>
      <p:bldP spid="14" grpId="0" build="p">
        <p:tmplLst>
          <p:tmpl lvl="1">
            <p:tnLst>
              <p:par>
                <p:cTn presetID="22" presetClass="entr" presetSubtype="1"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圆角矩形 5"/>
          <p:cNvSpPr/>
          <p:nvPr userDrawn="1"/>
        </p:nvSpPr>
        <p:spPr>
          <a:xfrm>
            <a:off x="0" y="375965"/>
            <a:ext cx="12858750" cy="698195"/>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146156" y="55258"/>
            <a:ext cx="1260000" cy="1260000"/>
          </a:xfrm>
          <a:prstGeom prst="ellipse">
            <a:avLst/>
          </a:prstGeom>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userDrawn="1"/>
        </p:nvSpPr>
        <p:spPr>
          <a:xfrm>
            <a:off x="326156" y="235258"/>
            <a:ext cx="900000" cy="900000"/>
          </a:xfrm>
          <a:prstGeom prst="ellipse">
            <a:avLst/>
          </a:prstGeom>
          <a:solidFill>
            <a:schemeClr val="bg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rgbClr val="0070C0"/>
              </a:solidFill>
            </a:endParaRPr>
          </a:p>
        </p:txBody>
      </p:sp>
      <p:sp>
        <p:nvSpPr>
          <p:cNvPr id="10" name="文本占位符 9"/>
          <p:cNvSpPr>
            <a:spLocks noGrp="1"/>
          </p:cNvSpPr>
          <p:nvPr>
            <p:ph type="body" sz="quarter" idx="13" hasCustomPrompt="1"/>
          </p:nvPr>
        </p:nvSpPr>
        <p:spPr>
          <a:xfrm>
            <a:off x="1768476" y="454672"/>
            <a:ext cx="3168922" cy="503560"/>
          </a:xfrm>
        </p:spPr>
        <p:txBody>
          <a:bodyPr anchor="ctr">
            <a:normAutofit/>
          </a:bodyPr>
          <a:lstStyle>
            <a:lvl1pPr marL="0" indent="0">
              <a:buNone/>
              <a:defRPr sz="2400">
                <a:solidFill>
                  <a:schemeClr val="bg1"/>
                </a:solidFill>
              </a:defRPr>
            </a:lvl1pPr>
          </a:lstStyle>
          <a:p>
            <a:pPr lvl="0"/>
            <a:r>
              <a:rPr lang="zh-CN" altLang="en-US" dirty="0"/>
              <a:t>点击输入标题内容</a:t>
            </a:r>
          </a:p>
        </p:txBody>
      </p:sp>
      <p:pic>
        <p:nvPicPr>
          <p:cNvPr id="11" name="Picture 2" descr="F:\0PPT素材\北京大学3.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8853" y="301308"/>
            <a:ext cx="774607" cy="767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2022/9/18</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bwMode="auto">
          <a:xfrm>
            <a:off x="0" y="1"/>
            <a:ext cx="5493271" cy="7232649"/>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Lst>
            <a:ahLst/>
            <a:cxnLst>
              <a:cxn ang="0">
                <a:pos x="connsiteX0" y="connsiteY0"/>
              </a:cxn>
              <a:cxn ang="0">
                <a:pos x="connsiteX1" y="connsiteY1"/>
              </a:cxn>
              <a:cxn ang="0">
                <a:pos x="connsiteX2" y="connsiteY2"/>
              </a:cxn>
              <a:cxn ang="0">
                <a:pos x="connsiteX3" y="connsiteY3"/>
              </a:cxn>
            </a:cxnLst>
            <a:rect l="l" t="t" r="r" b="b"/>
            <a:pathLst>
              <a:path w="9922865" h="7492075">
                <a:moveTo>
                  <a:pt x="0" y="0"/>
                </a:moveTo>
                <a:lnTo>
                  <a:pt x="9922865" y="0"/>
                </a:lnTo>
                <a:lnTo>
                  <a:pt x="1647718" y="7492075"/>
                </a:lnTo>
                <a:lnTo>
                  <a:pt x="0" y="7492075"/>
                </a:lnTo>
                <a:close/>
              </a:path>
            </a:pathLst>
          </a:custGeom>
          <a:solidFill>
            <a:schemeClr val="tx1">
              <a:lumMod val="50000"/>
              <a:lumOff val="50000"/>
            </a:schemeClr>
          </a:solidFill>
          <a:ln w="0">
            <a:noFill/>
            <a:prstDash val="solid"/>
            <a:round/>
          </a:ln>
        </p:spPr>
        <p:txBody>
          <a:bodyPr vert="horz" wrap="square" lIns="128580" tIns="64290" rIns="128580" bIns="64290" numCol="1" anchor="t" anchorCtr="0" compatLnSpc="1">
            <a:noAutofit/>
          </a:bodyPr>
          <a:lstStyle/>
          <a:p>
            <a:endParaRPr lang="zh-CN" altLang="en-US">
              <a:latin typeface="+mn-lt"/>
              <a:ea typeface="+mn-ea"/>
              <a:cs typeface="+mn-ea"/>
              <a:sym typeface="+mn-lt"/>
            </a:endParaRPr>
          </a:p>
        </p:txBody>
      </p:sp>
      <p:sp>
        <p:nvSpPr>
          <p:cNvPr id="25" name="任意多边形 24"/>
          <p:cNvSpPr/>
          <p:nvPr/>
        </p:nvSpPr>
        <p:spPr bwMode="auto">
          <a:xfrm>
            <a:off x="-11013" y="1"/>
            <a:ext cx="4641339" cy="7232650"/>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Lst>
            <a:ahLst/>
            <a:cxnLst>
              <a:cxn ang="0">
                <a:pos x="connsiteX0" y="connsiteY0"/>
              </a:cxn>
              <a:cxn ang="0">
                <a:pos x="connsiteX1" y="connsiteY1"/>
              </a:cxn>
              <a:cxn ang="0">
                <a:pos x="connsiteX2" y="connsiteY2"/>
              </a:cxn>
              <a:cxn ang="0">
                <a:pos x="connsiteX3" y="connsiteY3"/>
              </a:cxn>
            </a:cxnLst>
            <a:rect l="l" t="t" r="r" b="b"/>
            <a:pathLst>
              <a:path w="9219111" h="7492076">
                <a:moveTo>
                  <a:pt x="0" y="0"/>
                </a:moveTo>
                <a:lnTo>
                  <a:pt x="9219111" y="0"/>
                </a:lnTo>
                <a:lnTo>
                  <a:pt x="948639" y="7492076"/>
                </a:lnTo>
                <a:lnTo>
                  <a:pt x="0" y="7492076"/>
                </a:lnTo>
                <a:close/>
              </a:path>
            </a:pathLst>
          </a:custGeom>
          <a:solidFill>
            <a:srgbClr val="0070C0"/>
          </a:solidFill>
          <a:ln w="0">
            <a:noFill/>
            <a:prstDash val="solid"/>
            <a:round/>
          </a:ln>
          <a:effectLst>
            <a:outerShdw blurRad="50800" dist="38100" dir="2700000" algn="tl" rotWithShape="0">
              <a:prstClr val="black">
                <a:alpha val="40000"/>
              </a:prstClr>
            </a:outerShdw>
          </a:effectLst>
        </p:spPr>
        <p:txBody>
          <a:bodyPr vert="horz" wrap="square" lIns="128580" tIns="64290" rIns="128580" bIns="64290" numCol="1" anchor="t" anchorCtr="0" compatLnSpc="1">
            <a:noAutofit/>
          </a:bodyPr>
          <a:lstStyle/>
          <a:p>
            <a:endParaRPr lang="zh-CN" altLang="en-US">
              <a:latin typeface="+mn-lt"/>
              <a:ea typeface="+mn-ea"/>
              <a:cs typeface="+mn-ea"/>
              <a:sym typeface="+mn-lt"/>
            </a:endParaRPr>
          </a:p>
        </p:txBody>
      </p:sp>
      <p:sp>
        <p:nvSpPr>
          <p:cNvPr id="12" name="Freeform 8"/>
          <p:cNvSpPr/>
          <p:nvPr/>
        </p:nvSpPr>
        <p:spPr bwMode="auto">
          <a:xfrm>
            <a:off x="1112941" y="1195055"/>
            <a:ext cx="3787556" cy="378576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8580" tIns="64290" rIns="128580" bIns="64290" numCol="1" anchor="t" anchorCtr="0" compatLnSpc="1"/>
          <a:lstStyle/>
          <a:p>
            <a:endParaRPr lang="zh-CN" altLang="en-US">
              <a:latin typeface="+mn-lt"/>
              <a:ea typeface="+mn-ea"/>
              <a:cs typeface="+mn-ea"/>
              <a:sym typeface="+mn-lt"/>
            </a:endParaRPr>
          </a:p>
        </p:txBody>
      </p:sp>
      <p:sp>
        <p:nvSpPr>
          <p:cNvPr id="13" name="Freeform 9"/>
          <p:cNvSpPr/>
          <p:nvPr/>
        </p:nvSpPr>
        <p:spPr bwMode="auto">
          <a:xfrm>
            <a:off x="1368421" y="1470666"/>
            <a:ext cx="3276595" cy="3273021"/>
          </a:xfrm>
          <a:custGeom>
            <a:avLst/>
            <a:gdLst>
              <a:gd name="T0" fmla="*/ 917 w 1834"/>
              <a:gd name="T1" fmla="*/ 0 h 1832"/>
              <a:gd name="T2" fmla="*/ 1016 w 1834"/>
              <a:gd name="T3" fmla="*/ 5 h 1832"/>
              <a:gd name="T4" fmla="*/ 1112 w 1834"/>
              <a:gd name="T5" fmla="*/ 21 h 1832"/>
              <a:gd name="T6" fmla="*/ 1207 w 1834"/>
              <a:gd name="T7" fmla="*/ 47 h 1832"/>
              <a:gd name="T8" fmla="*/ 1296 w 1834"/>
              <a:gd name="T9" fmla="*/ 80 h 1832"/>
              <a:gd name="T10" fmla="*/ 1380 w 1834"/>
              <a:gd name="T11" fmla="*/ 124 h 1832"/>
              <a:gd name="T12" fmla="*/ 1458 w 1834"/>
              <a:gd name="T13" fmla="*/ 176 h 1832"/>
              <a:gd name="T14" fmla="*/ 1531 w 1834"/>
              <a:gd name="T15" fmla="*/ 236 h 1832"/>
              <a:gd name="T16" fmla="*/ 1598 w 1834"/>
              <a:gd name="T17" fmla="*/ 302 h 1832"/>
              <a:gd name="T18" fmla="*/ 1657 w 1834"/>
              <a:gd name="T19" fmla="*/ 375 h 1832"/>
              <a:gd name="T20" fmla="*/ 1708 w 1834"/>
              <a:gd name="T21" fmla="*/ 454 h 1832"/>
              <a:gd name="T22" fmla="*/ 1751 w 1834"/>
              <a:gd name="T23" fmla="*/ 538 h 1832"/>
              <a:gd name="T24" fmla="*/ 1786 w 1834"/>
              <a:gd name="T25" fmla="*/ 627 h 1832"/>
              <a:gd name="T26" fmla="*/ 1813 w 1834"/>
              <a:gd name="T27" fmla="*/ 719 h 1832"/>
              <a:gd name="T28" fmla="*/ 1828 w 1834"/>
              <a:gd name="T29" fmla="*/ 817 h 1832"/>
              <a:gd name="T30" fmla="*/ 1834 w 1834"/>
              <a:gd name="T31" fmla="*/ 916 h 1832"/>
              <a:gd name="T32" fmla="*/ 1828 w 1834"/>
              <a:gd name="T33" fmla="*/ 1016 h 1832"/>
              <a:gd name="T34" fmla="*/ 1813 w 1834"/>
              <a:gd name="T35" fmla="*/ 1112 h 1832"/>
              <a:gd name="T36" fmla="*/ 1786 w 1834"/>
              <a:gd name="T37" fmla="*/ 1206 h 1832"/>
              <a:gd name="T38" fmla="*/ 1751 w 1834"/>
              <a:gd name="T39" fmla="*/ 1295 h 1832"/>
              <a:gd name="T40" fmla="*/ 1708 w 1834"/>
              <a:gd name="T41" fmla="*/ 1379 h 1832"/>
              <a:gd name="T42" fmla="*/ 1657 w 1834"/>
              <a:gd name="T43" fmla="*/ 1457 h 1832"/>
              <a:gd name="T44" fmla="*/ 1598 w 1834"/>
              <a:gd name="T45" fmla="*/ 1529 h 1832"/>
              <a:gd name="T46" fmla="*/ 1531 w 1834"/>
              <a:gd name="T47" fmla="*/ 1595 h 1832"/>
              <a:gd name="T48" fmla="*/ 1458 w 1834"/>
              <a:gd name="T49" fmla="*/ 1654 h 1832"/>
              <a:gd name="T50" fmla="*/ 1380 w 1834"/>
              <a:gd name="T51" fmla="*/ 1707 h 1832"/>
              <a:gd name="T52" fmla="*/ 1296 w 1834"/>
              <a:gd name="T53" fmla="*/ 1750 h 1832"/>
              <a:gd name="T54" fmla="*/ 1207 w 1834"/>
              <a:gd name="T55" fmla="*/ 1785 h 1832"/>
              <a:gd name="T56" fmla="*/ 1112 w 1834"/>
              <a:gd name="T57" fmla="*/ 1811 h 1832"/>
              <a:gd name="T58" fmla="*/ 1016 w 1834"/>
              <a:gd name="T59" fmla="*/ 1827 h 1832"/>
              <a:gd name="T60" fmla="*/ 917 w 1834"/>
              <a:gd name="T61" fmla="*/ 1832 h 1832"/>
              <a:gd name="T62" fmla="*/ 817 w 1834"/>
              <a:gd name="T63" fmla="*/ 1827 h 1832"/>
              <a:gd name="T64" fmla="*/ 720 w 1834"/>
              <a:gd name="T65" fmla="*/ 1811 h 1832"/>
              <a:gd name="T66" fmla="*/ 627 w 1834"/>
              <a:gd name="T67" fmla="*/ 1785 h 1832"/>
              <a:gd name="T68" fmla="*/ 538 w 1834"/>
              <a:gd name="T69" fmla="*/ 1750 h 1832"/>
              <a:gd name="T70" fmla="*/ 454 w 1834"/>
              <a:gd name="T71" fmla="*/ 1707 h 1832"/>
              <a:gd name="T72" fmla="*/ 376 w 1834"/>
              <a:gd name="T73" fmla="*/ 1654 h 1832"/>
              <a:gd name="T74" fmla="*/ 302 w 1834"/>
              <a:gd name="T75" fmla="*/ 1595 h 1832"/>
              <a:gd name="T76" fmla="*/ 236 w 1834"/>
              <a:gd name="T77" fmla="*/ 1529 h 1832"/>
              <a:gd name="T78" fmla="*/ 177 w 1834"/>
              <a:gd name="T79" fmla="*/ 1457 h 1832"/>
              <a:gd name="T80" fmla="*/ 126 w 1834"/>
              <a:gd name="T81" fmla="*/ 1379 h 1832"/>
              <a:gd name="T82" fmla="*/ 82 w 1834"/>
              <a:gd name="T83" fmla="*/ 1295 h 1832"/>
              <a:gd name="T84" fmla="*/ 47 w 1834"/>
              <a:gd name="T85" fmla="*/ 1206 h 1832"/>
              <a:gd name="T86" fmla="*/ 21 w 1834"/>
              <a:gd name="T87" fmla="*/ 1112 h 1832"/>
              <a:gd name="T88" fmla="*/ 6 w 1834"/>
              <a:gd name="T89" fmla="*/ 1016 h 1832"/>
              <a:gd name="T90" fmla="*/ 0 w 1834"/>
              <a:gd name="T91" fmla="*/ 916 h 1832"/>
              <a:gd name="T92" fmla="*/ 6 w 1834"/>
              <a:gd name="T93" fmla="*/ 817 h 1832"/>
              <a:gd name="T94" fmla="*/ 21 w 1834"/>
              <a:gd name="T95" fmla="*/ 719 h 1832"/>
              <a:gd name="T96" fmla="*/ 47 w 1834"/>
              <a:gd name="T97" fmla="*/ 627 h 1832"/>
              <a:gd name="T98" fmla="*/ 82 w 1834"/>
              <a:gd name="T99" fmla="*/ 538 h 1832"/>
              <a:gd name="T100" fmla="*/ 126 w 1834"/>
              <a:gd name="T101" fmla="*/ 454 h 1832"/>
              <a:gd name="T102" fmla="*/ 177 w 1834"/>
              <a:gd name="T103" fmla="*/ 375 h 1832"/>
              <a:gd name="T104" fmla="*/ 236 w 1834"/>
              <a:gd name="T105" fmla="*/ 302 h 1832"/>
              <a:gd name="T106" fmla="*/ 302 w 1834"/>
              <a:gd name="T107" fmla="*/ 236 h 1832"/>
              <a:gd name="T108" fmla="*/ 376 w 1834"/>
              <a:gd name="T109" fmla="*/ 176 h 1832"/>
              <a:gd name="T110" fmla="*/ 454 w 1834"/>
              <a:gd name="T111" fmla="*/ 124 h 1832"/>
              <a:gd name="T112" fmla="*/ 538 w 1834"/>
              <a:gd name="T113" fmla="*/ 80 h 1832"/>
              <a:gd name="T114" fmla="*/ 627 w 1834"/>
              <a:gd name="T115" fmla="*/ 47 h 1832"/>
              <a:gd name="T116" fmla="*/ 720 w 1834"/>
              <a:gd name="T117" fmla="*/ 21 h 1832"/>
              <a:gd name="T118" fmla="*/ 817 w 1834"/>
              <a:gd name="T119" fmla="*/ 5 h 1832"/>
              <a:gd name="T120" fmla="*/ 917 w 1834"/>
              <a:gd name="T121" fmla="*/ 0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1832">
                <a:moveTo>
                  <a:pt x="917" y="0"/>
                </a:moveTo>
                <a:lnTo>
                  <a:pt x="1016" y="5"/>
                </a:lnTo>
                <a:lnTo>
                  <a:pt x="1112" y="21"/>
                </a:lnTo>
                <a:lnTo>
                  <a:pt x="1207" y="47"/>
                </a:lnTo>
                <a:lnTo>
                  <a:pt x="1296" y="80"/>
                </a:lnTo>
                <a:lnTo>
                  <a:pt x="1380" y="124"/>
                </a:lnTo>
                <a:lnTo>
                  <a:pt x="1458" y="176"/>
                </a:lnTo>
                <a:lnTo>
                  <a:pt x="1531" y="236"/>
                </a:lnTo>
                <a:lnTo>
                  <a:pt x="1598" y="302"/>
                </a:lnTo>
                <a:lnTo>
                  <a:pt x="1657" y="375"/>
                </a:lnTo>
                <a:lnTo>
                  <a:pt x="1708" y="454"/>
                </a:lnTo>
                <a:lnTo>
                  <a:pt x="1751" y="538"/>
                </a:lnTo>
                <a:lnTo>
                  <a:pt x="1786" y="627"/>
                </a:lnTo>
                <a:lnTo>
                  <a:pt x="1813" y="719"/>
                </a:lnTo>
                <a:lnTo>
                  <a:pt x="1828" y="817"/>
                </a:lnTo>
                <a:lnTo>
                  <a:pt x="1834" y="916"/>
                </a:lnTo>
                <a:lnTo>
                  <a:pt x="1828" y="1016"/>
                </a:lnTo>
                <a:lnTo>
                  <a:pt x="1813" y="1112"/>
                </a:lnTo>
                <a:lnTo>
                  <a:pt x="1786" y="1206"/>
                </a:lnTo>
                <a:lnTo>
                  <a:pt x="1751" y="1295"/>
                </a:lnTo>
                <a:lnTo>
                  <a:pt x="1708" y="1379"/>
                </a:lnTo>
                <a:lnTo>
                  <a:pt x="1657" y="1457"/>
                </a:lnTo>
                <a:lnTo>
                  <a:pt x="1598" y="1529"/>
                </a:lnTo>
                <a:lnTo>
                  <a:pt x="1531" y="1595"/>
                </a:lnTo>
                <a:lnTo>
                  <a:pt x="1458" y="1654"/>
                </a:lnTo>
                <a:lnTo>
                  <a:pt x="1380" y="1707"/>
                </a:lnTo>
                <a:lnTo>
                  <a:pt x="1296" y="1750"/>
                </a:lnTo>
                <a:lnTo>
                  <a:pt x="1207" y="1785"/>
                </a:lnTo>
                <a:lnTo>
                  <a:pt x="1112" y="1811"/>
                </a:lnTo>
                <a:lnTo>
                  <a:pt x="1016" y="1827"/>
                </a:lnTo>
                <a:lnTo>
                  <a:pt x="917" y="1832"/>
                </a:lnTo>
                <a:lnTo>
                  <a:pt x="817" y="1827"/>
                </a:lnTo>
                <a:lnTo>
                  <a:pt x="720" y="1811"/>
                </a:lnTo>
                <a:lnTo>
                  <a:pt x="627" y="1785"/>
                </a:lnTo>
                <a:lnTo>
                  <a:pt x="538" y="1750"/>
                </a:lnTo>
                <a:lnTo>
                  <a:pt x="454" y="1707"/>
                </a:lnTo>
                <a:lnTo>
                  <a:pt x="376" y="1654"/>
                </a:lnTo>
                <a:lnTo>
                  <a:pt x="302" y="1595"/>
                </a:lnTo>
                <a:lnTo>
                  <a:pt x="236" y="1529"/>
                </a:lnTo>
                <a:lnTo>
                  <a:pt x="177" y="1457"/>
                </a:lnTo>
                <a:lnTo>
                  <a:pt x="126" y="1379"/>
                </a:lnTo>
                <a:lnTo>
                  <a:pt x="82" y="1295"/>
                </a:lnTo>
                <a:lnTo>
                  <a:pt x="47" y="1206"/>
                </a:lnTo>
                <a:lnTo>
                  <a:pt x="21" y="1112"/>
                </a:lnTo>
                <a:lnTo>
                  <a:pt x="6" y="1016"/>
                </a:lnTo>
                <a:lnTo>
                  <a:pt x="0" y="916"/>
                </a:lnTo>
                <a:lnTo>
                  <a:pt x="6" y="817"/>
                </a:lnTo>
                <a:lnTo>
                  <a:pt x="21" y="719"/>
                </a:lnTo>
                <a:lnTo>
                  <a:pt x="47" y="627"/>
                </a:lnTo>
                <a:lnTo>
                  <a:pt x="82" y="538"/>
                </a:lnTo>
                <a:lnTo>
                  <a:pt x="126" y="454"/>
                </a:lnTo>
                <a:lnTo>
                  <a:pt x="177" y="375"/>
                </a:lnTo>
                <a:lnTo>
                  <a:pt x="236" y="302"/>
                </a:lnTo>
                <a:lnTo>
                  <a:pt x="302" y="236"/>
                </a:lnTo>
                <a:lnTo>
                  <a:pt x="376" y="176"/>
                </a:lnTo>
                <a:lnTo>
                  <a:pt x="454" y="124"/>
                </a:lnTo>
                <a:lnTo>
                  <a:pt x="538" y="80"/>
                </a:lnTo>
                <a:lnTo>
                  <a:pt x="627" y="47"/>
                </a:lnTo>
                <a:lnTo>
                  <a:pt x="720" y="21"/>
                </a:lnTo>
                <a:lnTo>
                  <a:pt x="817" y="5"/>
                </a:lnTo>
                <a:lnTo>
                  <a:pt x="917" y="0"/>
                </a:lnTo>
                <a:close/>
              </a:path>
            </a:pathLst>
          </a:custGeom>
          <a:solidFill>
            <a:srgbClr val="0070C0"/>
          </a:solidFill>
          <a:ln w="0">
            <a:noFill/>
            <a:prstDash val="solid"/>
            <a:round/>
          </a:ln>
        </p:spPr>
        <p:txBody>
          <a:bodyPr vert="horz" wrap="square" lIns="128580" tIns="64290" rIns="128580" bIns="64290" numCol="1" anchor="t" anchorCtr="0" compatLnSpc="1"/>
          <a:lstStyle/>
          <a:p>
            <a:endParaRPr lang="zh-CN" altLang="en-US">
              <a:latin typeface="+mn-lt"/>
              <a:ea typeface="+mn-ea"/>
              <a:cs typeface="+mn-ea"/>
              <a:sym typeface="+mn-lt"/>
            </a:endParaRPr>
          </a:p>
        </p:txBody>
      </p:sp>
      <p:sp>
        <p:nvSpPr>
          <p:cNvPr id="14" name="矩形 259"/>
          <p:cNvSpPr>
            <a:spLocks noChangeArrowheads="1"/>
          </p:cNvSpPr>
          <p:nvPr/>
        </p:nvSpPr>
        <p:spPr bwMode="auto">
          <a:xfrm>
            <a:off x="5598901" y="1778957"/>
            <a:ext cx="671740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en-US" altLang="zh-CN" b="1" dirty="0">
                <a:latin typeface="Times New Roman" panose="02020603050405020304" pitchFamily="18" charset="0"/>
                <a:ea typeface="+mn-ea"/>
                <a:cs typeface="Times New Roman" panose="02020603050405020304" pitchFamily="18" charset="0"/>
                <a:sym typeface="+mn-lt"/>
              </a:rPr>
              <a:t>Learning From History: Modeling Temporal Knowledge Graphs With Sequential Copy-generation Networks</a:t>
            </a:r>
            <a:endParaRPr lang="zh-CN" altLang="en-US" sz="1800" dirty="0">
              <a:latin typeface="Times New Roman" panose="02020603050405020304" pitchFamily="18" charset="0"/>
              <a:ea typeface="+mn-ea"/>
              <a:cs typeface="Times New Roman" panose="02020603050405020304" pitchFamily="18" charset="0"/>
              <a:sym typeface="+mn-lt"/>
            </a:endParaRPr>
          </a:p>
        </p:txBody>
      </p:sp>
      <p:sp>
        <p:nvSpPr>
          <p:cNvPr id="15" name="矩形 259"/>
          <p:cNvSpPr>
            <a:spLocks noChangeArrowheads="1"/>
          </p:cNvSpPr>
          <p:nvPr/>
        </p:nvSpPr>
        <p:spPr bwMode="auto">
          <a:xfrm>
            <a:off x="5888215" y="4433274"/>
            <a:ext cx="6138777"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buNone/>
            </a:pPr>
            <a:r>
              <a:rPr lang="zh-CN" altLang="en-US" sz="2000" cap="all" dirty="0">
                <a:latin typeface="+mn-lt"/>
                <a:ea typeface="+mn-ea"/>
                <a:cs typeface="+mn-ea"/>
                <a:sym typeface="+mn-lt"/>
              </a:rPr>
              <a:t>     大连海事大学   信息科学技术学院   计算机科学与技术  </a:t>
            </a:r>
            <a:endParaRPr lang="en-US" altLang="zh-CN" sz="2000" cap="all" dirty="0">
              <a:latin typeface="+mn-lt"/>
              <a:ea typeface="+mn-ea"/>
              <a:cs typeface="+mn-ea"/>
              <a:sym typeface="+mn-lt"/>
            </a:endParaRPr>
          </a:p>
        </p:txBody>
      </p:sp>
      <p:sp>
        <p:nvSpPr>
          <p:cNvPr id="11" name="矩形 259"/>
          <p:cNvSpPr>
            <a:spLocks noChangeArrowheads="1"/>
          </p:cNvSpPr>
          <p:nvPr/>
        </p:nvSpPr>
        <p:spPr bwMode="auto">
          <a:xfrm>
            <a:off x="6104239" y="5362767"/>
            <a:ext cx="5706728"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dist">
              <a:buNone/>
            </a:pPr>
            <a:r>
              <a:rPr lang="zh-CN" altLang="en-US" sz="2000" dirty="0">
                <a:latin typeface="+mn-lt"/>
                <a:ea typeface="+mn-ea"/>
                <a:cs typeface="+mn-ea"/>
                <a:sym typeface="+mn-lt"/>
              </a:rPr>
              <a:t>汇报人：孟繁琛      指导老师：李冠宇</a:t>
            </a:r>
          </a:p>
        </p:txBody>
      </p:sp>
      <p:pic>
        <p:nvPicPr>
          <p:cNvPr id="16" name="Picture 2" descr="F:\0PPT素材\北京大学3.png"/>
          <p:cNvPicPr>
            <a:picLocks noChangeAspect="1" noChangeArrowheads="1"/>
          </p:cNvPicPr>
          <p:nvPr/>
        </p:nvPicPr>
        <p:blipFill>
          <a:blip r:embed="rId3" cstate="print">
            <a:lum bright="70000" contrast="-70000"/>
            <a:extLst>
              <a:ext uri="{BEBA8EAE-BF5A-486C-A8C5-ECC9F3942E4B}">
                <a14:imgProps xmlns:a14="http://schemas.microsoft.com/office/drawing/2010/main">
                  <a14:imgLayer r:embed="rId4">
                    <a14:imgEffect>
                      <a14:artisticPhotocopy detail="2"/>
                    </a14:imgEffect>
                  </a14:imgLayer>
                </a14:imgProps>
              </a:ext>
              <a:ext uri="{28A0092B-C50C-407E-A947-70E740481C1C}">
                <a14:useLocalDpi xmlns:a14="http://schemas.microsoft.com/office/drawing/2010/main" val="0"/>
              </a:ext>
            </a:extLst>
          </a:blip>
          <a:srcRect/>
          <a:stretch>
            <a:fillRect/>
          </a:stretch>
        </p:blipFill>
        <p:spPr bwMode="auto">
          <a:xfrm>
            <a:off x="1268033" y="1470665"/>
            <a:ext cx="3376983" cy="334774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descr="大连海事大学"/>
          <p:cNvPicPr>
            <a:picLocks noChangeAspect="1"/>
          </p:cNvPicPr>
          <p:nvPr/>
        </p:nvPicPr>
        <p:blipFill>
          <a:blip r:embed="rId5"/>
          <a:stretch>
            <a:fillRect/>
          </a:stretch>
        </p:blipFill>
        <p:spPr>
          <a:xfrm>
            <a:off x="1028775" y="1118850"/>
            <a:ext cx="3956685" cy="3937635"/>
          </a:xfrm>
          <a:prstGeom prst="rect">
            <a:avLst/>
          </a:prstGeom>
          <a:ln>
            <a:noFill/>
          </a:ln>
          <a:effectLst/>
        </p:spPr>
      </p:pic>
      <p:sp>
        <p:nvSpPr>
          <p:cNvPr id="3" name="文本框 2">
            <a:extLst>
              <a:ext uri="{FF2B5EF4-FFF2-40B4-BE49-F238E27FC236}">
                <a16:creationId xmlns:a16="http://schemas.microsoft.com/office/drawing/2014/main" id="{3DD2E976-ECAA-4D40-BF03-9CC2B0FB75C1}"/>
              </a:ext>
            </a:extLst>
          </p:cNvPr>
          <p:cNvSpPr txBox="1"/>
          <p:nvPr/>
        </p:nvSpPr>
        <p:spPr>
          <a:xfrm>
            <a:off x="5659101" y="3431659"/>
            <a:ext cx="6946521" cy="400110"/>
          </a:xfrm>
          <a:prstGeom prst="rect">
            <a:avLst/>
          </a:prstGeom>
          <a:noFill/>
        </p:spPr>
        <p:txBody>
          <a:bodyPr wrap="square" rtlCol="0">
            <a:spAutoFit/>
          </a:bodyPr>
          <a:lstStyle/>
          <a:p>
            <a:pPr algn="ctr"/>
            <a:r>
              <a:rPr lang="zh-CN" altLang="en-US" sz="2000" dirty="0"/>
              <a:t>从历史中学习：用时序复制生成网络建模时序知识图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 name="TextBox 29"/>
          <p:cNvSpPr>
            <a:spLocks noChangeArrowheads="1"/>
          </p:cNvSpPr>
          <p:nvPr/>
        </p:nvSpPr>
        <p:spPr bwMode="auto">
          <a:xfrm>
            <a:off x="2588747" y="1117558"/>
            <a:ext cx="8274346" cy="956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04" tIns="48203" rIns="96404" bIns="48203">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50000"/>
              </a:lnSpc>
              <a:spcBef>
                <a:spcPct val="0"/>
              </a:spcBef>
              <a:buNone/>
            </a:pPr>
            <a:r>
              <a:rPr lang="zh-CN" altLang="zh-CN" sz="2000" dirty="0"/>
              <a:t>生成模式负责通过从整个实体词汇中选择宾语实体来预测事实。生成模式所做的预测将预测的事实视为一个全新的事实，而不涉及任何历史。</a:t>
            </a:r>
            <a:endParaRPr lang="zh-CN" altLang="en-US" sz="1800" dirty="0">
              <a:latin typeface="+mn-lt"/>
              <a:ea typeface="+mn-ea"/>
              <a:cs typeface="+mn-ea"/>
              <a:sym typeface="+mn-lt"/>
            </a:endParaRPr>
          </a:p>
        </p:txBody>
      </p:sp>
      <p:sp>
        <p:nvSpPr>
          <p:cNvPr id="12309" name="TextBox 29"/>
          <p:cNvSpPr>
            <a:spLocks noChangeArrowheads="1"/>
          </p:cNvSpPr>
          <p:nvPr/>
        </p:nvSpPr>
        <p:spPr bwMode="auto">
          <a:xfrm>
            <a:off x="3113699" y="4186797"/>
            <a:ext cx="2805433" cy="465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04" tIns="48203" rIns="96404" bIns="48203">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50000"/>
              </a:lnSpc>
              <a:spcBef>
                <a:spcPct val="0"/>
              </a:spcBef>
              <a:buNone/>
            </a:pPr>
            <a:r>
              <a:rPr lang="zh-CN" altLang="zh-CN" sz="1800" dirty="0"/>
              <a:t>生成一个索引向量</a:t>
            </a:r>
            <a:r>
              <a:rPr lang="en-US" altLang="zh-CN" sz="1800" dirty="0" err="1"/>
              <a:t>g</a:t>
            </a:r>
            <a:r>
              <a:rPr lang="en-US" altLang="zh-CN" sz="1800" baseline="-25000" dirty="0" err="1"/>
              <a:t>q</a:t>
            </a:r>
            <a:endParaRPr lang="zh-CN" altLang="en-US" sz="1600" dirty="0">
              <a:latin typeface="+mn-lt"/>
              <a:ea typeface="+mn-ea"/>
              <a:cs typeface="+mn-ea"/>
              <a:sym typeface="+mn-lt"/>
            </a:endParaRPr>
          </a:p>
        </p:txBody>
      </p:sp>
      <p:sp>
        <p:nvSpPr>
          <p:cNvPr id="12310" name="TextBox 29"/>
          <p:cNvSpPr>
            <a:spLocks noChangeArrowheads="1"/>
          </p:cNvSpPr>
          <p:nvPr/>
        </p:nvSpPr>
        <p:spPr bwMode="auto">
          <a:xfrm>
            <a:off x="4729279" y="5686726"/>
            <a:ext cx="3816424" cy="128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04" tIns="48203" rIns="96404" bIns="48203">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50000"/>
              </a:lnSpc>
              <a:spcBef>
                <a:spcPct val="0"/>
              </a:spcBef>
              <a:buNone/>
            </a:pPr>
            <a:r>
              <a:rPr lang="zh-CN" altLang="zh-CN" sz="1800" dirty="0">
                <a:latin typeface="Times New Roman" panose="02020603050405020304" pitchFamily="18" charset="0"/>
                <a:cs typeface="Times New Roman" panose="02020603050405020304" pitchFamily="18" charset="0"/>
              </a:rPr>
              <a:t>其中</a:t>
            </a:r>
            <a:r>
              <a:rPr lang="en-US" altLang="zh-CN" sz="1800" dirty="0">
                <a:latin typeface="Times New Roman" panose="02020603050405020304" pitchFamily="18" charset="0"/>
                <a:cs typeface="Times New Roman" panose="02020603050405020304" pitchFamily="18" charset="0"/>
              </a:rPr>
              <a:t>W</a:t>
            </a:r>
            <a:r>
              <a:rPr lang="en-US" altLang="zh-CN" sz="1800" baseline="-25000" dirty="0">
                <a:latin typeface="Times New Roman" panose="02020603050405020304" pitchFamily="18" charset="0"/>
                <a:cs typeface="Times New Roman" panose="02020603050405020304" pitchFamily="18" charset="0"/>
              </a:rPr>
              <a:t>g</a:t>
            </a:r>
            <a:r>
              <a:rPr lang="en-US" altLang="zh-CN" sz="1800" dirty="0">
                <a:latin typeface="Times New Roman" panose="02020603050405020304" pitchFamily="18" charset="0"/>
                <a:cs typeface="Times New Roman" panose="02020603050405020304" pitchFamily="18" charset="0"/>
              </a:rPr>
              <a:t>∈R</a:t>
            </a:r>
            <a:r>
              <a:rPr lang="en-US" altLang="zh-CN" sz="1800" baseline="30000" dirty="0">
                <a:latin typeface="Times New Roman" panose="02020603050405020304" pitchFamily="18" charset="0"/>
                <a:cs typeface="Times New Roman" panose="02020603050405020304" pitchFamily="18" charset="0"/>
              </a:rPr>
              <a:t>3d×N</a:t>
            </a:r>
            <a:r>
              <a:rPr lang="zh-CN" altLang="zh-CN" sz="1800" dirty="0">
                <a:latin typeface="Times New Roman" panose="02020603050405020304" pitchFamily="18" charset="0"/>
                <a:cs typeface="Times New Roman" panose="02020603050405020304" pitchFamily="18" charset="0"/>
              </a:rPr>
              <a:t>和</a:t>
            </a:r>
            <a:r>
              <a:rPr lang="en-US" altLang="zh-CN" sz="1800" dirty="0" err="1">
                <a:latin typeface="Times New Roman" panose="02020603050405020304" pitchFamily="18" charset="0"/>
                <a:cs typeface="Times New Roman" panose="02020603050405020304" pitchFamily="18" charset="0"/>
              </a:rPr>
              <a:t>b</a:t>
            </a:r>
            <a:r>
              <a:rPr lang="en-US" altLang="zh-CN" sz="1800" baseline="-25000" dirty="0" err="1">
                <a:latin typeface="Times New Roman" panose="02020603050405020304" pitchFamily="18" charset="0"/>
                <a:cs typeface="Times New Roman" panose="02020603050405020304" pitchFamily="18" charset="0"/>
              </a:rPr>
              <a:t>g</a:t>
            </a:r>
            <a:r>
              <a:rPr lang="en-US" altLang="zh-CN" sz="1800" dirty="0" err="1">
                <a:latin typeface="Times New Roman" panose="02020603050405020304" pitchFamily="18" charset="0"/>
                <a:cs typeface="Times New Roman" panose="02020603050405020304" pitchFamily="18" charset="0"/>
              </a:rPr>
              <a:t>∈R</a:t>
            </a:r>
            <a:r>
              <a:rPr lang="en-US" altLang="zh-CN" sz="1800" baseline="30000" dirty="0" err="1">
                <a:latin typeface="Times New Roman" panose="02020603050405020304" pitchFamily="18" charset="0"/>
                <a:cs typeface="Times New Roman" panose="02020603050405020304" pitchFamily="18" charset="0"/>
              </a:rPr>
              <a:t>N</a:t>
            </a:r>
            <a:r>
              <a:rPr lang="zh-CN" altLang="zh-CN" sz="1800" dirty="0">
                <a:latin typeface="Times New Roman" panose="02020603050405020304" pitchFamily="18" charset="0"/>
                <a:cs typeface="Times New Roman" panose="02020603050405020304" pitchFamily="18" charset="0"/>
              </a:rPr>
              <a:t>是可训练参数。与复制模式中的</a:t>
            </a:r>
            <a:r>
              <a:rPr lang="en-US" altLang="zh-CN" sz="1800" dirty="0">
                <a:latin typeface="Times New Roman" panose="02020603050405020304" pitchFamily="18" charset="0"/>
                <a:cs typeface="Times New Roman" panose="02020603050405020304" pitchFamily="18" charset="0"/>
              </a:rPr>
              <a:t>p(c)</a:t>
            </a:r>
            <a:r>
              <a:rPr lang="zh-CN" altLang="zh-CN" sz="1800" dirty="0">
                <a:latin typeface="Times New Roman" panose="02020603050405020304" pitchFamily="18" charset="0"/>
                <a:cs typeface="Times New Roman" panose="02020603050405020304" pitchFamily="18" charset="0"/>
              </a:rPr>
              <a:t>类似，</a:t>
            </a:r>
            <a:r>
              <a:rPr lang="en-US" altLang="zh-CN" sz="1800" dirty="0">
                <a:latin typeface="Times New Roman" panose="02020603050405020304" pitchFamily="18" charset="0"/>
                <a:cs typeface="Times New Roman" panose="02020603050405020304" pitchFamily="18" charset="0"/>
              </a:rPr>
              <a:t>p(g)</a:t>
            </a:r>
            <a:r>
              <a:rPr lang="zh-CN" altLang="zh-CN" sz="1800" dirty="0">
                <a:latin typeface="Times New Roman" panose="02020603050405020304" pitchFamily="18" charset="0"/>
                <a:cs typeface="Times New Roman" panose="02020603050405020304" pitchFamily="18" charset="0"/>
              </a:rPr>
              <a:t>表示整个实体词汇上的预测概率。</a:t>
            </a:r>
            <a:endParaRPr lang="zh-CN" altLang="en-US" sz="1600" dirty="0">
              <a:latin typeface="Times New Roman" panose="02020603050405020304" pitchFamily="18" charset="0"/>
              <a:ea typeface="+mn-ea"/>
              <a:cs typeface="Times New Roman" panose="02020603050405020304" pitchFamily="18" charset="0"/>
              <a:sym typeface="+mn-lt"/>
            </a:endParaRPr>
          </a:p>
        </p:txBody>
      </p:sp>
      <p:sp>
        <p:nvSpPr>
          <p:cNvPr id="7" name="文本占位符 6"/>
          <p:cNvSpPr>
            <a:spLocks noGrp="1"/>
          </p:cNvSpPr>
          <p:nvPr>
            <p:ph type="body" sz="quarter" idx="13"/>
          </p:nvPr>
        </p:nvSpPr>
        <p:spPr>
          <a:xfrm>
            <a:off x="1768475" y="454672"/>
            <a:ext cx="3796804" cy="503560"/>
          </a:xfrm>
        </p:spPr>
        <p:txBody>
          <a:bodyPr>
            <a:normAutofit/>
          </a:bodyPr>
          <a:lstStyle/>
          <a:p>
            <a:r>
              <a:rPr lang="en-US" altLang="zh-CN" dirty="0">
                <a:latin typeface="Times New Roman" panose="02020603050405020304" pitchFamily="18" charset="0"/>
                <a:cs typeface="Times New Roman" panose="02020603050405020304" pitchFamily="18" charset="0"/>
                <a:sym typeface="+mn-lt"/>
              </a:rPr>
              <a:t>Generation Mode-</a:t>
            </a:r>
            <a:r>
              <a:rPr lang="zh-CN" altLang="en-US" dirty="0">
                <a:latin typeface="Times New Roman" panose="02020603050405020304" pitchFamily="18" charset="0"/>
                <a:cs typeface="Times New Roman" panose="02020603050405020304" pitchFamily="18" charset="0"/>
                <a:sym typeface="+mn-lt"/>
              </a:rPr>
              <a:t>生成模式</a:t>
            </a:r>
          </a:p>
        </p:txBody>
      </p:sp>
      <p:sp>
        <p:nvSpPr>
          <p:cNvPr id="31" name="灯片编号占位符 2"/>
          <p:cNvSpPr>
            <a:spLocks noGrp="1"/>
          </p:cNvSpPr>
          <p:nvPr>
            <p:ph type="sldNum" sz="quarter" idx="4294967295"/>
          </p:nvPr>
        </p:nvSpPr>
        <p:spPr>
          <a:xfrm>
            <a:off x="12230100" y="266700"/>
            <a:ext cx="628650" cy="385763"/>
          </a:xfrm>
        </p:spPr>
        <p:txBody>
          <a:bodyPr/>
          <a:lstStyle/>
          <a:p>
            <a:fld id="{370D8578-DDD4-487D-A316-C8E65CC577E1}" type="slidenum">
              <a:rPr lang="zh-CN" altLang="en-US" smtClean="0">
                <a:latin typeface="+mn-lt"/>
                <a:ea typeface="+mn-ea"/>
                <a:cs typeface="+mn-ea"/>
                <a:sym typeface="+mn-lt"/>
              </a:rPr>
              <a:t>10</a:t>
            </a:fld>
            <a:endParaRPr lang="zh-CN" altLang="en-US" dirty="0">
              <a:latin typeface="+mn-lt"/>
              <a:ea typeface="+mn-ea"/>
              <a:cs typeface="+mn-ea"/>
              <a:sym typeface="+mn-lt"/>
            </a:endParaRPr>
          </a:p>
        </p:txBody>
      </p:sp>
      <p:pic>
        <p:nvPicPr>
          <p:cNvPr id="17" name="图片 16" descr="大连海事大学"/>
          <p:cNvPicPr>
            <a:picLocks noChangeAspect="1"/>
          </p:cNvPicPr>
          <p:nvPr/>
        </p:nvPicPr>
        <p:blipFill>
          <a:blip r:embed="rId3"/>
          <a:stretch>
            <a:fillRect/>
          </a:stretch>
        </p:blipFill>
        <p:spPr>
          <a:xfrm>
            <a:off x="308610" y="232410"/>
            <a:ext cx="913130" cy="897890"/>
          </a:xfrm>
          <a:prstGeom prst="rect">
            <a:avLst/>
          </a:prstGeom>
        </p:spPr>
      </p:pic>
      <p:sp>
        <p:nvSpPr>
          <p:cNvPr id="41" name="Freeform 20">
            <a:extLst>
              <a:ext uri="{FF2B5EF4-FFF2-40B4-BE49-F238E27FC236}">
                <a16:creationId xmlns:a16="http://schemas.microsoft.com/office/drawing/2014/main" id="{445CAACC-C2E0-47F2-BE27-2A4555220564}"/>
              </a:ext>
            </a:extLst>
          </p:cNvPr>
          <p:cNvSpPr/>
          <p:nvPr/>
        </p:nvSpPr>
        <p:spPr>
          <a:xfrm>
            <a:off x="3909095" y="2709772"/>
            <a:ext cx="1214645" cy="1214646"/>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95" dirty="0">
                <a:latin typeface="linea-basic-10" panose="02000509000000000000" pitchFamily="49" charset="0"/>
              </a:rPr>
              <a:t>d</a:t>
            </a:r>
          </a:p>
        </p:txBody>
      </p:sp>
      <p:sp>
        <p:nvSpPr>
          <p:cNvPr id="42" name="Freeform 22">
            <a:extLst>
              <a:ext uri="{FF2B5EF4-FFF2-40B4-BE49-F238E27FC236}">
                <a16:creationId xmlns:a16="http://schemas.microsoft.com/office/drawing/2014/main" id="{6CB392AF-965F-4333-80B4-675ECBF3A658}"/>
              </a:ext>
            </a:extLst>
          </p:cNvPr>
          <p:cNvSpPr/>
          <p:nvPr/>
        </p:nvSpPr>
        <p:spPr>
          <a:xfrm>
            <a:off x="7849399" y="2680221"/>
            <a:ext cx="1214645" cy="1214646"/>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95" dirty="0">
                <a:latin typeface="linea-basic-10" panose="02000509000000000000" pitchFamily="49" charset="0"/>
              </a:rPr>
              <a:t>X</a:t>
            </a:r>
          </a:p>
        </p:txBody>
      </p:sp>
      <p:sp>
        <p:nvSpPr>
          <p:cNvPr id="43" name="Freeform 38">
            <a:extLst>
              <a:ext uri="{FF2B5EF4-FFF2-40B4-BE49-F238E27FC236}">
                <a16:creationId xmlns:a16="http://schemas.microsoft.com/office/drawing/2014/main" id="{B7244D3E-06A6-43AF-BCBF-618C3B58DF65}"/>
              </a:ext>
            </a:extLst>
          </p:cNvPr>
          <p:cNvSpPr/>
          <p:nvPr/>
        </p:nvSpPr>
        <p:spPr>
          <a:xfrm>
            <a:off x="4303554" y="3074682"/>
            <a:ext cx="425725" cy="425725"/>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rgbClr val="0070C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5" b="1" dirty="0">
                <a:latin typeface="Source Sans Pro" panose="020B0503030403020204" charset="0"/>
              </a:rPr>
              <a:t>01</a:t>
            </a:r>
          </a:p>
        </p:txBody>
      </p:sp>
      <p:sp>
        <p:nvSpPr>
          <p:cNvPr id="44" name="Freeform 39">
            <a:extLst>
              <a:ext uri="{FF2B5EF4-FFF2-40B4-BE49-F238E27FC236}">
                <a16:creationId xmlns:a16="http://schemas.microsoft.com/office/drawing/2014/main" id="{25E08633-79E6-401D-89F0-54DB4B59E006}"/>
              </a:ext>
            </a:extLst>
          </p:cNvPr>
          <p:cNvSpPr/>
          <p:nvPr/>
        </p:nvSpPr>
        <p:spPr>
          <a:xfrm>
            <a:off x="8243858" y="3074682"/>
            <a:ext cx="425725" cy="425725"/>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rgbClr val="0070C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5" b="1" dirty="0">
                <a:latin typeface="Source Sans Pro" panose="020B0503030403020204" charset="0"/>
              </a:rPr>
              <a:t>02</a:t>
            </a:r>
          </a:p>
        </p:txBody>
      </p:sp>
      <p:grpSp>
        <p:nvGrpSpPr>
          <p:cNvPr id="45" name="Group 27">
            <a:extLst>
              <a:ext uri="{FF2B5EF4-FFF2-40B4-BE49-F238E27FC236}">
                <a16:creationId xmlns:a16="http://schemas.microsoft.com/office/drawing/2014/main" id="{81009237-E31E-429C-BC2B-225C64873035}"/>
              </a:ext>
            </a:extLst>
          </p:cNvPr>
          <p:cNvGrpSpPr/>
          <p:nvPr/>
        </p:nvGrpSpPr>
        <p:grpSpPr>
          <a:xfrm rot="19485543" flipV="1">
            <a:off x="5701853" y="2688789"/>
            <a:ext cx="1788865" cy="1256612"/>
            <a:chOff x="2479024" y="1905068"/>
            <a:chExt cx="1696599" cy="1595371"/>
          </a:xfrm>
          <a:solidFill>
            <a:srgbClr val="0070C0"/>
          </a:solidFill>
          <a:effectLst/>
        </p:grpSpPr>
        <p:sp>
          <p:nvSpPr>
            <p:cNvPr id="46" name="Freeform 7">
              <a:extLst>
                <a:ext uri="{FF2B5EF4-FFF2-40B4-BE49-F238E27FC236}">
                  <a16:creationId xmlns:a16="http://schemas.microsoft.com/office/drawing/2014/main" id="{5A25BC23-4372-4C05-B62C-D5E097EE5DE7}"/>
                </a:ext>
              </a:extLst>
            </p:cNvPr>
            <p:cNvSpPr/>
            <p:nvPr/>
          </p:nvSpPr>
          <p:spPr bwMode="auto">
            <a:xfrm flipV="1">
              <a:off x="2479024" y="2790291"/>
              <a:ext cx="1108075" cy="710148"/>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grpFill/>
            <a:ln>
              <a:noFill/>
            </a:ln>
          </p:spPr>
          <p:txBody>
            <a:bodyPr vert="horz" wrap="square" lIns="96413" tIns="48207" rIns="96413" bIns="48207" numCol="1" anchor="t" anchorCtr="0" compatLnSpc="1"/>
            <a:lstStyle/>
            <a:p>
              <a:endParaRPr lang="en-US" dirty="0">
                <a:latin typeface="Source Sans Pro" panose="020B0503030403020204" charset="0"/>
              </a:endParaRPr>
            </a:p>
          </p:txBody>
        </p:sp>
        <p:sp>
          <p:nvSpPr>
            <p:cNvPr id="47" name="Freeform 8">
              <a:extLst>
                <a:ext uri="{FF2B5EF4-FFF2-40B4-BE49-F238E27FC236}">
                  <a16:creationId xmlns:a16="http://schemas.microsoft.com/office/drawing/2014/main" id="{14573990-1775-4BA1-AD8F-FA1D251F0EA0}"/>
                </a:ext>
              </a:extLst>
            </p:cNvPr>
            <p:cNvSpPr/>
            <p:nvPr/>
          </p:nvSpPr>
          <p:spPr bwMode="auto">
            <a:xfrm rot="287650">
              <a:off x="3170736" y="1905068"/>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grpFill/>
            <a:ln>
              <a:noFill/>
            </a:ln>
          </p:spPr>
          <p:txBody>
            <a:bodyPr vert="horz" wrap="square" lIns="96413" tIns="48207" rIns="96413" bIns="48207" numCol="1" anchor="t" anchorCtr="0" compatLnSpc="1"/>
            <a:lstStyle/>
            <a:p>
              <a:endParaRPr lang="en-US" dirty="0">
                <a:latin typeface="Source Sans Pro" panose="020B0503030403020204" charset="0"/>
              </a:endParaRPr>
            </a:p>
          </p:txBody>
        </p:sp>
      </p:grpSp>
      <p:sp>
        <p:nvSpPr>
          <p:cNvPr id="10" name="文本框 9">
            <a:extLst>
              <a:ext uri="{FF2B5EF4-FFF2-40B4-BE49-F238E27FC236}">
                <a16:creationId xmlns:a16="http://schemas.microsoft.com/office/drawing/2014/main" id="{ACF2EDB8-EF48-4C46-BEB0-CB0B4646419E}"/>
              </a:ext>
            </a:extLst>
          </p:cNvPr>
          <p:cNvSpPr txBox="1"/>
          <p:nvPr/>
        </p:nvSpPr>
        <p:spPr>
          <a:xfrm>
            <a:off x="7040629" y="4177550"/>
            <a:ext cx="2832182" cy="646331"/>
          </a:xfrm>
          <a:prstGeom prst="rect">
            <a:avLst/>
          </a:prstGeom>
          <a:noFill/>
        </p:spPr>
        <p:txBody>
          <a:bodyPr wrap="square" rtlCol="0">
            <a:spAutoFit/>
          </a:bodyPr>
          <a:lstStyle/>
          <a:p>
            <a:r>
              <a:rPr lang="zh-CN" altLang="zh-CN" sz="1800" dirty="0"/>
              <a:t>利用</a:t>
            </a:r>
            <a:r>
              <a:rPr lang="en-US" altLang="zh-CN" sz="1800" dirty="0" err="1"/>
              <a:t>Softmax</a:t>
            </a:r>
            <a:r>
              <a:rPr lang="zh-CN" altLang="zh-CN" sz="1800" dirty="0"/>
              <a:t>函数进行归一化以进行预测</a:t>
            </a:r>
            <a:endParaRPr lang="zh-CN" altLang="en-US" dirty="0"/>
          </a:p>
        </p:txBody>
      </p:sp>
      <p:pic>
        <p:nvPicPr>
          <p:cNvPr id="11" name="图片 10">
            <a:extLst>
              <a:ext uri="{FF2B5EF4-FFF2-40B4-BE49-F238E27FC236}">
                <a16:creationId xmlns:a16="http://schemas.microsoft.com/office/drawing/2014/main" id="{02C69F68-2539-44C9-BFB7-8C8E4CAA2CBC}"/>
              </a:ext>
            </a:extLst>
          </p:cNvPr>
          <p:cNvPicPr>
            <a:picLocks noChangeAspect="1"/>
          </p:cNvPicPr>
          <p:nvPr/>
        </p:nvPicPr>
        <p:blipFill>
          <a:blip r:embed="rId4"/>
          <a:stretch>
            <a:fillRect/>
          </a:stretch>
        </p:blipFill>
        <p:spPr>
          <a:xfrm>
            <a:off x="3118880" y="4936762"/>
            <a:ext cx="2852040" cy="465396"/>
          </a:xfrm>
          <a:prstGeom prst="rect">
            <a:avLst/>
          </a:prstGeom>
        </p:spPr>
      </p:pic>
      <p:pic>
        <p:nvPicPr>
          <p:cNvPr id="12" name="图片 11">
            <a:extLst>
              <a:ext uri="{FF2B5EF4-FFF2-40B4-BE49-F238E27FC236}">
                <a16:creationId xmlns:a16="http://schemas.microsoft.com/office/drawing/2014/main" id="{032A8CBD-6894-4062-9862-01904299A4F7}"/>
              </a:ext>
            </a:extLst>
          </p:cNvPr>
          <p:cNvPicPr>
            <a:picLocks noChangeAspect="1"/>
          </p:cNvPicPr>
          <p:nvPr/>
        </p:nvPicPr>
        <p:blipFill>
          <a:blip r:embed="rId5"/>
          <a:stretch>
            <a:fillRect/>
          </a:stretch>
        </p:blipFill>
        <p:spPr>
          <a:xfrm>
            <a:off x="7193986" y="4936762"/>
            <a:ext cx="2703434" cy="527813"/>
          </a:xfrm>
          <a:prstGeom prst="rect">
            <a:avLst/>
          </a:prstGeom>
        </p:spPr>
      </p:pic>
    </p:spTree>
    <p:extLst>
      <p:ext uri="{BB962C8B-B14F-4D97-AF65-F5344CB8AC3E}">
        <p14:creationId xmlns:p14="http://schemas.microsoft.com/office/powerpoint/2010/main" val="267422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4"/>
          <p:cNvSpPr>
            <a:spLocks noChangeArrowheads="1"/>
          </p:cNvSpPr>
          <p:nvPr/>
        </p:nvSpPr>
        <p:spPr bwMode="auto">
          <a:xfrm>
            <a:off x="1123750" y="1656571"/>
            <a:ext cx="390677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266700" algn="just"/>
            <a:r>
              <a:rPr lang="en-US" altLang="zh-CN" kern="100" dirty="0">
                <a:latin typeface="Times New Roman" panose="02020603050405020304" pitchFamily="18" charset="0"/>
                <a:cs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当给定一个查询</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s,p,?,t</a:t>
            </a:r>
            <a:r>
              <a:rPr lang="en-US" altLang="zh-CN" kern="100" dirty="0">
                <a:latin typeface="Times New Roman" panose="02020603050405020304" pitchFamily="18" charset="0"/>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预测（宾语）实体时，可以被视为一个多类分类任务，其中每个类对应一个宾语实体。学习目标是最小化训练期间存在的</a:t>
            </a:r>
            <a:r>
              <a:rPr lang="en-US" altLang="zh-CN" kern="100" dirty="0">
                <a:latin typeface="Times New Roman" panose="02020603050405020304" pitchFamily="18" charset="0"/>
                <a:cs typeface="Times New Roman" panose="02020603050405020304" pitchFamily="18" charset="0"/>
              </a:rPr>
              <a:t>TKG</a:t>
            </a:r>
            <a:r>
              <a:rPr lang="zh-CN" altLang="zh-CN" kern="100" dirty="0">
                <a:latin typeface="Times New Roman" panose="02020603050405020304" pitchFamily="18" charset="0"/>
                <a:cs typeface="Times New Roman" panose="02020603050405020304" pitchFamily="18" charset="0"/>
              </a:rPr>
              <a:t>快照的所有事实的交叉熵损失</a:t>
            </a:r>
            <a:r>
              <a:rPr lang="en-US" altLang="zh-CN" kern="100" dirty="0">
                <a:latin typeface="Times New Roman" panose="02020603050405020304" pitchFamily="18" charset="0"/>
                <a:cs typeface="Times New Roman" panose="02020603050405020304" pitchFamily="18" charset="0"/>
              </a:rPr>
              <a:t>L</a:t>
            </a:r>
            <a:r>
              <a:rPr lang="zh-CN" altLang="zh-CN" kern="100" dirty="0">
                <a:latin typeface="Times New Roman" panose="02020603050405020304" pitchFamily="18" charset="0"/>
                <a:cs typeface="Times New Roman" panose="02020603050405020304" pitchFamily="18" charset="0"/>
              </a:rPr>
              <a:t>：</a:t>
            </a:r>
            <a:endParaRPr lang="zh-CN" altLang="zh-CN" kern="100" dirty="0">
              <a:cs typeface="Times New Roman" panose="02020603050405020304" pitchFamily="18" charset="0"/>
            </a:endParaRPr>
          </a:p>
        </p:txBody>
      </p:sp>
      <p:sp>
        <p:nvSpPr>
          <p:cNvPr id="27" name="Rectangle 24"/>
          <p:cNvSpPr>
            <a:spLocks noChangeArrowheads="1"/>
          </p:cNvSpPr>
          <p:nvPr/>
        </p:nvSpPr>
        <p:spPr bwMode="auto">
          <a:xfrm>
            <a:off x="884759" y="5272509"/>
            <a:ext cx="4608512" cy="1193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dirty="0">
                <a:latin typeface="Times New Roman" panose="02020603050405020304" pitchFamily="18" charset="0"/>
                <a:cs typeface="Times New Roman" panose="02020603050405020304" pitchFamily="18" charset="0"/>
                <a:sym typeface="+mn-lt"/>
              </a:rPr>
              <a:t>其中</a:t>
            </a:r>
            <a:r>
              <a:rPr lang="en-US" altLang="zh-CN" dirty="0" err="1">
                <a:latin typeface="Times New Roman" panose="02020603050405020304" pitchFamily="18" charset="0"/>
                <a:cs typeface="Times New Roman" panose="02020603050405020304" pitchFamily="18" charset="0"/>
                <a:sym typeface="+mn-lt"/>
              </a:rPr>
              <a:t>o</a:t>
            </a:r>
            <a:r>
              <a:rPr lang="en-US" altLang="zh-CN" baseline="-25000" dirty="0" err="1">
                <a:latin typeface="Times New Roman" panose="02020603050405020304" pitchFamily="18" charset="0"/>
                <a:cs typeface="Times New Roman" panose="02020603050405020304" pitchFamily="18" charset="0"/>
                <a:sym typeface="+mn-lt"/>
              </a:rPr>
              <a:t>it</a:t>
            </a:r>
            <a:r>
              <a:rPr lang="zh-CN" altLang="en-US" dirty="0">
                <a:latin typeface="Times New Roman" panose="02020603050405020304" pitchFamily="18" charset="0"/>
                <a:cs typeface="Times New Roman" panose="02020603050405020304" pitchFamily="18" charset="0"/>
                <a:sym typeface="+mn-lt"/>
              </a:rPr>
              <a:t>是快照</a:t>
            </a:r>
            <a:r>
              <a:rPr lang="en-US" altLang="zh-CN" dirty="0">
                <a:latin typeface="Times New Roman" panose="02020603050405020304" pitchFamily="18" charset="0"/>
                <a:cs typeface="Times New Roman" panose="02020603050405020304" pitchFamily="18" charset="0"/>
                <a:sym typeface="+mn-lt"/>
              </a:rPr>
              <a:t>G</a:t>
            </a:r>
            <a:r>
              <a:rPr lang="en-US" altLang="zh-CN" baseline="-25000" dirty="0">
                <a:latin typeface="Times New Roman" panose="02020603050405020304" pitchFamily="18" charset="0"/>
                <a:cs typeface="Times New Roman" panose="02020603050405020304" pitchFamily="18" charset="0"/>
                <a:sym typeface="+mn-lt"/>
              </a:rPr>
              <a:t>t</a:t>
            </a:r>
            <a:r>
              <a:rPr lang="zh-CN" altLang="en-US" dirty="0">
                <a:latin typeface="Times New Roman" panose="02020603050405020304" pitchFamily="18" charset="0"/>
                <a:cs typeface="Times New Roman" panose="02020603050405020304" pitchFamily="18" charset="0"/>
                <a:sym typeface="+mn-lt"/>
              </a:rPr>
              <a:t>中的第</a:t>
            </a:r>
            <a:r>
              <a:rPr lang="en-US" altLang="zh-CN" dirty="0" err="1">
                <a:latin typeface="Times New Roman" panose="02020603050405020304" pitchFamily="18" charset="0"/>
                <a:cs typeface="Times New Roman" panose="02020603050405020304" pitchFamily="18" charset="0"/>
                <a:sym typeface="+mn-lt"/>
              </a:rPr>
              <a:t>i</a:t>
            </a:r>
            <a:r>
              <a:rPr lang="zh-CN" altLang="en-US" dirty="0">
                <a:latin typeface="Times New Roman" panose="02020603050405020304" pitchFamily="18" charset="0"/>
                <a:cs typeface="Times New Roman" panose="02020603050405020304" pitchFamily="18" charset="0"/>
                <a:sym typeface="+mn-lt"/>
              </a:rPr>
              <a:t>个</a:t>
            </a:r>
            <a:r>
              <a:rPr lang="en-US" altLang="zh-CN" dirty="0">
                <a:latin typeface="Times New Roman" panose="02020603050405020304" pitchFamily="18" charset="0"/>
                <a:cs typeface="Times New Roman" panose="02020603050405020304" pitchFamily="18" charset="0"/>
                <a:sym typeface="+mn-lt"/>
              </a:rPr>
              <a:t>ground truth</a:t>
            </a:r>
            <a:r>
              <a:rPr lang="zh-CN" altLang="en-US" dirty="0">
                <a:latin typeface="Times New Roman" panose="02020603050405020304" pitchFamily="18" charset="0"/>
                <a:cs typeface="Times New Roman" panose="02020603050405020304" pitchFamily="18" charset="0"/>
                <a:sym typeface="+mn-lt"/>
              </a:rPr>
              <a:t>宾语实体， </a:t>
            </a:r>
            <a:r>
              <a:rPr lang="en-US" altLang="zh-CN" dirty="0">
                <a:latin typeface="Times New Roman" panose="02020603050405020304" pitchFamily="18" charset="0"/>
                <a:cs typeface="Times New Roman" panose="02020603050405020304" pitchFamily="18" charset="0"/>
                <a:sym typeface="+mn-lt"/>
              </a:rPr>
              <a:t>p(</a:t>
            </a:r>
            <a:r>
              <a:rPr lang="en-US" altLang="zh-CN" dirty="0" err="1">
                <a:latin typeface="Times New Roman" panose="02020603050405020304" pitchFamily="18" charset="0"/>
                <a:cs typeface="Times New Roman" panose="02020603050405020304" pitchFamily="18" charset="0"/>
                <a:sym typeface="+mn-lt"/>
              </a:rPr>
              <a:t>y</a:t>
            </a:r>
            <a:r>
              <a:rPr lang="en-US" altLang="zh-CN" baseline="-25000" dirty="0" err="1">
                <a:latin typeface="Times New Roman" panose="02020603050405020304" pitchFamily="18" charset="0"/>
                <a:cs typeface="Times New Roman" panose="02020603050405020304" pitchFamily="18" charset="0"/>
                <a:sym typeface="+mn-lt"/>
              </a:rPr>
              <a:t>ik</a:t>
            </a:r>
            <a:r>
              <a:rPr lang="en-US" altLang="zh-CN" dirty="0" err="1">
                <a:latin typeface="Times New Roman" panose="02020603050405020304" pitchFamily="18" charset="0"/>
                <a:cs typeface="Times New Roman" panose="02020603050405020304" pitchFamily="18" charset="0"/>
                <a:sym typeface="+mn-lt"/>
              </a:rPr>
              <a:t>|s,p,t</a:t>
            </a:r>
            <a:r>
              <a:rPr lang="en-US" altLang="zh-CN" dirty="0">
                <a:latin typeface="Times New Roman" panose="02020603050405020304" pitchFamily="18" charset="0"/>
                <a:cs typeface="Times New Roman" panose="02020603050405020304" pitchFamily="18" charset="0"/>
                <a:sym typeface="+mn-lt"/>
              </a:rPr>
              <a:t>)</a:t>
            </a:r>
            <a:r>
              <a:rPr lang="zh-CN" altLang="en-US" dirty="0">
                <a:latin typeface="Times New Roman" panose="02020603050405020304" pitchFamily="18" charset="0"/>
                <a:cs typeface="Times New Roman" panose="02020603050405020304" pitchFamily="18" charset="0"/>
                <a:sym typeface="+mn-lt"/>
              </a:rPr>
              <a:t>是当第</a:t>
            </a:r>
            <a:r>
              <a:rPr lang="en-US" altLang="zh-CN" dirty="0" err="1">
                <a:latin typeface="Times New Roman" panose="02020603050405020304" pitchFamily="18" charset="0"/>
                <a:cs typeface="Times New Roman" panose="02020603050405020304" pitchFamily="18" charset="0"/>
                <a:sym typeface="+mn-lt"/>
              </a:rPr>
              <a:t>i</a:t>
            </a:r>
            <a:r>
              <a:rPr lang="zh-CN" altLang="en-US" dirty="0">
                <a:latin typeface="Times New Roman" panose="02020603050405020304" pitchFamily="18" charset="0"/>
                <a:cs typeface="Times New Roman" panose="02020603050405020304" pitchFamily="18" charset="0"/>
                <a:sym typeface="+mn-lt"/>
              </a:rPr>
              <a:t>个</a:t>
            </a:r>
            <a:r>
              <a:rPr lang="en-US" altLang="zh-CN" dirty="0">
                <a:latin typeface="Times New Roman" panose="02020603050405020304" pitchFamily="18" charset="0"/>
                <a:cs typeface="Times New Roman" panose="02020603050405020304" pitchFamily="18" charset="0"/>
                <a:sym typeface="+mn-lt"/>
              </a:rPr>
              <a:t>ground truth</a:t>
            </a:r>
            <a:r>
              <a:rPr lang="zh-CN" altLang="en-US" dirty="0">
                <a:latin typeface="Times New Roman" panose="02020603050405020304" pitchFamily="18" charset="0"/>
                <a:cs typeface="Times New Roman" panose="02020603050405020304" pitchFamily="18" charset="0"/>
                <a:sym typeface="+mn-lt"/>
              </a:rPr>
              <a:t>宾语实体是</a:t>
            </a:r>
            <a:r>
              <a:rPr lang="en-US" altLang="zh-CN" dirty="0">
                <a:latin typeface="Times New Roman" panose="02020603050405020304" pitchFamily="18" charset="0"/>
                <a:cs typeface="Times New Roman" panose="02020603050405020304" pitchFamily="18" charset="0"/>
                <a:sym typeface="+mn-lt"/>
              </a:rPr>
              <a:t>o</a:t>
            </a:r>
            <a:r>
              <a:rPr lang="en-US" altLang="zh-CN" baseline="-25000" dirty="0">
                <a:latin typeface="Times New Roman" panose="02020603050405020304" pitchFamily="18" charset="0"/>
                <a:cs typeface="Times New Roman" panose="02020603050405020304" pitchFamily="18" charset="0"/>
                <a:sym typeface="+mn-lt"/>
              </a:rPr>
              <a:t>i</a:t>
            </a:r>
            <a:r>
              <a:rPr lang="zh-CN" altLang="en-US" dirty="0">
                <a:latin typeface="Times New Roman" panose="02020603050405020304" pitchFamily="18" charset="0"/>
                <a:cs typeface="Times New Roman" panose="02020603050405020304" pitchFamily="18" charset="0"/>
                <a:sym typeface="+mn-lt"/>
              </a:rPr>
              <a:t>时，快照</a:t>
            </a:r>
            <a:r>
              <a:rPr lang="en-US" altLang="zh-CN" dirty="0">
                <a:latin typeface="Times New Roman" panose="02020603050405020304" pitchFamily="18" charset="0"/>
                <a:cs typeface="Times New Roman" panose="02020603050405020304" pitchFamily="18" charset="0"/>
                <a:sym typeface="+mn-lt"/>
              </a:rPr>
              <a:t>G</a:t>
            </a:r>
            <a:r>
              <a:rPr lang="en-US" altLang="zh-CN" baseline="-25000" dirty="0">
                <a:latin typeface="Times New Roman" panose="02020603050405020304" pitchFamily="18" charset="0"/>
                <a:cs typeface="Times New Roman" panose="02020603050405020304" pitchFamily="18" charset="0"/>
                <a:sym typeface="+mn-lt"/>
              </a:rPr>
              <a:t>t</a:t>
            </a:r>
            <a:r>
              <a:rPr lang="zh-CN" altLang="en-US" dirty="0">
                <a:latin typeface="Times New Roman" panose="02020603050405020304" pitchFamily="18" charset="0"/>
                <a:cs typeface="Times New Roman" panose="02020603050405020304" pitchFamily="18" charset="0"/>
                <a:sym typeface="+mn-lt"/>
              </a:rPr>
              <a:t>中的第</a:t>
            </a:r>
            <a:r>
              <a:rPr lang="en-US" altLang="zh-CN" dirty="0">
                <a:latin typeface="Times New Roman" panose="02020603050405020304" pitchFamily="18" charset="0"/>
                <a:cs typeface="Times New Roman" panose="02020603050405020304" pitchFamily="18" charset="0"/>
                <a:sym typeface="+mn-lt"/>
              </a:rPr>
              <a:t>k</a:t>
            </a:r>
            <a:r>
              <a:rPr lang="zh-CN" altLang="en-US" dirty="0">
                <a:latin typeface="Times New Roman" panose="02020603050405020304" pitchFamily="18" charset="0"/>
                <a:cs typeface="Times New Roman" panose="02020603050405020304" pitchFamily="18" charset="0"/>
                <a:sym typeface="+mn-lt"/>
              </a:rPr>
              <a:t>个宾语实体的组合概率值。</a:t>
            </a:r>
            <a:endParaRPr lang="en-US" altLang="zh-CN" dirty="0">
              <a:latin typeface="Times New Roman" panose="02020603050405020304" pitchFamily="18" charset="0"/>
              <a:cs typeface="Times New Roman" panose="02020603050405020304" pitchFamily="18" charset="0"/>
              <a:sym typeface="+mn-lt"/>
            </a:endParaRPr>
          </a:p>
        </p:txBody>
      </p:sp>
      <p:sp>
        <p:nvSpPr>
          <p:cNvPr id="21" name="文本占位符 20"/>
          <p:cNvSpPr>
            <a:spLocks noGrp="1"/>
          </p:cNvSpPr>
          <p:nvPr>
            <p:ph type="body" sz="quarter" idx="13"/>
          </p:nvPr>
        </p:nvSpPr>
        <p:spPr>
          <a:xfrm>
            <a:off x="1768475" y="454672"/>
            <a:ext cx="6821139" cy="503560"/>
          </a:xfrm>
        </p:spPr>
        <p:txBody>
          <a:bodyPr>
            <a:normAutofit/>
          </a:bodyPr>
          <a:lstStyle/>
          <a:p>
            <a:r>
              <a:rPr lang="en-US" altLang="zh-CN" dirty="0">
                <a:latin typeface="Times New Roman" panose="02020603050405020304" pitchFamily="18" charset="0"/>
                <a:cs typeface="Times New Roman" panose="02020603050405020304" pitchFamily="18" charset="0"/>
                <a:sym typeface="+mn-lt"/>
              </a:rPr>
              <a:t>Learning Objective and Inference-</a:t>
            </a:r>
            <a:r>
              <a:rPr lang="zh-CN" altLang="en-US" dirty="0">
                <a:latin typeface="Times New Roman" panose="02020603050405020304" pitchFamily="18" charset="0"/>
                <a:cs typeface="Times New Roman" panose="02020603050405020304" pitchFamily="18" charset="0"/>
                <a:sym typeface="+mn-lt"/>
              </a:rPr>
              <a:t>学习目标和推理</a:t>
            </a:r>
          </a:p>
        </p:txBody>
      </p:sp>
      <p:sp>
        <p:nvSpPr>
          <p:cNvPr id="3" name="灯片编号占位符 2"/>
          <p:cNvSpPr>
            <a:spLocks noGrp="1"/>
          </p:cNvSpPr>
          <p:nvPr>
            <p:ph type="sldNum" sz="quarter" idx="4294967295"/>
          </p:nvPr>
        </p:nvSpPr>
        <p:spPr>
          <a:xfrm>
            <a:off x="12385675" y="6911975"/>
            <a:ext cx="473075" cy="384175"/>
          </a:xfrm>
        </p:spPr>
        <p:txBody>
          <a:bodyPr/>
          <a:lstStyle/>
          <a:p>
            <a:fld id="{8C92ADDF-ABC6-4EEC-846D-A1AE2D410679}" type="slidenum">
              <a:rPr lang="zh-CN" altLang="en-US" smtClean="0">
                <a:latin typeface="+mn-lt"/>
                <a:ea typeface="+mn-ea"/>
                <a:cs typeface="+mn-ea"/>
                <a:sym typeface="+mn-lt"/>
              </a:rPr>
              <a:t>11</a:t>
            </a:fld>
            <a:endParaRPr lang="zh-CN" altLang="en-US">
              <a:latin typeface="+mn-lt"/>
              <a:ea typeface="+mn-ea"/>
              <a:cs typeface="+mn-ea"/>
              <a:sym typeface="+mn-lt"/>
            </a:endParaRPr>
          </a:p>
        </p:txBody>
      </p:sp>
      <p:pic>
        <p:nvPicPr>
          <p:cNvPr id="2" name="图片 1" descr="大连海事大学"/>
          <p:cNvPicPr>
            <a:picLocks noChangeAspect="1"/>
          </p:cNvPicPr>
          <p:nvPr/>
        </p:nvPicPr>
        <p:blipFill>
          <a:blip r:embed="rId3"/>
          <a:stretch>
            <a:fillRect/>
          </a:stretch>
        </p:blipFill>
        <p:spPr>
          <a:xfrm>
            <a:off x="308610" y="232410"/>
            <a:ext cx="913130" cy="897890"/>
          </a:xfrm>
          <a:prstGeom prst="rect">
            <a:avLst/>
          </a:prstGeom>
        </p:spPr>
      </p:pic>
      <p:pic>
        <p:nvPicPr>
          <p:cNvPr id="28" name="图片 27">
            <a:extLst>
              <a:ext uri="{FF2B5EF4-FFF2-40B4-BE49-F238E27FC236}">
                <a16:creationId xmlns:a16="http://schemas.microsoft.com/office/drawing/2014/main" id="{D384E6D7-3BD3-43C5-84F0-A6D0F67E2E0F}"/>
              </a:ext>
            </a:extLst>
          </p:cNvPr>
          <p:cNvPicPr/>
          <p:nvPr/>
        </p:nvPicPr>
        <p:blipFill>
          <a:blip r:embed="rId4"/>
          <a:stretch>
            <a:fillRect/>
          </a:stretch>
        </p:blipFill>
        <p:spPr>
          <a:xfrm>
            <a:off x="1447354" y="3383458"/>
            <a:ext cx="3483323" cy="952948"/>
          </a:xfrm>
          <a:prstGeom prst="rect">
            <a:avLst/>
          </a:prstGeom>
          <a:noFill/>
          <a:ln>
            <a:noFill/>
          </a:ln>
        </p:spPr>
      </p:pic>
      <p:sp>
        <p:nvSpPr>
          <p:cNvPr id="31" name="文本框 30">
            <a:extLst>
              <a:ext uri="{FF2B5EF4-FFF2-40B4-BE49-F238E27FC236}">
                <a16:creationId xmlns:a16="http://schemas.microsoft.com/office/drawing/2014/main" id="{A315AA6F-2BB2-42E5-94C3-740E6294458D}"/>
              </a:ext>
            </a:extLst>
          </p:cNvPr>
          <p:cNvSpPr txBox="1"/>
          <p:nvPr/>
        </p:nvSpPr>
        <p:spPr>
          <a:xfrm>
            <a:off x="6213351" y="1600101"/>
            <a:ext cx="5472608" cy="1477328"/>
          </a:xfrm>
          <a:prstGeom prst="rect">
            <a:avLst/>
          </a:prstGeom>
          <a:noFill/>
        </p:spPr>
        <p:txBody>
          <a:bodyPr wrap="square" rtlCol="0">
            <a:spAutoFit/>
          </a:bodyPr>
          <a:lstStyle/>
          <a:p>
            <a:r>
              <a:rPr lang="zh-CN" altLang="en-US" dirty="0"/>
              <a:t>         为了确保实体词汇中所有实体的概率和等于</a:t>
            </a:r>
            <a:r>
              <a:rPr lang="en-US" altLang="zh-CN" dirty="0"/>
              <a:t>1</a:t>
            </a:r>
            <a:r>
              <a:rPr lang="zh-CN" altLang="en-US" dirty="0"/>
              <a:t>，引入了系数</a:t>
            </a:r>
            <a:r>
              <a:rPr lang="en-US" altLang="zh-CN" dirty="0"/>
              <a:t>α</a:t>
            </a:r>
            <a:r>
              <a:rPr lang="zh-CN" altLang="en-US" dirty="0"/>
              <a:t>来调整复制模式和生成模式之间的权重。</a:t>
            </a:r>
            <a:r>
              <a:rPr lang="en-US" altLang="zh-CN" dirty="0" err="1"/>
              <a:t>CyGNet</a:t>
            </a:r>
            <a:r>
              <a:rPr lang="zh-CN" altLang="en-US" dirty="0"/>
              <a:t>将复制模式和生成模式给出的每个实体的概率相加，将这两钟模式的概率预测组合在一起。最终的预测</a:t>
            </a:r>
            <a:r>
              <a:rPr lang="en-US" altLang="zh-CN" dirty="0" err="1"/>
              <a:t>o</a:t>
            </a:r>
            <a:r>
              <a:rPr lang="en-US" altLang="zh-CN" baseline="-25000" dirty="0" err="1"/>
              <a:t>t</a:t>
            </a:r>
            <a:r>
              <a:rPr lang="zh-CN" altLang="en-US" dirty="0"/>
              <a:t>将是接收最高组合概率的实体，定义如下：</a:t>
            </a:r>
          </a:p>
        </p:txBody>
      </p:sp>
      <p:pic>
        <p:nvPicPr>
          <p:cNvPr id="33" name="图片 32">
            <a:extLst>
              <a:ext uri="{FF2B5EF4-FFF2-40B4-BE49-F238E27FC236}">
                <a16:creationId xmlns:a16="http://schemas.microsoft.com/office/drawing/2014/main" id="{33264189-4834-4292-93EF-DBC885ADAE06}"/>
              </a:ext>
            </a:extLst>
          </p:cNvPr>
          <p:cNvPicPr/>
          <p:nvPr/>
        </p:nvPicPr>
        <p:blipFill>
          <a:blip r:embed="rId5"/>
          <a:stretch>
            <a:fillRect/>
          </a:stretch>
        </p:blipFill>
        <p:spPr>
          <a:xfrm>
            <a:off x="7365478" y="3370487"/>
            <a:ext cx="3483323" cy="463895"/>
          </a:xfrm>
          <a:prstGeom prst="rect">
            <a:avLst/>
          </a:prstGeom>
          <a:noFill/>
          <a:ln>
            <a:noFill/>
          </a:ln>
        </p:spPr>
      </p:pic>
      <p:pic>
        <p:nvPicPr>
          <p:cNvPr id="34" name="图片 33">
            <a:extLst>
              <a:ext uri="{FF2B5EF4-FFF2-40B4-BE49-F238E27FC236}">
                <a16:creationId xmlns:a16="http://schemas.microsoft.com/office/drawing/2014/main" id="{63E9D330-783B-442C-B6A4-392B67C36CE1}"/>
              </a:ext>
            </a:extLst>
          </p:cNvPr>
          <p:cNvPicPr/>
          <p:nvPr/>
        </p:nvPicPr>
        <p:blipFill>
          <a:blip r:embed="rId6"/>
          <a:stretch>
            <a:fillRect/>
          </a:stretch>
        </p:blipFill>
        <p:spPr>
          <a:xfrm>
            <a:off x="7672331" y="4058094"/>
            <a:ext cx="2861499" cy="278312"/>
          </a:xfrm>
          <a:prstGeom prst="rect">
            <a:avLst/>
          </a:prstGeom>
          <a:noFill/>
          <a:ln>
            <a:noFill/>
          </a:ln>
        </p:spPr>
      </p:pic>
      <p:sp>
        <p:nvSpPr>
          <p:cNvPr id="36" name="文本框 35">
            <a:extLst>
              <a:ext uri="{FF2B5EF4-FFF2-40B4-BE49-F238E27FC236}">
                <a16:creationId xmlns:a16="http://schemas.microsoft.com/office/drawing/2014/main" id="{CBE37CAD-992F-4113-95A7-05096AD02717}"/>
              </a:ext>
            </a:extLst>
          </p:cNvPr>
          <p:cNvSpPr txBox="1"/>
          <p:nvPr/>
        </p:nvSpPr>
        <p:spPr>
          <a:xfrm>
            <a:off x="6952252" y="5093359"/>
            <a:ext cx="3744416" cy="646331"/>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α∈[0,1]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rPr>
              <a:t>o|s,p,t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是包含所有实体概率的整个实体词汇大小向量。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latin typeface="+mn-lt"/>
                <a:cs typeface="+mn-ea"/>
                <a:sym typeface="+mn-lt"/>
              </a:rPr>
              <a:t>03</a:t>
            </a:r>
            <a:endParaRPr lang="zh-CN" altLang="en-US" dirty="0">
              <a:latin typeface="+mn-lt"/>
              <a:cs typeface="+mn-ea"/>
              <a:sym typeface="+mn-lt"/>
            </a:endParaRPr>
          </a:p>
        </p:txBody>
      </p:sp>
      <p:sp>
        <p:nvSpPr>
          <p:cNvPr id="4" name="文本占位符 3"/>
          <p:cNvSpPr>
            <a:spLocks noGrp="1"/>
          </p:cNvSpPr>
          <p:nvPr>
            <p:ph type="body" sz="quarter" idx="12"/>
          </p:nvPr>
        </p:nvSpPr>
        <p:spPr/>
        <p:txBody>
          <a:bodyPr/>
          <a:lstStyle/>
          <a:p>
            <a:r>
              <a:rPr lang="zh-CN" altLang="en-US" dirty="0">
                <a:latin typeface="+mn-lt"/>
                <a:cs typeface="+mn-ea"/>
                <a:sym typeface="+mn-lt"/>
              </a:rPr>
              <a:t>实验结果分析</a:t>
            </a:r>
          </a:p>
        </p:txBody>
      </p:sp>
    </p:spTree>
    <p:extLst>
      <p:ext uri="{BB962C8B-B14F-4D97-AF65-F5344CB8AC3E}">
        <p14:creationId xmlns:p14="http://schemas.microsoft.com/office/powerpoint/2010/main" val="378641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cs typeface="+mn-ea"/>
                <a:sym typeface="+mn-lt"/>
              </a:rPr>
              <a:t>数据集介绍</a:t>
            </a:r>
          </a:p>
        </p:txBody>
      </p:sp>
      <p:sp>
        <p:nvSpPr>
          <p:cNvPr id="3" name="灯片编号占位符 2"/>
          <p:cNvSpPr>
            <a:spLocks noGrp="1"/>
          </p:cNvSpPr>
          <p:nvPr>
            <p:ph type="sldNum" sz="quarter" idx="4294967295"/>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t>13</a:t>
            </a:fld>
            <a:endParaRPr lang="zh-CN" altLang="en-US">
              <a:latin typeface="+mn-lt"/>
              <a:ea typeface="+mn-ea"/>
              <a:cs typeface="+mn-ea"/>
              <a:sym typeface="+mn-lt"/>
            </a:endParaRPr>
          </a:p>
        </p:txBody>
      </p:sp>
      <p:pic>
        <p:nvPicPr>
          <p:cNvPr id="4" name="图片 3" descr="大连海事大学"/>
          <p:cNvPicPr>
            <a:picLocks noChangeAspect="1"/>
          </p:cNvPicPr>
          <p:nvPr/>
        </p:nvPicPr>
        <p:blipFill>
          <a:blip r:embed="rId3"/>
          <a:stretch>
            <a:fillRect/>
          </a:stretch>
        </p:blipFill>
        <p:spPr>
          <a:xfrm>
            <a:off x="308610" y="232410"/>
            <a:ext cx="913130" cy="897890"/>
          </a:xfrm>
          <a:prstGeom prst="rect">
            <a:avLst/>
          </a:prstGeom>
        </p:spPr>
      </p:pic>
      <p:sp>
        <p:nvSpPr>
          <p:cNvPr id="25" name="文本框 24">
            <a:extLst>
              <a:ext uri="{FF2B5EF4-FFF2-40B4-BE49-F238E27FC236}">
                <a16:creationId xmlns:a16="http://schemas.microsoft.com/office/drawing/2014/main" id="{B66E8D99-97F6-4D45-B16C-A70D683587A1}"/>
              </a:ext>
            </a:extLst>
          </p:cNvPr>
          <p:cNvSpPr txBox="1"/>
          <p:nvPr/>
        </p:nvSpPr>
        <p:spPr>
          <a:xfrm>
            <a:off x="3352937" y="1315551"/>
            <a:ext cx="5616624" cy="2585323"/>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文中使用5个基准数据集来评估：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ICEWS18、ICEWS14、GDELT、WIKI和YAGO。</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ICEWS</a:t>
            </a:r>
            <a:r>
              <a:rPr lang="zh-CN" altLang="en-US" dirty="0">
                <a:latin typeface="Times New Roman" panose="02020603050405020304" pitchFamily="18" charset="0"/>
                <a:cs typeface="Times New Roman" panose="02020603050405020304" pitchFamily="18" charset="0"/>
              </a:rPr>
              <a:t>用时间戳记录政治事实（事件），例如</a:t>
            </a:r>
            <a:r>
              <a:rPr lang="en-US" altLang="zh-CN" dirty="0">
                <a:effectLst/>
                <a:latin typeface="Times New Roman" panose="02020603050405020304" pitchFamily="18" charset="0"/>
                <a:cs typeface="Times New Roman" panose="02020603050405020304" pitchFamily="18" charset="0"/>
              </a:rPr>
              <a:t>(</a:t>
            </a:r>
            <a:r>
              <a:rPr lang="en-US" altLang="zh-CN" i="1" dirty="0">
                <a:effectLst/>
                <a:latin typeface="Times New Roman" panose="02020603050405020304" pitchFamily="18" charset="0"/>
                <a:cs typeface="Times New Roman" panose="02020603050405020304" pitchFamily="18" charset="0"/>
              </a:rPr>
              <a:t>Donald Trump</a:t>
            </a:r>
            <a:r>
              <a:rPr lang="en-US" altLang="zh-CN" dirty="0">
                <a:effectLst/>
                <a:latin typeface="Times New Roman" panose="02020603050405020304" pitchFamily="18" charset="0"/>
                <a:cs typeface="Times New Roman" panose="02020603050405020304" pitchFamily="18" charset="0"/>
              </a:rPr>
              <a:t>, </a:t>
            </a:r>
            <a:r>
              <a:rPr lang="en-US" altLang="zh-CN" i="1" dirty="0">
                <a:effectLst/>
                <a:latin typeface="Times New Roman" panose="02020603050405020304" pitchFamily="18" charset="0"/>
                <a:cs typeface="Times New Roman" panose="02020603050405020304" pitchFamily="18" charset="0"/>
              </a:rPr>
              <a:t>visit</a:t>
            </a:r>
            <a:r>
              <a:rPr lang="en-US" altLang="zh-CN" dirty="0">
                <a:effectLst/>
                <a:latin typeface="Times New Roman" panose="02020603050405020304" pitchFamily="18" charset="0"/>
                <a:cs typeface="Times New Roman" panose="02020603050405020304" pitchFamily="18" charset="0"/>
              </a:rPr>
              <a:t>, </a:t>
            </a:r>
            <a:r>
              <a:rPr lang="en-US" altLang="zh-CN" i="1" dirty="0">
                <a:effectLst/>
                <a:latin typeface="Times New Roman" panose="02020603050405020304" pitchFamily="18" charset="0"/>
                <a:cs typeface="Times New Roman" panose="02020603050405020304" pitchFamily="18" charset="0"/>
              </a:rPr>
              <a:t>France</a:t>
            </a:r>
            <a:r>
              <a:rPr lang="en-US" altLang="zh-CN" dirty="0">
                <a:effectLst/>
                <a:latin typeface="Times New Roman" panose="02020603050405020304" pitchFamily="18" charset="0"/>
                <a:cs typeface="Times New Roman" panose="02020603050405020304" pitchFamily="18" charset="0"/>
              </a:rPr>
              <a:t>, 2018-04-10)</a:t>
            </a:r>
          </a:p>
          <a:p>
            <a:r>
              <a:rPr lang="en-US" altLang="zh-CN" dirty="0">
                <a:latin typeface="Times New Roman" panose="02020603050405020304" pitchFamily="18" charset="0"/>
                <a:cs typeface="Times New Roman" panose="02020603050405020304" pitchFamily="18" charset="0"/>
              </a:rPr>
              <a:t>        GDELT</a:t>
            </a:r>
            <a:r>
              <a:rPr lang="zh-CN" altLang="en-US" dirty="0">
                <a:latin typeface="Times New Roman" panose="02020603050405020304" pitchFamily="18" charset="0"/>
                <a:cs typeface="Times New Roman" panose="02020603050405020304" pitchFamily="18" charset="0"/>
              </a:rPr>
              <a:t>是从新闻媒体中提取的人类社会规模行为和信念的目录，实验数据集收集于</a:t>
            </a:r>
            <a:r>
              <a:rPr lang="en-US" altLang="zh-CN" dirty="0">
                <a:latin typeface="Times New Roman" panose="02020603050405020304" pitchFamily="18" charset="0"/>
                <a:cs typeface="Times New Roman" panose="02020603050405020304" pitchFamily="18" charset="0"/>
              </a:rPr>
              <a:t>2018</a:t>
            </a:r>
            <a:r>
              <a:rPr lang="zh-CN" altLang="en-US"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月</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日至</a:t>
            </a:r>
            <a:r>
              <a:rPr lang="en-US" altLang="zh-CN" dirty="0">
                <a:latin typeface="Times New Roman" panose="02020603050405020304" pitchFamily="18" charset="0"/>
                <a:cs typeface="Times New Roman" panose="02020603050405020304" pitchFamily="18" charset="0"/>
              </a:rPr>
              <a:t>2018</a:t>
            </a:r>
            <a:r>
              <a:rPr lang="zh-CN" altLang="en-US"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月</a:t>
            </a:r>
            <a:r>
              <a:rPr lang="en-US" altLang="zh-CN" dirty="0">
                <a:latin typeface="Times New Roman" panose="02020603050405020304" pitchFamily="18" charset="0"/>
                <a:cs typeface="Times New Roman" panose="02020603050405020304" pitchFamily="18" charset="0"/>
              </a:rPr>
              <a:t>31</a:t>
            </a:r>
            <a:r>
              <a:rPr lang="zh-CN" altLang="en-US" dirty="0">
                <a:latin typeface="Times New Roman" panose="02020603050405020304" pitchFamily="18" charset="0"/>
                <a:cs typeface="Times New Roman" panose="02020603050405020304" pitchFamily="18" charset="0"/>
              </a:rPr>
              <a:t>日，时间粒度为</a:t>
            </a:r>
            <a:r>
              <a:rPr lang="en-US" altLang="zh-CN" dirty="0">
                <a:latin typeface="Times New Roman" panose="02020603050405020304" pitchFamily="18" charset="0"/>
                <a:cs typeface="Times New Roman" panose="02020603050405020304" pitchFamily="18" charset="0"/>
              </a:rPr>
              <a:t>15</a:t>
            </a:r>
            <a:r>
              <a:rPr lang="zh-CN" altLang="en-US" dirty="0">
                <a:latin typeface="Times New Roman" panose="02020603050405020304" pitchFamily="18" charset="0"/>
                <a:cs typeface="Times New Roman" panose="02020603050405020304" pitchFamily="18" charset="0"/>
              </a:rPr>
              <a:t>分钟。</a:t>
            </a:r>
          </a:p>
          <a:p>
            <a:r>
              <a:rPr lang="en-US" altLang="zh-CN" dirty="0">
                <a:latin typeface="Times New Roman" panose="02020603050405020304" pitchFamily="18" charset="0"/>
                <a:cs typeface="Times New Roman" panose="02020603050405020304" pitchFamily="18" charset="0"/>
              </a:rPr>
              <a:t>        WIKI</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YAGO</a:t>
            </a:r>
            <a:r>
              <a:rPr lang="zh-CN" altLang="en-US" dirty="0">
                <a:latin typeface="Times New Roman" panose="02020603050405020304" pitchFamily="18" charset="0"/>
                <a:cs typeface="Times New Roman" panose="02020603050405020304" pitchFamily="18" charset="0"/>
              </a:rPr>
              <a:t>是</a:t>
            </a:r>
            <a:r>
              <a:rPr lang="en-US" altLang="zh-CN" dirty="0">
                <a:effectLst/>
                <a:latin typeface="Times New Roman" panose="02020603050405020304" pitchFamily="18" charset="0"/>
                <a:cs typeface="Times New Roman" panose="02020603050405020304" pitchFamily="18" charset="0"/>
              </a:rPr>
              <a:t>Wikipedia history</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YAGO3</a:t>
            </a:r>
            <a:r>
              <a:rPr lang="zh-CN" altLang="en-US" dirty="0">
                <a:latin typeface="Times New Roman" panose="02020603050405020304" pitchFamily="18" charset="0"/>
                <a:cs typeface="Times New Roman" panose="02020603050405020304" pitchFamily="18" charset="0"/>
              </a:rPr>
              <a:t>的子集</a:t>
            </a:r>
          </a:p>
        </p:txBody>
      </p:sp>
      <p:pic>
        <p:nvPicPr>
          <p:cNvPr id="6" name="图片 5">
            <a:extLst>
              <a:ext uri="{FF2B5EF4-FFF2-40B4-BE49-F238E27FC236}">
                <a16:creationId xmlns:a16="http://schemas.microsoft.com/office/drawing/2014/main" id="{92078729-6768-4B11-86C2-FADAD9667A13}"/>
              </a:ext>
            </a:extLst>
          </p:cNvPr>
          <p:cNvPicPr>
            <a:picLocks noChangeAspect="1"/>
          </p:cNvPicPr>
          <p:nvPr/>
        </p:nvPicPr>
        <p:blipFill>
          <a:blip r:embed="rId4"/>
          <a:stretch>
            <a:fillRect/>
          </a:stretch>
        </p:blipFill>
        <p:spPr>
          <a:xfrm>
            <a:off x="2036886" y="4252573"/>
            <a:ext cx="8467157" cy="21000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lstStyle/>
          <a:p>
            <a:r>
              <a:rPr lang="zh-CN" altLang="en-US" dirty="0">
                <a:cs typeface="+mn-ea"/>
                <a:sym typeface="+mn-lt"/>
              </a:rPr>
              <a:t>实验结果一</a:t>
            </a:r>
          </a:p>
        </p:txBody>
      </p:sp>
      <p:sp>
        <p:nvSpPr>
          <p:cNvPr id="31" name="灯片编号占位符 2"/>
          <p:cNvSpPr>
            <a:spLocks noGrp="1"/>
          </p:cNvSpPr>
          <p:nvPr>
            <p:ph type="sldNum" sz="quarter" idx="4294967295"/>
          </p:nvPr>
        </p:nvSpPr>
        <p:spPr>
          <a:xfrm>
            <a:off x="12230100" y="266700"/>
            <a:ext cx="628650" cy="385763"/>
          </a:xfrm>
        </p:spPr>
        <p:txBody>
          <a:bodyPr/>
          <a:lstStyle/>
          <a:p>
            <a:fld id="{370D8578-DDD4-487D-A316-C8E65CC577E1}" type="slidenum">
              <a:rPr lang="zh-CN" altLang="en-US" smtClean="0">
                <a:latin typeface="+mn-lt"/>
                <a:ea typeface="+mn-ea"/>
                <a:cs typeface="+mn-ea"/>
                <a:sym typeface="+mn-lt"/>
              </a:rPr>
              <a:t>14</a:t>
            </a:fld>
            <a:endParaRPr lang="zh-CN" altLang="en-US" dirty="0">
              <a:latin typeface="+mn-lt"/>
              <a:ea typeface="+mn-ea"/>
              <a:cs typeface="+mn-ea"/>
              <a:sym typeface="+mn-lt"/>
            </a:endParaRPr>
          </a:p>
        </p:txBody>
      </p:sp>
      <p:pic>
        <p:nvPicPr>
          <p:cNvPr id="17" name="图片 16" descr="大连海事大学"/>
          <p:cNvPicPr>
            <a:picLocks noChangeAspect="1"/>
          </p:cNvPicPr>
          <p:nvPr/>
        </p:nvPicPr>
        <p:blipFill>
          <a:blip r:embed="rId3"/>
          <a:stretch>
            <a:fillRect/>
          </a:stretch>
        </p:blipFill>
        <p:spPr>
          <a:xfrm>
            <a:off x="308610" y="232410"/>
            <a:ext cx="913130" cy="897890"/>
          </a:xfrm>
          <a:prstGeom prst="rect">
            <a:avLst/>
          </a:prstGeom>
        </p:spPr>
      </p:pic>
      <p:pic>
        <p:nvPicPr>
          <p:cNvPr id="8" name="图片 7">
            <a:extLst>
              <a:ext uri="{FF2B5EF4-FFF2-40B4-BE49-F238E27FC236}">
                <a16:creationId xmlns:a16="http://schemas.microsoft.com/office/drawing/2014/main" id="{8A4FFB39-01B6-44AF-B94B-AD322565EC76}"/>
              </a:ext>
            </a:extLst>
          </p:cNvPr>
          <p:cNvPicPr>
            <a:picLocks noChangeAspect="1"/>
          </p:cNvPicPr>
          <p:nvPr/>
        </p:nvPicPr>
        <p:blipFill>
          <a:blip r:embed="rId4"/>
          <a:stretch>
            <a:fillRect/>
          </a:stretch>
        </p:blipFill>
        <p:spPr>
          <a:xfrm>
            <a:off x="995186" y="1456085"/>
            <a:ext cx="10868378" cy="3874501"/>
          </a:xfrm>
          <a:prstGeom prst="rect">
            <a:avLst/>
          </a:prstGeom>
        </p:spPr>
      </p:pic>
      <p:sp>
        <p:nvSpPr>
          <p:cNvPr id="9" name="文本框 8">
            <a:extLst>
              <a:ext uri="{FF2B5EF4-FFF2-40B4-BE49-F238E27FC236}">
                <a16:creationId xmlns:a16="http://schemas.microsoft.com/office/drawing/2014/main" id="{0A9E2FA0-0F41-417F-B37A-8FBBBF7AA858}"/>
              </a:ext>
            </a:extLst>
          </p:cNvPr>
          <p:cNvSpPr txBox="1"/>
          <p:nvPr/>
        </p:nvSpPr>
        <p:spPr>
          <a:xfrm>
            <a:off x="2802781" y="5992589"/>
            <a:ext cx="7253187"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CyGNet</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RE-NET</a:t>
            </a:r>
            <a:r>
              <a:rPr lang="zh-CN" altLang="en-US" dirty="0">
                <a:latin typeface="Times New Roman" panose="02020603050405020304" pitchFamily="18" charset="0"/>
                <a:cs typeface="Times New Roman" panose="02020603050405020304" pitchFamily="18" charset="0"/>
              </a:rPr>
              <a:t>相比，在</a:t>
            </a:r>
            <a:r>
              <a:rPr lang="en-US" altLang="zh-CN" dirty="0">
                <a:latin typeface="Times New Roman" panose="02020603050405020304" pitchFamily="18" charset="0"/>
                <a:cs typeface="Times New Roman" panose="02020603050405020304" pitchFamily="18" charset="0"/>
              </a:rPr>
              <a:t>GDELT</a:t>
            </a:r>
            <a:r>
              <a:rPr lang="zh-CN" altLang="en-US" dirty="0">
                <a:latin typeface="Times New Roman" panose="02020603050405020304" pitchFamily="18" charset="0"/>
                <a:cs typeface="Times New Roman" panose="02020603050405020304" pitchFamily="18" charset="0"/>
              </a:rPr>
              <a:t>上分别提高了</a:t>
            </a:r>
            <a:r>
              <a:rPr lang="en-US" altLang="zh-CN" dirty="0">
                <a:latin typeface="Times New Roman" panose="02020603050405020304" pitchFamily="18" charset="0"/>
                <a:cs typeface="Times New Roman" panose="02020603050405020304" pitchFamily="18" charset="0"/>
              </a:rPr>
              <a:t>10.80%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MRR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12.10%(HIts@1)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11.29%(Hits@3)</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7.19%</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Hits@10</a:t>
            </a:r>
            <a:r>
              <a:rPr lang="zh-CN" alt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cs typeface="+mn-ea"/>
                <a:sym typeface="+mn-lt"/>
              </a:rPr>
              <a:t>实验结果二</a:t>
            </a:r>
          </a:p>
        </p:txBody>
      </p:sp>
      <p:pic>
        <p:nvPicPr>
          <p:cNvPr id="17" name="图片 16" descr="大连海事大学"/>
          <p:cNvPicPr>
            <a:picLocks noChangeAspect="1"/>
          </p:cNvPicPr>
          <p:nvPr/>
        </p:nvPicPr>
        <p:blipFill>
          <a:blip r:embed="rId3"/>
          <a:stretch>
            <a:fillRect/>
          </a:stretch>
        </p:blipFill>
        <p:spPr>
          <a:xfrm>
            <a:off x="308610" y="232410"/>
            <a:ext cx="913130" cy="897890"/>
          </a:xfrm>
          <a:prstGeom prst="rect">
            <a:avLst/>
          </a:prstGeom>
        </p:spPr>
      </p:pic>
      <p:pic>
        <p:nvPicPr>
          <p:cNvPr id="4" name="图片 3">
            <a:extLst>
              <a:ext uri="{FF2B5EF4-FFF2-40B4-BE49-F238E27FC236}">
                <a16:creationId xmlns:a16="http://schemas.microsoft.com/office/drawing/2014/main" id="{7132B8D5-D9E6-4B43-B767-1264B1505D67}"/>
              </a:ext>
            </a:extLst>
          </p:cNvPr>
          <p:cNvPicPr>
            <a:picLocks noChangeAspect="1"/>
          </p:cNvPicPr>
          <p:nvPr/>
        </p:nvPicPr>
        <p:blipFill>
          <a:blip r:embed="rId4"/>
          <a:stretch>
            <a:fillRect/>
          </a:stretch>
        </p:blipFill>
        <p:spPr>
          <a:xfrm>
            <a:off x="884759" y="1456085"/>
            <a:ext cx="5328592" cy="4908155"/>
          </a:xfrm>
          <a:prstGeom prst="rect">
            <a:avLst/>
          </a:prstGeom>
        </p:spPr>
      </p:pic>
      <p:pic>
        <p:nvPicPr>
          <p:cNvPr id="5" name="图片 4">
            <a:extLst>
              <a:ext uri="{FF2B5EF4-FFF2-40B4-BE49-F238E27FC236}">
                <a16:creationId xmlns:a16="http://schemas.microsoft.com/office/drawing/2014/main" id="{14FAF347-A7B9-46A9-8347-8511D4BE7889}"/>
              </a:ext>
            </a:extLst>
          </p:cNvPr>
          <p:cNvPicPr>
            <a:picLocks noChangeAspect="1"/>
          </p:cNvPicPr>
          <p:nvPr/>
        </p:nvPicPr>
        <p:blipFill>
          <a:blip r:embed="rId5"/>
          <a:stretch>
            <a:fillRect/>
          </a:stretch>
        </p:blipFill>
        <p:spPr>
          <a:xfrm>
            <a:off x="6933431" y="2816155"/>
            <a:ext cx="4442845" cy="160033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latin typeface="+mn-lt"/>
                <a:cs typeface="+mn-ea"/>
                <a:sym typeface="+mn-lt"/>
              </a:rPr>
              <a:t>04</a:t>
            </a:r>
            <a:endParaRPr lang="zh-CN" altLang="en-US" dirty="0">
              <a:latin typeface="+mn-lt"/>
              <a:cs typeface="+mn-ea"/>
              <a:sym typeface="+mn-lt"/>
            </a:endParaRPr>
          </a:p>
        </p:txBody>
      </p:sp>
      <p:sp>
        <p:nvSpPr>
          <p:cNvPr id="4" name="文本占位符 3"/>
          <p:cNvSpPr>
            <a:spLocks noGrp="1"/>
          </p:cNvSpPr>
          <p:nvPr>
            <p:ph type="body" sz="quarter" idx="12"/>
          </p:nvPr>
        </p:nvSpPr>
        <p:spPr/>
        <p:txBody>
          <a:bodyPr/>
          <a:lstStyle/>
          <a:p>
            <a:r>
              <a:rPr lang="zh-CN" altLang="en-US" dirty="0">
                <a:latin typeface="+mn-lt"/>
                <a:cs typeface="+mn-ea"/>
                <a:sym typeface="+mn-lt"/>
              </a:rPr>
              <a:t>总结展望</a:t>
            </a:r>
          </a:p>
        </p:txBody>
      </p:sp>
    </p:spTree>
    <p:extLst>
      <p:ext uri="{BB962C8B-B14F-4D97-AF65-F5344CB8AC3E}">
        <p14:creationId xmlns:p14="http://schemas.microsoft.com/office/powerpoint/2010/main" val="119000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cs typeface="+mn-ea"/>
                <a:sym typeface="+mn-lt"/>
              </a:rPr>
              <a:t>总结展望</a:t>
            </a:r>
          </a:p>
        </p:txBody>
      </p:sp>
      <p:grpSp>
        <p:nvGrpSpPr>
          <p:cNvPr id="3" name="Group 4"/>
          <p:cNvGrpSpPr/>
          <p:nvPr/>
        </p:nvGrpSpPr>
        <p:grpSpPr>
          <a:xfrm>
            <a:off x="4430471" y="1690981"/>
            <a:ext cx="3998323" cy="3850152"/>
            <a:chOff x="4200186" y="2320894"/>
            <a:chExt cx="3791627" cy="3651116"/>
          </a:xfrm>
        </p:grpSpPr>
        <p:sp>
          <p:nvSpPr>
            <p:cNvPr id="4" name="Rounded Rectangle 6"/>
            <p:cNvSpPr/>
            <p:nvPr/>
          </p:nvSpPr>
          <p:spPr>
            <a:xfrm flipH="1">
              <a:off x="4214254" y="4850056"/>
              <a:ext cx="3777559" cy="91440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5" name="Rounded Rectangle 5"/>
            <p:cNvSpPr/>
            <p:nvPr/>
          </p:nvSpPr>
          <p:spPr>
            <a:xfrm rot="3492391" flipH="1">
              <a:off x="4991307" y="3689252"/>
              <a:ext cx="3651116" cy="91440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6" name="Rounded Rectangle 3"/>
            <p:cNvSpPr/>
            <p:nvPr/>
          </p:nvSpPr>
          <p:spPr>
            <a:xfrm rot="18107609">
              <a:off x="3556490" y="3689252"/>
              <a:ext cx="3651116" cy="91440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7" name="Rounded Rectangle 9"/>
            <p:cNvSpPr/>
            <p:nvPr/>
          </p:nvSpPr>
          <p:spPr>
            <a:xfrm flipH="1">
              <a:off x="4200186" y="4850056"/>
              <a:ext cx="1948760" cy="91440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8" name="Oval 13"/>
            <p:cNvSpPr/>
            <p:nvPr/>
          </p:nvSpPr>
          <p:spPr>
            <a:xfrm>
              <a:off x="5725181" y="2613073"/>
              <a:ext cx="755703" cy="755703"/>
            </a:xfrm>
            <a:prstGeom prst="ellipse">
              <a:avLst/>
            </a:prstGeom>
            <a:solidFill>
              <a:schemeClr val="bg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9" name="Oval 14"/>
            <p:cNvSpPr/>
            <p:nvPr/>
          </p:nvSpPr>
          <p:spPr>
            <a:xfrm>
              <a:off x="4297730" y="4929404"/>
              <a:ext cx="755703" cy="755703"/>
            </a:xfrm>
            <a:prstGeom prst="ellipse">
              <a:avLst/>
            </a:prstGeom>
            <a:solidFill>
              <a:schemeClr val="bg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10" name="Oval 15"/>
            <p:cNvSpPr/>
            <p:nvPr/>
          </p:nvSpPr>
          <p:spPr>
            <a:xfrm>
              <a:off x="7164059" y="4930934"/>
              <a:ext cx="755703" cy="755703"/>
            </a:xfrm>
            <a:prstGeom prst="ellipse">
              <a:avLst/>
            </a:prstGeom>
            <a:solidFill>
              <a:schemeClr val="bg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11" name="Freeform 17"/>
            <p:cNvSpPr>
              <a:spLocks noEditPoints="1"/>
            </p:cNvSpPr>
            <p:nvPr/>
          </p:nvSpPr>
          <p:spPr bwMode="auto">
            <a:xfrm>
              <a:off x="5950368" y="2791506"/>
              <a:ext cx="305327" cy="398835"/>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070C0"/>
            </a:solidFill>
            <a:ln>
              <a:noFill/>
            </a:ln>
          </p:spPr>
          <p:txBody>
            <a:bodyPr vert="horz" wrap="square" lIns="96425" tIns="48213" rIns="96425" bIns="482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prstClr val="black"/>
                </a:solidFill>
                <a:cs typeface="+mn-ea"/>
                <a:sym typeface="+mn-lt"/>
              </a:endParaRPr>
            </a:p>
          </p:txBody>
        </p:sp>
        <p:sp>
          <p:nvSpPr>
            <p:cNvPr id="12" name="Freeform 18"/>
            <p:cNvSpPr>
              <a:spLocks noEditPoints="1"/>
            </p:cNvSpPr>
            <p:nvPr/>
          </p:nvSpPr>
          <p:spPr bwMode="auto">
            <a:xfrm>
              <a:off x="4537230" y="5088755"/>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070C0"/>
            </a:solidFill>
            <a:ln>
              <a:noFill/>
            </a:ln>
          </p:spPr>
          <p:txBody>
            <a:bodyPr vert="horz" wrap="square" lIns="96425" tIns="48213" rIns="96425" bIns="482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prstClr val="black"/>
                </a:solidFill>
                <a:cs typeface="+mn-ea"/>
                <a:sym typeface="+mn-lt"/>
              </a:endParaRPr>
            </a:p>
          </p:txBody>
        </p:sp>
        <p:sp>
          <p:nvSpPr>
            <p:cNvPr id="13" name="Freeform 19"/>
            <p:cNvSpPr>
              <a:spLocks noEditPoints="1"/>
            </p:cNvSpPr>
            <p:nvPr/>
          </p:nvSpPr>
          <p:spPr bwMode="auto">
            <a:xfrm>
              <a:off x="7348218" y="5147991"/>
              <a:ext cx="387383" cy="332044"/>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0070C0"/>
            </a:solidFill>
            <a:ln>
              <a:noFill/>
            </a:ln>
          </p:spPr>
          <p:txBody>
            <a:bodyPr vert="horz" wrap="square" lIns="96425" tIns="48213" rIns="96425" bIns="482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prstClr val="black"/>
                </a:solidFill>
                <a:cs typeface="+mn-ea"/>
                <a:sym typeface="+mn-lt"/>
              </a:endParaRPr>
            </a:p>
          </p:txBody>
        </p:sp>
      </p:grpSp>
      <p:grpSp>
        <p:nvGrpSpPr>
          <p:cNvPr id="14" name="Group 23"/>
          <p:cNvGrpSpPr/>
          <p:nvPr/>
        </p:nvGrpSpPr>
        <p:grpSpPr>
          <a:xfrm>
            <a:off x="8657277" y="4241707"/>
            <a:ext cx="2452618" cy="1797103"/>
            <a:chOff x="8512415" y="2327889"/>
            <a:chExt cx="3256083" cy="1704201"/>
          </a:xfrm>
        </p:grpSpPr>
        <p:sp>
          <p:nvSpPr>
            <p:cNvPr id="15" name="TextBox 24"/>
            <p:cNvSpPr txBox="1"/>
            <p:nvPr/>
          </p:nvSpPr>
          <p:spPr>
            <a:xfrm>
              <a:off x="8512415" y="2327889"/>
              <a:ext cx="2823598" cy="413111"/>
            </a:xfrm>
            <a:prstGeom prst="rect">
              <a:avLst/>
            </a:prstGeom>
            <a:noFill/>
          </p:spPr>
          <p:txBody>
            <a:bodyPr wrap="square" rtlCol="0">
              <a:spAutoFit/>
            </a:bodyPr>
            <a:lstStyle/>
            <a:p>
              <a:pPr>
                <a:lnSpc>
                  <a:spcPct val="120000"/>
                </a:lnSpc>
              </a:pPr>
              <a:r>
                <a:rPr lang="zh-CN" altLang="en-US" sz="2000" dirty="0">
                  <a:latin typeface="+mn-lt"/>
                  <a:ea typeface="+mn-ea"/>
                  <a:cs typeface="+mn-ea"/>
                  <a:sym typeface="+mn-lt"/>
                </a:rPr>
                <a:t>缺点</a:t>
              </a:r>
              <a:endParaRPr lang="en-GB" sz="2000" dirty="0">
                <a:latin typeface="+mn-lt"/>
                <a:ea typeface="+mn-ea"/>
                <a:cs typeface="+mn-ea"/>
                <a:sym typeface="+mn-lt"/>
              </a:endParaRPr>
            </a:p>
          </p:txBody>
        </p:sp>
        <p:sp>
          <p:nvSpPr>
            <p:cNvPr id="16" name="Rectangle 25"/>
            <p:cNvSpPr/>
            <p:nvPr/>
          </p:nvSpPr>
          <p:spPr>
            <a:xfrm>
              <a:off x="8512415" y="2848634"/>
              <a:ext cx="3256083" cy="1183456"/>
            </a:xfrm>
            <a:prstGeom prst="rect">
              <a:avLst/>
            </a:prstGeom>
          </p:spPr>
          <p:txBody>
            <a:bodyPr wrap="square">
              <a:spAutoFit/>
            </a:bodyPr>
            <a:lstStyle/>
            <a:p>
              <a:pPr algn="just">
                <a:lnSpc>
                  <a:spcPct val="120000"/>
                </a:lnSpc>
              </a:pPr>
              <a:r>
                <a:rPr lang="zh-CN" altLang="en-US" sz="1600" dirty="0">
                  <a:latin typeface="+mn-lt"/>
                  <a:ea typeface="+mn-ea"/>
                  <a:cs typeface="+mn-ea"/>
                  <a:sym typeface="+mn-lt"/>
                </a:rPr>
                <a:t>对主语实体和宾语实体的重复率不平衡的数据集链接预测性能较差，有待改进。</a:t>
              </a:r>
              <a:endParaRPr lang="en-GB" altLang="zh-CN" sz="1600" dirty="0">
                <a:latin typeface="+mn-lt"/>
                <a:ea typeface="+mn-ea"/>
                <a:cs typeface="+mn-ea"/>
                <a:sym typeface="+mn-lt"/>
              </a:endParaRPr>
            </a:p>
          </p:txBody>
        </p:sp>
      </p:grpSp>
      <p:grpSp>
        <p:nvGrpSpPr>
          <p:cNvPr id="17" name="Group 26"/>
          <p:cNvGrpSpPr/>
          <p:nvPr/>
        </p:nvGrpSpPr>
        <p:grpSpPr>
          <a:xfrm flipH="1">
            <a:off x="2143169" y="1600101"/>
            <a:ext cx="3377877" cy="1197654"/>
            <a:chOff x="8519744" y="2327889"/>
            <a:chExt cx="4648948" cy="1135738"/>
          </a:xfrm>
        </p:grpSpPr>
        <p:sp>
          <p:nvSpPr>
            <p:cNvPr id="18" name="TextBox 27"/>
            <p:cNvSpPr txBox="1"/>
            <p:nvPr/>
          </p:nvSpPr>
          <p:spPr>
            <a:xfrm>
              <a:off x="8519744" y="2327889"/>
              <a:ext cx="2964178" cy="413111"/>
            </a:xfrm>
            <a:prstGeom prst="rect">
              <a:avLst/>
            </a:prstGeom>
            <a:noFill/>
          </p:spPr>
          <p:txBody>
            <a:bodyPr wrap="square" rtlCol="0">
              <a:spAutoFit/>
            </a:bodyPr>
            <a:lstStyle/>
            <a:p>
              <a:pPr algn="r">
                <a:lnSpc>
                  <a:spcPct val="120000"/>
                </a:lnSpc>
              </a:pPr>
              <a:r>
                <a:rPr lang="zh-CN" altLang="en-US" sz="2000" dirty="0">
                  <a:latin typeface="+mn-lt"/>
                  <a:ea typeface="+mn-ea"/>
                  <a:cs typeface="+mn-ea"/>
                  <a:sym typeface="+mn-lt"/>
                </a:rPr>
                <a:t>提出一个模型</a:t>
              </a:r>
              <a:endParaRPr lang="en-GB" sz="2000" dirty="0">
                <a:latin typeface="+mn-lt"/>
                <a:ea typeface="+mn-ea"/>
                <a:cs typeface="+mn-ea"/>
                <a:sym typeface="+mn-lt"/>
              </a:endParaRPr>
            </a:p>
          </p:txBody>
        </p:sp>
        <p:sp>
          <p:nvSpPr>
            <p:cNvPr id="19" name="Rectangle 28"/>
            <p:cNvSpPr/>
            <p:nvPr/>
          </p:nvSpPr>
          <p:spPr>
            <a:xfrm>
              <a:off x="8777773" y="2840555"/>
              <a:ext cx="4390919" cy="623072"/>
            </a:xfrm>
            <a:prstGeom prst="rect">
              <a:avLst/>
            </a:prstGeom>
          </p:spPr>
          <p:txBody>
            <a:bodyPr wrap="square">
              <a:spAutoFit/>
            </a:bodyPr>
            <a:lstStyle/>
            <a:p>
              <a:pPr algn="r">
                <a:lnSpc>
                  <a:spcPct val="120000"/>
                </a:lnSpc>
              </a:pPr>
              <a:r>
                <a:rPr lang="zh-CN" altLang="en-US" sz="1600" dirty="0">
                  <a:latin typeface="+mn-lt"/>
                  <a:ea typeface="+mn-ea"/>
                  <a:cs typeface="+mn-ea"/>
                  <a:sym typeface="+mn-lt"/>
                </a:rPr>
                <a:t>利用复制模式和生成模式相结合进行链接预测。</a:t>
              </a:r>
              <a:endParaRPr lang="en-GB" altLang="zh-CN" sz="1600" dirty="0">
                <a:latin typeface="+mn-lt"/>
                <a:ea typeface="+mn-ea"/>
                <a:cs typeface="+mn-ea"/>
                <a:sym typeface="+mn-lt"/>
              </a:endParaRPr>
            </a:p>
          </p:txBody>
        </p:sp>
      </p:grpSp>
      <p:grpSp>
        <p:nvGrpSpPr>
          <p:cNvPr id="20" name="Group 30"/>
          <p:cNvGrpSpPr/>
          <p:nvPr/>
        </p:nvGrpSpPr>
        <p:grpSpPr>
          <a:xfrm flipH="1">
            <a:off x="1711121" y="4409544"/>
            <a:ext cx="2549158" cy="1517476"/>
            <a:chOff x="8509971" y="2327889"/>
            <a:chExt cx="3508388" cy="1439026"/>
          </a:xfrm>
        </p:grpSpPr>
        <p:sp>
          <p:nvSpPr>
            <p:cNvPr id="21" name="TextBox 31"/>
            <p:cNvSpPr txBox="1"/>
            <p:nvPr/>
          </p:nvSpPr>
          <p:spPr>
            <a:xfrm>
              <a:off x="8519741" y="2327889"/>
              <a:ext cx="2903993" cy="413111"/>
            </a:xfrm>
            <a:prstGeom prst="rect">
              <a:avLst/>
            </a:prstGeom>
            <a:noFill/>
          </p:spPr>
          <p:txBody>
            <a:bodyPr wrap="square" rtlCol="0">
              <a:spAutoFit/>
            </a:bodyPr>
            <a:lstStyle/>
            <a:p>
              <a:pPr algn="r">
                <a:lnSpc>
                  <a:spcPct val="120000"/>
                </a:lnSpc>
              </a:pPr>
              <a:r>
                <a:rPr lang="zh-CN" altLang="en-US" sz="2000" dirty="0">
                  <a:latin typeface="+mn-lt"/>
                  <a:ea typeface="+mn-ea"/>
                  <a:cs typeface="+mn-ea"/>
                  <a:sym typeface="+mn-lt"/>
                </a:rPr>
                <a:t>优点</a:t>
              </a:r>
              <a:endParaRPr lang="en-GB" sz="2000" dirty="0">
                <a:latin typeface="+mn-lt"/>
                <a:ea typeface="+mn-ea"/>
                <a:cs typeface="+mn-ea"/>
                <a:sym typeface="+mn-lt"/>
              </a:endParaRPr>
            </a:p>
          </p:txBody>
        </p:sp>
        <p:sp>
          <p:nvSpPr>
            <p:cNvPr id="22" name="Rectangle 32"/>
            <p:cNvSpPr/>
            <p:nvPr/>
          </p:nvSpPr>
          <p:spPr>
            <a:xfrm>
              <a:off x="8509971" y="2863652"/>
              <a:ext cx="3508388" cy="903263"/>
            </a:xfrm>
            <a:prstGeom prst="rect">
              <a:avLst/>
            </a:prstGeom>
          </p:spPr>
          <p:txBody>
            <a:bodyPr wrap="square">
              <a:spAutoFit/>
            </a:bodyPr>
            <a:lstStyle/>
            <a:p>
              <a:pPr algn="r">
                <a:lnSpc>
                  <a:spcPct val="120000"/>
                </a:lnSpc>
              </a:pPr>
              <a:r>
                <a:rPr lang="zh-CN" altLang="en-US" sz="1600" dirty="0">
                  <a:latin typeface="+mn-lt"/>
                  <a:ea typeface="+mn-ea"/>
                  <a:cs typeface="+mn-ea"/>
                  <a:sym typeface="+mn-lt"/>
                </a:rPr>
                <a:t>有效利用历史信息，提高了对时序知识图的链接预测性能</a:t>
              </a:r>
              <a:endParaRPr lang="en-GB" altLang="zh-CN" sz="1600" dirty="0">
                <a:latin typeface="+mn-lt"/>
                <a:ea typeface="+mn-ea"/>
                <a:cs typeface="+mn-ea"/>
                <a:sym typeface="+mn-lt"/>
              </a:endParaRPr>
            </a:p>
          </p:txBody>
        </p:sp>
      </p:grpSp>
      <p:pic>
        <p:nvPicPr>
          <p:cNvPr id="23" name="图片 22" descr="大连海事大学"/>
          <p:cNvPicPr>
            <a:picLocks noChangeAspect="1"/>
          </p:cNvPicPr>
          <p:nvPr/>
        </p:nvPicPr>
        <p:blipFill>
          <a:blip r:embed="rId3"/>
          <a:stretch>
            <a:fillRect/>
          </a:stretch>
        </p:blipFill>
        <p:spPr>
          <a:xfrm>
            <a:off x="308610" y="232410"/>
            <a:ext cx="913130" cy="8978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bwMode="auto">
          <a:xfrm>
            <a:off x="0" y="1"/>
            <a:ext cx="8805639" cy="7232649"/>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Lst>
            <a:ahLst/>
            <a:cxnLst>
              <a:cxn ang="0">
                <a:pos x="connsiteX0" y="connsiteY0"/>
              </a:cxn>
              <a:cxn ang="0">
                <a:pos x="connsiteX1" y="connsiteY1"/>
              </a:cxn>
              <a:cxn ang="0">
                <a:pos x="connsiteX2" y="connsiteY2"/>
              </a:cxn>
              <a:cxn ang="0">
                <a:pos x="connsiteX3" y="connsiteY3"/>
              </a:cxn>
            </a:cxnLst>
            <a:rect l="l" t="t" r="r" b="b"/>
            <a:pathLst>
              <a:path w="9922865" h="7492075">
                <a:moveTo>
                  <a:pt x="0" y="0"/>
                </a:moveTo>
                <a:lnTo>
                  <a:pt x="9922865" y="0"/>
                </a:lnTo>
                <a:lnTo>
                  <a:pt x="1647718" y="7492075"/>
                </a:lnTo>
                <a:lnTo>
                  <a:pt x="0" y="7492075"/>
                </a:lnTo>
                <a:close/>
              </a:path>
            </a:pathLst>
          </a:custGeom>
          <a:solidFill>
            <a:schemeClr val="tx1">
              <a:lumMod val="50000"/>
              <a:lumOff val="50000"/>
            </a:schemeClr>
          </a:solidFill>
          <a:ln w="0">
            <a:noFill/>
            <a:prstDash val="solid"/>
            <a:round/>
          </a:ln>
        </p:spPr>
        <p:txBody>
          <a:bodyPr vert="horz" wrap="square" lIns="128580" tIns="64290" rIns="128580" bIns="64290" numCol="1" anchor="t" anchorCtr="0" compatLnSpc="1">
            <a:noAutofit/>
          </a:bodyPr>
          <a:lstStyle/>
          <a:p>
            <a:endParaRPr lang="zh-CN" altLang="en-US">
              <a:latin typeface="+mn-lt"/>
              <a:ea typeface="+mn-ea"/>
              <a:cs typeface="+mn-ea"/>
              <a:sym typeface="+mn-lt"/>
            </a:endParaRPr>
          </a:p>
        </p:txBody>
      </p:sp>
      <p:sp>
        <p:nvSpPr>
          <p:cNvPr id="25" name="任意多边形 24"/>
          <p:cNvSpPr/>
          <p:nvPr/>
        </p:nvSpPr>
        <p:spPr bwMode="auto">
          <a:xfrm>
            <a:off x="-11013" y="1"/>
            <a:ext cx="8181122" cy="7232650"/>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Lst>
            <a:ahLst/>
            <a:cxnLst>
              <a:cxn ang="0">
                <a:pos x="connsiteX0" y="connsiteY0"/>
              </a:cxn>
              <a:cxn ang="0">
                <a:pos x="connsiteX1" y="connsiteY1"/>
              </a:cxn>
              <a:cxn ang="0">
                <a:pos x="connsiteX2" y="connsiteY2"/>
              </a:cxn>
              <a:cxn ang="0">
                <a:pos x="connsiteX3" y="connsiteY3"/>
              </a:cxn>
            </a:cxnLst>
            <a:rect l="l" t="t" r="r" b="b"/>
            <a:pathLst>
              <a:path w="9219111" h="7492076">
                <a:moveTo>
                  <a:pt x="0" y="0"/>
                </a:moveTo>
                <a:lnTo>
                  <a:pt x="9219111" y="0"/>
                </a:lnTo>
                <a:lnTo>
                  <a:pt x="948639" y="7492076"/>
                </a:lnTo>
                <a:lnTo>
                  <a:pt x="0" y="7492076"/>
                </a:lnTo>
                <a:close/>
              </a:path>
            </a:pathLst>
          </a:custGeom>
          <a:solidFill>
            <a:srgbClr val="0070C0"/>
          </a:solidFill>
          <a:ln w="0">
            <a:noFill/>
            <a:prstDash val="solid"/>
            <a:round/>
          </a:ln>
          <a:effectLst>
            <a:outerShdw blurRad="50800" dist="38100" dir="2700000" algn="tl" rotWithShape="0">
              <a:prstClr val="black">
                <a:alpha val="40000"/>
              </a:prstClr>
            </a:outerShdw>
          </a:effectLst>
        </p:spPr>
        <p:txBody>
          <a:bodyPr vert="horz" wrap="square" lIns="128580" tIns="64290" rIns="128580" bIns="64290" numCol="1" anchor="t" anchorCtr="0" compatLnSpc="1">
            <a:noAutofit/>
          </a:bodyPr>
          <a:lstStyle/>
          <a:p>
            <a:endParaRPr lang="zh-CN" altLang="en-US">
              <a:latin typeface="+mn-lt"/>
              <a:ea typeface="+mn-ea"/>
              <a:cs typeface="+mn-ea"/>
              <a:sym typeface="+mn-lt"/>
            </a:endParaRPr>
          </a:p>
        </p:txBody>
      </p:sp>
      <p:sp>
        <p:nvSpPr>
          <p:cNvPr id="12" name="Freeform 8"/>
          <p:cNvSpPr/>
          <p:nvPr/>
        </p:nvSpPr>
        <p:spPr bwMode="auto">
          <a:xfrm>
            <a:off x="3438871" y="523245"/>
            <a:ext cx="3787556" cy="378576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8580" tIns="64290" rIns="128580" bIns="64290" numCol="1" anchor="t" anchorCtr="0" compatLnSpc="1"/>
          <a:lstStyle/>
          <a:p>
            <a:endParaRPr lang="zh-CN" altLang="en-US">
              <a:latin typeface="+mn-lt"/>
              <a:ea typeface="+mn-ea"/>
              <a:cs typeface="+mn-ea"/>
              <a:sym typeface="+mn-lt"/>
            </a:endParaRPr>
          </a:p>
        </p:txBody>
      </p:sp>
      <p:sp>
        <p:nvSpPr>
          <p:cNvPr id="13" name="Freeform 9"/>
          <p:cNvSpPr/>
          <p:nvPr/>
        </p:nvSpPr>
        <p:spPr bwMode="auto">
          <a:xfrm>
            <a:off x="3694351" y="798856"/>
            <a:ext cx="3276595" cy="3273021"/>
          </a:xfrm>
          <a:custGeom>
            <a:avLst/>
            <a:gdLst>
              <a:gd name="T0" fmla="*/ 917 w 1834"/>
              <a:gd name="T1" fmla="*/ 0 h 1832"/>
              <a:gd name="T2" fmla="*/ 1016 w 1834"/>
              <a:gd name="T3" fmla="*/ 5 h 1832"/>
              <a:gd name="T4" fmla="*/ 1112 w 1834"/>
              <a:gd name="T5" fmla="*/ 21 h 1832"/>
              <a:gd name="T6" fmla="*/ 1207 w 1834"/>
              <a:gd name="T7" fmla="*/ 47 h 1832"/>
              <a:gd name="T8" fmla="*/ 1296 w 1834"/>
              <a:gd name="T9" fmla="*/ 80 h 1832"/>
              <a:gd name="T10" fmla="*/ 1380 w 1834"/>
              <a:gd name="T11" fmla="*/ 124 h 1832"/>
              <a:gd name="T12" fmla="*/ 1458 w 1834"/>
              <a:gd name="T13" fmla="*/ 176 h 1832"/>
              <a:gd name="T14" fmla="*/ 1531 w 1834"/>
              <a:gd name="T15" fmla="*/ 236 h 1832"/>
              <a:gd name="T16" fmla="*/ 1598 w 1834"/>
              <a:gd name="T17" fmla="*/ 302 h 1832"/>
              <a:gd name="T18" fmla="*/ 1657 w 1834"/>
              <a:gd name="T19" fmla="*/ 375 h 1832"/>
              <a:gd name="T20" fmla="*/ 1708 w 1834"/>
              <a:gd name="T21" fmla="*/ 454 h 1832"/>
              <a:gd name="T22" fmla="*/ 1751 w 1834"/>
              <a:gd name="T23" fmla="*/ 538 h 1832"/>
              <a:gd name="T24" fmla="*/ 1786 w 1834"/>
              <a:gd name="T25" fmla="*/ 627 h 1832"/>
              <a:gd name="T26" fmla="*/ 1813 w 1834"/>
              <a:gd name="T27" fmla="*/ 719 h 1832"/>
              <a:gd name="T28" fmla="*/ 1828 w 1834"/>
              <a:gd name="T29" fmla="*/ 817 h 1832"/>
              <a:gd name="T30" fmla="*/ 1834 w 1834"/>
              <a:gd name="T31" fmla="*/ 916 h 1832"/>
              <a:gd name="T32" fmla="*/ 1828 w 1834"/>
              <a:gd name="T33" fmla="*/ 1016 h 1832"/>
              <a:gd name="T34" fmla="*/ 1813 w 1834"/>
              <a:gd name="T35" fmla="*/ 1112 h 1832"/>
              <a:gd name="T36" fmla="*/ 1786 w 1834"/>
              <a:gd name="T37" fmla="*/ 1206 h 1832"/>
              <a:gd name="T38" fmla="*/ 1751 w 1834"/>
              <a:gd name="T39" fmla="*/ 1295 h 1832"/>
              <a:gd name="T40" fmla="*/ 1708 w 1834"/>
              <a:gd name="T41" fmla="*/ 1379 h 1832"/>
              <a:gd name="T42" fmla="*/ 1657 w 1834"/>
              <a:gd name="T43" fmla="*/ 1457 h 1832"/>
              <a:gd name="T44" fmla="*/ 1598 w 1834"/>
              <a:gd name="T45" fmla="*/ 1529 h 1832"/>
              <a:gd name="T46" fmla="*/ 1531 w 1834"/>
              <a:gd name="T47" fmla="*/ 1595 h 1832"/>
              <a:gd name="T48" fmla="*/ 1458 w 1834"/>
              <a:gd name="T49" fmla="*/ 1654 h 1832"/>
              <a:gd name="T50" fmla="*/ 1380 w 1834"/>
              <a:gd name="T51" fmla="*/ 1707 h 1832"/>
              <a:gd name="T52" fmla="*/ 1296 w 1834"/>
              <a:gd name="T53" fmla="*/ 1750 h 1832"/>
              <a:gd name="T54" fmla="*/ 1207 w 1834"/>
              <a:gd name="T55" fmla="*/ 1785 h 1832"/>
              <a:gd name="T56" fmla="*/ 1112 w 1834"/>
              <a:gd name="T57" fmla="*/ 1811 h 1832"/>
              <a:gd name="T58" fmla="*/ 1016 w 1834"/>
              <a:gd name="T59" fmla="*/ 1827 h 1832"/>
              <a:gd name="T60" fmla="*/ 917 w 1834"/>
              <a:gd name="T61" fmla="*/ 1832 h 1832"/>
              <a:gd name="T62" fmla="*/ 817 w 1834"/>
              <a:gd name="T63" fmla="*/ 1827 h 1832"/>
              <a:gd name="T64" fmla="*/ 720 w 1834"/>
              <a:gd name="T65" fmla="*/ 1811 h 1832"/>
              <a:gd name="T66" fmla="*/ 627 w 1834"/>
              <a:gd name="T67" fmla="*/ 1785 h 1832"/>
              <a:gd name="T68" fmla="*/ 538 w 1834"/>
              <a:gd name="T69" fmla="*/ 1750 h 1832"/>
              <a:gd name="T70" fmla="*/ 454 w 1834"/>
              <a:gd name="T71" fmla="*/ 1707 h 1832"/>
              <a:gd name="T72" fmla="*/ 376 w 1834"/>
              <a:gd name="T73" fmla="*/ 1654 h 1832"/>
              <a:gd name="T74" fmla="*/ 302 w 1834"/>
              <a:gd name="T75" fmla="*/ 1595 h 1832"/>
              <a:gd name="T76" fmla="*/ 236 w 1834"/>
              <a:gd name="T77" fmla="*/ 1529 h 1832"/>
              <a:gd name="T78" fmla="*/ 177 w 1834"/>
              <a:gd name="T79" fmla="*/ 1457 h 1832"/>
              <a:gd name="T80" fmla="*/ 126 w 1834"/>
              <a:gd name="T81" fmla="*/ 1379 h 1832"/>
              <a:gd name="T82" fmla="*/ 82 w 1834"/>
              <a:gd name="T83" fmla="*/ 1295 h 1832"/>
              <a:gd name="T84" fmla="*/ 47 w 1834"/>
              <a:gd name="T85" fmla="*/ 1206 h 1832"/>
              <a:gd name="T86" fmla="*/ 21 w 1834"/>
              <a:gd name="T87" fmla="*/ 1112 h 1832"/>
              <a:gd name="T88" fmla="*/ 6 w 1834"/>
              <a:gd name="T89" fmla="*/ 1016 h 1832"/>
              <a:gd name="T90" fmla="*/ 0 w 1834"/>
              <a:gd name="T91" fmla="*/ 916 h 1832"/>
              <a:gd name="T92" fmla="*/ 6 w 1834"/>
              <a:gd name="T93" fmla="*/ 817 h 1832"/>
              <a:gd name="T94" fmla="*/ 21 w 1834"/>
              <a:gd name="T95" fmla="*/ 719 h 1832"/>
              <a:gd name="T96" fmla="*/ 47 w 1834"/>
              <a:gd name="T97" fmla="*/ 627 h 1832"/>
              <a:gd name="T98" fmla="*/ 82 w 1834"/>
              <a:gd name="T99" fmla="*/ 538 h 1832"/>
              <a:gd name="T100" fmla="*/ 126 w 1834"/>
              <a:gd name="T101" fmla="*/ 454 h 1832"/>
              <a:gd name="T102" fmla="*/ 177 w 1834"/>
              <a:gd name="T103" fmla="*/ 375 h 1832"/>
              <a:gd name="T104" fmla="*/ 236 w 1834"/>
              <a:gd name="T105" fmla="*/ 302 h 1832"/>
              <a:gd name="T106" fmla="*/ 302 w 1834"/>
              <a:gd name="T107" fmla="*/ 236 h 1832"/>
              <a:gd name="T108" fmla="*/ 376 w 1834"/>
              <a:gd name="T109" fmla="*/ 176 h 1832"/>
              <a:gd name="T110" fmla="*/ 454 w 1834"/>
              <a:gd name="T111" fmla="*/ 124 h 1832"/>
              <a:gd name="T112" fmla="*/ 538 w 1834"/>
              <a:gd name="T113" fmla="*/ 80 h 1832"/>
              <a:gd name="T114" fmla="*/ 627 w 1834"/>
              <a:gd name="T115" fmla="*/ 47 h 1832"/>
              <a:gd name="T116" fmla="*/ 720 w 1834"/>
              <a:gd name="T117" fmla="*/ 21 h 1832"/>
              <a:gd name="T118" fmla="*/ 817 w 1834"/>
              <a:gd name="T119" fmla="*/ 5 h 1832"/>
              <a:gd name="T120" fmla="*/ 917 w 1834"/>
              <a:gd name="T121" fmla="*/ 0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1832">
                <a:moveTo>
                  <a:pt x="917" y="0"/>
                </a:moveTo>
                <a:lnTo>
                  <a:pt x="1016" y="5"/>
                </a:lnTo>
                <a:lnTo>
                  <a:pt x="1112" y="21"/>
                </a:lnTo>
                <a:lnTo>
                  <a:pt x="1207" y="47"/>
                </a:lnTo>
                <a:lnTo>
                  <a:pt x="1296" y="80"/>
                </a:lnTo>
                <a:lnTo>
                  <a:pt x="1380" y="124"/>
                </a:lnTo>
                <a:lnTo>
                  <a:pt x="1458" y="176"/>
                </a:lnTo>
                <a:lnTo>
                  <a:pt x="1531" y="236"/>
                </a:lnTo>
                <a:lnTo>
                  <a:pt x="1598" y="302"/>
                </a:lnTo>
                <a:lnTo>
                  <a:pt x="1657" y="375"/>
                </a:lnTo>
                <a:lnTo>
                  <a:pt x="1708" y="454"/>
                </a:lnTo>
                <a:lnTo>
                  <a:pt x="1751" y="538"/>
                </a:lnTo>
                <a:lnTo>
                  <a:pt x="1786" y="627"/>
                </a:lnTo>
                <a:lnTo>
                  <a:pt x="1813" y="719"/>
                </a:lnTo>
                <a:lnTo>
                  <a:pt x="1828" y="817"/>
                </a:lnTo>
                <a:lnTo>
                  <a:pt x="1834" y="916"/>
                </a:lnTo>
                <a:lnTo>
                  <a:pt x="1828" y="1016"/>
                </a:lnTo>
                <a:lnTo>
                  <a:pt x="1813" y="1112"/>
                </a:lnTo>
                <a:lnTo>
                  <a:pt x="1786" y="1206"/>
                </a:lnTo>
                <a:lnTo>
                  <a:pt x="1751" y="1295"/>
                </a:lnTo>
                <a:lnTo>
                  <a:pt x="1708" y="1379"/>
                </a:lnTo>
                <a:lnTo>
                  <a:pt x="1657" y="1457"/>
                </a:lnTo>
                <a:lnTo>
                  <a:pt x="1598" y="1529"/>
                </a:lnTo>
                <a:lnTo>
                  <a:pt x="1531" y="1595"/>
                </a:lnTo>
                <a:lnTo>
                  <a:pt x="1458" y="1654"/>
                </a:lnTo>
                <a:lnTo>
                  <a:pt x="1380" y="1707"/>
                </a:lnTo>
                <a:lnTo>
                  <a:pt x="1296" y="1750"/>
                </a:lnTo>
                <a:lnTo>
                  <a:pt x="1207" y="1785"/>
                </a:lnTo>
                <a:lnTo>
                  <a:pt x="1112" y="1811"/>
                </a:lnTo>
                <a:lnTo>
                  <a:pt x="1016" y="1827"/>
                </a:lnTo>
                <a:lnTo>
                  <a:pt x="917" y="1832"/>
                </a:lnTo>
                <a:lnTo>
                  <a:pt x="817" y="1827"/>
                </a:lnTo>
                <a:lnTo>
                  <a:pt x="720" y="1811"/>
                </a:lnTo>
                <a:lnTo>
                  <a:pt x="627" y="1785"/>
                </a:lnTo>
                <a:lnTo>
                  <a:pt x="538" y="1750"/>
                </a:lnTo>
                <a:lnTo>
                  <a:pt x="454" y="1707"/>
                </a:lnTo>
                <a:lnTo>
                  <a:pt x="376" y="1654"/>
                </a:lnTo>
                <a:lnTo>
                  <a:pt x="302" y="1595"/>
                </a:lnTo>
                <a:lnTo>
                  <a:pt x="236" y="1529"/>
                </a:lnTo>
                <a:lnTo>
                  <a:pt x="177" y="1457"/>
                </a:lnTo>
                <a:lnTo>
                  <a:pt x="126" y="1379"/>
                </a:lnTo>
                <a:lnTo>
                  <a:pt x="82" y="1295"/>
                </a:lnTo>
                <a:lnTo>
                  <a:pt x="47" y="1206"/>
                </a:lnTo>
                <a:lnTo>
                  <a:pt x="21" y="1112"/>
                </a:lnTo>
                <a:lnTo>
                  <a:pt x="6" y="1016"/>
                </a:lnTo>
                <a:lnTo>
                  <a:pt x="0" y="916"/>
                </a:lnTo>
                <a:lnTo>
                  <a:pt x="6" y="817"/>
                </a:lnTo>
                <a:lnTo>
                  <a:pt x="21" y="719"/>
                </a:lnTo>
                <a:lnTo>
                  <a:pt x="47" y="627"/>
                </a:lnTo>
                <a:lnTo>
                  <a:pt x="82" y="538"/>
                </a:lnTo>
                <a:lnTo>
                  <a:pt x="126" y="454"/>
                </a:lnTo>
                <a:lnTo>
                  <a:pt x="177" y="375"/>
                </a:lnTo>
                <a:lnTo>
                  <a:pt x="236" y="302"/>
                </a:lnTo>
                <a:lnTo>
                  <a:pt x="302" y="236"/>
                </a:lnTo>
                <a:lnTo>
                  <a:pt x="376" y="176"/>
                </a:lnTo>
                <a:lnTo>
                  <a:pt x="454" y="124"/>
                </a:lnTo>
                <a:lnTo>
                  <a:pt x="538" y="80"/>
                </a:lnTo>
                <a:lnTo>
                  <a:pt x="627" y="47"/>
                </a:lnTo>
                <a:lnTo>
                  <a:pt x="720" y="21"/>
                </a:lnTo>
                <a:lnTo>
                  <a:pt x="817" y="5"/>
                </a:lnTo>
                <a:lnTo>
                  <a:pt x="917" y="0"/>
                </a:lnTo>
                <a:close/>
              </a:path>
            </a:pathLst>
          </a:custGeom>
          <a:solidFill>
            <a:srgbClr val="0070C0"/>
          </a:solidFill>
          <a:ln w="0">
            <a:noFill/>
            <a:prstDash val="solid"/>
            <a:round/>
          </a:ln>
        </p:spPr>
        <p:txBody>
          <a:bodyPr vert="horz" wrap="square" lIns="128580" tIns="64290" rIns="128580" bIns="64290" numCol="1" anchor="t" anchorCtr="0" compatLnSpc="1"/>
          <a:lstStyle/>
          <a:p>
            <a:endParaRPr lang="zh-CN" altLang="en-US">
              <a:latin typeface="+mn-lt"/>
              <a:ea typeface="+mn-ea"/>
              <a:cs typeface="+mn-ea"/>
              <a:sym typeface="+mn-lt"/>
            </a:endParaRPr>
          </a:p>
        </p:txBody>
      </p:sp>
      <p:sp>
        <p:nvSpPr>
          <p:cNvPr id="14" name="矩形 259"/>
          <p:cNvSpPr>
            <a:spLocks noChangeArrowheads="1"/>
          </p:cNvSpPr>
          <p:nvPr/>
        </p:nvSpPr>
        <p:spPr bwMode="auto">
          <a:xfrm>
            <a:off x="6101954" y="1759227"/>
            <a:ext cx="6383142" cy="1828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5400" b="1" cap="all" dirty="0">
                <a:latin typeface="+mn-lt"/>
                <a:ea typeface="+mn-ea"/>
                <a:cs typeface="+mn-ea"/>
                <a:sym typeface="+mn-lt"/>
              </a:rPr>
              <a:t>感谢聆听  </a:t>
            </a:r>
            <a:endParaRPr lang="en-US" altLang="zh-CN" sz="5400" b="1" cap="all" dirty="0">
              <a:latin typeface="+mn-lt"/>
              <a:ea typeface="+mn-ea"/>
              <a:cs typeface="+mn-ea"/>
              <a:sym typeface="+mn-lt"/>
            </a:endParaRPr>
          </a:p>
          <a:p>
            <a:pPr algn="ctr">
              <a:buNone/>
            </a:pPr>
            <a:r>
              <a:rPr lang="zh-CN" altLang="en-US" sz="5400" b="1" cap="all" dirty="0">
                <a:latin typeface="+mn-lt"/>
                <a:ea typeface="+mn-ea"/>
                <a:cs typeface="+mn-ea"/>
                <a:sym typeface="+mn-lt"/>
              </a:rPr>
              <a:t>请批评指正</a:t>
            </a:r>
          </a:p>
        </p:txBody>
      </p:sp>
      <p:sp>
        <p:nvSpPr>
          <p:cNvPr id="15" name="矩形 259"/>
          <p:cNvSpPr>
            <a:spLocks noChangeArrowheads="1"/>
          </p:cNvSpPr>
          <p:nvPr/>
        </p:nvSpPr>
        <p:spPr bwMode="auto">
          <a:xfrm>
            <a:off x="6330308" y="4669513"/>
            <a:ext cx="5926434"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buNone/>
            </a:pPr>
            <a:r>
              <a:rPr lang="zh-CN" altLang="en-US" sz="2000" cap="all" dirty="0">
                <a:latin typeface="+mn-lt"/>
                <a:ea typeface="+mn-ea"/>
                <a:cs typeface="+mn-ea"/>
                <a:sym typeface="+mn-lt"/>
              </a:rPr>
              <a:t>     大连海事大学 信息科学技术学院 计算机科学与技术  </a:t>
            </a:r>
            <a:endParaRPr lang="en-US" altLang="zh-CN" sz="2000" cap="all" dirty="0">
              <a:latin typeface="+mn-lt"/>
              <a:ea typeface="+mn-ea"/>
              <a:cs typeface="+mn-ea"/>
              <a:sym typeface="+mn-lt"/>
            </a:endParaRPr>
          </a:p>
        </p:txBody>
      </p:sp>
      <p:sp>
        <p:nvSpPr>
          <p:cNvPr id="11" name="矩形 259"/>
          <p:cNvSpPr>
            <a:spLocks noChangeArrowheads="1"/>
          </p:cNvSpPr>
          <p:nvPr/>
        </p:nvSpPr>
        <p:spPr bwMode="auto">
          <a:xfrm>
            <a:off x="6383983" y="5802775"/>
            <a:ext cx="5706728"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dist">
              <a:buNone/>
            </a:pPr>
            <a:r>
              <a:rPr lang="zh-CN" altLang="en-US" sz="2000" dirty="0">
                <a:latin typeface="+mn-lt"/>
                <a:ea typeface="+mn-ea"/>
                <a:cs typeface="+mn-ea"/>
                <a:sym typeface="+mn-lt"/>
              </a:rPr>
              <a:t>答辩人：孟繁琛      指导老师：李冠宇</a:t>
            </a:r>
          </a:p>
        </p:txBody>
      </p:sp>
      <p:pic>
        <p:nvPicPr>
          <p:cNvPr id="16" name="Picture 2" descr="F:\0PPT素材\北京大学3.png"/>
          <p:cNvPicPr>
            <a:picLocks noChangeAspect="1" noChangeArrowheads="1"/>
          </p:cNvPicPr>
          <p:nvPr/>
        </p:nvPicPr>
        <p:blipFill>
          <a:blip r:embed="rId3" cstate="print">
            <a:lum bright="70000" contrast="-70000"/>
            <a:extLst>
              <a:ext uri="{BEBA8EAE-BF5A-486C-A8C5-ECC9F3942E4B}">
                <a14:imgProps xmlns:a14="http://schemas.microsoft.com/office/drawing/2010/main">
                  <a14:imgLayer r:embed="rId4">
                    <a14:imgEffect>
                      <a14:artisticPhotocopy detail="2"/>
                    </a14:imgEffect>
                  </a14:imgLayer>
                </a14:imgProps>
              </a:ext>
              <a:ext uri="{28A0092B-C50C-407E-A947-70E740481C1C}">
                <a14:useLocalDpi xmlns:a14="http://schemas.microsoft.com/office/drawing/2010/main" val="0"/>
              </a:ext>
            </a:extLst>
          </a:blip>
          <a:srcRect/>
          <a:stretch>
            <a:fillRect/>
          </a:stretch>
        </p:blipFill>
        <p:spPr bwMode="auto">
          <a:xfrm>
            <a:off x="3644156" y="761492"/>
            <a:ext cx="3376983" cy="3347747"/>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descr="大连海事大学"/>
          <p:cNvPicPr>
            <a:picLocks noChangeAspect="1"/>
          </p:cNvPicPr>
          <p:nvPr/>
        </p:nvPicPr>
        <p:blipFill>
          <a:blip r:embed="rId5"/>
          <a:stretch>
            <a:fillRect/>
          </a:stretch>
        </p:blipFill>
        <p:spPr>
          <a:xfrm>
            <a:off x="3538220" y="610235"/>
            <a:ext cx="3627755" cy="3589020"/>
          </a:xfrm>
          <a:prstGeom prst="rect">
            <a:avLst/>
          </a:prstGeom>
        </p:spPr>
      </p:pic>
    </p:spTree>
    <p:extLst>
      <p:ext uri="{BB962C8B-B14F-4D97-AF65-F5344CB8AC3E}">
        <p14:creationId xmlns:p14="http://schemas.microsoft.com/office/powerpoint/2010/main" val="270611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9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4"/>
                                        </p:tgtEl>
                                      </p:cBhvr>
                                    </p:animEffect>
                                    <p:animScale>
                                      <p:cBhvr>
                                        <p:cTn id="15"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429375" y="1220420"/>
            <a:ext cx="4854342" cy="755777"/>
            <a:chOff x="5844664" y="1806352"/>
            <a:chExt cx="4854342" cy="755777"/>
          </a:xfrm>
          <a:effectLst/>
        </p:grpSpPr>
        <p:sp>
          <p:nvSpPr>
            <p:cNvPr id="4" name="圆角矩形 3"/>
            <p:cNvSpPr/>
            <p:nvPr/>
          </p:nvSpPr>
          <p:spPr>
            <a:xfrm>
              <a:off x="5844664" y="1806352"/>
              <a:ext cx="4854342" cy="755777"/>
            </a:xfrm>
            <a:prstGeom prst="roundRect">
              <a:avLst>
                <a:gd name="adj" fmla="val 50000"/>
              </a:avLst>
            </a:prstGeom>
            <a:noFill/>
            <a:ln>
              <a:solidFill>
                <a:schemeClr val="accent1"/>
              </a:solid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cs typeface="+mn-ea"/>
                <a:sym typeface="+mn-lt"/>
              </a:endParaRPr>
            </a:p>
          </p:txBody>
        </p:sp>
        <p:sp>
          <p:nvSpPr>
            <p:cNvPr id="5" name="椭圆 4"/>
            <p:cNvSpPr/>
            <p:nvPr/>
          </p:nvSpPr>
          <p:spPr>
            <a:xfrm>
              <a:off x="5979977" y="1902970"/>
              <a:ext cx="562540" cy="562540"/>
            </a:xfrm>
            <a:prstGeom prst="ellipse">
              <a:avLst/>
            </a:prstGeom>
            <a:solidFill>
              <a:schemeClr val="accent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en-US" altLang="zh-CN" sz="1510" dirty="0">
                  <a:cs typeface="+mn-ea"/>
                  <a:sym typeface="+mn-lt"/>
                </a:rPr>
                <a:t>01</a:t>
              </a:r>
              <a:endParaRPr lang="zh-CN" altLang="en-US" sz="1510" dirty="0">
                <a:cs typeface="+mn-ea"/>
                <a:sym typeface="+mn-lt"/>
              </a:endParaRPr>
            </a:p>
          </p:txBody>
        </p:sp>
        <p:sp>
          <p:nvSpPr>
            <p:cNvPr id="40" name="MH_Entry_1"/>
            <p:cNvSpPr/>
            <p:nvPr>
              <p:custDataLst>
                <p:tags r:id="rId4"/>
              </p:custDataLst>
            </p:nvPr>
          </p:nvSpPr>
          <p:spPr>
            <a:xfrm>
              <a:off x="7036905" y="1968468"/>
              <a:ext cx="3167713" cy="4308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2800" dirty="0">
                  <a:solidFill>
                    <a:schemeClr val="tx1"/>
                  </a:solidFill>
                  <a:cs typeface="+mn-ea"/>
                  <a:sym typeface="+mn-lt"/>
                </a:rPr>
                <a:t>模型提出</a:t>
              </a:r>
            </a:p>
          </p:txBody>
        </p:sp>
      </p:grpSp>
      <p:grpSp>
        <p:nvGrpSpPr>
          <p:cNvPr id="6" name="组合 5"/>
          <p:cNvGrpSpPr/>
          <p:nvPr/>
        </p:nvGrpSpPr>
        <p:grpSpPr>
          <a:xfrm>
            <a:off x="6429375" y="2277695"/>
            <a:ext cx="4854342" cy="755777"/>
            <a:chOff x="5844664" y="2863627"/>
            <a:chExt cx="4854342" cy="755777"/>
          </a:xfrm>
          <a:effectLst/>
        </p:grpSpPr>
        <p:sp>
          <p:nvSpPr>
            <p:cNvPr id="28" name="圆角矩形 27"/>
            <p:cNvSpPr/>
            <p:nvPr/>
          </p:nvSpPr>
          <p:spPr>
            <a:xfrm>
              <a:off x="5844664" y="2863627"/>
              <a:ext cx="4854342" cy="755777"/>
            </a:xfrm>
            <a:prstGeom prst="roundRect">
              <a:avLst>
                <a:gd name="adj"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cs typeface="+mn-ea"/>
                <a:sym typeface="+mn-lt"/>
              </a:endParaRPr>
            </a:p>
          </p:txBody>
        </p:sp>
        <p:sp>
          <p:nvSpPr>
            <p:cNvPr id="29" name="椭圆 28"/>
            <p:cNvSpPr/>
            <p:nvPr/>
          </p:nvSpPr>
          <p:spPr>
            <a:xfrm>
              <a:off x="5979977" y="2936432"/>
              <a:ext cx="562540" cy="562540"/>
            </a:xfrm>
            <a:prstGeom prst="ellipse">
              <a:avLst/>
            </a:prstGeom>
            <a:solidFill>
              <a:srgbClr val="0070C0"/>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en-US" altLang="zh-CN" sz="1510" dirty="0">
                  <a:cs typeface="+mn-ea"/>
                  <a:sym typeface="+mn-lt"/>
                </a:rPr>
                <a:t>02</a:t>
              </a:r>
              <a:endParaRPr lang="zh-CN" altLang="en-US" sz="1510" dirty="0">
                <a:cs typeface="+mn-ea"/>
                <a:sym typeface="+mn-lt"/>
              </a:endParaRPr>
            </a:p>
          </p:txBody>
        </p:sp>
        <p:sp>
          <p:nvSpPr>
            <p:cNvPr id="41" name="MH_Entry_2"/>
            <p:cNvSpPr/>
            <p:nvPr>
              <p:custDataLst>
                <p:tags r:id="rId3"/>
              </p:custDataLst>
            </p:nvPr>
          </p:nvSpPr>
          <p:spPr>
            <a:xfrm>
              <a:off x="6928892" y="3002258"/>
              <a:ext cx="3383737" cy="4308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800" dirty="0">
                  <a:solidFill>
                    <a:schemeClr val="tx1"/>
                  </a:solidFill>
                  <a:cs typeface="+mn-ea"/>
                  <a:sym typeface="+mn-lt"/>
                </a:rPr>
                <a:t>模型详解</a:t>
              </a:r>
            </a:p>
          </p:txBody>
        </p:sp>
      </p:grpSp>
      <p:grpSp>
        <p:nvGrpSpPr>
          <p:cNvPr id="8" name="组合 7"/>
          <p:cNvGrpSpPr/>
          <p:nvPr/>
        </p:nvGrpSpPr>
        <p:grpSpPr>
          <a:xfrm>
            <a:off x="6429375" y="3299251"/>
            <a:ext cx="4854342" cy="755777"/>
            <a:chOff x="5844664" y="3885183"/>
            <a:chExt cx="4854342" cy="755777"/>
          </a:xfrm>
          <a:effectLst/>
        </p:grpSpPr>
        <p:sp>
          <p:nvSpPr>
            <p:cNvPr id="31" name="圆角矩形 30"/>
            <p:cNvSpPr/>
            <p:nvPr/>
          </p:nvSpPr>
          <p:spPr>
            <a:xfrm>
              <a:off x="5844664" y="3885183"/>
              <a:ext cx="4854342" cy="755777"/>
            </a:xfrm>
            <a:prstGeom prst="roundRect">
              <a:avLst>
                <a:gd name="adj" fmla="val 50000"/>
              </a:avLst>
            </a:prstGeom>
            <a:noFill/>
            <a:ln>
              <a:solidFill>
                <a:schemeClr val="accent1"/>
              </a:solid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cs typeface="+mn-ea"/>
                <a:sym typeface="+mn-lt"/>
              </a:endParaRPr>
            </a:p>
          </p:txBody>
        </p:sp>
        <p:sp>
          <p:nvSpPr>
            <p:cNvPr id="32" name="椭圆 31"/>
            <p:cNvSpPr/>
            <p:nvPr/>
          </p:nvSpPr>
          <p:spPr>
            <a:xfrm>
              <a:off x="5979977" y="3981801"/>
              <a:ext cx="562540" cy="562540"/>
            </a:xfrm>
            <a:prstGeom prst="ellipse">
              <a:avLst/>
            </a:prstGeom>
            <a:solidFill>
              <a:schemeClr val="accent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en-US" altLang="zh-CN" sz="1510" dirty="0">
                  <a:cs typeface="+mn-ea"/>
                  <a:sym typeface="+mn-lt"/>
                </a:rPr>
                <a:t>03</a:t>
              </a:r>
              <a:endParaRPr lang="zh-CN" altLang="en-US" sz="1510" dirty="0">
                <a:cs typeface="+mn-ea"/>
                <a:sym typeface="+mn-lt"/>
              </a:endParaRPr>
            </a:p>
          </p:txBody>
        </p:sp>
        <p:sp>
          <p:nvSpPr>
            <p:cNvPr id="42" name="MH_Entry_3"/>
            <p:cNvSpPr/>
            <p:nvPr>
              <p:custDataLst>
                <p:tags r:id="rId2"/>
              </p:custDataLst>
            </p:nvPr>
          </p:nvSpPr>
          <p:spPr>
            <a:xfrm>
              <a:off x="7125180" y="4047627"/>
              <a:ext cx="2991163" cy="4308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800" dirty="0">
                  <a:solidFill>
                    <a:schemeClr val="tx1"/>
                  </a:solidFill>
                  <a:cs typeface="+mn-ea"/>
                  <a:sym typeface="+mn-lt"/>
                </a:rPr>
                <a:t>实验结果分析</a:t>
              </a:r>
            </a:p>
          </p:txBody>
        </p:sp>
      </p:grpSp>
      <p:grpSp>
        <p:nvGrpSpPr>
          <p:cNvPr id="7" name="组合 6"/>
          <p:cNvGrpSpPr/>
          <p:nvPr/>
        </p:nvGrpSpPr>
        <p:grpSpPr>
          <a:xfrm>
            <a:off x="6429375" y="4320807"/>
            <a:ext cx="4854342" cy="755777"/>
            <a:chOff x="5844664" y="4906739"/>
            <a:chExt cx="4854342" cy="755777"/>
          </a:xfrm>
          <a:effectLst/>
        </p:grpSpPr>
        <p:sp>
          <p:nvSpPr>
            <p:cNvPr id="34" name="圆角矩形 33"/>
            <p:cNvSpPr/>
            <p:nvPr/>
          </p:nvSpPr>
          <p:spPr>
            <a:xfrm>
              <a:off x="5844664" y="4906739"/>
              <a:ext cx="4854342" cy="755777"/>
            </a:xfrm>
            <a:prstGeom prst="roundRect">
              <a:avLst>
                <a:gd name="adj"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cs typeface="+mn-ea"/>
                <a:sym typeface="+mn-lt"/>
              </a:endParaRPr>
            </a:p>
          </p:txBody>
        </p:sp>
        <p:sp>
          <p:nvSpPr>
            <p:cNvPr id="35" name="椭圆 34"/>
            <p:cNvSpPr/>
            <p:nvPr/>
          </p:nvSpPr>
          <p:spPr>
            <a:xfrm>
              <a:off x="5979977" y="5003357"/>
              <a:ext cx="562540" cy="562540"/>
            </a:xfrm>
            <a:prstGeom prst="ellipse">
              <a:avLst/>
            </a:prstGeom>
            <a:solidFill>
              <a:srgbClr val="0070C0"/>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en-US" altLang="zh-CN" sz="1510" dirty="0">
                  <a:cs typeface="+mn-ea"/>
                  <a:sym typeface="+mn-lt"/>
                </a:rPr>
                <a:t>04</a:t>
              </a:r>
              <a:endParaRPr lang="zh-CN" altLang="en-US" sz="1510" dirty="0">
                <a:cs typeface="+mn-ea"/>
                <a:sym typeface="+mn-lt"/>
              </a:endParaRPr>
            </a:p>
          </p:txBody>
        </p:sp>
        <p:sp>
          <p:nvSpPr>
            <p:cNvPr id="43" name="MH_Entry_4"/>
            <p:cNvSpPr/>
            <p:nvPr>
              <p:custDataLst>
                <p:tags r:id="rId1"/>
              </p:custDataLst>
            </p:nvPr>
          </p:nvSpPr>
          <p:spPr>
            <a:xfrm>
              <a:off x="7387490" y="5051242"/>
              <a:ext cx="2466542" cy="4308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800" dirty="0">
                  <a:solidFill>
                    <a:schemeClr val="tx1"/>
                  </a:solidFill>
                  <a:cs typeface="+mn-ea"/>
                  <a:sym typeface="+mn-lt"/>
                </a:rPr>
                <a:t>总结展望</a:t>
              </a:r>
            </a:p>
          </p:txBody>
        </p:sp>
      </p:grpSp>
      <p:grpSp>
        <p:nvGrpSpPr>
          <p:cNvPr id="30" name="组合 29"/>
          <p:cNvGrpSpPr/>
          <p:nvPr/>
        </p:nvGrpSpPr>
        <p:grpSpPr>
          <a:xfrm>
            <a:off x="194372" y="-19571"/>
            <a:ext cx="5564065" cy="7232650"/>
            <a:chOff x="0" y="-14713"/>
            <a:chExt cx="5564065" cy="7232650"/>
          </a:xfrm>
          <a:solidFill>
            <a:schemeClr val="tx1">
              <a:lumMod val="65000"/>
              <a:lumOff val="35000"/>
            </a:schemeClr>
          </a:solidFill>
          <a:effectLst/>
        </p:grpSpPr>
        <p:sp>
          <p:nvSpPr>
            <p:cNvPr id="33" name="等腰三角形 32"/>
            <p:cNvSpPr/>
            <p:nvPr/>
          </p:nvSpPr>
          <p:spPr>
            <a:xfrm rot="5400000">
              <a:off x="5171328" y="1205572"/>
              <a:ext cx="421829" cy="3636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cs typeface="+mn-ea"/>
                <a:sym typeface="+mn-lt"/>
              </a:endParaRPr>
            </a:p>
          </p:txBody>
        </p:sp>
        <p:sp>
          <p:nvSpPr>
            <p:cNvPr id="36" name="矩形 35"/>
            <p:cNvSpPr/>
            <p:nvPr/>
          </p:nvSpPr>
          <p:spPr>
            <a:xfrm>
              <a:off x="0" y="-14713"/>
              <a:ext cx="5200420" cy="7232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cs typeface="+mn-ea"/>
                <a:sym typeface="+mn-lt"/>
              </a:endParaRPr>
            </a:p>
          </p:txBody>
        </p:sp>
      </p:grpSp>
      <p:grpSp>
        <p:nvGrpSpPr>
          <p:cNvPr id="2" name="组合 1"/>
          <p:cNvGrpSpPr/>
          <p:nvPr/>
        </p:nvGrpSpPr>
        <p:grpSpPr>
          <a:xfrm>
            <a:off x="0" y="-14713"/>
            <a:ext cx="5564065" cy="7232650"/>
            <a:chOff x="0" y="-14713"/>
            <a:chExt cx="5564065" cy="7232650"/>
          </a:xfrm>
          <a:effectLst/>
        </p:grpSpPr>
        <p:sp>
          <p:nvSpPr>
            <p:cNvPr id="13" name="等腰三角形 12"/>
            <p:cNvSpPr/>
            <p:nvPr/>
          </p:nvSpPr>
          <p:spPr>
            <a:xfrm rot="5400000">
              <a:off x="5171328" y="1205572"/>
              <a:ext cx="421829" cy="36364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effectLst>
                  <a:outerShdw blurRad="419100" dist="419100" dir="5400000" algn="ctr" rotWithShape="0">
                    <a:srgbClr val="000000">
                      <a:alpha val="43137"/>
                    </a:srgbClr>
                  </a:outerShdw>
                </a:effectLst>
                <a:cs typeface="+mn-ea"/>
                <a:sym typeface="+mn-lt"/>
              </a:endParaRPr>
            </a:p>
          </p:txBody>
        </p:sp>
        <p:sp>
          <p:nvSpPr>
            <p:cNvPr id="12" name="矩形 11"/>
            <p:cNvSpPr/>
            <p:nvPr/>
          </p:nvSpPr>
          <p:spPr>
            <a:xfrm>
              <a:off x="0" y="-14713"/>
              <a:ext cx="5200420" cy="72326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effectLst>
                  <a:outerShdw blurRad="419100" dist="419100" dir="5400000" algn="ctr" rotWithShape="0">
                    <a:srgbClr val="000000">
                      <a:alpha val="43137"/>
                    </a:srgbClr>
                  </a:outerShdw>
                </a:effectLst>
                <a:cs typeface="+mn-ea"/>
                <a:sym typeface="+mn-lt"/>
              </a:endParaRPr>
            </a:p>
          </p:txBody>
        </p:sp>
      </p:grpSp>
      <p:sp>
        <p:nvSpPr>
          <p:cNvPr id="25" name="椭圆 24"/>
          <p:cNvSpPr/>
          <p:nvPr/>
        </p:nvSpPr>
        <p:spPr>
          <a:xfrm>
            <a:off x="1612653" y="2523796"/>
            <a:ext cx="1588559" cy="1588559"/>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zh-CN" altLang="en-US" sz="3600" b="1" dirty="0">
                <a:solidFill>
                  <a:srgbClr val="0070C0"/>
                </a:solidFill>
                <a:cs typeface="+mn-ea"/>
                <a:sym typeface="+mn-lt"/>
              </a:rPr>
              <a:t>目录</a:t>
            </a:r>
          </a:p>
        </p:txBody>
      </p:sp>
      <p:sp>
        <p:nvSpPr>
          <p:cNvPr id="22" name="同心圆 21"/>
          <p:cNvSpPr/>
          <p:nvPr/>
        </p:nvSpPr>
        <p:spPr>
          <a:xfrm>
            <a:off x="755437" y="1673859"/>
            <a:ext cx="3302992" cy="3302992"/>
          </a:xfrm>
          <a:prstGeom prst="donut">
            <a:avLst>
              <a:gd name="adj" fmla="val 1519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3600" b="1" dirty="0">
              <a:solidFill>
                <a:schemeClr val="bg1">
                  <a:lumMod val="50000"/>
                </a:schemeClr>
              </a:solidFill>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effectLst/>
        </p:spPr>
        <p:txBody>
          <a:bodyPr/>
          <a:lstStyle/>
          <a:p>
            <a:r>
              <a:rPr lang="en-US" altLang="zh-CN" dirty="0">
                <a:latin typeface="+mn-lt"/>
                <a:cs typeface="+mn-ea"/>
                <a:sym typeface="+mn-lt"/>
              </a:rPr>
              <a:t>01</a:t>
            </a:r>
            <a:endParaRPr lang="zh-CN" altLang="en-US" dirty="0">
              <a:latin typeface="+mn-lt"/>
              <a:cs typeface="+mn-ea"/>
              <a:sym typeface="+mn-lt"/>
            </a:endParaRPr>
          </a:p>
        </p:txBody>
      </p:sp>
      <p:sp>
        <p:nvSpPr>
          <p:cNvPr id="3" name="文本占位符 2"/>
          <p:cNvSpPr>
            <a:spLocks noGrp="1"/>
          </p:cNvSpPr>
          <p:nvPr>
            <p:ph type="body" sz="quarter" idx="12"/>
          </p:nvPr>
        </p:nvSpPr>
        <p:spPr>
          <a:effectLst/>
        </p:spPr>
        <p:txBody>
          <a:bodyPr/>
          <a:lstStyle/>
          <a:p>
            <a:r>
              <a:rPr lang="zh-CN" altLang="en-US" dirty="0">
                <a:latin typeface="+mn-lt"/>
                <a:cs typeface="+mn-ea"/>
                <a:sym typeface="+mn-lt"/>
              </a:rPr>
              <a:t>模型提出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97289" y="1818265"/>
            <a:ext cx="5768887" cy="1248906"/>
          </a:xfrm>
          <a:prstGeom prst="rect">
            <a:avLst/>
          </a:prstGeom>
          <a:noFill/>
          <a:ln>
            <a:solidFill>
              <a:srgbClr val="1A2B78"/>
            </a:solidFill>
          </a:ln>
          <a:effectLst/>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lstStyle/>
          <a:p>
            <a:pPr algn="ctr"/>
            <a:endParaRPr lang="zh-CN" altLang="en-US">
              <a:cs typeface="+mn-ea"/>
              <a:sym typeface="+mn-lt"/>
            </a:endParaRPr>
          </a:p>
        </p:txBody>
      </p:sp>
      <p:sp>
        <p:nvSpPr>
          <p:cNvPr id="4" name="矩形 3"/>
          <p:cNvSpPr/>
          <p:nvPr/>
        </p:nvSpPr>
        <p:spPr>
          <a:xfrm>
            <a:off x="4937398" y="1592913"/>
            <a:ext cx="4943226" cy="488760"/>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lstStyle/>
          <a:p>
            <a:pPr algn="ctr"/>
            <a:r>
              <a:rPr lang="zh-CN" altLang="en-US" dirty="0">
                <a:cs typeface="+mn-ea"/>
                <a:sym typeface="+mn-lt"/>
              </a:rPr>
              <a:t>知识图谱自身局限</a:t>
            </a:r>
          </a:p>
        </p:txBody>
      </p:sp>
      <p:sp>
        <p:nvSpPr>
          <p:cNvPr id="5" name="六边形 4"/>
          <p:cNvSpPr/>
          <p:nvPr/>
        </p:nvSpPr>
        <p:spPr>
          <a:xfrm>
            <a:off x="1437947" y="3491012"/>
            <a:ext cx="1674066" cy="1442556"/>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lstStyle/>
          <a:p>
            <a:pPr algn="ctr"/>
            <a:r>
              <a:rPr lang="zh-CN" altLang="en-US" sz="3375" dirty="0">
                <a:cs typeface="+mn-ea"/>
                <a:sym typeface="+mn-lt"/>
              </a:rPr>
              <a:t>背景</a:t>
            </a:r>
          </a:p>
        </p:txBody>
      </p:sp>
      <p:cxnSp>
        <p:nvCxnSpPr>
          <p:cNvPr id="6" name="直接箭头连接符 5"/>
          <p:cNvCxnSpPr>
            <a:stCxn id="5" idx="5"/>
          </p:cNvCxnSpPr>
          <p:nvPr/>
        </p:nvCxnSpPr>
        <p:spPr>
          <a:xfrm flipV="1">
            <a:off x="2751223" y="2504001"/>
            <a:ext cx="1308719" cy="987012"/>
          </a:xfrm>
          <a:prstGeom prst="straightConnector1">
            <a:avLst/>
          </a:prstGeom>
          <a:ln>
            <a:solidFill>
              <a:srgbClr val="414455"/>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12014" y="4212290"/>
            <a:ext cx="947929" cy="0"/>
          </a:xfrm>
          <a:prstGeom prst="straightConnector1">
            <a:avLst/>
          </a:prstGeom>
          <a:ln>
            <a:solidFill>
              <a:srgbClr val="414455"/>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751223" y="4933568"/>
            <a:ext cx="1308719" cy="987012"/>
          </a:xfrm>
          <a:prstGeom prst="straightConnector1">
            <a:avLst/>
          </a:prstGeom>
          <a:ln>
            <a:solidFill>
              <a:srgbClr val="414455"/>
            </a:solidFill>
            <a:tailEnd type="arrow"/>
          </a:ln>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37398" y="2124381"/>
            <a:ext cx="5164385" cy="421044"/>
          </a:xfrm>
          <a:prstGeom prst="rect">
            <a:avLst/>
          </a:prstGeom>
          <a:noFill/>
          <a:effectLst/>
        </p:spPr>
        <p:txBody>
          <a:bodyPr wrap="square" lIns="96424" tIns="48212" rIns="96424" bIns="48212" rtlCol="0">
            <a:spAutoFit/>
          </a:bodyPr>
          <a:lstStyle/>
          <a:p>
            <a:pPr algn="ctr">
              <a:lnSpc>
                <a:spcPct val="130000"/>
              </a:lnSpc>
            </a:pPr>
            <a:r>
              <a:rPr lang="zh-CN" altLang="en-US" dirty="0">
                <a:latin typeface="+mn-lt"/>
                <a:ea typeface="+mn-ea"/>
                <a:cs typeface="+mn-ea"/>
                <a:sym typeface="+mn-lt"/>
              </a:rPr>
              <a:t>时序知识图通常存在不完备性</a:t>
            </a:r>
          </a:p>
        </p:txBody>
      </p:sp>
      <p:sp>
        <p:nvSpPr>
          <p:cNvPr id="11" name="矩形 10"/>
          <p:cNvSpPr/>
          <p:nvPr/>
        </p:nvSpPr>
        <p:spPr>
          <a:xfrm>
            <a:off x="4697289" y="3716365"/>
            <a:ext cx="5768887" cy="1270818"/>
          </a:xfrm>
          <a:prstGeom prst="rect">
            <a:avLst/>
          </a:prstGeom>
          <a:noFill/>
          <a:ln>
            <a:solidFill>
              <a:srgbClr val="1A2B78"/>
            </a:solidFill>
          </a:ln>
          <a:effectLst/>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lstStyle/>
          <a:p>
            <a:pPr algn="ctr"/>
            <a:endParaRPr lang="zh-CN" altLang="en-US">
              <a:cs typeface="+mn-ea"/>
              <a:sym typeface="+mn-lt"/>
            </a:endParaRPr>
          </a:p>
        </p:txBody>
      </p:sp>
      <p:sp>
        <p:nvSpPr>
          <p:cNvPr id="12" name="矩形 11"/>
          <p:cNvSpPr/>
          <p:nvPr/>
        </p:nvSpPr>
        <p:spPr>
          <a:xfrm>
            <a:off x="4937398" y="3491013"/>
            <a:ext cx="4943226" cy="488760"/>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lstStyle/>
          <a:p>
            <a:pPr algn="ctr"/>
            <a:r>
              <a:rPr lang="zh-CN" altLang="en-US" dirty="0">
                <a:cs typeface="+mn-ea"/>
                <a:sym typeface="+mn-lt"/>
              </a:rPr>
              <a:t>时序知识图特点</a:t>
            </a:r>
          </a:p>
        </p:txBody>
      </p:sp>
      <p:sp>
        <p:nvSpPr>
          <p:cNvPr id="13" name="TextBox 12"/>
          <p:cNvSpPr txBox="1"/>
          <p:nvPr/>
        </p:nvSpPr>
        <p:spPr>
          <a:xfrm>
            <a:off x="4937398" y="4022481"/>
            <a:ext cx="5164385" cy="421044"/>
          </a:xfrm>
          <a:prstGeom prst="rect">
            <a:avLst/>
          </a:prstGeom>
          <a:noFill/>
          <a:effectLst/>
        </p:spPr>
        <p:txBody>
          <a:bodyPr wrap="square" lIns="96424" tIns="48212" rIns="96424" bIns="48212" rtlCol="0">
            <a:spAutoFit/>
          </a:bodyPr>
          <a:lstStyle/>
          <a:p>
            <a:pPr algn="ctr">
              <a:lnSpc>
                <a:spcPct val="130000"/>
              </a:lnSpc>
            </a:pPr>
            <a:r>
              <a:rPr lang="zh-CN" altLang="en-US" dirty="0">
                <a:latin typeface="+mn-lt"/>
                <a:ea typeface="+mn-ea"/>
                <a:cs typeface="+mn-ea"/>
                <a:sym typeface="+mn-lt"/>
              </a:rPr>
              <a:t>许多事实往往在时间线上表示出重复的模式</a:t>
            </a:r>
            <a:endParaRPr lang="en-US" altLang="zh-CN" dirty="0">
              <a:latin typeface="+mn-lt"/>
              <a:ea typeface="+mn-ea"/>
              <a:cs typeface="+mn-ea"/>
              <a:sym typeface="+mn-lt"/>
            </a:endParaRPr>
          </a:p>
        </p:txBody>
      </p:sp>
      <p:sp>
        <p:nvSpPr>
          <p:cNvPr id="14" name="矩形 13"/>
          <p:cNvSpPr/>
          <p:nvPr/>
        </p:nvSpPr>
        <p:spPr>
          <a:xfrm>
            <a:off x="4697289" y="5614465"/>
            <a:ext cx="5768887" cy="1291897"/>
          </a:xfrm>
          <a:prstGeom prst="rect">
            <a:avLst/>
          </a:prstGeom>
          <a:noFill/>
          <a:ln>
            <a:solidFill>
              <a:srgbClr val="1A2B78"/>
            </a:solidFill>
          </a:ln>
          <a:effectLst/>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lstStyle/>
          <a:p>
            <a:pPr algn="ctr"/>
            <a:endParaRPr lang="zh-CN" altLang="en-US">
              <a:cs typeface="+mn-ea"/>
              <a:sym typeface="+mn-lt"/>
            </a:endParaRPr>
          </a:p>
        </p:txBody>
      </p:sp>
      <p:sp>
        <p:nvSpPr>
          <p:cNvPr id="15" name="矩形 14"/>
          <p:cNvSpPr/>
          <p:nvPr/>
        </p:nvSpPr>
        <p:spPr>
          <a:xfrm>
            <a:off x="4937398" y="5389112"/>
            <a:ext cx="4943226" cy="488760"/>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lstStyle/>
          <a:p>
            <a:pPr algn="ctr"/>
            <a:r>
              <a:rPr lang="zh-CN" altLang="en-US" dirty="0">
                <a:cs typeface="+mn-ea"/>
                <a:sym typeface="+mn-lt"/>
              </a:rPr>
              <a:t>现有方法不足</a:t>
            </a:r>
          </a:p>
        </p:txBody>
      </p:sp>
      <p:sp>
        <p:nvSpPr>
          <p:cNvPr id="16" name="TextBox 15"/>
          <p:cNvSpPr txBox="1"/>
          <p:nvPr/>
        </p:nvSpPr>
        <p:spPr>
          <a:xfrm>
            <a:off x="4937398" y="5920581"/>
            <a:ext cx="5308401" cy="781143"/>
          </a:xfrm>
          <a:prstGeom prst="rect">
            <a:avLst/>
          </a:prstGeom>
          <a:noFill/>
          <a:effectLst/>
        </p:spPr>
        <p:txBody>
          <a:bodyPr wrap="square" lIns="96424" tIns="48212" rIns="96424" bIns="48212" rtlCol="0">
            <a:spAutoFit/>
          </a:bodyPr>
          <a:lstStyle/>
          <a:p>
            <a:pPr algn="ctr">
              <a:lnSpc>
                <a:spcPct val="130000"/>
              </a:lnSpc>
            </a:pPr>
            <a:r>
              <a:rPr lang="zh-CN" altLang="en-US" dirty="0">
                <a:latin typeface="+mn-lt"/>
                <a:ea typeface="+mn-ea"/>
                <a:cs typeface="+mn-ea"/>
                <a:sym typeface="+mn-lt"/>
              </a:rPr>
              <a:t>不能有效捕获时间信息</a:t>
            </a:r>
            <a:endParaRPr lang="en-US" altLang="zh-CN" dirty="0">
              <a:latin typeface="+mn-lt"/>
              <a:ea typeface="+mn-ea"/>
              <a:cs typeface="+mn-ea"/>
              <a:sym typeface="+mn-lt"/>
            </a:endParaRPr>
          </a:p>
          <a:p>
            <a:pPr algn="ctr">
              <a:lnSpc>
                <a:spcPct val="130000"/>
              </a:lnSpc>
            </a:pPr>
            <a:r>
              <a:rPr lang="zh-CN" altLang="en-US" dirty="0">
                <a:latin typeface="+mn-lt"/>
                <a:ea typeface="+mn-ea"/>
                <a:cs typeface="+mn-ea"/>
                <a:sym typeface="+mn-lt"/>
              </a:rPr>
              <a:t>不能够利用历史上的已知信息</a:t>
            </a:r>
          </a:p>
        </p:txBody>
      </p:sp>
      <p:sp>
        <p:nvSpPr>
          <p:cNvPr id="18" name="文本框 17"/>
          <p:cNvSpPr txBox="1"/>
          <p:nvPr/>
        </p:nvSpPr>
        <p:spPr>
          <a:xfrm>
            <a:off x="5876491" y="7716118"/>
            <a:ext cx="877163" cy="369332"/>
          </a:xfrm>
          <a:prstGeom prst="rect">
            <a:avLst/>
          </a:prstGeom>
          <a:noFill/>
          <a:effectLst/>
        </p:spPr>
        <p:txBody>
          <a:bodyPr wrap="none" rtlCol="0">
            <a:spAutoFit/>
          </a:bodyPr>
          <a:lstStyle/>
          <a:p>
            <a:r>
              <a:rPr lang="zh-CN" altLang="en-US" dirty="0">
                <a:solidFill>
                  <a:srgbClr val="4A4A4A"/>
                </a:solidFill>
                <a:latin typeface="+mn-lt"/>
                <a:ea typeface="+mn-ea"/>
                <a:cs typeface="+mn-ea"/>
                <a:sym typeface="+mn-lt"/>
              </a:rPr>
              <a:t>延时符</a:t>
            </a:r>
            <a:endParaRPr lang="en-US" altLang="zh-CN" dirty="0">
              <a:solidFill>
                <a:srgbClr val="4A4A4A"/>
              </a:solidFill>
              <a:latin typeface="+mn-lt"/>
              <a:ea typeface="+mn-ea"/>
              <a:cs typeface="+mn-ea"/>
              <a:sym typeface="+mn-lt"/>
            </a:endParaRPr>
          </a:p>
        </p:txBody>
      </p:sp>
      <p:sp>
        <p:nvSpPr>
          <p:cNvPr id="7" name="文本占位符 6"/>
          <p:cNvSpPr>
            <a:spLocks noGrp="1"/>
          </p:cNvSpPr>
          <p:nvPr>
            <p:ph type="body" sz="quarter" idx="13"/>
          </p:nvPr>
        </p:nvSpPr>
        <p:spPr>
          <a:effectLst/>
        </p:spPr>
        <p:txBody>
          <a:bodyPr/>
          <a:lstStyle/>
          <a:p>
            <a:r>
              <a:rPr lang="zh-CN" altLang="en-US" dirty="0">
                <a:cs typeface="+mn-ea"/>
                <a:sym typeface="+mn-lt"/>
              </a:rPr>
              <a:t>问题提出</a:t>
            </a:r>
          </a:p>
        </p:txBody>
      </p:sp>
      <p:sp>
        <p:nvSpPr>
          <p:cNvPr id="2" name="灯片编号占位符 1"/>
          <p:cNvSpPr>
            <a:spLocks noGrp="1"/>
          </p:cNvSpPr>
          <p:nvPr>
            <p:ph type="sldNum" sz="quarter" idx="4294967295"/>
          </p:nvPr>
        </p:nvSpPr>
        <p:spPr>
          <a:xfrm>
            <a:off x="12230100" y="266700"/>
            <a:ext cx="628650" cy="385763"/>
          </a:xfrm>
          <a:effectLst/>
        </p:spPr>
        <p:txBody>
          <a:bodyPr/>
          <a:lstStyle/>
          <a:p>
            <a:fld id="{EB730883-2733-4EB0-9793-894FF9D50112}" type="slidenum">
              <a:rPr lang="zh-CN" altLang="en-US" smtClean="0">
                <a:latin typeface="+mn-lt"/>
                <a:ea typeface="+mn-ea"/>
                <a:cs typeface="+mn-ea"/>
                <a:sym typeface="+mn-lt"/>
              </a:rPr>
              <a:t>4</a:t>
            </a:fld>
            <a:endParaRPr lang="zh-CN" altLang="en-US">
              <a:latin typeface="+mn-lt"/>
              <a:ea typeface="+mn-ea"/>
              <a:cs typeface="+mn-ea"/>
              <a:sym typeface="+mn-lt"/>
            </a:endParaRPr>
          </a:p>
        </p:txBody>
      </p:sp>
      <p:pic>
        <p:nvPicPr>
          <p:cNvPr id="17" name="图片 16" descr="大连海事大学"/>
          <p:cNvPicPr>
            <a:picLocks noChangeAspect="1"/>
          </p:cNvPicPr>
          <p:nvPr/>
        </p:nvPicPr>
        <p:blipFill>
          <a:blip r:embed="rId3"/>
          <a:stretch>
            <a:fillRect/>
          </a:stretch>
        </p:blipFill>
        <p:spPr>
          <a:xfrm>
            <a:off x="308610" y="232410"/>
            <a:ext cx="913130" cy="897890"/>
          </a:xfrm>
          <a:prstGeom prst="rect">
            <a:avLst/>
          </a:prstGeom>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28775" y="2094208"/>
            <a:ext cx="1993775" cy="1993774"/>
            <a:chOff x="2714799" y="2648622"/>
            <a:chExt cx="1891378" cy="1891378"/>
          </a:xfrm>
          <a:solidFill>
            <a:srgbClr val="0070C0"/>
          </a:solidFill>
          <a:effectLst/>
        </p:grpSpPr>
        <p:sp>
          <p:nvSpPr>
            <p:cNvPr id="20" name="Oval 8"/>
            <p:cNvSpPr/>
            <p:nvPr/>
          </p:nvSpPr>
          <p:spPr>
            <a:xfrm>
              <a:off x="2714799" y="2648622"/>
              <a:ext cx="1891378" cy="1891378"/>
            </a:xfrm>
            <a:prstGeom prst="ellipse">
              <a:avLst/>
            </a:prstGeom>
            <a:grpFill/>
            <a:ln w="666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390" tIns="48195" rIns="96390" bIns="48195" numCol="1" spcCol="0" rtlCol="0" fromWordArt="0" anchor="ctr" anchorCtr="0" forceAA="0" compatLnSpc="1">
              <a:noAutofit/>
            </a:bodyPr>
            <a:lstStyle/>
            <a:p>
              <a:pPr algn="ctr"/>
              <a:endParaRPr lang="en-US" dirty="0">
                <a:solidFill>
                  <a:schemeClr val="lt1"/>
                </a:solidFill>
                <a:cs typeface="+mn-ea"/>
                <a:sym typeface="+mn-lt"/>
              </a:endParaRPr>
            </a:p>
          </p:txBody>
        </p:sp>
        <p:sp>
          <p:nvSpPr>
            <p:cNvPr id="75" name="Text Placeholder 2"/>
            <p:cNvSpPr txBox="1"/>
            <p:nvPr/>
          </p:nvSpPr>
          <p:spPr>
            <a:xfrm>
              <a:off x="2783107" y="3339794"/>
              <a:ext cx="1751013" cy="538405"/>
            </a:xfrm>
            <a:prstGeom prst="rect">
              <a:avLst/>
            </a:prstGeom>
            <a:grp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en-US" altLang="zh-CN" sz="2400" b="1" dirty="0">
                  <a:solidFill>
                    <a:schemeClr val="bg1"/>
                  </a:solidFill>
                  <a:latin typeface="Times New Roman" panose="02020603050405020304" pitchFamily="18" charset="0"/>
                  <a:cs typeface="Times New Roman" panose="02020603050405020304" pitchFamily="18" charset="0"/>
                  <a:sym typeface="+mn-lt"/>
                </a:rPr>
                <a:t>Copy  Mode</a:t>
              </a:r>
            </a:p>
          </p:txBody>
        </p:sp>
      </p:grpSp>
      <p:grpSp>
        <p:nvGrpSpPr>
          <p:cNvPr id="80" name="组合 79"/>
          <p:cNvGrpSpPr/>
          <p:nvPr/>
        </p:nvGrpSpPr>
        <p:grpSpPr>
          <a:xfrm>
            <a:off x="4598103" y="2109688"/>
            <a:ext cx="1993774" cy="1993774"/>
            <a:chOff x="5867096" y="2648622"/>
            <a:chExt cx="1891378" cy="1891378"/>
          </a:xfrm>
          <a:solidFill>
            <a:srgbClr val="0070C0"/>
          </a:solidFill>
          <a:effectLst/>
        </p:grpSpPr>
        <p:sp>
          <p:nvSpPr>
            <p:cNvPr id="53" name="Oval 10"/>
            <p:cNvSpPr/>
            <p:nvPr/>
          </p:nvSpPr>
          <p:spPr>
            <a:xfrm>
              <a:off x="5867096" y="2648622"/>
              <a:ext cx="1891378" cy="1891378"/>
            </a:xfrm>
            <a:prstGeom prst="ellipse">
              <a:avLst/>
            </a:prstGeom>
            <a:grpFill/>
            <a:ln w="666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390" tIns="48195" rIns="96390" bIns="48195" numCol="1" spcCol="0" rtlCol="0" fromWordArt="0" anchor="ctr" anchorCtr="0" forceAA="0" compatLnSpc="1">
              <a:noAutofit/>
            </a:bodyPr>
            <a:lstStyle/>
            <a:p>
              <a:pPr algn="ctr"/>
              <a:endParaRPr lang="en-US" dirty="0">
                <a:solidFill>
                  <a:schemeClr val="lt1"/>
                </a:solidFill>
                <a:cs typeface="+mn-ea"/>
                <a:sym typeface="+mn-lt"/>
              </a:endParaRPr>
            </a:p>
          </p:txBody>
        </p:sp>
        <p:sp>
          <p:nvSpPr>
            <p:cNvPr id="77" name="Text Placeholder 2"/>
            <p:cNvSpPr txBox="1"/>
            <p:nvPr/>
          </p:nvSpPr>
          <p:spPr>
            <a:xfrm>
              <a:off x="5958963" y="3238259"/>
              <a:ext cx="1707746" cy="567411"/>
            </a:xfrm>
            <a:prstGeom prst="rect">
              <a:avLst/>
            </a:prstGeom>
            <a:grp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en-US" altLang="zh-CN" sz="2400" b="1" dirty="0">
                  <a:solidFill>
                    <a:schemeClr val="bg1"/>
                  </a:solidFill>
                  <a:latin typeface="Times New Roman" panose="02020603050405020304" pitchFamily="18" charset="0"/>
                  <a:cs typeface="Times New Roman" panose="02020603050405020304" pitchFamily="18" charset="0"/>
                  <a:sym typeface="+mn-lt"/>
                </a:rPr>
                <a:t>Generation Mode</a:t>
              </a:r>
            </a:p>
          </p:txBody>
        </p:sp>
      </p:grpSp>
      <p:sp>
        <p:nvSpPr>
          <p:cNvPr id="36" name="文本框 35"/>
          <p:cNvSpPr txBox="1"/>
          <p:nvPr/>
        </p:nvSpPr>
        <p:spPr>
          <a:xfrm>
            <a:off x="5876491" y="7716118"/>
            <a:ext cx="877163" cy="369332"/>
          </a:xfrm>
          <a:prstGeom prst="rect">
            <a:avLst/>
          </a:prstGeom>
          <a:noFill/>
          <a:effectLst/>
        </p:spPr>
        <p:txBody>
          <a:bodyPr wrap="none" rtlCol="0">
            <a:spAutoFit/>
          </a:bodyPr>
          <a:lstStyle/>
          <a:p>
            <a:r>
              <a:rPr lang="zh-CN" altLang="en-US" dirty="0">
                <a:solidFill>
                  <a:srgbClr val="4A4A4A"/>
                </a:solidFill>
                <a:latin typeface="+mn-lt"/>
                <a:ea typeface="+mn-ea"/>
                <a:cs typeface="+mn-ea"/>
                <a:sym typeface="+mn-lt"/>
              </a:rPr>
              <a:t>延时符</a:t>
            </a:r>
            <a:endParaRPr lang="en-US" altLang="zh-CN" dirty="0">
              <a:solidFill>
                <a:srgbClr val="4A4A4A"/>
              </a:solidFill>
              <a:latin typeface="+mn-lt"/>
              <a:ea typeface="+mn-ea"/>
              <a:cs typeface="+mn-ea"/>
              <a:sym typeface="+mn-lt"/>
            </a:endParaRPr>
          </a:p>
        </p:txBody>
      </p:sp>
      <p:sp>
        <p:nvSpPr>
          <p:cNvPr id="4" name="文本占位符 3"/>
          <p:cNvSpPr>
            <a:spLocks noGrp="1"/>
          </p:cNvSpPr>
          <p:nvPr>
            <p:ph type="body" sz="quarter" idx="13"/>
          </p:nvPr>
        </p:nvSpPr>
        <p:spPr>
          <a:effectLst/>
        </p:spPr>
        <p:txBody>
          <a:bodyPr/>
          <a:lstStyle/>
          <a:p>
            <a:r>
              <a:rPr lang="zh-CN" altLang="en-US" dirty="0">
                <a:cs typeface="+mn-ea"/>
                <a:sym typeface="+mn-lt"/>
              </a:rPr>
              <a:t>解决方案</a:t>
            </a:r>
          </a:p>
        </p:txBody>
      </p:sp>
      <p:sp>
        <p:nvSpPr>
          <p:cNvPr id="3" name="灯片编号占位符 2"/>
          <p:cNvSpPr>
            <a:spLocks noGrp="1"/>
          </p:cNvSpPr>
          <p:nvPr>
            <p:ph type="sldNum" sz="quarter" idx="4294967295"/>
          </p:nvPr>
        </p:nvSpPr>
        <p:spPr>
          <a:xfrm>
            <a:off x="12230100" y="266700"/>
            <a:ext cx="628650" cy="385763"/>
          </a:xfrm>
          <a:effectLst/>
        </p:spPr>
        <p:txBody>
          <a:bodyPr/>
          <a:lstStyle/>
          <a:p>
            <a:fld id="{EB730883-2733-4EB0-9793-894FF9D50112}" type="slidenum">
              <a:rPr lang="zh-CN" altLang="en-US" smtClean="0">
                <a:latin typeface="+mn-lt"/>
                <a:ea typeface="+mn-ea"/>
                <a:cs typeface="+mn-ea"/>
                <a:sym typeface="+mn-lt"/>
              </a:rPr>
              <a:t>5</a:t>
            </a:fld>
            <a:endParaRPr lang="zh-CN" altLang="en-US">
              <a:latin typeface="+mn-lt"/>
              <a:ea typeface="+mn-ea"/>
              <a:cs typeface="+mn-ea"/>
              <a:sym typeface="+mn-lt"/>
            </a:endParaRPr>
          </a:p>
        </p:txBody>
      </p:sp>
      <p:pic>
        <p:nvPicPr>
          <p:cNvPr id="17" name="图片 16" descr="大连海事大学"/>
          <p:cNvPicPr>
            <a:picLocks noChangeAspect="1"/>
          </p:cNvPicPr>
          <p:nvPr/>
        </p:nvPicPr>
        <p:blipFill>
          <a:blip r:embed="rId3"/>
          <a:stretch>
            <a:fillRect/>
          </a:stretch>
        </p:blipFill>
        <p:spPr>
          <a:xfrm>
            <a:off x="308610" y="232410"/>
            <a:ext cx="913130" cy="897890"/>
          </a:xfrm>
          <a:prstGeom prst="rect">
            <a:avLst/>
          </a:prstGeom>
          <a:effectLst/>
        </p:spPr>
      </p:pic>
      <p:sp>
        <p:nvSpPr>
          <p:cNvPr id="6" name="加号 5">
            <a:extLst>
              <a:ext uri="{FF2B5EF4-FFF2-40B4-BE49-F238E27FC236}">
                <a16:creationId xmlns:a16="http://schemas.microsoft.com/office/drawing/2014/main" id="{FF2EF9B8-AE12-4F1A-AB8A-E656AA4BDEBA}"/>
              </a:ext>
            </a:extLst>
          </p:cNvPr>
          <p:cNvSpPr/>
          <p:nvPr/>
        </p:nvSpPr>
        <p:spPr>
          <a:xfrm>
            <a:off x="3189013" y="2454248"/>
            <a:ext cx="1333132" cy="136815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号 6">
            <a:extLst>
              <a:ext uri="{FF2B5EF4-FFF2-40B4-BE49-F238E27FC236}">
                <a16:creationId xmlns:a16="http://schemas.microsoft.com/office/drawing/2014/main" id="{2F9DBB85-EBC7-476B-8E83-A2F52D9C1FBF}"/>
              </a:ext>
            </a:extLst>
          </p:cNvPr>
          <p:cNvSpPr/>
          <p:nvPr/>
        </p:nvSpPr>
        <p:spPr>
          <a:xfrm>
            <a:off x="7005437" y="2742280"/>
            <a:ext cx="1872208" cy="936104"/>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a:extLst>
              <a:ext uri="{FF2B5EF4-FFF2-40B4-BE49-F238E27FC236}">
                <a16:creationId xmlns:a16="http://schemas.microsoft.com/office/drawing/2014/main" id="{59C9030C-2E63-4D52-99E5-232FE0DA6189}"/>
              </a:ext>
            </a:extLst>
          </p:cNvPr>
          <p:cNvSpPr/>
          <p:nvPr/>
        </p:nvSpPr>
        <p:spPr>
          <a:xfrm>
            <a:off x="8877645" y="2382240"/>
            <a:ext cx="2736304"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latin typeface="Times New Roman" panose="02020603050405020304" pitchFamily="18" charset="0"/>
                <a:cs typeface="Times New Roman" panose="02020603050405020304" pitchFamily="18" charset="0"/>
              </a:rPr>
              <a:t>CyGNet</a:t>
            </a:r>
            <a:endParaRPr lang="en-US" altLang="zh-CN" sz="2800" dirty="0">
              <a:latin typeface="Times New Roman" panose="02020603050405020304" pitchFamily="18" charset="0"/>
              <a:cs typeface="Times New Roman" panose="02020603050405020304" pitchFamily="18" charset="0"/>
            </a:endParaRPr>
          </a:p>
          <a:p>
            <a:pPr algn="ctr"/>
            <a:r>
              <a:rPr lang="en-US" altLang="zh-CN" sz="2800" dirty="0">
                <a:latin typeface="Times New Roman" panose="02020603050405020304" pitchFamily="18" charset="0"/>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Temporal Copy- Generation Network</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3590768A-C1B0-4DAA-AEAF-291D31F33DF6}"/>
              </a:ext>
            </a:extLst>
          </p:cNvPr>
          <p:cNvSpPr txBox="1"/>
          <p:nvPr/>
        </p:nvSpPr>
        <p:spPr>
          <a:xfrm>
            <a:off x="1028775" y="4709219"/>
            <a:ext cx="1993776" cy="923330"/>
          </a:xfrm>
          <a:prstGeom prst="rect">
            <a:avLst/>
          </a:prstGeom>
          <a:noFill/>
        </p:spPr>
        <p:txBody>
          <a:bodyPr wrap="square" rtlCol="0">
            <a:spAutoFit/>
          </a:bodyPr>
          <a:lstStyle/>
          <a:p>
            <a:pPr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根据过去已知事实预测未来的事实</a:t>
            </a:r>
            <a:endParaRPr lang="zh-CN" altLang="en-US" dirty="0"/>
          </a:p>
        </p:txBody>
      </p:sp>
      <p:sp>
        <p:nvSpPr>
          <p:cNvPr id="11" name="文本框 10">
            <a:extLst>
              <a:ext uri="{FF2B5EF4-FFF2-40B4-BE49-F238E27FC236}">
                <a16:creationId xmlns:a16="http://schemas.microsoft.com/office/drawing/2014/main" id="{3363C8F7-06DF-4539-91FB-1B5EAFDF9D03}"/>
              </a:ext>
            </a:extLst>
          </p:cNvPr>
          <p:cNvSpPr txBox="1"/>
          <p:nvPr/>
        </p:nvSpPr>
        <p:spPr>
          <a:xfrm>
            <a:off x="4598104" y="4697358"/>
            <a:ext cx="1993774" cy="923330"/>
          </a:xfrm>
          <a:prstGeom prst="rect">
            <a:avLst/>
          </a:prstGeom>
          <a:noFill/>
        </p:spPr>
        <p:txBody>
          <a:bodyPr wrap="square" rtlCol="0">
            <a:spAutoFit/>
          </a:bodyPr>
          <a:lstStyle/>
          <a:p>
            <a:r>
              <a:rPr lang="zh-CN" altLang="en-US" dirty="0"/>
              <a:t>从整个实体词汇中预测未来的事实</a:t>
            </a:r>
          </a:p>
        </p:txBody>
      </p:sp>
      <p:sp>
        <p:nvSpPr>
          <p:cNvPr id="12" name="文本框 11">
            <a:extLst>
              <a:ext uri="{FF2B5EF4-FFF2-40B4-BE49-F238E27FC236}">
                <a16:creationId xmlns:a16="http://schemas.microsoft.com/office/drawing/2014/main" id="{A126DCAC-3A06-4D77-9881-A0B543AA1EB2}"/>
              </a:ext>
            </a:extLst>
          </p:cNvPr>
          <p:cNvSpPr txBox="1"/>
          <p:nvPr/>
        </p:nvSpPr>
        <p:spPr>
          <a:xfrm>
            <a:off x="8661619" y="4710182"/>
            <a:ext cx="2952330" cy="646331"/>
          </a:xfrm>
          <a:prstGeom prst="rect">
            <a:avLst/>
          </a:prstGeom>
          <a:noFill/>
        </p:spPr>
        <p:txBody>
          <a:bodyPr wrap="square" rtlCol="0">
            <a:spAutoFit/>
          </a:bodyPr>
          <a:lstStyle/>
          <a:p>
            <a:r>
              <a:rPr lang="zh-CN" altLang="en-US"/>
              <a:t>基于历史词汇和整个实体词汇进行预测</a:t>
            </a:r>
            <a:endParaRPr lang="zh-CN" altLang="en-US" dirty="0"/>
          </a:p>
        </p:txBody>
      </p:sp>
    </p:spTree>
    <p:extLst>
      <p:ext uri="{BB962C8B-B14F-4D97-AF65-F5344CB8AC3E}">
        <p14:creationId xmlns:p14="http://schemas.microsoft.com/office/powerpoint/2010/main" val="311652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latin typeface="+mn-lt"/>
                <a:cs typeface="+mn-ea"/>
                <a:sym typeface="+mn-lt"/>
              </a:rPr>
              <a:t>02</a:t>
            </a:r>
            <a:endParaRPr lang="zh-CN" altLang="en-US" dirty="0">
              <a:latin typeface="+mn-lt"/>
              <a:cs typeface="+mn-ea"/>
              <a:sym typeface="+mn-lt"/>
            </a:endParaRPr>
          </a:p>
        </p:txBody>
      </p:sp>
      <p:sp>
        <p:nvSpPr>
          <p:cNvPr id="4" name="文本占位符 3"/>
          <p:cNvSpPr>
            <a:spLocks noGrp="1"/>
          </p:cNvSpPr>
          <p:nvPr>
            <p:ph type="body" sz="quarter" idx="12"/>
          </p:nvPr>
        </p:nvSpPr>
        <p:spPr>
          <a:effectLst/>
        </p:spPr>
        <p:txBody>
          <a:bodyPr/>
          <a:lstStyle/>
          <a:p>
            <a:r>
              <a:rPr lang="zh-CN" altLang="en-US" dirty="0">
                <a:latin typeface="+mn-lt"/>
                <a:cs typeface="+mn-ea"/>
                <a:sym typeface="+mn-lt"/>
              </a:rPr>
              <a:t>模型详解</a:t>
            </a:r>
          </a:p>
        </p:txBody>
      </p:sp>
    </p:spTree>
    <p:extLst>
      <p:ext uri="{BB962C8B-B14F-4D97-AF65-F5344CB8AC3E}">
        <p14:creationId xmlns:p14="http://schemas.microsoft.com/office/powerpoint/2010/main" val="28697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effectLst/>
        </p:spPr>
        <p:txBody>
          <a:bodyPr/>
          <a:lstStyle/>
          <a:p>
            <a:r>
              <a:rPr lang="zh-CN" altLang="en-US" dirty="0">
                <a:cs typeface="+mn-ea"/>
                <a:sym typeface="+mn-lt"/>
              </a:rPr>
              <a:t>符号说明</a:t>
            </a:r>
          </a:p>
        </p:txBody>
      </p:sp>
      <p:sp>
        <p:nvSpPr>
          <p:cNvPr id="17" name="灯片编号占位符 16"/>
          <p:cNvSpPr>
            <a:spLocks noGrp="1"/>
          </p:cNvSpPr>
          <p:nvPr>
            <p:ph type="sldNum" sz="quarter" idx="4294967295"/>
          </p:nvPr>
        </p:nvSpPr>
        <p:spPr>
          <a:xfrm>
            <a:off x="12230100" y="266700"/>
            <a:ext cx="628650" cy="385763"/>
          </a:xfrm>
          <a:effectLst/>
        </p:spPr>
        <p:txBody>
          <a:bodyPr/>
          <a:lstStyle/>
          <a:p>
            <a:fld id="{EB730883-2733-4EB0-9793-894FF9D50112}" type="slidenum">
              <a:rPr lang="zh-CN" altLang="en-US" smtClean="0">
                <a:latin typeface="+mn-lt"/>
                <a:ea typeface="+mn-ea"/>
                <a:cs typeface="+mn-ea"/>
                <a:sym typeface="+mn-lt"/>
              </a:rPr>
              <a:t>7</a:t>
            </a:fld>
            <a:endParaRPr lang="zh-CN" altLang="en-US">
              <a:latin typeface="+mn-lt"/>
              <a:ea typeface="+mn-ea"/>
              <a:cs typeface="+mn-ea"/>
              <a:sym typeface="+mn-lt"/>
            </a:endParaRPr>
          </a:p>
        </p:txBody>
      </p:sp>
      <p:sp>
        <p:nvSpPr>
          <p:cNvPr id="4" name="Bent Arrow 3"/>
          <p:cNvSpPr/>
          <p:nvPr/>
        </p:nvSpPr>
        <p:spPr>
          <a:xfrm rot="13500000" flipH="1" flipV="1">
            <a:off x="5924512" y="2055074"/>
            <a:ext cx="1051869" cy="1060422"/>
          </a:xfrm>
          <a:prstGeom prst="bentArrow">
            <a:avLst>
              <a:gd name="adj1" fmla="val 5470"/>
              <a:gd name="adj2" fmla="val 9301"/>
              <a:gd name="adj3" fmla="val 0"/>
              <a:gd name="adj4" fmla="val 39549"/>
            </a:avLst>
          </a:prstGeom>
          <a:solidFill>
            <a:srgbClr val="B2B2B2">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375" dirty="0">
              <a:solidFill>
                <a:schemeClr val="tx1"/>
              </a:solidFill>
              <a:cs typeface="+mn-ea"/>
              <a:sym typeface="+mn-lt"/>
            </a:endParaRPr>
          </a:p>
        </p:txBody>
      </p:sp>
      <p:sp>
        <p:nvSpPr>
          <p:cNvPr id="6" name="Freeform 5"/>
          <p:cNvSpPr/>
          <p:nvPr/>
        </p:nvSpPr>
        <p:spPr>
          <a:xfrm>
            <a:off x="6844822" y="2342113"/>
            <a:ext cx="1320585" cy="132058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zh-CN" altLang="en-US" sz="2400" dirty="0">
                <a:cs typeface="+mn-ea"/>
                <a:sym typeface="+mn-lt"/>
              </a:rPr>
              <a:t>历史</a:t>
            </a:r>
            <a:endParaRPr lang="en-US" altLang="zh-CN" sz="2400" dirty="0">
              <a:cs typeface="+mn-ea"/>
              <a:sym typeface="+mn-lt"/>
            </a:endParaRPr>
          </a:p>
          <a:p>
            <a:pPr algn="ctr"/>
            <a:r>
              <a:rPr lang="zh-CN" altLang="en-US" sz="2400" dirty="0">
                <a:cs typeface="+mn-ea"/>
                <a:sym typeface="+mn-lt"/>
              </a:rPr>
              <a:t>词汇</a:t>
            </a:r>
            <a:endParaRPr lang="en-US" sz="2400" b="1" dirty="0">
              <a:cs typeface="+mn-ea"/>
              <a:sym typeface="+mn-lt"/>
            </a:endParaRPr>
          </a:p>
        </p:txBody>
      </p:sp>
      <p:sp>
        <p:nvSpPr>
          <p:cNvPr id="7" name="Freeform 6"/>
          <p:cNvSpPr/>
          <p:nvPr/>
        </p:nvSpPr>
        <p:spPr>
          <a:xfrm>
            <a:off x="4701962" y="2350404"/>
            <a:ext cx="1320585" cy="132058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zh-CN" altLang="en-US" sz="2400" b="1" dirty="0">
                <a:latin typeface="宋体" panose="02010600030101010101" pitchFamily="2" charset="-122"/>
                <a:ea typeface="宋体" panose="02010600030101010101" pitchFamily="2" charset="-122"/>
                <a:cs typeface="+mn-ea"/>
                <a:sym typeface="+mn-lt"/>
              </a:rPr>
              <a:t>四元组</a:t>
            </a:r>
            <a:endParaRPr lang="en-US" sz="2400" b="1" dirty="0">
              <a:latin typeface="宋体" panose="02010600030101010101" pitchFamily="2" charset="-122"/>
              <a:ea typeface="宋体" panose="02010600030101010101" pitchFamily="2" charset="-122"/>
              <a:cs typeface="+mn-ea"/>
              <a:sym typeface="+mn-lt"/>
            </a:endParaRPr>
          </a:p>
        </p:txBody>
      </p:sp>
      <p:sp>
        <p:nvSpPr>
          <p:cNvPr id="8" name="Freeform 7"/>
          <p:cNvSpPr/>
          <p:nvPr/>
        </p:nvSpPr>
        <p:spPr>
          <a:xfrm>
            <a:off x="5769082" y="4184738"/>
            <a:ext cx="1320585" cy="1320586"/>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zh-CN" altLang="en-US" sz="2400" dirty="0">
                <a:cs typeface="+mn-ea"/>
                <a:sym typeface="+mn-lt"/>
              </a:rPr>
              <a:t>整体</a:t>
            </a:r>
            <a:endParaRPr lang="en-US" altLang="zh-CN" sz="2400" dirty="0">
              <a:cs typeface="+mn-ea"/>
              <a:sym typeface="+mn-lt"/>
            </a:endParaRPr>
          </a:p>
          <a:p>
            <a:pPr algn="ctr"/>
            <a:r>
              <a:rPr lang="zh-CN" altLang="en-US" sz="2400" dirty="0">
                <a:cs typeface="+mn-ea"/>
                <a:sym typeface="+mn-lt"/>
              </a:rPr>
              <a:t>词汇</a:t>
            </a:r>
            <a:endParaRPr lang="en-US" sz="2400" b="1" dirty="0">
              <a:cs typeface="+mn-ea"/>
              <a:sym typeface="+mn-lt"/>
            </a:endParaRPr>
          </a:p>
        </p:txBody>
      </p:sp>
      <p:sp>
        <p:nvSpPr>
          <p:cNvPr id="10" name="Bent Arrow 9"/>
          <p:cNvSpPr/>
          <p:nvPr/>
        </p:nvSpPr>
        <p:spPr>
          <a:xfrm rot="20160126" flipH="1" flipV="1">
            <a:off x="7010962" y="3607455"/>
            <a:ext cx="1098077" cy="1205926"/>
          </a:xfrm>
          <a:prstGeom prst="bentArrow">
            <a:avLst>
              <a:gd name="adj1" fmla="val 5470"/>
              <a:gd name="adj2" fmla="val 9301"/>
              <a:gd name="adj3" fmla="val 0"/>
              <a:gd name="adj4" fmla="val 39549"/>
            </a:avLst>
          </a:prstGeom>
          <a:solidFill>
            <a:srgbClr val="B2B2B2">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375" dirty="0">
              <a:solidFill>
                <a:schemeClr val="tx1"/>
              </a:solidFill>
              <a:cs typeface="+mn-ea"/>
              <a:sym typeface="+mn-lt"/>
            </a:endParaRPr>
          </a:p>
        </p:txBody>
      </p:sp>
      <p:sp>
        <p:nvSpPr>
          <p:cNvPr id="11" name="Bent Arrow 10"/>
          <p:cNvSpPr/>
          <p:nvPr/>
        </p:nvSpPr>
        <p:spPr>
          <a:xfrm rot="6451023" flipH="1" flipV="1">
            <a:off x="4683914" y="3549692"/>
            <a:ext cx="1206662" cy="1161264"/>
          </a:xfrm>
          <a:prstGeom prst="bentArrow">
            <a:avLst>
              <a:gd name="adj1" fmla="val 5470"/>
              <a:gd name="adj2" fmla="val 9301"/>
              <a:gd name="adj3" fmla="val 0"/>
              <a:gd name="adj4" fmla="val 39549"/>
            </a:avLst>
          </a:prstGeom>
          <a:solidFill>
            <a:srgbClr val="B2B2B2">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375" dirty="0">
              <a:solidFill>
                <a:schemeClr val="tx1"/>
              </a:solidFill>
              <a:cs typeface="+mn-ea"/>
              <a:sym typeface="+mn-lt"/>
            </a:endParaRPr>
          </a:p>
        </p:txBody>
      </p:sp>
      <p:sp>
        <p:nvSpPr>
          <p:cNvPr id="12" name="Text Placeholder 2"/>
          <p:cNvSpPr txBox="1"/>
          <p:nvPr/>
        </p:nvSpPr>
        <p:spPr>
          <a:xfrm>
            <a:off x="8338439" y="2179409"/>
            <a:ext cx="4165164" cy="1796955"/>
          </a:xfrm>
          <a:prstGeom prst="rect">
            <a:avLst/>
          </a:prstGeom>
          <a:effectLst/>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5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lt"/>
              </a:rPr>
              <a:t>the historical vocabulary</a:t>
            </a:r>
          </a:p>
          <a:p>
            <a:pPr algn="l">
              <a:lnSpc>
                <a:spcPct val="125000"/>
              </a:lnSpc>
            </a:pP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mn-lt"/>
              </a:rPr>
              <a:t>        对于时间步长</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sym typeface="+mn-lt"/>
              </a:rPr>
              <a:t>t</a:t>
            </a:r>
            <a:r>
              <a:rPr lang="en-US" altLang="zh-CN" sz="1600" baseline="-25000" dirty="0" err="1">
                <a:latin typeface="Times New Roman" panose="02020603050405020304" pitchFamily="18" charset="0"/>
                <a:ea typeface="宋体" panose="02010600030101010101" pitchFamily="2" charset="-122"/>
                <a:cs typeface="Times New Roman" panose="02020603050405020304" pitchFamily="18" charset="0"/>
                <a:sym typeface="+mn-lt"/>
              </a:rPr>
              <a:t>k</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mn-lt"/>
              </a:rPr>
              <a:t>中的每个主语实体和谓词对，定义特定于</a:t>
            </a: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mn-lt"/>
              </a:rPr>
              <a:t>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sym typeface="+mn-lt"/>
              </a:rPr>
              <a:t>s,p,t</a:t>
            </a:r>
            <a:r>
              <a:rPr lang="en-US" altLang="zh-CN" sz="1600" baseline="-25000" dirty="0" err="1">
                <a:latin typeface="Times New Roman" panose="02020603050405020304" pitchFamily="18" charset="0"/>
                <a:ea typeface="宋体" panose="02010600030101010101" pitchFamily="2" charset="-122"/>
                <a:cs typeface="Times New Roman" panose="02020603050405020304" pitchFamily="18" charset="0"/>
                <a:sym typeface="+mn-lt"/>
              </a:rPr>
              <a:t>k</a:t>
            </a: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mn-lt"/>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mn-lt"/>
              </a:rPr>
              <a:t>的历史词汇集合为</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sym typeface="+mn-lt"/>
              </a:rPr>
              <a:t>H</a:t>
            </a:r>
            <a:r>
              <a:rPr lang="en-US" altLang="zh-CN" sz="1600" baseline="-25000" dirty="0" err="1">
                <a:latin typeface="Times New Roman" panose="02020603050405020304" pitchFamily="18" charset="0"/>
                <a:ea typeface="宋体" panose="02010600030101010101" pitchFamily="2" charset="-122"/>
                <a:cs typeface="Times New Roman" panose="02020603050405020304" pitchFamily="18" charset="0"/>
                <a:sym typeface="+mn-lt"/>
              </a:rPr>
              <a:t>tk</a:t>
            </a:r>
            <a:r>
              <a:rPr lang="en-US" altLang="zh-CN" sz="1600" baseline="30000" dirty="0">
                <a:latin typeface="Times New Roman" panose="02020603050405020304" pitchFamily="18" charset="0"/>
                <a:ea typeface="宋体" panose="02010600030101010101" pitchFamily="2" charset="-122"/>
                <a:cs typeface="Times New Roman" panose="02020603050405020304" pitchFamily="18" charset="0"/>
                <a:sym typeface="+mn-lt"/>
              </a:rPr>
              <a:t>(</a:t>
            </a:r>
            <a:r>
              <a:rPr lang="en-US" altLang="zh-CN" sz="1600" baseline="30000" dirty="0" err="1">
                <a:latin typeface="Times New Roman" panose="02020603050405020304" pitchFamily="18" charset="0"/>
                <a:ea typeface="宋体" panose="02010600030101010101" pitchFamily="2" charset="-122"/>
                <a:cs typeface="Times New Roman" panose="02020603050405020304" pitchFamily="18" charset="0"/>
                <a:sym typeface="+mn-lt"/>
              </a:rPr>
              <a:t>s,p</a:t>
            </a:r>
            <a:r>
              <a:rPr lang="en-US" altLang="zh-CN" sz="1600" baseline="30000" dirty="0">
                <a:latin typeface="Times New Roman" panose="02020603050405020304" pitchFamily="18" charset="0"/>
                <a:ea typeface="宋体" panose="02010600030101010101" pitchFamily="2" charset="-122"/>
                <a:cs typeface="Times New Roman" panose="02020603050405020304" pitchFamily="18" charset="0"/>
                <a:sym typeface="+mn-lt"/>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mn-lt"/>
              </a:rPr>
              <a:t>，其中包含了时间部长</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sym typeface="+mn-lt"/>
              </a:rPr>
              <a:t>t</a:t>
            </a:r>
            <a:r>
              <a:rPr lang="en-US" altLang="zh-CN" sz="1600" baseline="-25000" dirty="0" err="1">
                <a:latin typeface="Times New Roman" panose="02020603050405020304" pitchFamily="18" charset="0"/>
                <a:ea typeface="宋体" panose="02010600030101010101" pitchFamily="2" charset="-122"/>
                <a:cs typeface="Times New Roman" panose="02020603050405020304" pitchFamily="18" charset="0"/>
                <a:sym typeface="+mn-lt"/>
              </a:rPr>
              <a:t>k</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mn-lt"/>
              </a:rPr>
              <a:t>之前所有与</a:t>
            </a: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mn-lt"/>
              </a:rPr>
              <a:t>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mn-lt"/>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mn-lt"/>
              </a:rPr>
              <a:t>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mn-lt"/>
              </a:rPr>
              <a:t>构成三元组</a:t>
            </a: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mn-lt"/>
              </a:rPr>
              <a:t>(</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sym typeface="+mn-lt"/>
              </a:rPr>
              <a:t>s,p,o</a:t>
            </a: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mn-lt"/>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mn-lt"/>
              </a:rPr>
              <a:t>的实体</a:t>
            </a: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mn-lt"/>
              </a:rPr>
              <a:t>o</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mn-lt"/>
              </a:rPr>
              <a:t>。</a:t>
            </a:r>
            <a:endParaRPr lang="en-US" sz="1600" dirty="0">
              <a:latin typeface="Times New Roman" panose="02020603050405020304" pitchFamily="18" charset="0"/>
              <a:ea typeface="宋体" panose="02010600030101010101" pitchFamily="2" charset="-122"/>
              <a:cs typeface="Times New Roman" panose="02020603050405020304" pitchFamily="18" charset="0"/>
              <a:sym typeface="+mn-lt"/>
            </a:endParaRPr>
          </a:p>
        </p:txBody>
      </p:sp>
      <p:sp>
        <p:nvSpPr>
          <p:cNvPr id="14" name="Text Placeholder 2"/>
          <p:cNvSpPr txBox="1"/>
          <p:nvPr/>
        </p:nvSpPr>
        <p:spPr>
          <a:xfrm>
            <a:off x="1055076" y="2177375"/>
            <a:ext cx="3456193" cy="1493615"/>
          </a:xfrm>
          <a:prstGeom prst="rect">
            <a:avLst/>
          </a:prstGeom>
          <a:effectLst/>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ts val="1875"/>
              </a:lnSpc>
              <a:spcBef>
                <a:spcPts val="420"/>
              </a:spcBef>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s,p,o,t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pPr algn="r">
              <a:lnSpc>
                <a:spcPts val="1875"/>
              </a:lnSpc>
              <a:spcBef>
                <a:spcPts val="420"/>
              </a:spcBef>
            </a:pP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mn-lt"/>
              </a:rPr>
              <a:t>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mn-lt"/>
              </a:rPr>
              <a:t>：主语实体</a:t>
            </a: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mn-lt"/>
              </a:rPr>
              <a:t>(subject entity)</a:t>
            </a:r>
          </a:p>
          <a:p>
            <a:pPr algn="r">
              <a:lnSpc>
                <a:spcPts val="1875"/>
              </a:lnSpc>
              <a:spcBef>
                <a:spcPts val="420"/>
              </a:spcBef>
            </a:pP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mn-lt"/>
              </a:rPr>
              <a:t>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mn-lt"/>
              </a:rPr>
              <a:t>：谓词或关系</a:t>
            </a: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mn-lt"/>
              </a:rPr>
              <a:t>(predicate/relation)</a:t>
            </a:r>
          </a:p>
          <a:p>
            <a:pPr algn="r">
              <a:lnSpc>
                <a:spcPts val="1875"/>
              </a:lnSpc>
              <a:spcBef>
                <a:spcPts val="420"/>
              </a:spcBef>
            </a:pP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mn-lt"/>
              </a:rPr>
              <a:t>o</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mn-lt"/>
              </a:rPr>
              <a:t>：宾语实体</a:t>
            </a: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mn-lt"/>
              </a:rPr>
              <a:t>(object entity)</a:t>
            </a:r>
          </a:p>
          <a:p>
            <a:pPr algn="r">
              <a:lnSpc>
                <a:spcPts val="1875"/>
              </a:lnSpc>
              <a:spcBef>
                <a:spcPts val="420"/>
              </a:spcBef>
            </a:pP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mn-lt"/>
              </a:rPr>
              <a:t>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mn-lt"/>
              </a:rPr>
              <a:t>：时间步长</a:t>
            </a: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mn-lt"/>
              </a:rPr>
              <a:t>(time step)</a:t>
            </a:r>
          </a:p>
          <a:p>
            <a:pPr algn="r">
              <a:lnSpc>
                <a:spcPts val="1875"/>
              </a:lnSpc>
              <a:spcBef>
                <a:spcPts val="420"/>
              </a:spcBef>
            </a:pPr>
            <a:endParaRPr lang="en-US" sz="1600" dirty="0">
              <a:latin typeface="Times New Roman" panose="02020603050405020304" pitchFamily="18" charset="0"/>
              <a:ea typeface="宋体" panose="02010600030101010101" pitchFamily="2" charset="-122"/>
              <a:cs typeface="Times New Roman" panose="02020603050405020304" pitchFamily="18" charset="0"/>
              <a:sym typeface="+mn-lt"/>
            </a:endParaRPr>
          </a:p>
        </p:txBody>
      </p:sp>
      <p:sp>
        <p:nvSpPr>
          <p:cNvPr id="15" name="Text Placeholder 2"/>
          <p:cNvSpPr txBox="1"/>
          <p:nvPr/>
        </p:nvSpPr>
        <p:spPr>
          <a:xfrm>
            <a:off x="4543307" y="5723857"/>
            <a:ext cx="3456193" cy="317481"/>
          </a:xfrm>
          <a:prstGeom prst="rect">
            <a:avLst/>
          </a:prstGeom>
          <a:effectLst/>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ts val="1875"/>
              </a:lnSpc>
              <a:spcBef>
                <a:spcPts val="420"/>
              </a:spcBef>
            </a:pPr>
            <a:r>
              <a:rPr lang="en-US" altLang="zh-CN" sz="2000" dirty="0">
                <a:latin typeface="Times New Roman" panose="02020603050405020304" pitchFamily="18" charset="0"/>
                <a:ea typeface="+mn-ea"/>
                <a:cs typeface="Times New Roman" panose="02020603050405020304" pitchFamily="18" charset="0"/>
                <a:sym typeface="+mn-lt"/>
              </a:rPr>
              <a:t>the whole entity vocabulary</a:t>
            </a:r>
            <a:endParaRPr lang="en-US" altLang="zh-CN" sz="1400" dirty="0">
              <a:latin typeface="Times New Roman" panose="02020603050405020304" pitchFamily="18" charset="0"/>
              <a:ea typeface="+mn-ea"/>
              <a:cs typeface="Times New Roman" panose="02020603050405020304" pitchFamily="18" charset="0"/>
              <a:sym typeface="+mn-lt"/>
            </a:endParaRPr>
          </a:p>
        </p:txBody>
      </p:sp>
      <p:pic>
        <p:nvPicPr>
          <p:cNvPr id="2" name="图片 1" descr="大连海事大学"/>
          <p:cNvPicPr>
            <a:picLocks noChangeAspect="1"/>
          </p:cNvPicPr>
          <p:nvPr/>
        </p:nvPicPr>
        <p:blipFill>
          <a:blip r:embed="rId3"/>
          <a:stretch>
            <a:fillRect/>
          </a:stretch>
        </p:blipFill>
        <p:spPr>
          <a:xfrm>
            <a:off x="308610" y="232410"/>
            <a:ext cx="913130" cy="897890"/>
          </a:xfrm>
          <a:prstGeom prst="rect">
            <a:avLst/>
          </a:prstGeom>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cs typeface="+mn-ea"/>
                <a:sym typeface="+mn-lt"/>
              </a:rPr>
              <a:t>图示说明</a:t>
            </a:r>
          </a:p>
        </p:txBody>
      </p:sp>
      <p:pic>
        <p:nvPicPr>
          <p:cNvPr id="17" name="图片 16" descr="大连海事大学"/>
          <p:cNvPicPr>
            <a:picLocks noChangeAspect="1"/>
          </p:cNvPicPr>
          <p:nvPr/>
        </p:nvPicPr>
        <p:blipFill>
          <a:blip r:embed="rId3"/>
          <a:stretch>
            <a:fillRect/>
          </a:stretch>
        </p:blipFill>
        <p:spPr>
          <a:xfrm>
            <a:off x="308610" y="232410"/>
            <a:ext cx="913130" cy="897890"/>
          </a:xfrm>
          <a:prstGeom prst="rect">
            <a:avLst/>
          </a:prstGeom>
        </p:spPr>
      </p:pic>
      <p:pic>
        <p:nvPicPr>
          <p:cNvPr id="5" name="图片 4">
            <a:extLst>
              <a:ext uri="{FF2B5EF4-FFF2-40B4-BE49-F238E27FC236}">
                <a16:creationId xmlns:a16="http://schemas.microsoft.com/office/drawing/2014/main" id="{71AC865C-701C-42BA-BF36-96694EC7B6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261" y="1412120"/>
            <a:ext cx="7589936" cy="5588120"/>
          </a:xfrm>
          <a:prstGeom prst="rect">
            <a:avLst/>
          </a:prstGeom>
        </p:spPr>
      </p:pic>
      <p:sp>
        <p:nvSpPr>
          <p:cNvPr id="6" name="文本框 5">
            <a:extLst>
              <a:ext uri="{FF2B5EF4-FFF2-40B4-BE49-F238E27FC236}">
                <a16:creationId xmlns:a16="http://schemas.microsoft.com/office/drawing/2014/main" id="{7A42C58A-26FD-4E04-A3D5-38C69EE33C68}"/>
              </a:ext>
            </a:extLst>
          </p:cNvPr>
          <p:cNvSpPr txBox="1"/>
          <p:nvPr/>
        </p:nvSpPr>
        <p:spPr>
          <a:xfrm>
            <a:off x="7865197" y="2462163"/>
            <a:ext cx="4695621" cy="2308324"/>
          </a:xfrm>
          <a:prstGeom prst="rect">
            <a:avLst/>
          </a:prstGeom>
          <a:noFill/>
        </p:spPr>
        <p:txBody>
          <a:bodyPr wrap="square" rtlCol="0">
            <a:spAutoFit/>
          </a:bodyPr>
          <a:lstStyle/>
          <a:p>
            <a:r>
              <a:rPr lang="zh-CN" altLang="en-US" dirty="0"/>
              <a:t>预测任务：预测哪支球队是</a:t>
            </a:r>
            <a:r>
              <a:rPr lang="en-US" altLang="zh-CN" dirty="0"/>
              <a:t>2018</a:t>
            </a:r>
            <a:r>
              <a:rPr lang="zh-CN" altLang="en-US" dirty="0"/>
              <a:t>年</a:t>
            </a:r>
            <a:r>
              <a:rPr lang="en-US" altLang="zh-CN" dirty="0"/>
              <a:t>NBA</a:t>
            </a:r>
            <a:r>
              <a:rPr lang="zh-CN" altLang="en-US" dirty="0"/>
              <a:t>的冠军。</a:t>
            </a:r>
            <a:endParaRPr lang="en-US" altLang="zh-CN" dirty="0"/>
          </a:p>
          <a:p>
            <a:r>
              <a:rPr lang="en-US" altLang="zh-CN" dirty="0" err="1"/>
              <a:t>CyGNet</a:t>
            </a:r>
            <a:r>
              <a:rPr lang="zh-CN" altLang="en-US" dirty="0"/>
              <a:t>首先获得每个实体的嵌入向量（如图彩色条所示）。然后，它利用这两种推理模式从历史或整个实体词汇表中推断出实体概率（以绿条表示，高度与概率值成正比）。通过结合复制模式和生成模式的概率，“金州勇士队”有望成为</a:t>
            </a:r>
            <a:r>
              <a:rPr lang="en-US" altLang="zh-CN" dirty="0"/>
              <a:t>2018</a:t>
            </a:r>
            <a:r>
              <a:rPr lang="zh-CN" altLang="en-US" dirty="0"/>
              <a:t>年</a:t>
            </a:r>
            <a:r>
              <a:rPr lang="en-US" altLang="zh-CN" dirty="0"/>
              <a:t>NBA</a:t>
            </a:r>
            <a:r>
              <a:rPr lang="zh-CN" altLang="en-US" dirty="0"/>
              <a:t>冠军。</a:t>
            </a:r>
          </a:p>
        </p:txBody>
      </p:sp>
    </p:spTree>
    <p:extLst>
      <p:ext uri="{BB962C8B-B14F-4D97-AF65-F5344CB8AC3E}">
        <p14:creationId xmlns:p14="http://schemas.microsoft.com/office/powerpoint/2010/main" val="244530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占位符 23"/>
          <p:cNvSpPr>
            <a:spLocks noGrp="1"/>
          </p:cNvSpPr>
          <p:nvPr>
            <p:ph type="body" sz="quarter" idx="13"/>
          </p:nvPr>
        </p:nvSpPr>
        <p:spPr>
          <a:effectLst/>
        </p:spPr>
        <p:txBody>
          <a:bodyPr/>
          <a:lstStyle/>
          <a:p>
            <a:r>
              <a:rPr lang="en-US" altLang="zh-CN" dirty="0">
                <a:latin typeface="Times New Roman" panose="02020603050405020304" pitchFamily="18" charset="0"/>
                <a:cs typeface="Times New Roman" panose="02020603050405020304" pitchFamily="18" charset="0"/>
                <a:sym typeface="+mn-lt"/>
              </a:rPr>
              <a:t>Copy Mode-</a:t>
            </a:r>
            <a:r>
              <a:rPr lang="zh-CN" altLang="en-US" dirty="0">
                <a:latin typeface="Times New Roman" panose="02020603050405020304" pitchFamily="18" charset="0"/>
                <a:cs typeface="Times New Roman" panose="02020603050405020304" pitchFamily="18" charset="0"/>
                <a:sym typeface="+mn-lt"/>
              </a:rPr>
              <a:t>复制模式</a:t>
            </a:r>
          </a:p>
        </p:txBody>
      </p:sp>
      <p:sp>
        <p:nvSpPr>
          <p:cNvPr id="8" name="文本框 31"/>
          <p:cNvSpPr txBox="1"/>
          <p:nvPr/>
        </p:nvSpPr>
        <p:spPr>
          <a:xfrm>
            <a:off x="2190193" y="1985246"/>
            <a:ext cx="3841064" cy="786306"/>
          </a:xfrm>
          <a:prstGeom prst="rect">
            <a:avLst/>
          </a:prstGeom>
          <a:noFill/>
          <a:effectLst/>
        </p:spPr>
        <p:txBody>
          <a:bodyPr wrap="square" rtlCol="0">
            <a:spAutoFit/>
          </a:bodyPr>
          <a:lstStyle/>
          <a:p>
            <a:pPr>
              <a:lnSpc>
                <a:spcPct val="150000"/>
              </a:lnSpc>
            </a:pPr>
            <a:r>
              <a:rPr lang="zh-CN" altLang="en-US" sz="1600" dirty="0">
                <a:solidFill>
                  <a:schemeClr val="tx1">
                    <a:lumMod val="65000"/>
                    <a:lumOff val="35000"/>
                  </a:schemeClr>
                </a:solidFill>
                <a:latin typeface="+mn-lt"/>
                <a:ea typeface="+mn-ea"/>
                <a:cs typeface="+mn-ea"/>
                <a:sym typeface="+mn-lt"/>
              </a:rPr>
              <a:t>复制模式旨在识别重复的事实，并通过复制历史上已知的事实来预测未来的事实。</a:t>
            </a:r>
            <a:endParaRPr lang="zh-CN" altLang="en-US" sz="1400" dirty="0">
              <a:solidFill>
                <a:schemeClr val="tx1">
                  <a:lumMod val="65000"/>
                  <a:lumOff val="35000"/>
                </a:schemeClr>
              </a:solidFill>
              <a:latin typeface="+mn-lt"/>
              <a:ea typeface="+mn-ea"/>
              <a:cs typeface="+mn-ea"/>
              <a:sym typeface="+mn-lt"/>
            </a:endParaRPr>
          </a:p>
        </p:txBody>
      </p:sp>
      <p:sp>
        <p:nvSpPr>
          <p:cNvPr id="9" name="文本框 32"/>
          <p:cNvSpPr txBox="1"/>
          <p:nvPr/>
        </p:nvSpPr>
        <p:spPr>
          <a:xfrm>
            <a:off x="308695" y="2032149"/>
            <a:ext cx="2359101" cy="395365"/>
          </a:xfrm>
          <a:prstGeom prst="rect">
            <a:avLst/>
          </a:prstGeom>
          <a:noFill/>
          <a:effectLst/>
        </p:spPr>
        <p:txBody>
          <a:bodyPr wrap="square" rtlCol="0">
            <a:spAutoFit/>
          </a:bodyPr>
          <a:lstStyle/>
          <a:p>
            <a:r>
              <a:rPr lang="zh-CN" altLang="en-US" sz="1970" dirty="0">
                <a:solidFill>
                  <a:schemeClr val="tx1">
                    <a:lumMod val="65000"/>
                    <a:lumOff val="35000"/>
                  </a:schemeClr>
                </a:solidFill>
                <a:latin typeface="+mn-lt"/>
                <a:ea typeface="+mn-ea"/>
                <a:cs typeface="+mn-ea"/>
                <a:sym typeface="+mn-lt"/>
              </a:rPr>
              <a:t>复制模式作用：</a:t>
            </a:r>
          </a:p>
        </p:txBody>
      </p:sp>
      <p:pic>
        <p:nvPicPr>
          <p:cNvPr id="2" name="图片 1" descr="大连海事大学"/>
          <p:cNvPicPr>
            <a:picLocks noChangeAspect="1"/>
          </p:cNvPicPr>
          <p:nvPr/>
        </p:nvPicPr>
        <p:blipFill>
          <a:blip r:embed="rId3"/>
          <a:stretch>
            <a:fillRect/>
          </a:stretch>
        </p:blipFill>
        <p:spPr>
          <a:xfrm>
            <a:off x="308610" y="232410"/>
            <a:ext cx="913130" cy="897890"/>
          </a:xfrm>
          <a:prstGeom prst="rect">
            <a:avLst/>
          </a:prstGeom>
          <a:effectLst/>
        </p:spPr>
      </p:pic>
      <p:sp>
        <p:nvSpPr>
          <p:cNvPr id="23" name="文本框 22">
            <a:extLst>
              <a:ext uri="{FF2B5EF4-FFF2-40B4-BE49-F238E27FC236}">
                <a16:creationId xmlns:a16="http://schemas.microsoft.com/office/drawing/2014/main" id="{A5AE6AFF-AC5C-43F7-BFF9-D07944EA29AD}"/>
              </a:ext>
            </a:extLst>
          </p:cNvPr>
          <p:cNvSpPr txBox="1"/>
          <p:nvPr/>
        </p:nvSpPr>
        <p:spPr>
          <a:xfrm>
            <a:off x="2900983" y="1277360"/>
            <a:ext cx="7801504" cy="707886"/>
          </a:xfrm>
          <a:prstGeom prst="rect">
            <a:avLst/>
          </a:prstGeom>
          <a:noFill/>
          <a:effectLst/>
        </p:spPr>
        <p:txBody>
          <a:bodyPr wrap="square" rtlCol="0">
            <a:spAutoFit/>
          </a:bodyPr>
          <a:lstStyle/>
          <a:p>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如果查询</a:t>
            </a:r>
            <a:r>
              <a:rPr lang="en-US" altLang="zh-CN" sz="2000" kern="100" dirty="0">
                <a:effectLst/>
                <a:latin typeface="Times New Roman" panose="02020603050405020304" pitchFamily="18" charset="0"/>
                <a:ea typeface="宋体" panose="02010600030101010101" pitchFamily="2" charset="-122"/>
              </a:rPr>
              <a:t>(s,p,?,</a:t>
            </a:r>
            <a:r>
              <a:rPr lang="en-US" altLang="zh-CN" sz="2000" kern="100" dirty="0" err="1">
                <a:effectLst/>
                <a:latin typeface="Times New Roman" panose="02020603050405020304" pitchFamily="18" charset="0"/>
                <a:ea typeface="宋体" panose="02010600030101010101" pitchFamily="2" charset="-122"/>
              </a:rPr>
              <a:t>t</a:t>
            </a:r>
            <a:r>
              <a:rPr lang="en-US" altLang="zh-CN" sz="2000" kern="100" baseline="-25000" dirty="0" err="1">
                <a:effectLst/>
                <a:latin typeface="Times New Roman" panose="02020603050405020304" pitchFamily="18" charset="0"/>
                <a:ea typeface="宋体" panose="02010600030101010101" pitchFamily="2" charset="-122"/>
              </a:rPr>
              <a:t>k</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具有在</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时间步长</a:t>
            </a:r>
            <a:r>
              <a:rPr lang="en-US" altLang="zh-CN" sz="2000" kern="100" dirty="0" err="1">
                <a:effectLst/>
                <a:latin typeface="Times New Roman" panose="02020603050405020304" pitchFamily="18" charset="0"/>
                <a:ea typeface="宋体" panose="02010600030101010101" pitchFamily="2" charset="-122"/>
              </a:rPr>
              <a:t>t</a:t>
            </a:r>
            <a:r>
              <a:rPr lang="en-US" altLang="zh-CN" sz="2000" kern="100" baseline="-25000" dirty="0" err="1">
                <a:effectLst/>
                <a:latin typeface="Times New Roman" panose="02020603050405020304" pitchFamily="18" charset="0"/>
                <a:ea typeface="宋体" panose="02010600030101010101" pitchFamily="2" charset="-122"/>
              </a:rPr>
              <a:t>k</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时特定于主语实体</a:t>
            </a:r>
            <a:r>
              <a:rPr lang="en-US" altLang="zh-CN" sz="2000" kern="100" dirty="0">
                <a:effectLst/>
                <a:latin typeface="Times New Roman" panose="02020603050405020304" pitchFamily="18" charset="0"/>
                <a:ea typeface="宋体" panose="02010600030101010101" pitchFamily="2" charset="-122"/>
              </a:rPr>
              <a:t>s</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和谓词</a:t>
            </a:r>
            <a:r>
              <a:rPr lang="en-US" altLang="zh-CN" sz="2000" kern="100" dirty="0">
                <a:effectLst/>
                <a:latin typeface="Times New Roman" panose="02020603050405020304" pitchFamily="18" charset="0"/>
                <a:ea typeface="宋体" panose="02010600030101010101" pitchFamily="2" charset="-122"/>
              </a:rPr>
              <a:t>p</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的历史词汇</a:t>
            </a:r>
            <a:r>
              <a:rPr lang="en-US" altLang="zh-CN" sz="2000" kern="100" dirty="0" err="1">
                <a:effectLst/>
                <a:latin typeface="Times New Roman" panose="02020603050405020304" pitchFamily="18" charset="0"/>
                <a:ea typeface="宋体" panose="02010600030101010101" pitchFamily="2" charset="-122"/>
              </a:rPr>
              <a:t>H</a:t>
            </a:r>
            <a:r>
              <a:rPr lang="en-US" altLang="zh-CN" sz="2000" kern="100" baseline="-25000" dirty="0" err="1">
                <a:effectLst/>
                <a:latin typeface="Times New Roman" panose="02020603050405020304" pitchFamily="18" charset="0"/>
                <a:ea typeface="宋体" panose="02010600030101010101" pitchFamily="2" charset="-122"/>
              </a:rPr>
              <a:t>tk</a:t>
            </a:r>
            <a:r>
              <a:rPr lang="en-US" altLang="zh-CN" sz="2000" kern="100" baseline="30000" dirty="0">
                <a:effectLst/>
                <a:latin typeface="Times New Roman" panose="02020603050405020304" pitchFamily="18" charset="0"/>
                <a:ea typeface="宋体" panose="02010600030101010101" pitchFamily="2" charset="-122"/>
              </a:rPr>
              <a:t>(</a:t>
            </a:r>
            <a:r>
              <a:rPr lang="en-US" altLang="zh-CN" sz="2000" kern="100" baseline="30000" dirty="0" err="1">
                <a:effectLst/>
                <a:latin typeface="Times New Roman" panose="02020603050405020304" pitchFamily="18" charset="0"/>
                <a:ea typeface="宋体" panose="02010600030101010101" pitchFamily="2" charset="-122"/>
              </a:rPr>
              <a:t>s,p</a:t>
            </a:r>
            <a:r>
              <a:rPr lang="en-US" altLang="zh-CN" sz="2000" kern="100" baseline="300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，则</a:t>
            </a:r>
            <a:r>
              <a:rPr lang="en-US" altLang="zh-CN" sz="2000" kern="100" dirty="0" err="1">
                <a:effectLst/>
                <a:latin typeface="Times New Roman" panose="02020603050405020304" pitchFamily="18" charset="0"/>
                <a:ea typeface="宋体" panose="02010600030101010101" pitchFamily="2" charset="-122"/>
              </a:rPr>
              <a:t>CyGNet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将增加从历史词汇中选择宾语实体的概率估计。</a:t>
            </a:r>
            <a:endParaRPr lang="zh-CN" altLang="en-US" sz="2000" dirty="0"/>
          </a:p>
        </p:txBody>
      </p:sp>
      <p:grpSp>
        <p:nvGrpSpPr>
          <p:cNvPr id="29" name="Group 27">
            <a:extLst>
              <a:ext uri="{FF2B5EF4-FFF2-40B4-BE49-F238E27FC236}">
                <a16:creationId xmlns:a16="http://schemas.microsoft.com/office/drawing/2014/main" id="{FE1F001F-A436-47BB-95A8-984B70475695}"/>
              </a:ext>
            </a:extLst>
          </p:cNvPr>
          <p:cNvGrpSpPr/>
          <p:nvPr/>
        </p:nvGrpSpPr>
        <p:grpSpPr>
          <a:xfrm rot="19485543" flipV="1">
            <a:off x="5789707" y="3021835"/>
            <a:ext cx="1788865" cy="1256612"/>
            <a:chOff x="2479024" y="1905068"/>
            <a:chExt cx="1696599" cy="1595371"/>
          </a:xfrm>
          <a:solidFill>
            <a:srgbClr val="0070C0"/>
          </a:solidFill>
          <a:effectLst/>
        </p:grpSpPr>
        <p:sp>
          <p:nvSpPr>
            <p:cNvPr id="30" name="Freeform 7">
              <a:extLst>
                <a:ext uri="{FF2B5EF4-FFF2-40B4-BE49-F238E27FC236}">
                  <a16:creationId xmlns:a16="http://schemas.microsoft.com/office/drawing/2014/main" id="{6A431E1C-BE47-4659-B9C9-BD5D6081A007}"/>
                </a:ext>
              </a:extLst>
            </p:cNvPr>
            <p:cNvSpPr/>
            <p:nvPr/>
          </p:nvSpPr>
          <p:spPr bwMode="auto">
            <a:xfrm flipV="1">
              <a:off x="2479024" y="2790291"/>
              <a:ext cx="1108075" cy="710148"/>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grpFill/>
            <a:ln>
              <a:noFill/>
            </a:ln>
          </p:spPr>
          <p:txBody>
            <a:bodyPr vert="horz" wrap="square" lIns="96413" tIns="48207" rIns="96413" bIns="48207" numCol="1" anchor="t" anchorCtr="0" compatLnSpc="1"/>
            <a:lstStyle/>
            <a:p>
              <a:endParaRPr lang="en-US" dirty="0">
                <a:latin typeface="Source Sans Pro" panose="020B0503030403020204" charset="0"/>
              </a:endParaRPr>
            </a:p>
          </p:txBody>
        </p:sp>
        <p:sp>
          <p:nvSpPr>
            <p:cNvPr id="31" name="Freeform 8">
              <a:extLst>
                <a:ext uri="{FF2B5EF4-FFF2-40B4-BE49-F238E27FC236}">
                  <a16:creationId xmlns:a16="http://schemas.microsoft.com/office/drawing/2014/main" id="{3C9DBE6B-48D6-43A1-83D9-1BEB4F494F34}"/>
                </a:ext>
              </a:extLst>
            </p:cNvPr>
            <p:cNvSpPr/>
            <p:nvPr/>
          </p:nvSpPr>
          <p:spPr bwMode="auto">
            <a:xfrm rot="287650">
              <a:off x="3170736" y="1905068"/>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grpFill/>
            <a:ln>
              <a:noFill/>
            </a:ln>
          </p:spPr>
          <p:txBody>
            <a:bodyPr vert="horz" wrap="square" lIns="96413" tIns="48207" rIns="96413" bIns="48207" numCol="1" anchor="t" anchorCtr="0" compatLnSpc="1"/>
            <a:lstStyle/>
            <a:p>
              <a:endParaRPr lang="en-US" dirty="0">
                <a:latin typeface="Source Sans Pro" panose="020B0503030403020204" charset="0"/>
              </a:endParaRPr>
            </a:p>
          </p:txBody>
        </p:sp>
      </p:grpSp>
      <p:sp>
        <p:nvSpPr>
          <p:cNvPr id="44" name="Freeform 20">
            <a:extLst>
              <a:ext uri="{FF2B5EF4-FFF2-40B4-BE49-F238E27FC236}">
                <a16:creationId xmlns:a16="http://schemas.microsoft.com/office/drawing/2014/main" id="{113511A5-73E2-4666-8A94-6E6D81381CB9}"/>
              </a:ext>
            </a:extLst>
          </p:cNvPr>
          <p:cNvSpPr/>
          <p:nvPr/>
        </p:nvSpPr>
        <p:spPr>
          <a:xfrm>
            <a:off x="4110725" y="2964453"/>
            <a:ext cx="1214645" cy="1214646"/>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95" dirty="0">
                <a:latin typeface="linea-basic-10" panose="02000509000000000000" pitchFamily="49" charset="0"/>
              </a:rPr>
              <a:t>d</a:t>
            </a:r>
          </a:p>
        </p:txBody>
      </p:sp>
      <p:sp>
        <p:nvSpPr>
          <p:cNvPr id="46" name="Freeform 22">
            <a:extLst>
              <a:ext uri="{FF2B5EF4-FFF2-40B4-BE49-F238E27FC236}">
                <a16:creationId xmlns:a16="http://schemas.microsoft.com/office/drawing/2014/main" id="{56578286-1803-40F4-B71F-6D9485892998}"/>
              </a:ext>
            </a:extLst>
          </p:cNvPr>
          <p:cNvSpPr/>
          <p:nvPr/>
        </p:nvSpPr>
        <p:spPr>
          <a:xfrm>
            <a:off x="8051029" y="2934902"/>
            <a:ext cx="1214645" cy="1214646"/>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95" dirty="0">
                <a:latin typeface="linea-basic-10" panose="02000509000000000000" pitchFamily="49" charset="0"/>
              </a:rPr>
              <a:t>X</a:t>
            </a:r>
          </a:p>
        </p:txBody>
      </p:sp>
      <p:sp>
        <p:nvSpPr>
          <p:cNvPr id="50" name="Rectangle 32">
            <a:extLst>
              <a:ext uri="{FF2B5EF4-FFF2-40B4-BE49-F238E27FC236}">
                <a16:creationId xmlns:a16="http://schemas.microsoft.com/office/drawing/2014/main" id="{F39351F9-E506-40B0-BC8E-D0FDE08725ED}"/>
              </a:ext>
            </a:extLst>
          </p:cNvPr>
          <p:cNvSpPr/>
          <p:nvPr/>
        </p:nvSpPr>
        <p:spPr>
          <a:xfrm>
            <a:off x="3486648" y="4264397"/>
            <a:ext cx="2847847" cy="802990"/>
          </a:xfrm>
          <a:prstGeom prst="rect">
            <a:avLst/>
          </a:prstGeom>
          <a:effectLst/>
        </p:spPr>
        <p:txBody>
          <a:bodyPr wrap="square" lIns="128550" rIns="128550" bIns="64275">
            <a:spAutoFit/>
          </a:bodyPr>
          <a:lstStyle/>
          <a:p>
            <a:pPr algn="ctr">
              <a:lnSpc>
                <a:spcPct val="150000"/>
              </a:lnSpc>
            </a:pPr>
            <a:r>
              <a:rPr lang="zh-CN" altLang="en-US" sz="1600" dirty="0">
                <a:solidFill>
                  <a:srgbClr val="4A4A4A"/>
                </a:solidFill>
                <a:latin typeface="Times New Roman" panose="02020603050405020304" pitchFamily="18" charset="0"/>
                <a:cs typeface="Times New Roman" panose="02020603050405020304" pitchFamily="18" charset="0"/>
              </a:rPr>
              <a:t>首先生成一个具有</a:t>
            </a:r>
            <a:r>
              <a:rPr lang="en-US" altLang="zh-CN" sz="1600" dirty="0">
                <a:solidFill>
                  <a:srgbClr val="4A4A4A"/>
                </a:solidFill>
                <a:latin typeface="Times New Roman" panose="02020603050405020304" pitchFamily="18" charset="0"/>
                <a:cs typeface="Times New Roman" panose="02020603050405020304" pitchFamily="18" charset="0"/>
              </a:rPr>
              <a:t>MLP(</a:t>
            </a:r>
            <a:r>
              <a:rPr lang="zh-CN" altLang="en-US" sz="1600" dirty="0">
                <a:solidFill>
                  <a:srgbClr val="4A4A4A"/>
                </a:solidFill>
                <a:latin typeface="Times New Roman" panose="02020603050405020304" pitchFamily="18" charset="0"/>
                <a:cs typeface="Times New Roman" panose="02020603050405020304" pitchFamily="18" charset="0"/>
              </a:rPr>
              <a:t>多层感知机</a:t>
            </a:r>
            <a:r>
              <a:rPr lang="en-US" altLang="zh-CN" sz="1600" dirty="0">
                <a:solidFill>
                  <a:srgbClr val="4A4A4A"/>
                </a:solidFill>
                <a:latin typeface="Times New Roman" panose="02020603050405020304" pitchFamily="18" charset="0"/>
                <a:cs typeface="Times New Roman" panose="02020603050405020304" pitchFamily="18" charset="0"/>
              </a:rPr>
              <a:t>)</a:t>
            </a:r>
            <a:r>
              <a:rPr lang="zh-CN" altLang="en-US" sz="1600" dirty="0">
                <a:solidFill>
                  <a:srgbClr val="4A4A4A"/>
                </a:solidFill>
                <a:latin typeface="Times New Roman" panose="02020603050405020304" pitchFamily="18" charset="0"/>
                <a:cs typeface="Times New Roman" panose="02020603050405020304" pitchFamily="18" charset="0"/>
              </a:rPr>
              <a:t>的索引向量</a:t>
            </a:r>
            <a:r>
              <a:rPr lang="en-US" altLang="zh-CN" sz="1600" dirty="0" err="1">
                <a:solidFill>
                  <a:srgbClr val="4A4A4A"/>
                </a:solidFill>
                <a:latin typeface="Times New Roman" panose="02020603050405020304" pitchFamily="18" charset="0"/>
                <a:cs typeface="Times New Roman" panose="02020603050405020304" pitchFamily="18" charset="0"/>
              </a:rPr>
              <a:t>v</a:t>
            </a:r>
            <a:r>
              <a:rPr lang="en-US" altLang="zh-CN" sz="1600" baseline="-25000" dirty="0" err="1">
                <a:solidFill>
                  <a:srgbClr val="4A4A4A"/>
                </a:solidFill>
                <a:latin typeface="Times New Roman" panose="02020603050405020304" pitchFamily="18" charset="0"/>
                <a:cs typeface="Times New Roman" panose="02020603050405020304" pitchFamily="18" charset="0"/>
              </a:rPr>
              <a:t>q</a:t>
            </a:r>
            <a:r>
              <a:rPr lang="zh-CN" altLang="en-US" sz="1600" dirty="0">
                <a:solidFill>
                  <a:srgbClr val="4A4A4A"/>
                </a:solidFill>
                <a:latin typeface="Times New Roman" panose="02020603050405020304" pitchFamily="18" charset="0"/>
                <a:cs typeface="Times New Roman" panose="02020603050405020304" pitchFamily="18" charset="0"/>
              </a:rPr>
              <a:t>：</a:t>
            </a:r>
            <a:endParaRPr lang="en-US" altLang="zh-CN" sz="1600" dirty="0">
              <a:solidFill>
                <a:srgbClr val="4A4A4A"/>
              </a:solidFill>
              <a:latin typeface="Times New Roman" panose="02020603050405020304" pitchFamily="18" charset="0"/>
              <a:cs typeface="Times New Roman" panose="02020603050405020304" pitchFamily="18" charset="0"/>
            </a:endParaRPr>
          </a:p>
        </p:txBody>
      </p:sp>
      <p:sp>
        <p:nvSpPr>
          <p:cNvPr id="52" name="Rectangle 34">
            <a:extLst>
              <a:ext uri="{FF2B5EF4-FFF2-40B4-BE49-F238E27FC236}">
                <a16:creationId xmlns:a16="http://schemas.microsoft.com/office/drawing/2014/main" id="{21A8C4A7-446C-4DF5-9B6D-89083E417B5F}"/>
              </a:ext>
            </a:extLst>
          </p:cNvPr>
          <p:cNvSpPr/>
          <p:nvPr/>
        </p:nvSpPr>
        <p:spPr>
          <a:xfrm>
            <a:off x="7372514" y="4192389"/>
            <a:ext cx="3089309" cy="802990"/>
          </a:xfrm>
          <a:prstGeom prst="rect">
            <a:avLst/>
          </a:prstGeom>
          <a:effectLst/>
        </p:spPr>
        <p:txBody>
          <a:bodyPr wrap="square" lIns="128550" rIns="128550" bIns="64275">
            <a:spAutoFit/>
          </a:bodyPr>
          <a:lstStyle/>
          <a:p>
            <a:pPr algn="ctr">
              <a:lnSpc>
                <a:spcPct val="150000"/>
              </a:lnSpc>
            </a:pPr>
            <a:r>
              <a:rPr lang="zh-CN" altLang="zh-CN" sz="1600" dirty="0">
                <a:latin typeface="Times New Roman" panose="02020603050405020304" pitchFamily="18" charset="0"/>
                <a:cs typeface="Times New Roman" panose="02020603050405020304" pitchFamily="18" charset="0"/>
              </a:rPr>
              <a:t>然后用</a:t>
            </a:r>
            <a:r>
              <a:rPr lang="en-US" altLang="zh-CN" sz="1600" dirty="0" err="1">
                <a:latin typeface="Times New Roman" panose="02020603050405020304" pitchFamily="18" charset="0"/>
                <a:cs typeface="Times New Roman" panose="02020603050405020304" pitchFamily="18" charset="0"/>
              </a:rPr>
              <a:t>Softmax</a:t>
            </a:r>
            <a:r>
              <a:rPr lang="zh-CN" altLang="zh-CN" sz="1600" dirty="0">
                <a:latin typeface="Times New Roman" panose="02020603050405020304" pitchFamily="18" charset="0"/>
                <a:cs typeface="Times New Roman" panose="02020603050405020304" pitchFamily="18" charset="0"/>
              </a:rPr>
              <a:t>函数估计宾语实体在历史词汇中的概率：</a:t>
            </a:r>
            <a:endParaRPr lang="en-US" sz="1200" dirty="0">
              <a:solidFill>
                <a:srgbClr val="4A4A4A"/>
              </a:solidFill>
              <a:latin typeface="Times New Roman" panose="02020603050405020304" pitchFamily="18" charset="0"/>
              <a:cs typeface="Times New Roman" panose="02020603050405020304" pitchFamily="18" charset="0"/>
            </a:endParaRPr>
          </a:p>
        </p:txBody>
      </p:sp>
      <p:sp>
        <p:nvSpPr>
          <p:cNvPr id="56" name="Freeform 38">
            <a:extLst>
              <a:ext uri="{FF2B5EF4-FFF2-40B4-BE49-F238E27FC236}">
                <a16:creationId xmlns:a16="http://schemas.microsoft.com/office/drawing/2014/main" id="{91BE0FC8-E6D3-4B2F-BBC8-213CC826A5FC}"/>
              </a:ext>
            </a:extLst>
          </p:cNvPr>
          <p:cNvSpPr/>
          <p:nvPr/>
        </p:nvSpPr>
        <p:spPr>
          <a:xfrm>
            <a:off x="4505184" y="3329363"/>
            <a:ext cx="425725" cy="425725"/>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rgbClr val="0070C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5" b="1" dirty="0">
                <a:latin typeface="Source Sans Pro" panose="020B0503030403020204" charset="0"/>
              </a:rPr>
              <a:t>01</a:t>
            </a:r>
          </a:p>
        </p:txBody>
      </p:sp>
      <p:sp>
        <p:nvSpPr>
          <p:cNvPr id="57" name="Freeform 39">
            <a:extLst>
              <a:ext uri="{FF2B5EF4-FFF2-40B4-BE49-F238E27FC236}">
                <a16:creationId xmlns:a16="http://schemas.microsoft.com/office/drawing/2014/main" id="{B1B4EDF6-6CE9-4B74-A135-06E0C10DFA05}"/>
              </a:ext>
            </a:extLst>
          </p:cNvPr>
          <p:cNvSpPr/>
          <p:nvPr/>
        </p:nvSpPr>
        <p:spPr>
          <a:xfrm>
            <a:off x="8445488" y="3329363"/>
            <a:ext cx="425725" cy="425725"/>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rgbClr val="0070C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5" b="1" dirty="0">
                <a:latin typeface="Source Sans Pro" panose="020B0503030403020204" charset="0"/>
              </a:rPr>
              <a:t>02</a:t>
            </a:r>
          </a:p>
        </p:txBody>
      </p:sp>
      <p:pic>
        <p:nvPicPr>
          <p:cNvPr id="62" name="图片 61">
            <a:extLst>
              <a:ext uri="{FF2B5EF4-FFF2-40B4-BE49-F238E27FC236}">
                <a16:creationId xmlns:a16="http://schemas.microsoft.com/office/drawing/2014/main" id="{9D544194-9668-4EE5-B3FB-71A1E54150D0}"/>
              </a:ext>
            </a:extLst>
          </p:cNvPr>
          <p:cNvPicPr>
            <a:picLocks noChangeAspect="1"/>
          </p:cNvPicPr>
          <p:nvPr/>
        </p:nvPicPr>
        <p:blipFill>
          <a:blip r:embed="rId4"/>
          <a:stretch>
            <a:fillRect/>
          </a:stretch>
        </p:blipFill>
        <p:spPr>
          <a:xfrm>
            <a:off x="3491438" y="5136944"/>
            <a:ext cx="2847847" cy="567613"/>
          </a:xfrm>
          <a:prstGeom prst="rect">
            <a:avLst/>
          </a:prstGeom>
          <a:effectLst/>
        </p:spPr>
      </p:pic>
      <p:sp>
        <p:nvSpPr>
          <p:cNvPr id="63" name="文本框 62">
            <a:extLst>
              <a:ext uri="{FF2B5EF4-FFF2-40B4-BE49-F238E27FC236}">
                <a16:creationId xmlns:a16="http://schemas.microsoft.com/office/drawing/2014/main" id="{A5ECF29E-0E09-4E7D-B199-4F052C268CD9}"/>
              </a:ext>
            </a:extLst>
          </p:cNvPr>
          <p:cNvSpPr txBox="1"/>
          <p:nvPr/>
        </p:nvSpPr>
        <p:spPr>
          <a:xfrm>
            <a:off x="199000" y="5102359"/>
            <a:ext cx="2828975" cy="1754326"/>
          </a:xfrm>
          <a:prstGeom prst="rect">
            <a:avLst/>
          </a:prstGeom>
          <a:noFill/>
        </p:spPr>
        <p:txBody>
          <a:bodyPr wrap="square" rtlCol="0">
            <a:spAutoFit/>
          </a:bodyPr>
          <a:lstStyle/>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W</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c</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3d×N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b</a:t>
            </a:r>
            <a:r>
              <a:rPr lang="en-US" altLang="zh-CN" sz="1800" kern="100" baseline="-25000" dirty="0" err="1">
                <a:effectLst/>
                <a:latin typeface="Times New Roman" panose="02020603050405020304" pitchFamily="18" charset="0"/>
                <a:ea typeface="宋体" panose="02010600030101010101" pitchFamily="2" charset="-122"/>
                <a:cs typeface="Times New Roman" panose="02020603050405020304" pitchFamily="18" charset="0"/>
              </a:rPr>
              <a:t>c</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kern="100" baseline="30000" dirty="0" err="1">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是可训练参数。</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1800" kern="100" baseline="-25000" dirty="0" err="1">
                <a:effectLst/>
                <a:latin typeface="Times New Roman" panose="02020603050405020304" pitchFamily="18" charset="0"/>
                <a:ea typeface="宋体" panose="02010600030101010101" pitchFamily="2" charset="-122"/>
                <a:cs typeface="Times New Roman" panose="02020603050405020304" pitchFamily="18" charset="0"/>
              </a:rPr>
              <a:t>u</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是一个时间单位步长且</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1800" kern="100" baseline="-25000" dirty="0" err="1">
                <a:effectLst/>
                <a:latin typeface="Times New Roman" panose="02020603050405020304" pitchFamily="18" charset="0"/>
                <a:ea typeface="宋体" panose="02010600030101010101" pitchFamily="2" charset="-122"/>
                <a:cs typeface="Times New Roman" panose="02020603050405020304" pitchFamily="18" charset="0"/>
              </a:rPr>
              <a:t>u</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。索引向量</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v</a:t>
            </a:r>
            <a:r>
              <a:rPr lang="en-US" altLang="zh-CN" sz="1800" kern="100" baseline="-25000" dirty="0" err="1">
                <a:effectLst/>
                <a:latin typeface="Times New Roman" panose="02020603050405020304" pitchFamily="18" charset="0"/>
                <a:ea typeface="宋体" panose="02010600030101010101" pitchFamily="2" charset="-122"/>
                <a:cs typeface="Times New Roman" panose="02020603050405020304" pitchFamily="18" charset="0"/>
              </a:rPr>
              <a:t>q</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维向量，其中</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是整</a:t>
            </a:r>
            <a:r>
              <a:rPr lang="zh-CN" altLang="en-US" kern="100" dirty="0">
                <a:latin typeface="Times New Roman" panose="02020603050405020304" pitchFamily="18" charset="0"/>
                <a:cs typeface="Times New Roman" panose="02020603050405020304" pitchFamily="18" charset="0"/>
              </a:rPr>
              <a:t>个</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词汇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的基数</a:t>
            </a:r>
            <a:r>
              <a:rPr lang="en-US" altLang="zh-CN" kern="100" dirty="0">
                <a:latin typeface="Times New Roman" panose="02020603050405020304" pitchFamily="18" charset="0"/>
                <a:cs typeface="Times New Roman" panose="02020603050405020304" pitchFamily="18" charset="0"/>
              </a:rPr>
              <a:t>(</a:t>
            </a:r>
            <a:r>
              <a:rPr lang="en-US" altLang="zh-CN" sz="1800" dirty="0">
                <a:solidFill>
                  <a:srgbClr val="000000"/>
                </a:solidFill>
                <a:effectLst/>
                <a:latin typeface="Times New Roman" panose="02020603050405020304" pitchFamily="18" charset="0"/>
                <a:cs typeface="Times New Roman" panose="02020603050405020304" pitchFamily="18" charset="0"/>
              </a:rPr>
              <a:t>cardinality</a:t>
            </a:r>
            <a:r>
              <a:rPr lang="en-US" altLang="zh-CN" kern="100" dirty="0">
                <a:latin typeface="Times New Roman" panose="02020603050405020304" pitchFamily="18" charset="0"/>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65" name="图片 64">
            <a:extLst>
              <a:ext uri="{FF2B5EF4-FFF2-40B4-BE49-F238E27FC236}">
                <a16:creationId xmlns:a16="http://schemas.microsoft.com/office/drawing/2014/main" id="{2752F3F2-D6BF-42E0-A60D-5B257B017044}"/>
              </a:ext>
            </a:extLst>
          </p:cNvPr>
          <p:cNvPicPr/>
          <p:nvPr/>
        </p:nvPicPr>
        <p:blipFill>
          <a:blip r:embed="rId5"/>
          <a:stretch>
            <a:fillRect/>
          </a:stretch>
        </p:blipFill>
        <p:spPr>
          <a:xfrm>
            <a:off x="8120226" y="4984477"/>
            <a:ext cx="1820015" cy="802990"/>
          </a:xfrm>
          <a:prstGeom prst="rect">
            <a:avLst/>
          </a:prstGeom>
          <a:noFill/>
          <a:ln>
            <a:noFill/>
          </a:ln>
        </p:spPr>
      </p:pic>
      <p:sp>
        <p:nvSpPr>
          <p:cNvPr id="66" name="文本框 65">
            <a:extLst>
              <a:ext uri="{FF2B5EF4-FFF2-40B4-BE49-F238E27FC236}">
                <a16:creationId xmlns:a16="http://schemas.microsoft.com/office/drawing/2014/main" id="{CE6ADBEE-A4C2-48DB-BF4C-368A793D98EF}"/>
              </a:ext>
            </a:extLst>
          </p:cNvPr>
          <p:cNvSpPr txBox="1"/>
          <p:nvPr/>
        </p:nvSpPr>
        <p:spPr>
          <a:xfrm>
            <a:off x="10017048" y="5344517"/>
            <a:ext cx="2828975" cy="1754326"/>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1800" kern="100" dirty="0" err="1">
                <a:effectLst/>
                <a:latin typeface="Times New Roman" panose="02020603050405020304" pitchFamily="18" charset="0"/>
                <a:ea typeface="宋体" panose="02010600030101010101" pitchFamily="2" charset="-122"/>
              </a:rPr>
              <a:t>c</a:t>
            </a:r>
            <a:r>
              <a:rPr lang="en-US" altLang="zh-CN" sz="1800" kern="100" baseline="-25000" dirty="0" err="1">
                <a:effectLst/>
                <a:latin typeface="Times New Roman" panose="02020603050405020304" pitchFamily="18" charset="0"/>
                <a:ea typeface="宋体" panose="02010600030101010101" pitchFamily="2" charset="-122"/>
              </a:rPr>
              <a:t>q</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是一个</a:t>
            </a:r>
            <a:r>
              <a:rPr lang="en-US" altLang="zh-CN" sz="1800"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维索引向量，使</a:t>
            </a:r>
            <a:r>
              <a:rPr lang="en-US" altLang="zh-CN" sz="1800" kern="100" dirty="0" err="1">
                <a:effectLst/>
                <a:latin typeface="Times New Roman" panose="02020603050405020304" pitchFamily="18" charset="0"/>
                <a:ea typeface="宋体" panose="02010600030101010101" pitchFamily="2" charset="-122"/>
              </a:rPr>
              <a:t>c</a:t>
            </a:r>
            <a:r>
              <a:rPr lang="en-US" altLang="zh-CN" sz="1800" kern="100" baseline="-25000" dirty="0" err="1">
                <a:effectLst/>
                <a:latin typeface="Times New Roman" panose="02020603050405020304" pitchFamily="18" charset="0"/>
                <a:ea typeface="宋体" panose="02010600030101010101" pitchFamily="2" charset="-122"/>
              </a:rPr>
              <a:t>q</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中不利实体对应的值赋值接近于零。</a:t>
            </a:r>
            <a:r>
              <a:rPr lang="en-US" altLang="zh-CN" sz="1800" kern="100" dirty="0">
                <a:effectLst/>
                <a:latin typeface="Times New Roman" panose="02020603050405020304" pitchFamily="18" charset="0"/>
                <a:ea typeface="宋体" panose="02010600030101010101" pitchFamily="2" charset="-122"/>
              </a:rPr>
              <a:t>p(c)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是一个大小等于整个实体词汇的向量，是表示历史词汇上的预测概率。</a:t>
            </a: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自定义设计方案">
  <a:themeElements>
    <a:clrScheme name="自定义 5">
      <a:dk1>
        <a:sysClr val="windowText" lastClr="000000"/>
      </a:dk1>
      <a:lt1>
        <a:sysClr val="window" lastClr="FFFFFF"/>
      </a:lt1>
      <a:dk2>
        <a:srgbClr val="44546A"/>
      </a:dk2>
      <a:lt2>
        <a:srgbClr val="E7E6E6"/>
      </a:lt2>
      <a:accent1>
        <a:srgbClr val="0070C0"/>
      </a:accent1>
      <a:accent2>
        <a:srgbClr val="00B0F0"/>
      </a:accent2>
      <a:accent3>
        <a:srgbClr val="0070C0"/>
      </a:accent3>
      <a:accent4>
        <a:srgbClr val="00B0F0"/>
      </a:accent4>
      <a:accent5>
        <a:srgbClr val="0070C0"/>
      </a:accent5>
      <a:accent6>
        <a:srgbClr val="00B0F0"/>
      </a:accent6>
      <a:hlink>
        <a:srgbClr val="0070C0"/>
      </a:hlink>
      <a:folHlink>
        <a:srgbClr val="00B0F0"/>
      </a:folHlink>
    </a:clrScheme>
    <a:fontScheme name="自定义 3">
      <a:majorFont>
        <a:latin typeface="微软雅黑"/>
        <a:ea typeface="微软雅黑"/>
        <a:cs typeface=""/>
      </a:majorFont>
      <a:minorFont>
        <a:latin typeface="Impac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2449</Words>
  <Application>Microsoft Office PowerPoint</Application>
  <PresentationFormat>自定义</PresentationFormat>
  <Paragraphs>174</Paragraphs>
  <Slides>18</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linea-basic-10</vt:lpstr>
      <vt:lpstr>宋体</vt:lpstr>
      <vt:lpstr>微软雅黑</vt:lpstr>
      <vt:lpstr>Arial</vt:lpstr>
      <vt:lpstr>Calibri</vt:lpstr>
      <vt:lpstr>Impact</vt:lpstr>
      <vt:lpstr>Source Sans Pro</vt:lpstr>
      <vt:lpstr>Times New Roman</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bt097</dc:title>
  <dc:creator/>
  <cp:lastModifiedBy/>
  <cp:revision>4</cp:revision>
  <dcterms:created xsi:type="dcterms:W3CDTF">2016-11-12T16:40:00Z</dcterms:created>
  <dcterms:modified xsi:type="dcterms:W3CDTF">2022-09-21T07:08:48Z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C95E748B203541C886D829519F3AAAE9</vt:lpwstr>
  </property>
</Properties>
</file>