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65" r:id="rId3"/>
    <p:sldId id="264" r:id="rId4"/>
    <p:sldId id="410" r:id="rId5"/>
    <p:sldId id="411" r:id="rId6"/>
    <p:sldId id="453" r:id="rId7"/>
    <p:sldId id="454" r:id="rId8"/>
    <p:sldId id="455" r:id="rId9"/>
    <p:sldId id="417" r:id="rId10"/>
    <p:sldId id="418" r:id="rId11"/>
    <p:sldId id="459" r:id="rId12"/>
    <p:sldId id="460" r:id="rId13"/>
    <p:sldId id="428" r:id="rId14"/>
    <p:sldId id="438" r:id="rId15"/>
    <p:sldId id="456" r:id="rId16"/>
    <p:sldId id="457" r:id="rId17"/>
    <p:sldId id="458" r:id="rId18"/>
    <p:sldId id="427" r:id="rId19"/>
    <p:sldId id="400" r:id="rId20"/>
    <p:sldId id="33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8306" autoAdjust="0"/>
  </p:normalViewPr>
  <p:slideViewPr>
    <p:cSldViewPr snapToGrid="0">
      <p:cViewPr varScale="1">
        <p:scale>
          <a:sx n="44" d="100"/>
          <a:sy n="44" d="100"/>
        </p:scale>
        <p:origin x="859"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A9186-925D-47F9-92E6-B62AAC3A77F9}"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6E308-5163-4001-A6E9-D93AEF1D4525}" type="slidenum">
              <a:rPr lang="zh-CN" altLang="en-US" smtClean="0"/>
              <a:t>‹#›</a:t>
            </a:fld>
            <a:endParaRPr lang="zh-CN" altLang="en-US"/>
          </a:p>
        </p:txBody>
      </p:sp>
    </p:spTree>
    <p:extLst>
      <p:ext uri="{BB962C8B-B14F-4D97-AF65-F5344CB8AC3E}">
        <p14:creationId xmlns:p14="http://schemas.microsoft.com/office/powerpoint/2010/main" val="149707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今天汇报的论文题目为</a:t>
            </a:r>
            <a:r>
              <a:rPr lang="en-US" altLang="zh-CN" dirty="0" err="1"/>
              <a:t>ISOnet</a:t>
            </a:r>
            <a:r>
              <a:rPr lang="zh-CN" altLang="en-US" dirty="0"/>
              <a:t>：用于图检索的可解释神经子图匹配</a:t>
            </a:r>
            <a:endParaRPr lang="en-US" altLang="zh-CN" dirty="0"/>
          </a:p>
          <a:p>
            <a:r>
              <a:rPr lang="zh-CN" altLang="en-US" dirty="0"/>
              <a:t>这篇论文发表于</a:t>
            </a:r>
            <a:r>
              <a:rPr lang="en-US" altLang="zh-CN" dirty="0"/>
              <a:t>2022</a:t>
            </a:r>
            <a:r>
              <a:rPr lang="zh-CN" altLang="en-US" dirty="0"/>
              <a:t>年的</a:t>
            </a:r>
            <a:r>
              <a:rPr lang="en-US" altLang="zh-CN" dirty="0"/>
              <a:t>AAAI</a:t>
            </a:r>
            <a:r>
              <a:rPr lang="zh-CN" altLang="en-US" dirty="0"/>
              <a:t>会议，作者来自印度理工学院</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边特征空间的建模分为四部分</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首先是初始化节点嵌入，将节点特征</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kern="100" dirty="0">
                <a:latin typeface="等线" panose="02010600030101010101" pitchFamily="2" charset="-122"/>
                <a:ea typeface="等线" panose="02010600030101010101" pitchFamily="2" charset="-122"/>
                <a:cs typeface="Times New Roman" panose="02020603050405020304" pitchFamily="18" charset="0"/>
              </a:rPr>
              <a:t>输入多层感知机获取节点的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初始嵌入</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h</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然后将边对应的两个节点嵌入通过多层感知器转化为</a:t>
            </a: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边嵌入</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再简单的累加操作将节点连接的所有边累加，作为</a:t>
            </a: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临近边嵌入</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最后</a:t>
            </a:r>
            <a:r>
              <a:rPr lang="en-US" altLang="zh-CN" kern="100" dirty="0">
                <a:latin typeface="等线" panose="02010600030101010101" pitchFamily="2" charset="-122"/>
                <a:ea typeface="等线" panose="02010600030101010101" pitchFamily="2" charset="-122"/>
                <a:cs typeface="Times New Roman" panose="02020603050405020304" pitchFamily="18" charset="0"/>
              </a:rPr>
              <a:t>GRU</a:t>
            </a:r>
            <a:r>
              <a:rPr lang="zh-CN" altLang="en-US" kern="100" dirty="0">
                <a:latin typeface="等线" panose="02010600030101010101" pitchFamily="2" charset="-122"/>
                <a:ea typeface="等线" panose="02010600030101010101" pitchFamily="2" charset="-122"/>
                <a:cs typeface="Times New Roman" panose="02020603050405020304" pitchFamily="18" charset="0"/>
              </a:rPr>
              <a:t>结合临近边嵌入和节点嵌入，输出下一次循环的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节点特征</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信息循环传递</a:t>
            </a:r>
            <a:r>
              <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次后，边特征空间建模完成</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51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边对齐层分为三部分</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首先因为查询图要小于源图，所以使用零向量填充查询图特征矩阵，使其跟源图特征矩阵相同大小</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然后将查询图和源图的边特征矩阵载入</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GS</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网络训练边转置矩阵</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，通过边转置矩阵可以近似实现源图和查询图的转换</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最后将转置矩阵</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、查询图边特征矩阵和源图边特征矩阵载入非对称评分函数</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获取相关性得分</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然后将正样本和负样本得分放入损失函数进行反向传播</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GS</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网络引用与其它论文包括克罗内克积 拉格朗日乘数 双线性矩阵数学</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61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第三部分为评估</a:t>
            </a:r>
          </a:p>
        </p:txBody>
      </p:sp>
      <p:sp>
        <p:nvSpPr>
          <p:cNvPr id="4" name="灯片编号占位符 3"/>
          <p:cNvSpPr>
            <a:spLocks noGrp="1"/>
          </p:cNvSpPr>
          <p:nvPr>
            <p:ph type="sldNum" sz="quarter" idx="5"/>
          </p:nvPr>
        </p:nvSpPr>
        <p:spPr/>
        <p:txBody>
          <a:bodyPr/>
          <a:lstStyle/>
          <a:p>
            <a:fld id="{1C86E308-5163-4001-A6E9-D93AEF1D4525}" type="slidenum">
              <a:rPr lang="zh-CN" altLang="en-US" smtClean="0"/>
              <a:t>12</a:t>
            </a:fld>
            <a:endParaRPr lang="zh-CN" altLang="en-US"/>
          </a:p>
        </p:txBody>
      </p:sp>
    </p:spTree>
    <p:extLst>
      <p:ext uri="{BB962C8B-B14F-4D97-AF65-F5344CB8AC3E}">
        <p14:creationId xmlns:p14="http://schemas.microsoft.com/office/powerpoint/2010/main" val="28148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本模型基于六个数据集与八个模型进行对比，在</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MRR</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两项指标中取得了最好的成绩</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b="0" i="0" dirty="0">
                <a:solidFill>
                  <a:srgbClr val="4D4D4D"/>
                </a:solidFill>
                <a:effectLst/>
                <a:latin typeface="-apple-system"/>
              </a:rPr>
              <a:t>MRR</a:t>
            </a:r>
            <a:r>
              <a:rPr lang="zh-CN" altLang="en-US" b="0" i="0" dirty="0">
                <a:solidFill>
                  <a:srgbClr val="4D4D4D"/>
                </a:solidFill>
                <a:effectLst/>
                <a:latin typeface="-apple-system"/>
              </a:rPr>
              <a:t>，第一个结果匹配，分数为</a:t>
            </a:r>
            <a:r>
              <a:rPr lang="en-US" altLang="zh-CN" b="0" i="0" dirty="0">
                <a:solidFill>
                  <a:srgbClr val="4D4D4D"/>
                </a:solidFill>
                <a:effectLst/>
                <a:latin typeface="-apple-system"/>
              </a:rPr>
              <a:t>1</a:t>
            </a:r>
            <a:r>
              <a:rPr lang="zh-CN" altLang="en-US" b="0" i="0" dirty="0">
                <a:solidFill>
                  <a:srgbClr val="4D4D4D"/>
                </a:solidFill>
                <a:effectLst/>
                <a:latin typeface="-apple-system"/>
              </a:rPr>
              <a:t>，第二个匹配分数为</a:t>
            </a:r>
            <a:r>
              <a:rPr lang="en-US" altLang="zh-CN" b="0" i="0" dirty="0">
                <a:solidFill>
                  <a:srgbClr val="4D4D4D"/>
                </a:solidFill>
                <a:effectLst/>
                <a:latin typeface="-apple-system"/>
              </a:rPr>
              <a:t>0.5</a:t>
            </a:r>
            <a:r>
              <a:rPr lang="zh-CN" altLang="en-US" b="0" i="0" dirty="0">
                <a:solidFill>
                  <a:srgbClr val="4D4D4D"/>
                </a:solidFill>
                <a:effectLst/>
                <a:latin typeface="-apple-system"/>
              </a:rPr>
              <a:t>，第</a:t>
            </a:r>
            <a:r>
              <a:rPr lang="en-US" altLang="zh-CN" b="0" i="0" dirty="0">
                <a:solidFill>
                  <a:srgbClr val="4D4D4D"/>
                </a:solidFill>
                <a:effectLst/>
                <a:latin typeface="-apple-system"/>
              </a:rPr>
              <a:t>n</a:t>
            </a:r>
            <a:r>
              <a:rPr lang="zh-CN" altLang="en-US" b="0" i="0" dirty="0">
                <a:solidFill>
                  <a:srgbClr val="4D4D4D"/>
                </a:solidFill>
                <a:effectLst/>
                <a:latin typeface="-apple-system"/>
              </a:rPr>
              <a:t>个匹配分数为</a:t>
            </a:r>
            <a:r>
              <a:rPr lang="en-US" altLang="zh-CN" b="0" i="0" dirty="0">
                <a:solidFill>
                  <a:srgbClr val="4D4D4D"/>
                </a:solidFill>
                <a:effectLst/>
                <a:latin typeface="-apple-system"/>
              </a:rPr>
              <a:t>1/n</a:t>
            </a:r>
            <a:r>
              <a:rPr lang="zh-CN" altLang="en-US" b="0" i="0" dirty="0">
                <a:solidFill>
                  <a:srgbClr val="4D4D4D"/>
                </a:solidFill>
                <a:effectLst/>
                <a:latin typeface="-apple-system"/>
              </a:rPr>
              <a:t>，如果没有匹配的句子分数为</a:t>
            </a:r>
            <a:r>
              <a:rPr lang="en-US" altLang="zh-CN" b="0" i="0" dirty="0">
                <a:solidFill>
                  <a:srgbClr val="4D4D4D"/>
                </a:solidFill>
                <a:effectLst/>
                <a:latin typeface="-apple-system"/>
              </a:rPr>
              <a:t>0</a:t>
            </a:r>
            <a:r>
              <a:rPr lang="zh-CN" altLang="en-US" b="0" i="0" dirty="0">
                <a:solidFill>
                  <a:srgbClr val="4D4D4D"/>
                </a:solidFill>
                <a:effectLst/>
                <a:latin typeface="-apple-system"/>
              </a:rPr>
              <a:t>。最终的分数为所有得分之和。</a:t>
            </a:r>
            <a:endParaRPr lang="en-US" altLang="zh-CN" b="0" i="0" dirty="0">
              <a:solidFill>
                <a:srgbClr val="4D4D4D"/>
              </a:solidFill>
              <a:effectLst/>
              <a:latin typeface="-apple-system"/>
            </a:endParaRPr>
          </a:p>
          <a:p>
            <a:pPr algn="just"/>
            <a:r>
              <a:rPr lang="en-US" altLang="zh-CN" sz="1200" b="0" i="0" kern="100" dirty="0">
                <a:solidFill>
                  <a:srgbClr val="4D4D4D"/>
                </a:solidFill>
                <a:effectLst/>
                <a:latin typeface="-apple-system"/>
                <a:ea typeface="等线" panose="02010600030101010101" pitchFamily="2" charset="-122"/>
                <a:cs typeface="Times New Roman" panose="02020603050405020304" pitchFamily="18" charset="0"/>
              </a:rPr>
              <a:t>MAP</a:t>
            </a:r>
            <a:r>
              <a:rPr lang="zh-CN" altLang="en-US" b="0" i="0" dirty="0">
                <a:solidFill>
                  <a:srgbClr val="333333"/>
                </a:solidFill>
                <a:effectLst/>
                <a:latin typeface="Helvetica Neue"/>
              </a:rPr>
              <a:t>是将所有类别检测的平均正确率（</a:t>
            </a:r>
            <a:r>
              <a:rPr lang="en-US" altLang="zh-CN" b="0" i="0" dirty="0">
                <a:solidFill>
                  <a:srgbClr val="333333"/>
                </a:solidFill>
                <a:effectLst/>
                <a:latin typeface="Helvetica Neue"/>
              </a:rPr>
              <a:t>AP</a:t>
            </a:r>
            <a:r>
              <a:rPr lang="zh-CN" altLang="en-US" b="0" i="0" dirty="0">
                <a:solidFill>
                  <a:srgbClr val="333333"/>
                </a:solidFill>
                <a:effectLst/>
                <a:latin typeface="Helvetica Neue"/>
              </a:rPr>
              <a:t>）进行综合加权平均而得到的。</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0533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为了验证节点对齐，作者设计了两种替代方案，用节点对齐网络</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节点损失代替和节点对齐网络</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边损失代替</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实验显示，无论使用那种损失函数，边对齐网络在子图匹配任务中都要要优于节点对齐网络</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126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为了验证不对称评分模块，作者将</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ISOnet</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和其它两种模型设计了不对称评分和对称评分模块，</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结果显示不对称模块在子图匹配任务中要优于对称模块</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6955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AIDS</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ptc-fr</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数据集上本方法与</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GMN-match</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进行训练效率对比，本方法</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指标在短时间的训练结果可以超过</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GMN-match</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长时间训练的结果</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091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 </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我的汇报结束请指正</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汇报分为先前工作、实现方法、模型评估和总结四部分</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第一部分是关于子图匹配的先前工作的介绍以及局限性</a:t>
            </a:r>
          </a:p>
        </p:txBody>
      </p:sp>
      <p:sp>
        <p:nvSpPr>
          <p:cNvPr id="4" name="灯片编号占位符 3"/>
          <p:cNvSpPr>
            <a:spLocks noGrp="1"/>
          </p:cNvSpPr>
          <p:nvPr>
            <p:ph type="sldNum" sz="quarter" idx="5"/>
          </p:nvPr>
        </p:nvSpPr>
        <p:spPr/>
        <p:txBody>
          <a:bodyPr/>
          <a:lstStyle/>
          <a:p>
            <a:fld id="{1C86E308-5163-4001-A6E9-D93AEF1D4525}" type="slidenum">
              <a:rPr lang="zh-CN" altLang="en-US" smtClean="0"/>
              <a:t>3</a:t>
            </a:fld>
            <a:endParaRPr lang="zh-CN" altLang="en-US"/>
          </a:p>
        </p:txBody>
      </p:sp>
    </p:spTree>
    <p:extLst>
      <p:ext uri="{BB962C8B-B14F-4D97-AF65-F5344CB8AC3E}">
        <p14:creationId xmlns:p14="http://schemas.microsoft.com/office/powerpoint/2010/main" val="80727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首先是以往工作中基于</a:t>
            </a:r>
            <a:r>
              <a:rPr lang="en-US" altLang="zh-CN" dirty="0"/>
              <a:t>GNN</a:t>
            </a:r>
            <a:r>
              <a:rPr lang="zh-CN" altLang="en-US" dirty="0"/>
              <a:t>的节点对齐，通过信息传递，每个节点特征最后都融合了临近节点信息和潜在的边信息，</a:t>
            </a:r>
            <a:endParaRPr lang="en-US" altLang="zh-CN" dirty="0"/>
          </a:p>
          <a:p>
            <a:r>
              <a:rPr lang="zh-CN" altLang="en-US" dirty="0"/>
              <a:t>然后通过节点特征去进行图之间的匹配，但是节点对齐不一定边对齐，</a:t>
            </a:r>
            <a:endParaRPr lang="en-US" altLang="zh-CN" dirty="0"/>
          </a:p>
          <a:p>
            <a:r>
              <a:rPr lang="zh-CN" altLang="en-US" dirty="0"/>
              <a:t>只有边对齐了才意味着两点一线都匹配了</a:t>
            </a:r>
            <a:endParaRPr lang="en-US" altLang="zh-CN" dirty="0"/>
          </a:p>
          <a:p>
            <a:r>
              <a:rPr lang="zh-CN" altLang="en-US" dirty="0"/>
              <a:t>本文提出了一种新颖的边对齐方式</a:t>
            </a:r>
            <a:endParaRPr lang="en-US" altLang="zh-CN" dirty="0"/>
          </a:p>
        </p:txBody>
      </p:sp>
    </p:spTree>
    <p:extLst>
      <p:ext uri="{BB962C8B-B14F-4D97-AF65-F5344CB8AC3E}">
        <p14:creationId xmlns:p14="http://schemas.microsoft.com/office/powerpoint/2010/main" val="188380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传统对称的图相关性评分模型，并没有将查询图和源图区分，直接连接两个图嵌入导入多层感知器进行评分</a:t>
            </a:r>
            <a:endParaRPr lang="en-US" altLang="zh-CN" dirty="0"/>
          </a:p>
          <a:p>
            <a:r>
              <a:rPr lang="zh-CN" altLang="en-US" dirty="0"/>
              <a:t>但在子图匹配任务中，查询图和源图存在子图</a:t>
            </a:r>
            <a:r>
              <a:rPr lang="en-US" altLang="zh-CN" dirty="0"/>
              <a:t>-</a:t>
            </a:r>
            <a:r>
              <a:rPr lang="zh-CN" altLang="en-US" dirty="0"/>
              <a:t>超图诱导的偏序，所以对称的评分模型不适用于子图匹配</a:t>
            </a:r>
            <a:endParaRPr lang="en-US" altLang="zh-CN" dirty="0"/>
          </a:p>
          <a:p>
            <a:r>
              <a:rPr lang="zh-CN" altLang="en-US" dirty="0"/>
              <a:t>本文提出了非对称的评分模型</a:t>
            </a:r>
            <a:endParaRPr lang="en-US" altLang="zh-CN" dirty="0"/>
          </a:p>
        </p:txBody>
      </p:sp>
    </p:spTree>
    <p:extLst>
      <p:ext uri="{BB962C8B-B14F-4D97-AF65-F5344CB8AC3E}">
        <p14:creationId xmlns:p14="http://schemas.microsoft.com/office/powerpoint/2010/main" val="1214064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在图相似模型中，传统的细粒度监督标签有最大公共子图、图编辑距离等，这些标签需要传统的算法进行计算，</a:t>
            </a:r>
            <a:endParaRPr lang="en-US" altLang="zh-CN" dirty="0"/>
          </a:p>
          <a:p>
            <a:r>
              <a:rPr lang="zh-CN" altLang="en-US" dirty="0"/>
              <a:t>但计算过程费时费力，例如对于超过</a:t>
            </a:r>
            <a:r>
              <a:rPr lang="en-US" altLang="zh-CN" dirty="0"/>
              <a:t>16</a:t>
            </a:r>
            <a:r>
              <a:rPr lang="zh-CN" altLang="en-US" dirty="0"/>
              <a:t>个节点以上的图对，无法在有限时间内计算图对的图编辑距离</a:t>
            </a:r>
            <a:endParaRPr lang="en-US" altLang="zh-CN" dirty="0"/>
          </a:p>
          <a:p>
            <a:r>
              <a:rPr lang="zh-CN" altLang="en-US" dirty="0"/>
              <a:t>在本文中使用了高效的远程监督，即给定一个查询图，生成相关的正样本图和不相关负样本图训练分类模型</a:t>
            </a:r>
            <a:endParaRPr lang="en-US" altLang="zh-CN" dirty="0"/>
          </a:p>
        </p:txBody>
      </p:sp>
    </p:spTree>
    <p:extLst>
      <p:ext uri="{BB962C8B-B14F-4D97-AF65-F5344CB8AC3E}">
        <p14:creationId xmlns:p14="http://schemas.microsoft.com/office/powerpoint/2010/main" val="120034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关于可解释性传统的图相似模型的训练过程可分为信息传递、池化、匹配和读出四个步骤，最后都会把图对映射为两个向量然后计算相关性得分</a:t>
            </a:r>
            <a:endParaRPr lang="en-US" altLang="zh-CN" dirty="0"/>
          </a:p>
          <a:p>
            <a:r>
              <a:rPr lang="zh-CN" altLang="en-US" dirty="0"/>
              <a:t>但是整个过程缺乏可解释性，即只给出了两个图的相关性分数无法解释两个图之间节点或边的匹配关系</a:t>
            </a:r>
            <a:endParaRPr lang="en-US" altLang="zh-CN" dirty="0"/>
          </a:p>
        </p:txBody>
      </p:sp>
    </p:spTree>
    <p:extLst>
      <p:ext uri="{BB962C8B-B14F-4D97-AF65-F5344CB8AC3E}">
        <p14:creationId xmlns:p14="http://schemas.microsoft.com/office/powerpoint/2010/main" val="72077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第二部分是论文方法的介绍</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首先是模型的整体框架，大概可分为边特征嵌入层、边对齐层两部分</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627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9F7A-34A2-4E01-A6D9-A1F4D46ACA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A0942-8364-4C16-B894-85F1ECEDB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95FB5F-7D82-476C-80DB-54993B6C94CC}"/>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D1526BBF-1DE9-4CF4-BB67-1D847220F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051098-841E-4D7F-84A8-390D870C87FF}"/>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741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35F0-FD13-4F51-924C-4E8E170CA5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2E927A-D2EF-40FF-BBEF-7C2C20E495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806D5C-1E18-4719-A119-40A964D4E750}"/>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53A78E3D-539F-4A3E-A667-92ED3F6F4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98C4A8-8862-4029-903B-761DA97B2EFC}"/>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44577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5FD39F-815E-4301-8413-29F0FDAF1D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2C86D1-436C-4CCB-89D6-C70FCF07BF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D210-79FF-43EA-85DC-66A03445F544}"/>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13F39725-ED33-4597-AC5F-38DB25DB8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F4CD-FAA7-4A15-B5D1-12B6CCF961B9}"/>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90330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559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68539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3711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4152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4517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48990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74804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357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9BA51-9F4C-4E54-A617-35429824D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160555-961F-4144-B1AE-C566DD44C2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E9D76-55DA-4E31-BEBC-53636483FB63}"/>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CAF353DF-A5A9-473A-8DE6-FF48A5F793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8FBC6-43DA-4918-9CEE-A52F337E4563}"/>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714810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614733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558222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9024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E428-7D3F-4157-BBFA-2CCA6AEBE7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05E51A-2D1B-42EF-970B-7E94DEB90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783137-3357-4B25-BC1D-EEA892D4CC3B}"/>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96B2816C-3949-4BBB-A9F2-E36C3C581A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F1A40-C13F-47AF-ACC4-137B7BD54F17}"/>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8475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1625-549F-4778-82F0-5FA7CAB8D2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48D22C-B616-4BC9-91F1-9FC273F240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A16427-5A97-4CAA-8447-C918F741C6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8CF2CF-5AD0-48FF-B7D0-3C3D1D6CD584}"/>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6" name="页脚占位符 5">
            <a:extLst>
              <a:ext uri="{FF2B5EF4-FFF2-40B4-BE49-F238E27FC236}">
                <a16:creationId xmlns:a16="http://schemas.microsoft.com/office/drawing/2014/main" id="{CFFD68C6-0AD4-4A08-AED0-FC52AEEE9B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01C7A-5A3B-4202-89A4-D91BB439DEB4}"/>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20258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770C1-5A98-4802-8C5C-A747BFE13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C2C3C3-4A74-4743-A3CF-0B0D67FE8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09CABF-CA9B-4A6E-8D20-D38208868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A04D99-65AF-44F7-8245-B7A0F59ED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664176-49FF-456A-81B7-D461EE452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F589F3-B936-441D-A52C-2A3316007DF3}"/>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8" name="页脚占位符 7">
            <a:extLst>
              <a:ext uri="{FF2B5EF4-FFF2-40B4-BE49-F238E27FC236}">
                <a16:creationId xmlns:a16="http://schemas.microsoft.com/office/drawing/2014/main" id="{B712B619-A4FE-4B77-99D7-061F2BEEEB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076BB5-9C68-4043-A653-2B58C769DA32}"/>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4056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93B03-639D-4D0D-9F1F-888193598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23EF5-0426-45C8-9ABC-2FC68866B8AF}"/>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4" name="页脚占位符 3">
            <a:extLst>
              <a:ext uri="{FF2B5EF4-FFF2-40B4-BE49-F238E27FC236}">
                <a16:creationId xmlns:a16="http://schemas.microsoft.com/office/drawing/2014/main" id="{023152E7-1AF7-4BB4-8004-AFD657A968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8CB19E-10EF-4B44-810E-A9F1E20A0706}"/>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10653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69351F-1AC4-4A7A-8FD6-B5176FDE1A12}"/>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3" name="页脚占位符 2">
            <a:extLst>
              <a:ext uri="{FF2B5EF4-FFF2-40B4-BE49-F238E27FC236}">
                <a16:creationId xmlns:a16="http://schemas.microsoft.com/office/drawing/2014/main" id="{A1379590-7DC1-4113-92B8-F17D7414E5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26080E-CE8B-4470-8C3D-60B18AF16145}"/>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12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EBCDF-BA1D-42CF-A464-7D93979369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0910F-2DF5-4679-BD23-52714831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A714CE-B9E3-4656-AFA4-1CFCD2F6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A91C0-0AE4-4E02-944C-416298D21BEE}"/>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6" name="页脚占位符 5">
            <a:extLst>
              <a:ext uri="{FF2B5EF4-FFF2-40B4-BE49-F238E27FC236}">
                <a16:creationId xmlns:a16="http://schemas.microsoft.com/office/drawing/2014/main" id="{4379B2F7-DA5B-4D97-ABC0-D6CAAF00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01856-C576-47FA-87FC-B4A938040BB0}"/>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9248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51F88-57E0-4A63-89F7-D334BC4F1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633127-2BB6-4A5E-83DF-9C316C731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683EB6-6E27-4C69-AC43-9E65E4C1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3C5AF7-F80B-4945-9CD1-8B7E6E02EC97}"/>
              </a:ext>
            </a:extLst>
          </p:cNvPr>
          <p:cNvSpPr>
            <a:spLocks noGrp="1"/>
          </p:cNvSpPr>
          <p:nvPr>
            <p:ph type="dt" sz="half" idx="10"/>
          </p:nvPr>
        </p:nvSpPr>
        <p:spPr/>
        <p:txBody>
          <a:bodyPr/>
          <a:lstStyle/>
          <a:p>
            <a:fld id="{900B2B4F-021B-4D1C-B8F8-5F262872B856}" type="datetimeFigureOut">
              <a:rPr lang="zh-CN" altLang="en-US" smtClean="0"/>
              <a:t>2022/9/21</a:t>
            </a:fld>
            <a:endParaRPr lang="zh-CN" altLang="en-US"/>
          </a:p>
        </p:txBody>
      </p:sp>
      <p:sp>
        <p:nvSpPr>
          <p:cNvPr id="6" name="页脚占位符 5">
            <a:extLst>
              <a:ext uri="{FF2B5EF4-FFF2-40B4-BE49-F238E27FC236}">
                <a16:creationId xmlns:a16="http://schemas.microsoft.com/office/drawing/2014/main" id="{85EAD039-5BCF-4100-97D4-758F284D6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38E0A8-450D-488E-B24A-7913DC85CE2D}"/>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99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6EF8-6811-4C1F-9F3E-4780D71FB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134D72-501B-437F-8D95-30201546A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0B954-C066-4084-8B0B-56B628F18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2B4F-021B-4D1C-B8F8-5F262872B856}" type="datetimeFigureOut">
              <a:rPr lang="zh-CN" altLang="en-US" smtClean="0"/>
              <a:t>2022/9/21</a:t>
            </a:fld>
            <a:endParaRPr lang="zh-CN" altLang="en-US"/>
          </a:p>
        </p:txBody>
      </p:sp>
      <p:sp>
        <p:nvSpPr>
          <p:cNvPr id="5" name="页脚占位符 4">
            <a:extLst>
              <a:ext uri="{FF2B5EF4-FFF2-40B4-BE49-F238E27FC236}">
                <a16:creationId xmlns:a16="http://schemas.microsoft.com/office/drawing/2014/main" id="{645657B9-78F2-45B5-A4C8-5C622D06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9E644C-8B54-4301-B279-ECF3CC780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7600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2022/9/21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735271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9654"/>
            <a:ext cx="12274379" cy="6848346"/>
          </a:xfrm>
          <a:prstGeom prst="rect">
            <a:avLst/>
          </a:prstGeom>
        </p:spPr>
      </p:pic>
      <p:sp>
        <p:nvSpPr>
          <p:cNvPr id="2" name="矩形 1"/>
          <p:cNvSpPr/>
          <p:nvPr/>
        </p:nvSpPr>
        <p:spPr>
          <a:xfrm>
            <a:off x="-44279" y="1747555"/>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用于图检索的可解释神经子图匹配</a:t>
            </a:r>
          </a:p>
        </p:txBody>
      </p:sp>
      <p:sp>
        <p:nvSpPr>
          <p:cNvPr id="3" name="文本框 2"/>
          <p:cNvSpPr txBox="1"/>
          <p:nvPr/>
        </p:nvSpPr>
        <p:spPr>
          <a:xfrm>
            <a:off x="-2502450" y="1933484"/>
            <a:ext cx="17190719" cy="1077218"/>
          </a:xfrm>
          <a:prstGeom prst="rect">
            <a:avLst/>
          </a:prstGeom>
          <a:noFill/>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sym typeface="+mn-ea"/>
              </a:rPr>
              <a:t>ISONET: Interpretable Neural Subgraph Matching for </a:t>
            </a:r>
          </a:p>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sym typeface="+mn-ea"/>
              </a:rPr>
              <a:t>Graph Retrieval</a:t>
            </a:r>
            <a:endParaRPr lang="zh-CN" altLang="en-US" sz="32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76576" y="4039023"/>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汇报学生：吴磊</a:t>
            </a:r>
          </a:p>
        </p:txBody>
      </p:sp>
      <p:sp>
        <p:nvSpPr>
          <p:cNvPr id="5" name="文本框 4"/>
          <p:cNvSpPr txBox="1"/>
          <p:nvPr/>
        </p:nvSpPr>
        <p:spPr>
          <a:xfrm>
            <a:off x="6485173" y="4076790"/>
            <a:ext cx="2621280" cy="46037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953017" y="4156236"/>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6130048" y="4167600"/>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375971"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2022</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9</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21</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709146" y="363430"/>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309365" y="332653"/>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边特征嵌入层</a:t>
            </a:r>
          </a:p>
        </p:txBody>
      </p:sp>
      <p:sp>
        <p:nvSpPr>
          <p:cNvPr id="6" name="文本框 5"/>
          <p:cNvSpPr txBox="1"/>
          <p:nvPr/>
        </p:nvSpPr>
        <p:spPr>
          <a:xfrm>
            <a:off x="9496774" y="311502"/>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边对齐层</a:t>
            </a:r>
          </a:p>
        </p:txBody>
      </p:sp>
      <p:sp>
        <p:nvSpPr>
          <p:cNvPr id="9" name="等腰三角形 8"/>
          <p:cNvSpPr/>
          <p:nvPr/>
        </p:nvSpPr>
        <p:spPr>
          <a:xfrm rot="10800000">
            <a:off x="6189044" y="1150901"/>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pic>
        <p:nvPicPr>
          <p:cNvPr id="10" name="图片 9">
            <a:extLst>
              <a:ext uri="{FF2B5EF4-FFF2-40B4-BE49-F238E27FC236}">
                <a16:creationId xmlns:a16="http://schemas.microsoft.com/office/drawing/2014/main" id="{25779342-E5D7-3BFE-ADE9-78D901BFF68A}"/>
              </a:ext>
            </a:extLst>
          </p:cNvPr>
          <p:cNvPicPr>
            <a:picLocks noChangeAspect="1"/>
          </p:cNvPicPr>
          <p:nvPr/>
        </p:nvPicPr>
        <p:blipFill>
          <a:blip r:embed="rId4"/>
          <a:stretch>
            <a:fillRect/>
          </a:stretch>
        </p:blipFill>
        <p:spPr>
          <a:xfrm>
            <a:off x="466155" y="2187615"/>
            <a:ext cx="4843210" cy="3455463"/>
          </a:xfrm>
          <a:prstGeom prst="rect">
            <a:avLst/>
          </a:prstGeom>
        </p:spPr>
      </p:pic>
      <p:sp>
        <p:nvSpPr>
          <p:cNvPr id="11" name="文本框 10">
            <a:extLst>
              <a:ext uri="{FF2B5EF4-FFF2-40B4-BE49-F238E27FC236}">
                <a16:creationId xmlns:a16="http://schemas.microsoft.com/office/drawing/2014/main" id="{3038AF56-471E-02D2-2C55-9BF4E14333A0}"/>
              </a:ext>
            </a:extLst>
          </p:cNvPr>
          <p:cNvSpPr txBox="1"/>
          <p:nvPr/>
        </p:nvSpPr>
        <p:spPr>
          <a:xfrm>
            <a:off x="5876160" y="1922464"/>
            <a:ext cx="3967600" cy="369332"/>
          </a:xfrm>
          <a:prstGeom prst="rect">
            <a:avLst/>
          </a:prstGeom>
          <a:noFill/>
        </p:spPr>
        <p:txBody>
          <a:bodyPr wrap="square" rtlCol="0">
            <a:spAutoFit/>
          </a:bodyPr>
          <a:lstStyle/>
          <a:p>
            <a:r>
              <a:rPr lang="en-US" altLang="zh-CN" b="1" dirty="0"/>
              <a:t>1</a:t>
            </a:r>
            <a:r>
              <a:rPr lang="zh-CN" altLang="en-US" b="1" dirty="0"/>
              <a:t>、初始化节点嵌入</a:t>
            </a:r>
            <a:endParaRPr lang="zh-CN" altLang="en-US" dirty="0"/>
          </a:p>
        </p:txBody>
      </p:sp>
      <p:sp>
        <p:nvSpPr>
          <p:cNvPr id="13" name="文本框 12">
            <a:extLst>
              <a:ext uri="{FF2B5EF4-FFF2-40B4-BE49-F238E27FC236}">
                <a16:creationId xmlns:a16="http://schemas.microsoft.com/office/drawing/2014/main" id="{0279C2CD-5B69-8E94-9BEC-19CABEAD9925}"/>
              </a:ext>
            </a:extLst>
          </p:cNvPr>
          <p:cNvSpPr txBox="1"/>
          <p:nvPr/>
        </p:nvSpPr>
        <p:spPr>
          <a:xfrm>
            <a:off x="5921368" y="2366628"/>
            <a:ext cx="5352263" cy="369332"/>
          </a:xfrm>
          <a:prstGeom prst="rect">
            <a:avLst/>
          </a:prstGeom>
          <a:noFill/>
        </p:spPr>
        <p:txBody>
          <a:bodyPr wrap="square">
            <a:spAutoFit/>
          </a:bodyPr>
          <a:lstStyle/>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将节点特征</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kern="100" dirty="0">
                <a:latin typeface="等线" panose="02010600030101010101" pitchFamily="2" charset="-122"/>
                <a:ea typeface="等线" panose="02010600030101010101" pitchFamily="2" charset="-122"/>
                <a:cs typeface="Times New Roman" panose="02020603050405020304" pitchFamily="18" charset="0"/>
              </a:rPr>
              <a:t>输入多层感知机获取节点的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初始嵌入</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h</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C887BACC-C6FC-CE60-8AD2-21D0A6C37065}"/>
              </a:ext>
            </a:extLst>
          </p:cNvPr>
          <p:cNvSpPr txBox="1"/>
          <p:nvPr/>
        </p:nvSpPr>
        <p:spPr>
          <a:xfrm>
            <a:off x="5876159" y="2803351"/>
            <a:ext cx="3967600" cy="369332"/>
          </a:xfrm>
          <a:prstGeom prst="rect">
            <a:avLst/>
          </a:prstGeom>
          <a:noFill/>
        </p:spPr>
        <p:txBody>
          <a:bodyPr wrap="square" rtlCol="0">
            <a:spAutoFit/>
          </a:bodyPr>
          <a:lstStyle/>
          <a:p>
            <a:r>
              <a:rPr lang="en-US" altLang="zh-CN" b="1" dirty="0"/>
              <a:t>2</a:t>
            </a:r>
            <a:r>
              <a:rPr lang="zh-CN" altLang="en-US" b="1" dirty="0"/>
              <a:t>、节点嵌入向边传递信息特征</a:t>
            </a:r>
            <a:endParaRPr lang="zh-CN" altLang="en-US" dirty="0"/>
          </a:p>
        </p:txBody>
      </p:sp>
      <p:pic>
        <p:nvPicPr>
          <p:cNvPr id="16" name="图片 15">
            <a:extLst>
              <a:ext uri="{FF2B5EF4-FFF2-40B4-BE49-F238E27FC236}">
                <a16:creationId xmlns:a16="http://schemas.microsoft.com/office/drawing/2014/main" id="{244785F2-4589-8172-A82C-D38CA1A8D8A5}"/>
              </a:ext>
            </a:extLst>
          </p:cNvPr>
          <p:cNvPicPr>
            <a:picLocks noChangeAspect="1"/>
          </p:cNvPicPr>
          <p:nvPr/>
        </p:nvPicPr>
        <p:blipFill>
          <a:blip r:embed="rId5"/>
          <a:stretch>
            <a:fillRect/>
          </a:stretch>
        </p:blipFill>
        <p:spPr>
          <a:xfrm>
            <a:off x="6003481" y="3675033"/>
            <a:ext cx="4124325" cy="314325"/>
          </a:xfrm>
          <a:prstGeom prst="rect">
            <a:avLst/>
          </a:prstGeom>
        </p:spPr>
      </p:pic>
      <p:sp>
        <p:nvSpPr>
          <p:cNvPr id="17" name="文本框 16">
            <a:extLst>
              <a:ext uri="{FF2B5EF4-FFF2-40B4-BE49-F238E27FC236}">
                <a16:creationId xmlns:a16="http://schemas.microsoft.com/office/drawing/2014/main" id="{DFB2D33B-A284-7F10-7899-FA8576BF6DF8}"/>
              </a:ext>
            </a:extLst>
          </p:cNvPr>
          <p:cNvSpPr txBox="1"/>
          <p:nvPr/>
        </p:nvSpPr>
        <p:spPr>
          <a:xfrm>
            <a:off x="5876159" y="3220757"/>
            <a:ext cx="5887782" cy="369332"/>
          </a:xfrm>
          <a:prstGeom prst="rect">
            <a:avLst/>
          </a:prstGeom>
          <a:noFill/>
        </p:spPr>
        <p:txBody>
          <a:bodyPr wrap="square">
            <a:spAutoFit/>
          </a:bodyPr>
          <a:lstStyle/>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将边对应的两个节点嵌入通过多层感知器转化为</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边嵌入</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92968D14-7039-6652-7A79-B4D890B27CBE}"/>
              </a:ext>
            </a:extLst>
          </p:cNvPr>
          <p:cNvSpPr txBox="1"/>
          <p:nvPr/>
        </p:nvSpPr>
        <p:spPr>
          <a:xfrm>
            <a:off x="5876159" y="4071201"/>
            <a:ext cx="3967600" cy="369332"/>
          </a:xfrm>
          <a:prstGeom prst="rect">
            <a:avLst/>
          </a:prstGeom>
          <a:noFill/>
        </p:spPr>
        <p:txBody>
          <a:bodyPr wrap="square" rtlCol="0">
            <a:spAutoFit/>
          </a:bodyPr>
          <a:lstStyle/>
          <a:p>
            <a:r>
              <a:rPr lang="en-US" altLang="zh-CN" b="1" dirty="0"/>
              <a:t>3</a:t>
            </a:r>
            <a:r>
              <a:rPr lang="zh-CN" altLang="en-US" b="1" dirty="0"/>
              <a:t>、聚合与节点连接的边嵌入</a:t>
            </a:r>
            <a:endParaRPr lang="zh-CN" altLang="en-US" dirty="0"/>
          </a:p>
        </p:txBody>
      </p:sp>
      <p:pic>
        <p:nvPicPr>
          <p:cNvPr id="20" name="图片 19">
            <a:extLst>
              <a:ext uri="{FF2B5EF4-FFF2-40B4-BE49-F238E27FC236}">
                <a16:creationId xmlns:a16="http://schemas.microsoft.com/office/drawing/2014/main" id="{FB1EB7FE-1796-D3D0-58AE-F26372489192}"/>
              </a:ext>
            </a:extLst>
          </p:cNvPr>
          <p:cNvPicPr>
            <a:picLocks noChangeAspect="1"/>
          </p:cNvPicPr>
          <p:nvPr/>
        </p:nvPicPr>
        <p:blipFill>
          <a:blip r:embed="rId6"/>
          <a:stretch>
            <a:fillRect/>
          </a:stretch>
        </p:blipFill>
        <p:spPr>
          <a:xfrm>
            <a:off x="5921368" y="4960051"/>
            <a:ext cx="4514850" cy="390525"/>
          </a:xfrm>
          <a:prstGeom prst="rect">
            <a:avLst/>
          </a:prstGeom>
        </p:spPr>
      </p:pic>
      <p:sp>
        <p:nvSpPr>
          <p:cNvPr id="21" name="文本框 20">
            <a:extLst>
              <a:ext uri="{FF2B5EF4-FFF2-40B4-BE49-F238E27FC236}">
                <a16:creationId xmlns:a16="http://schemas.microsoft.com/office/drawing/2014/main" id="{AF0FCC15-237E-813B-E7E7-F27A636A0711}"/>
              </a:ext>
            </a:extLst>
          </p:cNvPr>
          <p:cNvSpPr txBox="1"/>
          <p:nvPr/>
        </p:nvSpPr>
        <p:spPr>
          <a:xfrm>
            <a:off x="5881437" y="4475839"/>
            <a:ext cx="6315841" cy="369332"/>
          </a:xfrm>
          <a:prstGeom prst="rect">
            <a:avLst/>
          </a:prstGeom>
          <a:noFill/>
        </p:spPr>
        <p:txBody>
          <a:bodyPr wrap="square">
            <a:spAutoFit/>
          </a:bodyPr>
          <a:lstStyle/>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使用简单的累加操作将节点连接的边累加，作为</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临近边嵌入</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8FF79A5A-F9CF-8BA3-B838-72A834C76C55}"/>
              </a:ext>
            </a:extLst>
          </p:cNvPr>
          <p:cNvSpPr txBox="1"/>
          <p:nvPr/>
        </p:nvSpPr>
        <p:spPr>
          <a:xfrm>
            <a:off x="5921368" y="5399779"/>
            <a:ext cx="3967600" cy="369332"/>
          </a:xfrm>
          <a:prstGeom prst="rect">
            <a:avLst/>
          </a:prstGeom>
          <a:noFill/>
        </p:spPr>
        <p:txBody>
          <a:bodyPr wrap="square" rtlCol="0">
            <a:spAutoFit/>
          </a:bodyPr>
          <a:lstStyle/>
          <a:p>
            <a:r>
              <a:rPr lang="en-US" altLang="zh-CN" b="1" dirty="0"/>
              <a:t>4</a:t>
            </a:r>
            <a:r>
              <a:rPr lang="zh-CN" altLang="en-US" b="1" dirty="0"/>
              <a:t>、结合临近边嵌入和节点嵌入</a:t>
            </a:r>
            <a:endParaRPr lang="zh-CN" altLang="en-US" dirty="0"/>
          </a:p>
        </p:txBody>
      </p:sp>
      <p:sp>
        <p:nvSpPr>
          <p:cNvPr id="23" name="文本框 22">
            <a:extLst>
              <a:ext uri="{FF2B5EF4-FFF2-40B4-BE49-F238E27FC236}">
                <a16:creationId xmlns:a16="http://schemas.microsoft.com/office/drawing/2014/main" id="{CA5071CB-BEF0-5D90-E850-E477DD668D16}"/>
              </a:ext>
            </a:extLst>
          </p:cNvPr>
          <p:cNvSpPr txBox="1"/>
          <p:nvPr/>
        </p:nvSpPr>
        <p:spPr>
          <a:xfrm>
            <a:off x="5921368" y="5730921"/>
            <a:ext cx="5932990"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GRU</a:t>
            </a:r>
            <a:r>
              <a:rPr lang="zh-CN" altLang="en-US" kern="100" dirty="0">
                <a:latin typeface="等线" panose="02010600030101010101" pitchFamily="2" charset="-122"/>
                <a:ea typeface="等线" panose="02010600030101010101" pitchFamily="2" charset="-122"/>
                <a:cs typeface="Times New Roman" panose="02020603050405020304" pitchFamily="18" charset="0"/>
              </a:rPr>
              <a:t>结合临近边嵌入和节点嵌入，输出下一次循环的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节点特征</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5" name="图片 24">
            <a:extLst>
              <a:ext uri="{FF2B5EF4-FFF2-40B4-BE49-F238E27FC236}">
                <a16:creationId xmlns:a16="http://schemas.microsoft.com/office/drawing/2014/main" id="{F57DF8B3-9F33-6EC0-93B7-35A725D5DB20}"/>
              </a:ext>
            </a:extLst>
          </p:cNvPr>
          <p:cNvPicPr>
            <a:picLocks noChangeAspect="1"/>
          </p:cNvPicPr>
          <p:nvPr/>
        </p:nvPicPr>
        <p:blipFill>
          <a:blip r:embed="rId7"/>
          <a:stretch>
            <a:fillRect/>
          </a:stretch>
        </p:blipFill>
        <p:spPr>
          <a:xfrm>
            <a:off x="6015246" y="6415433"/>
            <a:ext cx="3905250" cy="342900"/>
          </a:xfrm>
          <a:prstGeom prst="rect">
            <a:avLst/>
          </a:prstGeom>
        </p:spPr>
      </p:pic>
    </p:spTree>
    <p:extLst>
      <p:ext uri="{BB962C8B-B14F-4D97-AF65-F5344CB8AC3E}">
        <p14:creationId xmlns:p14="http://schemas.microsoft.com/office/powerpoint/2010/main" val="164641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709146" y="363430"/>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309365" y="332653"/>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边特征嵌入层</a:t>
            </a:r>
          </a:p>
        </p:txBody>
      </p:sp>
      <p:sp>
        <p:nvSpPr>
          <p:cNvPr id="6" name="文本框 5"/>
          <p:cNvSpPr txBox="1"/>
          <p:nvPr/>
        </p:nvSpPr>
        <p:spPr>
          <a:xfrm>
            <a:off x="9496774" y="344619"/>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边对齐层</a:t>
            </a:r>
          </a:p>
        </p:txBody>
      </p:sp>
      <p:sp>
        <p:nvSpPr>
          <p:cNvPr id="9" name="等腰三角形 8"/>
          <p:cNvSpPr/>
          <p:nvPr/>
        </p:nvSpPr>
        <p:spPr>
          <a:xfrm rot="10800000">
            <a:off x="10127806" y="1150901"/>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1" name="文本框 10">
            <a:extLst>
              <a:ext uri="{FF2B5EF4-FFF2-40B4-BE49-F238E27FC236}">
                <a16:creationId xmlns:a16="http://schemas.microsoft.com/office/drawing/2014/main" id="{3038AF56-471E-02D2-2C55-9BF4E14333A0}"/>
              </a:ext>
            </a:extLst>
          </p:cNvPr>
          <p:cNvSpPr txBox="1"/>
          <p:nvPr/>
        </p:nvSpPr>
        <p:spPr>
          <a:xfrm>
            <a:off x="5876160" y="1922464"/>
            <a:ext cx="3967600" cy="369332"/>
          </a:xfrm>
          <a:prstGeom prst="rect">
            <a:avLst/>
          </a:prstGeom>
          <a:noFill/>
        </p:spPr>
        <p:txBody>
          <a:bodyPr wrap="square" rtlCol="0">
            <a:spAutoFit/>
          </a:bodyPr>
          <a:lstStyle/>
          <a:p>
            <a:r>
              <a:rPr lang="en-US" altLang="zh-CN" b="1" dirty="0"/>
              <a:t>1</a:t>
            </a:r>
            <a:r>
              <a:rPr lang="zh-CN" altLang="en-US" b="1" dirty="0"/>
              <a:t>、填充查询图嵌入</a:t>
            </a:r>
            <a:endParaRPr lang="zh-CN" altLang="en-US" dirty="0"/>
          </a:p>
        </p:txBody>
      </p:sp>
      <p:sp>
        <p:nvSpPr>
          <p:cNvPr id="13" name="文本框 12">
            <a:extLst>
              <a:ext uri="{FF2B5EF4-FFF2-40B4-BE49-F238E27FC236}">
                <a16:creationId xmlns:a16="http://schemas.microsoft.com/office/drawing/2014/main" id="{0279C2CD-5B69-8E94-9BEC-19CABEAD9925}"/>
              </a:ext>
            </a:extLst>
          </p:cNvPr>
          <p:cNvSpPr txBox="1"/>
          <p:nvPr/>
        </p:nvSpPr>
        <p:spPr>
          <a:xfrm>
            <a:off x="5921368" y="2366628"/>
            <a:ext cx="5352263"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使用零向量填充查询图边嵌入矩阵，使其大小与源图边嵌入矩阵相等</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C887BACC-C6FC-CE60-8AD2-21D0A6C37065}"/>
              </a:ext>
            </a:extLst>
          </p:cNvPr>
          <p:cNvSpPr txBox="1"/>
          <p:nvPr/>
        </p:nvSpPr>
        <p:spPr>
          <a:xfrm>
            <a:off x="5870882" y="3054570"/>
            <a:ext cx="3967600" cy="369332"/>
          </a:xfrm>
          <a:prstGeom prst="rect">
            <a:avLst/>
          </a:prstGeom>
          <a:noFill/>
        </p:spPr>
        <p:txBody>
          <a:bodyPr wrap="square" rtlCol="0">
            <a:spAutoFit/>
          </a:bodyPr>
          <a:lstStyle/>
          <a:p>
            <a:r>
              <a:rPr lang="en-US" altLang="zh-CN" b="1" dirty="0"/>
              <a:t>2</a:t>
            </a:r>
            <a:r>
              <a:rPr lang="zh-CN" altLang="en-US" b="1" dirty="0"/>
              <a:t>、将两图的边特征载入对齐网络</a:t>
            </a:r>
            <a:endParaRPr lang="zh-CN" altLang="en-US" dirty="0"/>
          </a:p>
        </p:txBody>
      </p:sp>
      <p:sp>
        <p:nvSpPr>
          <p:cNvPr id="17" name="文本框 16">
            <a:extLst>
              <a:ext uri="{FF2B5EF4-FFF2-40B4-BE49-F238E27FC236}">
                <a16:creationId xmlns:a16="http://schemas.microsoft.com/office/drawing/2014/main" id="{DFB2D33B-A284-7F10-7899-FA8576BF6DF8}"/>
              </a:ext>
            </a:extLst>
          </p:cNvPr>
          <p:cNvSpPr txBox="1"/>
          <p:nvPr/>
        </p:nvSpPr>
        <p:spPr>
          <a:xfrm>
            <a:off x="5870882" y="3471976"/>
            <a:ext cx="5887782" cy="369332"/>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GS</a:t>
            </a:r>
            <a:r>
              <a:rPr lang="zh-CN" altLang="en-US" kern="100" dirty="0">
                <a:latin typeface="等线" panose="02010600030101010101" pitchFamily="2" charset="-122"/>
                <a:ea typeface="等线" panose="02010600030101010101" pitchFamily="2" charset="-122"/>
                <a:cs typeface="Times New Roman" panose="02020603050405020304" pitchFamily="18" charset="0"/>
              </a:rPr>
              <a:t>神经网络获取近似的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边转置矩阵</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P</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92968D14-7039-6652-7A79-B4D890B27CBE}"/>
              </a:ext>
            </a:extLst>
          </p:cNvPr>
          <p:cNvSpPr txBox="1"/>
          <p:nvPr/>
        </p:nvSpPr>
        <p:spPr>
          <a:xfrm>
            <a:off x="5870881" y="4322420"/>
            <a:ext cx="5125067" cy="369332"/>
          </a:xfrm>
          <a:prstGeom prst="rect">
            <a:avLst/>
          </a:prstGeom>
          <a:noFill/>
        </p:spPr>
        <p:txBody>
          <a:bodyPr wrap="square" rtlCol="0">
            <a:spAutoFit/>
          </a:bodyPr>
          <a:lstStyle/>
          <a:p>
            <a:r>
              <a:rPr lang="en-US" altLang="zh-CN" b="1" dirty="0"/>
              <a:t>3</a:t>
            </a:r>
            <a:r>
              <a:rPr lang="zh-CN" altLang="en-US" b="1" dirty="0"/>
              <a:t>、正负样本的非对称相关性得分传入损失函数</a:t>
            </a:r>
            <a:endParaRPr lang="zh-CN" altLang="en-US" dirty="0"/>
          </a:p>
        </p:txBody>
      </p:sp>
      <p:sp>
        <p:nvSpPr>
          <p:cNvPr id="21" name="文本框 20">
            <a:extLst>
              <a:ext uri="{FF2B5EF4-FFF2-40B4-BE49-F238E27FC236}">
                <a16:creationId xmlns:a16="http://schemas.microsoft.com/office/drawing/2014/main" id="{AF0FCC15-237E-813B-E7E7-F27A636A0711}"/>
              </a:ext>
            </a:extLst>
          </p:cNvPr>
          <p:cNvSpPr txBox="1"/>
          <p:nvPr/>
        </p:nvSpPr>
        <p:spPr>
          <a:xfrm>
            <a:off x="5876160" y="4727058"/>
            <a:ext cx="6315841"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计算经过</a:t>
            </a:r>
            <a:r>
              <a:rPr lang="en-US" altLang="zh-CN" kern="100" dirty="0">
                <a:latin typeface="等线" panose="02010600030101010101" pitchFamily="2" charset="-122"/>
                <a:ea typeface="等线" panose="02010600030101010101" pitchFamily="2" charset="-122"/>
                <a:cs typeface="Times New Roman" panose="02020603050405020304" pitchFamily="18" charset="0"/>
              </a:rPr>
              <a:t>P</a:t>
            </a:r>
            <a:r>
              <a:rPr lang="zh-CN" altLang="en-US" kern="100" dirty="0">
                <a:latin typeface="等线" panose="02010600030101010101" pitchFamily="2" charset="-122"/>
                <a:ea typeface="等线" panose="02010600030101010101" pitchFamily="2" charset="-122"/>
                <a:cs typeface="Times New Roman" panose="02020603050405020304" pitchFamily="18" charset="0"/>
              </a:rPr>
              <a:t>转换后源图和查询图相关性分数，</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将非子图图对和子图图对的相关性得分传入损失函数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6CC343C1-053E-A3A4-4770-3B7971D988F4}"/>
              </a:ext>
            </a:extLst>
          </p:cNvPr>
          <p:cNvPicPr>
            <a:picLocks noChangeAspect="1"/>
          </p:cNvPicPr>
          <p:nvPr/>
        </p:nvPicPr>
        <p:blipFill>
          <a:blip r:embed="rId4"/>
          <a:stretch>
            <a:fillRect/>
          </a:stretch>
        </p:blipFill>
        <p:spPr>
          <a:xfrm>
            <a:off x="178027" y="2535450"/>
            <a:ext cx="5514828" cy="3124200"/>
          </a:xfrm>
          <a:prstGeom prst="rect">
            <a:avLst/>
          </a:prstGeom>
        </p:spPr>
      </p:pic>
      <p:pic>
        <p:nvPicPr>
          <p:cNvPr id="29" name="图片 28">
            <a:extLst>
              <a:ext uri="{FF2B5EF4-FFF2-40B4-BE49-F238E27FC236}">
                <a16:creationId xmlns:a16="http://schemas.microsoft.com/office/drawing/2014/main" id="{F9C78FD5-9CB1-73D4-04D5-F5855634C29B}"/>
              </a:ext>
            </a:extLst>
          </p:cNvPr>
          <p:cNvPicPr>
            <a:picLocks noChangeAspect="1"/>
          </p:cNvPicPr>
          <p:nvPr/>
        </p:nvPicPr>
        <p:blipFill>
          <a:blip r:embed="rId5"/>
          <a:stretch>
            <a:fillRect/>
          </a:stretch>
        </p:blipFill>
        <p:spPr>
          <a:xfrm>
            <a:off x="5954191" y="3889382"/>
            <a:ext cx="4438650" cy="400050"/>
          </a:xfrm>
          <a:prstGeom prst="rect">
            <a:avLst/>
          </a:prstGeom>
        </p:spPr>
      </p:pic>
      <p:pic>
        <p:nvPicPr>
          <p:cNvPr id="31" name="图片 30">
            <a:extLst>
              <a:ext uri="{FF2B5EF4-FFF2-40B4-BE49-F238E27FC236}">
                <a16:creationId xmlns:a16="http://schemas.microsoft.com/office/drawing/2014/main" id="{578D5C76-0E76-6BB8-D333-8B58CEC035F5}"/>
              </a:ext>
            </a:extLst>
          </p:cNvPr>
          <p:cNvPicPr>
            <a:picLocks noChangeAspect="1"/>
          </p:cNvPicPr>
          <p:nvPr/>
        </p:nvPicPr>
        <p:blipFill>
          <a:blip r:embed="rId6"/>
          <a:stretch>
            <a:fillRect/>
          </a:stretch>
        </p:blipFill>
        <p:spPr>
          <a:xfrm>
            <a:off x="5986424" y="5446389"/>
            <a:ext cx="3886200" cy="390525"/>
          </a:xfrm>
          <a:prstGeom prst="rect">
            <a:avLst/>
          </a:prstGeom>
        </p:spPr>
      </p:pic>
      <p:pic>
        <p:nvPicPr>
          <p:cNvPr id="33" name="图片 32">
            <a:extLst>
              <a:ext uri="{FF2B5EF4-FFF2-40B4-BE49-F238E27FC236}">
                <a16:creationId xmlns:a16="http://schemas.microsoft.com/office/drawing/2014/main" id="{3DF6FE63-DFE6-B388-B03F-0DE155C296DF}"/>
              </a:ext>
            </a:extLst>
          </p:cNvPr>
          <p:cNvPicPr>
            <a:picLocks noChangeAspect="1"/>
          </p:cNvPicPr>
          <p:nvPr/>
        </p:nvPicPr>
        <p:blipFill>
          <a:blip r:embed="rId7"/>
          <a:stretch>
            <a:fillRect/>
          </a:stretch>
        </p:blipFill>
        <p:spPr>
          <a:xfrm>
            <a:off x="5986424" y="5979981"/>
            <a:ext cx="4695825" cy="533400"/>
          </a:xfrm>
          <a:prstGeom prst="rect">
            <a:avLst/>
          </a:prstGeom>
        </p:spPr>
      </p:pic>
    </p:spTree>
    <p:extLst>
      <p:ext uri="{BB962C8B-B14F-4D97-AF65-F5344CB8AC3E}">
        <p14:creationId xmlns:p14="http://schemas.microsoft.com/office/powerpoint/2010/main" val="46458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 evaluation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157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982111" y="321901"/>
            <a:ext cx="1645859" cy="461665"/>
          </a:xfrm>
          <a:prstGeom prst="rect">
            <a:avLst/>
          </a:prstGeom>
          <a:noFill/>
        </p:spPr>
        <p:txBody>
          <a:bodyPr wrap="square" rtlCol="0">
            <a:spAutoFit/>
          </a:bodyPr>
          <a:lstStyle/>
          <a:p>
            <a:pPr>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检索性能</a:t>
            </a:r>
          </a:p>
        </p:txBody>
      </p:sp>
      <p:sp>
        <p:nvSpPr>
          <p:cNvPr id="5" name="文本框 4"/>
          <p:cNvSpPr txBox="1"/>
          <p:nvPr/>
        </p:nvSpPr>
        <p:spPr>
          <a:xfrm>
            <a:off x="3755808" y="361089"/>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边对齐测试</a:t>
            </a:r>
          </a:p>
        </p:txBody>
      </p:sp>
      <p:sp>
        <p:nvSpPr>
          <p:cNvPr id="6" name="文本框 5"/>
          <p:cNvSpPr txBox="1"/>
          <p:nvPr/>
        </p:nvSpPr>
        <p:spPr>
          <a:xfrm>
            <a:off x="6185271" y="363363"/>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不对称评分模块测试</a:t>
            </a:r>
          </a:p>
        </p:txBody>
      </p:sp>
      <p:sp>
        <p:nvSpPr>
          <p:cNvPr id="9" name="等腰三角形 8"/>
          <p:cNvSpPr/>
          <p:nvPr/>
        </p:nvSpPr>
        <p:spPr>
          <a:xfrm rot="10800000">
            <a:off x="1514624"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训练效率测试</a:t>
            </a:r>
          </a:p>
        </p:txBody>
      </p:sp>
      <p:pic>
        <p:nvPicPr>
          <p:cNvPr id="8" name="图片 7">
            <a:extLst>
              <a:ext uri="{FF2B5EF4-FFF2-40B4-BE49-F238E27FC236}">
                <a16:creationId xmlns:a16="http://schemas.microsoft.com/office/drawing/2014/main" id="{975422DD-88F6-60EC-FED5-A77222EFB902}"/>
              </a:ext>
            </a:extLst>
          </p:cNvPr>
          <p:cNvPicPr>
            <a:picLocks noChangeAspect="1"/>
          </p:cNvPicPr>
          <p:nvPr/>
        </p:nvPicPr>
        <p:blipFill>
          <a:blip r:embed="rId4"/>
          <a:stretch>
            <a:fillRect/>
          </a:stretch>
        </p:blipFill>
        <p:spPr>
          <a:xfrm>
            <a:off x="457138" y="2507690"/>
            <a:ext cx="11734862" cy="2830519"/>
          </a:xfrm>
          <a:prstGeom prst="rect">
            <a:avLst/>
          </a:prstGeom>
        </p:spPr>
      </p:pic>
    </p:spTree>
    <p:extLst>
      <p:ext uri="{BB962C8B-B14F-4D97-AF65-F5344CB8AC3E}">
        <p14:creationId xmlns:p14="http://schemas.microsoft.com/office/powerpoint/2010/main" val="410128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060276" y="414898"/>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检索性能</a:t>
            </a:r>
          </a:p>
        </p:txBody>
      </p:sp>
      <p:sp>
        <p:nvSpPr>
          <p:cNvPr id="5" name="文本框 4"/>
          <p:cNvSpPr txBox="1"/>
          <p:nvPr/>
        </p:nvSpPr>
        <p:spPr>
          <a:xfrm>
            <a:off x="3634403" y="353343"/>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边对齐测试</a:t>
            </a:r>
          </a:p>
        </p:txBody>
      </p:sp>
      <p:sp>
        <p:nvSpPr>
          <p:cNvPr id="6" name="文本框 5"/>
          <p:cNvSpPr txBox="1"/>
          <p:nvPr/>
        </p:nvSpPr>
        <p:spPr>
          <a:xfrm>
            <a:off x="6185271" y="363363"/>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不对称评分模块测试</a:t>
            </a:r>
          </a:p>
        </p:txBody>
      </p:sp>
      <p:sp>
        <p:nvSpPr>
          <p:cNvPr id="9" name="等腰三角形 8"/>
          <p:cNvSpPr/>
          <p:nvPr/>
        </p:nvSpPr>
        <p:spPr>
          <a:xfrm rot="10800000">
            <a:off x="4385145"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训练效率测试</a:t>
            </a:r>
          </a:p>
        </p:txBody>
      </p:sp>
      <p:pic>
        <p:nvPicPr>
          <p:cNvPr id="10" name="图片 9">
            <a:extLst>
              <a:ext uri="{FF2B5EF4-FFF2-40B4-BE49-F238E27FC236}">
                <a16:creationId xmlns:a16="http://schemas.microsoft.com/office/drawing/2014/main" id="{47D9053E-B204-8B6C-E3E1-B36C2068368B}"/>
              </a:ext>
            </a:extLst>
          </p:cNvPr>
          <p:cNvPicPr>
            <a:picLocks noChangeAspect="1"/>
          </p:cNvPicPr>
          <p:nvPr/>
        </p:nvPicPr>
        <p:blipFill>
          <a:blip r:embed="rId4"/>
          <a:stretch>
            <a:fillRect/>
          </a:stretch>
        </p:blipFill>
        <p:spPr>
          <a:xfrm>
            <a:off x="1527756" y="2148852"/>
            <a:ext cx="9691308" cy="3001056"/>
          </a:xfrm>
          <a:prstGeom prst="rect">
            <a:avLst/>
          </a:prstGeom>
        </p:spPr>
      </p:pic>
    </p:spTree>
    <p:extLst>
      <p:ext uri="{BB962C8B-B14F-4D97-AF65-F5344CB8AC3E}">
        <p14:creationId xmlns:p14="http://schemas.microsoft.com/office/powerpoint/2010/main" val="249636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982111" y="321901"/>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检索性能</a:t>
            </a:r>
          </a:p>
        </p:txBody>
      </p:sp>
      <p:sp>
        <p:nvSpPr>
          <p:cNvPr id="5" name="文本框 4"/>
          <p:cNvSpPr txBox="1"/>
          <p:nvPr/>
        </p:nvSpPr>
        <p:spPr>
          <a:xfrm>
            <a:off x="3755808" y="361089"/>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边对齐测试</a:t>
            </a:r>
          </a:p>
        </p:txBody>
      </p:sp>
      <p:sp>
        <p:nvSpPr>
          <p:cNvPr id="6" name="文本框 5"/>
          <p:cNvSpPr txBox="1"/>
          <p:nvPr/>
        </p:nvSpPr>
        <p:spPr>
          <a:xfrm>
            <a:off x="5952621" y="330311"/>
            <a:ext cx="300502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不对称评分模块测试</a:t>
            </a:r>
          </a:p>
        </p:txBody>
      </p:sp>
      <p:sp>
        <p:nvSpPr>
          <p:cNvPr id="9" name="等腰三角形 8"/>
          <p:cNvSpPr/>
          <p:nvPr/>
        </p:nvSpPr>
        <p:spPr>
          <a:xfrm rot="10800000">
            <a:off x="7293805"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训练效率测试</a:t>
            </a:r>
          </a:p>
        </p:txBody>
      </p:sp>
      <p:pic>
        <p:nvPicPr>
          <p:cNvPr id="10" name="图片 9">
            <a:extLst>
              <a:ext uri="{FF2B5EF4-FFF2-40B4-BE49-F238E27FC236}">
                <a16:creationId xmlns:a16="http://schemas.microsoft.com/office/drawing/2014/main" id="{2543AC0B-12B1-D350-89C4-F2763E1EAC65}"/>
              </a:ext>
            </a:extLst>
          </p:cNvPr>
          <p:cNvPicPr>
            <a:picLocks noChangeAspect="1"/>
          </p:cNvPicPr>
          <p:nvPr/>
        </p:nvPicPr>
        <p:blipFill>
          <a:blip r:embed="rId4"/>
          <a:stretch>
            <a:fillRect/>
          </a:stretch>
        </p:blipFill>
        <p:spPr>
          <a:xfrm>
            <a:off x="2031738" y="2250076"/>
            <a:ext cx="8162257" cy="3124881"/>
          </a:xfrm>
          <a:prstGeom prst="rect">
            <a:avLst/>
          </a:prstGeom>
        </p:spPr>
      </p:pic>
    </p:spTree>
    <p:extLst>
      <p:ext uri="{BB962C8B-B14F-4D97-AF65-F5344CB8AC3E}">
        <p14:creationId xmlns:p14="http://schemas.microsoft.com/office/powerpoint/2010/main" val="168918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982111" y="321901"/>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检索性能</a:t>
            </a:r>
          </a:p>
        </p:txBody>
      </p:sp>
      <p:sp>
        <p:nvSpPr>
          <p:cNvPr id="5" name="文本框 4"/>
          <p:cNvSpPr txBox="1"/>
          <p:nvPr/>
        </p:nvSpPr>
        <p:spPr>
          <a:xfrm>
            <a:off x="3755808" y="361089"/>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边对齐测试</a:t>
            </a:r>
          </a:p>
        </p:txBody>
      </p:sp>
      <p:sp>
        <p:nvSpPr>
          <p:cNvPr id="6" name="文本框 5"/>
          <p:cNvSpPr txBox="1"/>
          <p:nvPr/>
        </p:nvSpPr>
        <p:spPr>
          <a:xfrm>
            <a:off x="6185271" y="363363"/>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不对称评分模块测试</a:t>
            </a:r>
          </a:p>
        </p:txBody>
      </p:sp>
      <p:sp>
        <p:nvSpPr>
          <p:cNvPr id="9" name="等腰三角形 8"/>
          <p:cNvSpPr/>
          <p:nvPr/>
        </p:nvSpPr>
        <p:spPr>
          <a:xfrm rot="10800000">
            <a:off x="10300329"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训练效率测试</a:t>
            </a:r>
          </a:p>
        </p:txBody>
      </p:sp>
      <p:pic>
        <p:nvPicPr>
          <p:cNvPr id="10" name="图片 9">
            <a:extLst>
              <a:ext uri="{FF2B5EF4-FFF2-40B4-BE49-F238E27FC236}">
                <a16:creationId xmlns:a16="http://schemas.microsoft.com/office/drawing/2014/main" id="{950CDF07-9E1F-4195-48C1-7A1CCD3C2BF4}"/>
              </a:ext>
            </a:extLst>
          </p:cNvPr>
          <p:cNvPicPr>
            <a:picLocks noChangeAspect="1"/>
          </p:cNvPicPr>
          <p:nvPr/>
        </p:nvPicPr>
        <p:blipFill>
          <a:blip r:embed="rId4"/>
          <a:stretch>
            <a:fillRect/>
          </a:stretch>
        </p:blipFill>
        <p:spPr>
          <a:xfrm>
            <a:off x="2498179" y="2286635"/>
            <a:ext cx="7374184" cy="3100509"/>
          </a:xfrm>
          <a:prstGeom prst="rect">
            <a:avLst/>
          </a:prstGeom>
        </p:spPr>
      </p:pic>
    </p:spTree>
    <p:extLst>
      <p:ext uri="{BB962C8B-B14F-4D97-AF65-F5344CB8AC3E}">
        <p14:creationId xmlns:p14="http://schemas.microsoft.com/office/powerpoint/2010/main" val="267473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 conclusion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375225" y="1586931"/>
            <a:ext cx="8573511" cy="1827552"/>
          </a:xfrm>
          <a:prstGeom prst="rect">
            <a:avLst/>
          </a:prstGeom>
          <a:noFill/>
        </p:spPr>
        <p:txBody>
          <a:bodyPr wrap="square" rtlCol="0">
            <a:spAutoFit/>
          </a:bodyPr>
          <a:lstStyle/>
          <a:p>
            <a:pPr>
              <a:lnSpc>
                <a:spcPct val="120000"/>
              </a:lnSpc>
            </a:pPr>
            <a:r>
              <a:rPr lang="zh-CN" altLang="en-US" sz="2400" i="0" dirty="0">
                <a:solidFill>
                  <a:srgbClr val="303A4E"/>
                </a:solidFill>
                <a:effectLst/>
                <a:latin typeface="Microsoft YaHei" panose="020B0503020204020204" pitchFamily="34" charset="-122"/>
                <a:ea typeface="Microsoft YaHei" panose="020B0503020204020204" pitchFamily="34" charset="-122"/>
              </a:rPr>
              <a:t>本文方法提出了一种新颖的子图匹配网络，有以下几点创新。</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i="0" dirty="0">
                <a:solidFill>
                  <a:srgbClr val="303A4E"/>
                </a:solidFill>
                <a:effectLst/>
                <a:latin typeface="Microsoft YaHei" panose="020B0503020204020204" pitchFamily="34" charset="-122"/>
                <a:ea typeface="Microsoft YaHei" panose="020B0503020204020204" pitchFamily="34" charset="-122"/>
              </a:rPr>
              <a:t>1</a:t>
            </a:r>
            <a:r>
              <a:rPr lang="zh-CN" altLang="en-US" sz="2400" i="0" dirty="0">
                <a:solidFill>
                  <a:srgbClr val="303A4E"/>
                </a:solidFill>
                <a:effectLst/>
                <a:latin typeface="Microsoft YaHei" panose="020B0503020204020204" pitchFamily="34" charset="-122"/>
                <a:ea typeface="Microsoft YaHei" panose="020B0503020204020204" pitchFamily="34" charset="-122"/>
              </a:rPr>
              <a:t>、边特征嵌入网络</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dirty="0">
                <a:solidFill>
                  <a:srgbClr val="303A4E"/>
                </a:solidFill>
                <a:latin typeface="Microsoft YaHei" panose="020B0503020204020204" pitchFamily="34" charset="-122"/>
                <a:ea typeface="Microsoft YaHei" panose="020B0503020204020204" pitchFamily="34" charset="-122"/>
              </a:rPr>
              <a:t>2</a:t>
            </a:r>
            <a:r>
              <a:rPr lang="zh-CN" altLang="en-US" sz="2400" dirty="0">
                <a:solidFill>
                  <a:srgbClr val="303A4E"/>
                </a:solidFill>
                <a:latin typeface="Microsoft YaHei" panose="020B0503020204020204" pitchFamily="34" charset="-122"/>
                <a:ea typeface="Microsoft YaHei" panose="020B0503020204020204" pitchFamily="34" charset="-122"/>
              </a:rPr>
              <a:t>、边对齐网络</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dirty="0">
                <a:solidFill>
                  <a:srgbClr val="303A4E"/>
                </a:solidFill>
                <a:latin typeface="Microsoft YaHei" panose="020B0503020204020204" pitchFamily="34" charset="-122"/>
                <a:ea typeface="Microsoft YaHei" panose="020B0503020204020204" pitchFamily="34" charset="-122"/>
              </a:rPr>
              <a:t>3</a:t>
            </a:r>
            <a:r>
              <a:rPr lang="zh-CN" altLang="en-US" sz="2400" dirty="0">
                <a:solidFill>
                  <a:srgbClr val="303A4E"/>
                </a:solidFill>
                <a:latin typeface="Microsoft YaHei" panose="020B0503020204020204" pitchFamily="34" charset="-122"/>
                <a:ea typeface="Microsoft YaHei" panose="020B0503020204020204" pitchFamily="34" charset="-122"/>
              </a:rPr>
              <a:t>、非对称的目标函数</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380478" y="2728649"/>
            <a:ext cx="3851177" cy="639983"/>
            <a:chOff x="1343472" y="2420888"/>
            <a:chExt cx="3850981"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972089"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19536" y="2484985"/>
              <a:ext cx="3274917" cy="521831"/>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PRIOR WORK</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380564" y="3617921"/>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380564" y="4519621"/>
            <a:ext cx="3435898" cy="639813"/>
            <a:chOff x="1343472" y="2420888"/>
            <a:chExt cx="3240360"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523219"/>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EVALUATION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五角星 7"/>
          <p:cNvSpPr/>
          <p:nvPr/>
        </p:nvSpPr>
        <p:spPr>
          <a:xfrm>
            <a:off x="7816462" y="3679879"/>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1907CEF-B1F9-4F1D-95F9-79EB1213EFCD}"/>
              </a:ext>
            </a:extLst>
          </p:cNvPr>
          <p:cNvGrpSpPr/>
          <p:nvPr/>
        </p:nvGrpSpPr>
        <p:grpSpPr>
          <a:xfrm>
            <a:off x="4380564" y="5359757"/>
            <a:ext cx="3435898" cy="997288"/>
            <a:chOff x="1343472" y="2420888"/>
            <a:chExt cx="3240360" cy="997286"/>
          </a:xfrm>
        </p:grpSpPr>
        <p:sp>
          <p:nvSpPr>
            <p:cNvPr id="22" name="矩形 21">
              <a:extLst>
                <a:ext uri="{FF2B5EF4-FFF2-40B4-BE49-F238E27FC236}">
                  <a16:creationId xmlns:a16="http://schemas.microsoft.com/office/drawing/2014/main" id="{46EA1991-427E-42EE-877A-9C834658E3D9}"/>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a:extLst>
                <a:ext uri="{FF2B5EF4-FFF2-40B4-BE49-F238E27FC236}">
                  <a16:creationId xmlns:a16="http://schemas.microsoft.com/office/drawing/2014/main" id="{B79583B5-9681-4D82-A258-59E7A6F5F214}"/>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509175BB-3894-4E9D-948B-3CE3D5E396DC}"/>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a:extLst>
                <a:ext uri="{FF2B5EF4-FFF2-40B4-BE49-F238E27FC236}">
                  <a16:creationId xmlns:a16="http://schemas.microsoft.com/office/drawing/2014/main" id="{EB866973-27A0-404E-85C4-9EB9F837ADCE}"/>
                </a:ext>
              </a:extLst>
            </p:cNvPr>
            <p:cNvSpPr txBox="1"/>
            <p:nvPr/>
          </p:nvSpPr>
          <p:spPr>
            <a:xfrm>
              <a:off x="2076262" y="2464068"/>
              <a:ext cx="2464434" cy="954106"/>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6710951" cy="2870835"/>
            <a:chOff x="3646028" y="1988840"/>
            <a:chExt cx="5156903" cy="2824268"/>
          </a:xfrm>
        </p:grpSpPr>
        <p:sp>
          <p:nvSpPr>
            <p:cNvPr id="3" name="文本框 2"/>
            <p:cNvSpPr txBox="1"/>
            <p:nvPr/>
          </p:nvSpPr>
          <p:spPr>
            <a:xfrm>
              <a:off x="3646028" y="3238240"/>
              <a:ext cx="5156903" cy="7569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 Prior work</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GNN</a:t>
            </a:r>
            <a:r>
              <a:rPr lang="zh-CN" altLang="en-US" sz="2800" b="1" dirty="0">
                <a:solidFill>
                  <a:schemeClr val="bg1"/>
                </a:solidFill>
                <a:latin typeface="微软雅黑" panose="020B0503020204020204" pitchFamily="34" charset="-122"/>
                <a:ea typeface="微软雅黑" panose="020B0503020204020204" pitchFamily="34" charset="-122"/>
              </a:rPr>
              <a:t>节点对齐</a:t>
            </a:r>
          </a:p>
        </p:txBody>
      </p:sp>
      <p:sp>
        <p:nvSpPr>
          <p:cNvPr id="9" name="等腰三角形 8"/>
          <p:cNvSpPr/>
          <p:nvPr/>
        </p:nvSpPr>
        <p:spPr>
          <a:xfrm rot="5400000">
            <a:off x="2710740" y="1186497"/>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56979" y="2245381"/>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对称的评分函数</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7802" y="3561478"/>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细粒度监督</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7802" y="4754806"/>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可解释性</a:t>
            </a:r>
          </a:p>
        </p:txBody>
      </p:sp>
      <p:pic>
        <p:nvPicPr>
          <p:cNvPr id="1026" name="Picture 2" descr="查看源图像">
            <a:extLst>
              <a:ext uri="{FF2B5EF4-FFF2-40B4-BE49-F238E27FC236}">
                <a16:creationId xmlns:a16="http://schemas.microsoft.com/office/drawing/2014/main" id="{24BDCF00-C2D2-7A76-ADC4-260184259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76" y="565290"/>
            <a:ext cx="6858000" cy="27717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B2F7789-9689-CFE6-CDC9-26202BD2CFA7}"/>
              </a:ext>
            </a:extLst>
          </p:cNvPr>
          <p:cNvSpPr txBox="1"/>
          <p:nvPr/>
        </p:nvSpPr>
        <p:spPr>
          <a:xfrm>
            <a:off x="6306668" y="3429000"/>
            <a:ext cx="2292615" cy="369332"/>
          </a:xfrm>
          <a:prstGeom prst="rect">
            <a:avLst/>
          </a:prstGeom>
          <a:noFill/>
        </p:spPr>
        <p:txBody>
          <a:bodyPr wrap="none" rtlCol="0">
            <a:spAutoFit/>
          </a:bodyPr>
          <a:lstStyle/>
          <a:p>
            <a:r>
              <a:rPr lang="en-US" altLang="zh-CN" dirty="0"/>
              <a:t>GNN</a:t>
            </a:r>
            <a:r>
              <a:rPr lang="zh-CN" altLang="en-US" dirty="0"/>
              <a:t>信息传递的过程</a:t>
            </a:r>
          </a:p>
        </p:txBody>
      </p:sp>
      <p:sp>
        <p:nvSpPr>
          <p:cNvPr id="12" name="文本框 11">
            <a:extLst>
              <a:ext uri="{FF2B5EF4-FFF2-40B4-BE49-F238E27FC236}">
                <a16:creationId xmlns:a16="http://schemas.microsoft.com/office/drawing/2014/main" id="{36549607-DD25-4FF9-2661-1CE5BDDE8790}"/>
              </a:ext>
            </a:extLst>
          </p:cNvPr>
          <p:cNvSpPr txBox="1"/>
          <p:nvPr/>
        </p:nvSpPr>
        <p:spPr>
          <a:xfrm>
            <a:off x="3436264" y="4055442"/>
            <a:ext cx="8605210" cy="941155"/>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节点对齐的缺点：信息传递后的节点特征，本质上融合了临近节点信息和潜在的边信息，但是节点对齐不一定边对齐</a:t>
            </a:r>
          </a:p>
        </p:txBody>
      </p:sp>
    </p:spTree>
    <p:extLst>
      <p:ext uri="{BB962C8B-B14F-4D97-AF65-F5344CB8AC3E}">
        <p14:creationId xmlns:p14="http://schemas.microsoft.com/office/powerpoint/2010/main" val="175263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523220"/>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GNN</a:t>
            </a:r>
            <a:r>
              <a:rPr lang="zh-CN" altLang="en-US" sz="2800" dirty="0">
                <a:solidFill>
                  <a:schemeClr val="bg1">
                    <a:lumMod val="75000"/>
                  </a:schemeClr>
                </a:solidFill>
                <a:latin typeface="微软雅黑" panose="020B0503020204020204" pitchFamily="34" charset="-122"/>
                <a:ea typeface="微软雅黑" panose="020B0503020204020204" pitchFamily="34" charset="-122"/>
              </a:rPr>
              <a:t>节点对齐</a:t>
            </a:r>
          </a:p>
        </p:txBody>
      </p:sp>
      <p:sp>
        <p:nvSpPr>
          <p:cNvPr id="9" name="等腰三角形 8"/>
          <p:cNvSpPr/>
          <p:nvPr/>
        </p:nvSpPr>
        <p:spPr>
          <a:xfrm rot="5400000">
            <a:off x="2758723" y="236990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32281" y="2245381"/>
            <a:ext cx="279633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对称的评分函数</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7802" y="3561478"/>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细粒度监督</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7802" y="4754806"/>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可解释性</a:t>
            </a:r>
          </a:p>
        </p:txBody>
      </p:sp>
      <p:pic>
        <p:nvPicPr>
          <p:cNvPr id="12" name="图片 11">
            <a:extLst>
              <a:ext uri="{FF2B5EF4-FFF2-40B4-BE49-F238E27FC236}">
                <a16:creationId xmlns:a16="http://schemas.microsoft.com/office/drawing/2014/main" id="{9162E11B-43FE-F552-9B16-C2D79339B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570" y="459187"/>
            <a:ext cx="3853562" cy="2350915"/>
          </a:xfrm>
          <a:prstGeom prst="rect">
            <a:avLst/>
          </a:prstGeom>
        </p:spPr>
      </p:pic>
      <p:pic>
        <p:nvPicPr>
          <p:cNvPr id="15" name="图片 14">
            <a:extLst>
              <a:ext uri="{FF2B5EF4-FFF2-40B4-BE49-F238E27FC236}">
                <a16:creationId xmlns:a16="http://schemas.microsoft.com/office/drawing/2014/main" id="{4322241B-164C-8755-A533-C0D3838147C0}"/>
              </a:ext>
            </a:extLst>
          </p:cNvPr>
          <p:cNvPicPr>
            <a:picLocks noChangeAspect="1"/>
          </p:cNvPicPr>
          <p:nvPr/>
        </p:nvPicPr>
        <p:blipFill>
          <a:blip r:embed="rId5"/>
          <a:stretch>
            <a:fillRect/>
          </a:stretch>
        </p:blipFill>
        <p:spPr>
          <a:xfrm>
            <a:off x="7977300" y="890529"/>
            <a:ext cx="3486150" cy="561975"/>
          </a:xfrm>
          <a:prstGeom prst="rect">
            <a:avLst/>
          </a:prstGeom>
        </p:spPr>
      </p:pic>
      <p:pic>
        <p:nvPicPr>
          <p:cNvPr id="17" name="图片 16">
            <a:extLst>
              <a:ext uri="{FF2B5EF4-FFF2-40B4-BE49-F238E27FC236}">
                <a16:creationId xmlns:a16="http://schemas.microsoft.com/office/drawing/2014/main" id="{722BA812-2DA0-680C-53E4-877F51212699}"/>
              </a:ext>
            </a:extLst>
          </p:cNvPr>
          <p:cNvPicPr>
            <a:picLocks noChangeAspect="1"/>
          </p:cNvPicPr>
          <p:nvPr/>
        </p:nvPicPr>
        <p:blipFill>
          <a:blip r:embed="rId6"/>
          <a:stretch>
            <a:fillRect/>
          </a:stretch>
        </p:blipFill>
        <p:spPr>
          <a:xfrm>
            <a:off x="8578407" y="1865879"/>
            <a:ext cx="1771650" cy="304800"/>
          </a:xfrm>
          <a:prstGeom prst="rect">
            <a:avLst/>
          </a:prstGeom>
        </p:spPr>
      </p:pic>
      <p:sp>
        <p:nvSpPr>
          <p:cNvPr id="18" name="文本框 17">
            <a:extLst>
              <a:ext uri="{FF2B5EF4-FFF2-40B4-BE49-F238E27FC236}">
                <a16:creationId xmlns:a16="http://schemas.microsoft.com/office/drawing/2014/main" id="{4E19394E-F6F4-8BED-55AB-A961CC93FB98}"/>
              </a:ext>
            </a:extLst>
          </p:cNvPr>
          <p:cNvSpPr txBox="1"/>
          <p:nvPr/>
        </p:nvSpPr>
        <p:spPr>
          <a:xfrm>
            <a:off x="5943600" y="3053448"/>
            <a:ext cx="2954655" cy="369332"/>
          </a:xfrm>
          <a:prstGeom prst="rect">
            <a:avLst/>
          </a:prstGeom>
          <a:noFill/>
        </p:spPr>
        <p:txBody>
          <a:bodyPr wrap="none" rtlCol="0">
            <a:spAutoFit/>
          </a:bodyPr>
          <a:lstStyle/>
          <a:p>
            <a:r>
              <a:rPr lang="zh-CN" altLang="en-US" dirty="0"/>
              <a:t>传统对称的图相关评分模型</a:t>
            </a:r>
          </a:p>
        </p:txBody>
      </p:sp>
      <p:sp>
        <p:nvSpPr>
          <p:cNvPr id="20" name="文本框 19">
            <a:extLst>
              <a:ext uri="{FF2B5EF4-FFF2-40B4-BE49-F238E27FC236}">
                <a16:creationId xmlns:a16="http://schemas.microsoft.com/office/drawing/2014/main" id="{8BB1A834-F02C-5ABE-67A3-F17B71B69018}"/>
              </a:ext>
            </a:extLst>
          </p:cNvPr>
          <p:cNvSpPr txBox="1"/>
          <p:nvPr/>
        </p:nvSpPr>
        <p:spPr>
          <a:xfrm>
            <a:off x="3368100" y="5873002"/>
            <a:ext cx="8605210" cy="941155"/>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对称评分函数的缺点：不适用于子图匹配任务，子图匹配任务中存在子图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超图关系诱导的偏序</a:t>
            </a:r>
          </a:p>
        </p:txBody>
      </p:sp>
      <p:pic>
        <p:nvPicPr>
          <p:cNvPr id="27" name="图片 26">
            <a:extLst>
              <a:ext uri="{FF2B5EF4-FFF2-40B4-BE49-F238E27FC236}">
                <a16:creationId xmlns:a16="http://schemas.microsoft.com/office/drawing/2014/main" id="{4A5E65F6-B92D-87F5-E753-43B316734750}"/>
              </a:ext>
            </a:extLst>
          </p:cNvPr>
          <p:cNvPicPr>
            <a:picLocks noChangeAspect="1"/>
          </p:cNvPicPr>
          <p:nvPr/>
        </p:nvPicPr>
        <p:blipFill>
          <a:blip r:embed="rId7"/>
          <a:stretch>
            <a:fillRect/>
          </a:stretch>
        </p:blipFill>
        <p:spPr>
          <a:xfrm>
            <a:off x="6054810" y="3970503"/>
            <a:ext cx="581025" cy="971550"/>
          </a:xfrm>
          <a:prstGeom prst="rect">
            <a:avLst/>
          </a:prstGeom>
        </p:spPr>
      </p:pic>
      <p:pic>
        <p:nvPicPr>
          <p:cNvPr id="29" name="图片 28">
            <a:extLst>
              <a:ext uri="{FF2B5EF4-FFF2-40B4-BE49-F238E27FC236}">
                <a16:creationId xmlns:a16="http://schemas.microsoft.com/office/drawing/2014/main" id="{A48BC714-B3B5-1C4F-C75E-2A48F49F562E}"/>
              </a:ext>
            </a:extLst>
          </p:cNvPr>
          <p:cNvPicPr>
            <a:picLocks noChangeAspect="1"/>
          </p:cNvPicPr>
          <p:nvPr/>
        </p:nvPicPr>
        <p:blipFill>
          <a:blip r:embed="rId8"/>
          <a:stretch>
            <a:fillRect/>
          </a:stretch>
        </p:blipFill>
        <p:spPr>
          <a:xfrm>
            <a:off x="8025165" y="3641824"/>
            <a:ext cx="990065" cy="1457325"/>
          </a:xfrm>
          <a:prstGeom prst="rect">
            <a:avLst/>
          </a:prstGeom>
        </p:spPr>
      </p:pic>
      <p:sp>
        <p:nvSpPr>
          <p:cNvPr id="30" name="文本框 29">
            <a:extLst>
              <a:ext uri="{FF2B5EF4-FFF2-40B4-BE49-F238E27FC236}">
                <a16:creationId xmlns:a16="http://schemas.microsoft.com/office/drawing/2014/main" id="{3FD338C7-7EF6-2464-8643-4645A501DC79}"/>
              </a:ext>
            </a:extLst>
          </p:cNvPr>
          <p:cNvSpPr txBox="1"/>
          <p:nvPr/>
        </p:nvSpPr>
        <p:spPr>
          <a:xfrm>
            <a:off x="5505542" y="5311196"/>
            <a:ext cx="3964547" cy="369332"/>
          </a:xfrm>
          <a:prstGeom prst="rect">
            <a:avLst/>
          </a:prstGeom>
          <a:noFill/>
        </p:spPr>
        <p:txBody>
          <a:bodyPr wrap="none" rtlCol="0">
            <a:spAutoFit/>
          </a:bodyPr>
          <a:lstStyle/>
          <a:p>
            <a:r>
              <a:rPr lang="zh-CN" altLang="en-US" dirty="0"/>
              <a:t>子图匹配任务中的查询图</a:t>
            </a:r>
            <a:r>
              <a:rPr lang="en-US" altLang="zh-CN" dirty="0" err="1"/>
              <a:t>Gq</a:t>
            </a:r>
            <a:r>
              <a:rPr lang="zh-CN" altLang="en-US" dirty="0"/>
              <a:t>和源图</a:t>
            </a:r>
            <a:r>
              <a:rPr lang="en-US" altLang="zh-CN" dirty="0"/>
              <a:t>Gc</a:t>
            </a:r>
            <a:endParaRPr lang="zh-CN" altLang="en-US" dirty="0"/>
          </a:p>
        </p:txBody>
      </p:sp>
    </p:spTree>
    <p:extLst>
      <p:ext uri="{BB962C8B-B14F-4D97-AF65-F5344CB8AC3E}">
        <p14:creationId xmlns:p14="http://schemas.microsoft.com/office/powerpoint/2010/main" val="57318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523220"/>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GNN</a:t>
            </a:r>
            <a:r>
              <a:rPr lang="zh-CN" altLang="en-US" sz="2800" dirty="0">
                <a:solidFill>
                  <a:schemeClr val="bg1">
                    <a:lumMod val="75000"/>
                  </a:schemeClr>
                </a:solidFill>
                <a:latin typeface="微软雅黑" panose="020B0503020204020204" pitchFamily="34" charset="-122"/>
                <a:ea typeface="微软雅黑" panose="020B0503020204020204" pitchFamily="34" charset="-122"/>
              </a:rPr>
              <a:t>节点对齐</a:t>
            </a:r>
          </a:p>
        </p:txBody>
      </p:sp>
      <p:sp>
        <p:nvSpPr>
          <p:cNvPr id="9" name="等腰三角形 8"/>
          <p:cNvSpPr/>
          <p:nvPr/>
        </p:nvSpPr>
        <p:spPr>
          <a:xfrm rot="5400000">
            <a:off x="2739142" y="366740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32281" y="2245381"/>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对称的评分函数</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7802" y="3561478"/>
            <a:ext cx="309437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细粒度监督</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7802" y="4754806"/>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可解释性</a:t>
            </a:r>
          </a:p>
        </p:txBody>
      </p:sp>
      <p:pic>
        <p:nvPicPr>
          <p:cNvPr id="12" name="图片 11">
            <a:extLst>
              <a:ext uri="{FF2B5EF4-FFF2-40B4-BE49-F238E27FC236}">
                <a16:creationId xmlns:a16="http://schemas.microsoft.com/office/drawing/2014/main" id="{392071B6-E503-B4D0-BBD4-36039226C05D}"/>
              </a:ext>
            </a:extLst>
          </p:cNvPr>
          <p:cNvPicPr>
            <a:picLocks noChangeAspect="1"/>
          </p:cNvPicPr>
          <p:nvPr/>
        </p:nvPicPr>
        <p:blipFill>
          <a:blip r:embed="rId4"/>
          <a:stretch>
            <a:fillRect/>
          </a:stretch>
        </p:blipFill>
        <p:spPr>
          <a:xfrm>
            <a:off x="4554529" y="932248"/>
            <a:ext cx="6195111" cy="1818403"/>
          </a:xfrm>
          <a:prstGeom prst="rect">
            <a:avLst/>
          </a:prstGeom>
        </p:spPr>
      </p:pic>
      <p:sp>
        <p:nvSpPr>
          <p:cNvPr id="14" name="文本框 13">
            <a:extLst>
              <a:ext uri="{FF2B5EF4-FFF2-40B4-BE49-F238E27FC236}">
                <a16:creationId xmlns:a16="http://schemas.microsoft.com/office/drawing/2014/main" id="{DD947B62-B483-E2CE-A7B5-EA562DE935D2}"/>
              </a:ext>
            </a:extLst>
          </p:cNvPr>
          <p:cNvSpPr txBox="1"/>
          <p:nvPr/>
        </p:nvSpPr>
        <p:spPr>
          <a:xfrm>
            <a:off x="3148691" y="279638"/>
            <a:ext cx="9006789" cy="497957"/>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传统的细粒度监督标签：最大公共子图</a:t>
            </a:r>
            <a:r>
              <a:rPr lang="en-US" altLang="zh-CN" sz="2400" dirty="0">
                <a:latin typeface="微软雅黑" panose="020B0503020204020204" pitchFamily="34" charset="-122"/>
                <a:ea typeface="微软雅黑" panose="020B0503020204020204" pitchFamily="34" charset="-122"/>
              </a:rPr>
              <a:t>(MCS)</a:t>
            </a:r>
            <a:r>
              <a:rPr lang="zh-CN" altLang="en-US" sz="2400" dirty="0">
                <a:latin typeface="微软雅黑" panose="020B0503020204020204" pitchFamily="34" charset="-122"/>
                <a:ea typeface="微软雅黑" panose="020B0503020204020204" pitchFamily="34" charset="-122"/>
              </a:rPr>
              <a:t>、图编辑距离</a:t>
            </a:r>
            <a:r>
              <a:rPr lang="en-US" altLang="zh-CN" sz="2400" dirty="0">
                <a:latin typeface="微软雅黑" panose="020B0503020204020204" pitchFamily="34" charset="-122"/>
                <a:ea typeface="微软雅黑" panose="020B0503020204020204" pitchFamily="34" charset="-122"/>
              </a:rPr>
              <a:t>(GED)</a:t>
            </a:r>
            <a:endParaRPr lang="zh-CN" altLang="en-US"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4C67716-9CA4-53E4-7B7C-2C2E53E9A7A4}"/>
              </a:ext>
            </a:extLst>
          </p:cNvPr>
          <p:cNvSpPr txBox="1"/>
          <p:nvPr/>
        </p:nvSpPr>
        <p:spPr>
          <a:xfrm>
            <a:off x="6521005" y="2907268"/>
            <a:ext cx="2262158" cy="369332"/>
          </a:xfrm>
          <a:prstGeom prst="rect">
            <a:avLst/>
          </a:prstGeom>
          <a:noFill/>
        </p:spPr>
        <p:txBody>
          <a:bodyPr wrap="none" rtlCol="0">
            <a:spAutoFit/>
          </a:bodyPr>
          <a:lstStyle/>
          <a:p>
            <a:r>
              <a:rPr lang="zh-CN" altLang="en-US" dirty="0"/>
              <a:t>图编辑距离计算过程</a:t>
            </a:r>
          </a:p>
        </p:txBody>
      </p:sp>
      <p:sp>
        <p:nvSpPr>
          <p:cNvPr id="16" name="文本框 15">
            <a:extLst>
              <a:ext uri="{FF2B5EF4-FFF2-40B4-BE49-F238E27FC236}">
                <a16:creationId xmlns:a16="http://schemas.microsoft.com/office/drawing/2014/main" id="{3447C907-8411-A4C2-2D79-0EF8E257B3A8}"/>
              </a:ext>
            </a:extLst>
          </p:cNvPr>
          <p:cNvSpPr txBox="1"/>
          <p:nvPr/>
        </p:nvSpPr>
        <p:spPr>
          <a:xfrm>
            <a:off x="3408588" y="3561478"/>
            <a:ext cx="8605210" cy="1384353"/>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细粒度监督的缺点：图对数据集细粒度监督标签的获取费时，只能使用现有的数据集，无法将模型移植到其它数据集进行计算</a:t>
            </a:r>
          </a:p>
        </p:txBody>
      </p:sp>
    </p:spTree>
    <p:extLst>
      <p:ext uri="{BB962C8B-B14F-4D97-AF65-F5344CB8AC3E}">
        <p14:creationId xmlns:p14="http://schemas.microsoft.com/office/powerpoint/2010/main" val="178538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523220"/>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GNN</a:t>
            </a:r>
            <a:r>
              <a:rPr lang="zh-CN" altLang="en-US" sz="2800" dirty="0">
                <a:solidFill>
                  <a:schemeClr val="bg1">
                    <a:lumMod val="75000"/>
                  </a:schemeClr>
                </a:solidFill>
                <a:latin typeface="微软雅黑" panose="020B0503020204020204" pitchFamily="34" charset="-122"/>
                <a:ea typeface="微软雅黑" panose="020B0503020204020204" pitchFamily="34" charset="-122"/>
              </a:rPr>
              <a:t>节点对齐</a:t>
            </a:r>
          </a:p>
        </p:txBody>
      </p:sp>
      <p:sp>
        <p:nvSpPr>
          <p:cNvPr id="9" name="等腰三角形 8"/>
          <p:cNvSpPr/>
          <p:nvPr/>
        </p:nvSpPr>
        <p:spPr>
          <a:xfrm rot="5400000">
            <a:off x="2710106" y="4860733"/>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32281" y="2245381"/>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对称的评分函数</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7803" y="3561478"/>
            <a:ext cx="245446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细粒度监督</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7802" y="4754806"/>
            <a:ext cx="309437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可解释性</a:t>
            </a:r>
          </a:p>
        </p:txBody>
      </p:sp>
      <p:pic>
        <p:nvPicPr>
          <p:cNvPr id="8" name="图片 7">
            <a:extLst>
              <a:ext uri="{FF2B5EF4-FFF2-40B4-BE49-F238E27FC236}">
                <a16:creationId xmlns:a16="http://schemas.microsoft.com/office/drawing/2014/main" id="{0EE9CE8A-3582-4EB5-CC50-A0DAD11D4B52}"/>
              </a:ext>
            </a:extLst>
          </p:cNvPr>
          <p:cNvPicPr>
            <a:picLocks noChangeAspect="1"/>
          </p:cNvPicPr>
          <p:nvPr/>
        </p:nvPicPr>
        <p:blipFill>
          <a:blip r:embed="rId4"/>
          <a:stretch>
            <a:fillRect/>
          </a:stretch>
        </p:blipFill>
        <p:spPr>
          <a:xfrm>
            <a:off x="2999343" y="1315521"/>
            <a:ext cx="9010650" cy="2521386"/>
          </a:xfrm>
          <a:prstGeom prst="rect">
            <a:avLst/>
          </a:prstGeom>
        </p:spPr>
      </p:pic>
      <p:sp>
        <p:nvSpPr>
          <p:cNvPr id="10" name="文本框 9">
            <a:extLst>
              <a:ext uri="{FF2B5EF4-FFF2-40B4-BE49-F238E27FC236}">
                <a16:creationId xmlns:a16="http://schemas.microsoft.com/office/drawing/2014/main" id="{6EB6CB29-B767-71DB-E14A-25EDEF9D828E}"/>
              </a:ext>
            </a:extLst>
          </p:cNvPr>
          <p:cNvSpPr txBox="1"/>
          <p:nvPr/>
        </p:nvSpPr>
        <p:spPr>
          <a:xfrm>
            <a:off x="3142675" y="4467563"/>
            <a:ext cx="8605210" cy="941155"/>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缺点：整个过程只计算出了相关性得分，但无法解释两个图之间节点或边的匹配关系</a:t>
            </a:r>
          </a:p>
        </p:txBody>
      </p:sp>
      <p:sp>
        <p:nvSpPr>
          <p:cNvPr id="13" name="文本框 12">
            <a:extLst>
              <a:ext uri="{FF2B5EF4-FFF2-40B4-BE49-F238E27FC236}">
                <a16:creationId xmlns:a16="http://schemas.microsoft.com/office/drawing/2014/main" id="{34830416-9555-3C13-8A02-41B30D7ED1B9}"/>
              </a:ext>
            </a:extLst>
          </p:cNvPr>
          <p:cNvSpPr txBox="1"/>
          <p:nvPr/>
        </p:nvSpPr>
        <p:spPr>
          <a:xfrm>
            <a:off x="5943600" y="3905757"/>
            <a:ext cx="2723823" cy="369332"/>
          </a:xfrm>
          <a:prstGeom prst="rect">
            <a:avLst/>
          </a:prstGeom>
          <a:noFill/>
        </p:spPr>
        <p:txBody>
          <a:bodyPr wrap="none" rtlCol="0">
            <a:spAutoFit/>
          </a:bodyPr>
          <a:lstStyle/>
          <a:p>
            <a:r>
              <a:rPr lang="zh-CN" altLang="en-US" dirty="0"/>
              <a:t>传统图相似模型训练过程</a:t>
            </a:r>
          </a:p>
        </p:txBody>
      </p:sp>
    </p:spTree>
    <p:extLst>
      <p:ext uri="{BB962C8B-B14F-4D97-AF65-F5344CB8AC3E}">
        <p14:creationId xmlns:p14="http://schemas.microsoft.com/office/powerpoint/2010/main" val="187020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02. method</a:t>
              </a:r>
              <a:endParaRPr kumimoji="0" lang="zh-CN" altLang="en-US"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47345" y="310598"/>
            <a:ext cx="1645859" cy="46037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4943133" y="355757"/>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边特征嵌入层</a:t>
            </a:r>
          </a:p>
        </p:txBody>
      </p:sp>
      <p:sp>
        <p:nvSpPr>
          <p:cNvPr id="6" name="文本框 5"/>
          <p:cNvSpPr txBox="1"/>
          <p:nvPr/>
        </p:nvSpPr>
        <p:spPr>
          <a:xfrm>
            <a:off x="8795238" y="357087"/>
            <a:ext cx="2986522"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边对齐层</a:t>
            </a:r>
          </a:p>
        </p:txBody>
      </p:sp>
      <p:sp>
        <p:nvSpPr>
          <p:cNvPr id="9" name="等腰三角形 8"/>
          <p:cNvSpPr/>
          <p:nvPr/>
        </p:nvSpPr>
        <p:spPr>
          <a:xfrm rot="10800000">
            <a:off x="1779859" y="116818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pic>
        <p:nvPicPr>
          <p:cNvPr id="12" name="图片 11">
            <a:extLst>
              <a:ext uri="{FF2B5EF4-FFF2-40B4-BE49-F238E27FC236}">
                <a16:creationId xmlns:a16="http://schemas.microsoft.com/office/drawing/2014/main" id="{2A0EFB27-5BDD-74AC-985D-9F923F4A35B9}"/>
              </a:ext>
            </a:extLst>
          </p:cNvPr>
          <p:cNvPicPr>
            <a:picLocks noChangeAspect="1"/>
          </p:cNvPicPr>
          <p:nvPr/>
        </p:nvPicPr>
        <p:blipFill>
          <a:blip r:embed="rId4"/>
          <a:stretch>
            <a:fillRect/>
          </a:stretch>
        </p:blipFill>
        <p:spPr>
          <a:xfrm>
            <a:off x="901866" y="2140719"/>
            <a:ext cx="10422727" cy="3598461"/>
          </a:xfrm>
          <a:prstGeom prst="rect">
            <a:avLst/>
          </a:prstGeom>
        </p:spPr>
      </p:pic>
    </p:spTree>
    <p:extLst>
      <p:ext uri="{BB962C8B-B14F-4D97-AF65-F5344CB8AC3E}">
        <p14:creationId xmlns:p14="http://schemas.microsoft.com/office/powerpoint/2010/main" val="3570254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3697</TotalTime>
  <Words>1378</Words>
  <Application>Microsoft Office PowerPoint</Application>
  <PresentationFormat>宽屏</PresentationFormat>
  <Paragraphs>135</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-apple-system</vt:lpstr>
      <vt:lpstr>Helvetica Neue</vt:lpstr>
      <vt:lpstr>等线</vt:lpstr>
      <vt:lpstr>等线 Light</vt:lpstr>
      <vt:lpstr>Microsoft YaHei</vt:lpstr>
      <vt:lpstr>Microsoft YaHei</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磊</dc:creator>
  <cp:lastModifiedBy>吴 磊</cp:lastModifiedBy>
  <cp:revision>39</cp:revision>
  <dcterms:created xsi:type="dcterms:W3CDTF">2021-09-26T01:22:54Z</dcterms:created>
  <dcterms:modified xsi:type="dcterms:W3CDTF">2022-09-21T06:43:23Z</dcterms:modified>
</cp:coreProperties>
</file>