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8"/>
  </p:notesMasterIdLst>
  <p:sldIdLst>
    <p:sldId id="999" r:id="rId3"/>
    <p:sldId id="938" r:id="rId4"/>
    <p:sldId id="939" r:id="rId5"/>
    <p:sldId id="1002" r:id="rId6"/>
    <p:sldId id="994" r:id="rId7"/>
    <p:sldId id="968" r:id="rId8"/>
    <p:sldId id="975" r:id="rId9"/>
    <p:sldId id="1003" r:id="rId10"/>
    <p:sldId id="996" r:id="rId11"/>
    <p:sldId id="1005" r:id="rId12"/>
    <p:sldId id="1006" r:id="rId13"/>
    <p:sldId id="1007" r:id="rId14"/>
    <p:sldId id="1009" r:id="rId15"/>
    <p:sldId id="1000" r:id="rId16"/>
    <p:sldId id="1016" r:id="rId17"/>
    <p:sldId id="1004" r:id="rId18"/>
    <p:sldId id="948" r:id="rId19"/>
    <p:sldId id="1012" r:id="rId20"/>
    <p:sldId id="1014" r:id="rId21"/>
    <p:sldId id="1020" r:id="rId22"/>
    <p:sldId id="1015" r:id="rId23"/>
    <p:sldId id="1017" r:id="rId24"/>
    <p:sldId id="1018" r:id="rId25"/>
    <p:sldId id="1019" r:id="rId26"/>
    <p:sldId id="97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史 玉潇" initials="史"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5235" autoAdjust="0"/>
  </p:normalViewPr>
  <p:slideViewPr>
    <p:cSldViewPr snapToGrid="0">
      <p:cViewPr varScale="1">
        <p:scale>
          <a:sx n="74" d="100"/>
          <a:sy n="74" d="100"/>
        </p:scale>
        <p:origin x="1992"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82D16-6F1C-42FE-8A5D-5D1CAD545FF9}" type="datetimeFigureOut">
              <a:rPr lang="zh-CN" altLang="en-US" smtClean="0"/>
              <a:t>2022/9/21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D25CE-04C8-4DFA-A3AC-00C1CD89F4F3}" type="slidenum">
              <a:rPr lang="zh-CN" altLang="en-US" smtClean="0"/>
              <a:t>‹#›</a:t>
            </a:fld>
            <a:endParaRPr lang="zh-CN" altLang="en-US"/>
          </a:p>
        </p:txBody>
      </p:sp>
    </p:spTree>
    <p:extLst>
      <p:ext uri="{BB962C8B-B14F-4D97-AF65-F5344CB8AC3E}">
        <p14:creationId xmlns:p14="http://schemas.microsoft.com/office/powerpoint/2010/main" val="570104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csdn.net/so/search?q=%E8%AF%84%E4%BB%B7%E6%8C%87%E6%A0%87&amp;spm=1001.2101.3001.7020"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基于知识图谱嵌入的</a:t>
            </a:r>
            <a:r>
              <a:rPr lang="en-US" altLang="zh-CN" dirty="0"/>
              <a:t>Bert</a:t>
            </a:r>
            <a:r>
              <a:rPr lang="zh-CN" altLang="en-US" dirty="0"/>
              <a:t>三分类模型在问答系统中的应用 </a:t>
            </a:r>
          </a:p>
        </p:txBody>
      </p:sp>
      <p:sp>
        <p:nvSpPr>
          <p:cNvPr id="4" name="灯片编号占位符 3"/>
          <p:cNvSpPr>
            <a:spLocks noGrp="1"/>
          </p:cNvSpPr>
          <p:nvPr>
            <p:ph type="sldNum" sz="quarter" idx="5"/>
          </p:nvPr>
        </p:nvSpPr>
        <p:spPr/>
        <p:txBody>
          <a:bodyPr/>
          <a:lstStyle/>
          <a:p>
            <a:fld id="{193D25CE-04C8-4DFA-A3AC-00C1CD89F4F3}" type="slidenum">
              <a:rPr lang="zh-CN" altLang="en-US" smtClean="0"/>
              <a:t>1</a:t>
            </a:fld>
            <a:endParaRPr lang="zh-CN" altLang="en-US"/>
          </a:p>
        </p:txBody>
      </p:sp>
    </p:spTree>
    <p:extLst>
      <p:ext uri="{BB962C8B-B14F-4D97-AF65-F5344CB8AC3E}">
        <p14:creationId xmlns:p14="http://schemas.microsoft.com/office/powerpoint/2010/main" val="2197953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三重分类</a:t>
            </a:r>
            <a:endParaRPr lang="en-US" altLang="zh-CN" dirty="0">
              <a:effectLst/>
              <a:latin typeface="Arial" panose="020B0604020202020204" pitchFamily="34" charset="0"/>
            </a:endParaRPr>
          </a:p>
          <a:p>
            <a:r>
              <a:rPr lang="zh-CN" altLang="en-US" dirty="0"/>
              <a:t>三元组的文本描述 </a:t>
            </a:r>
            <a:r>
              <a:rPr lang="zh-CN" altLang="en-US" dirty="0">
                <a:effectLst/>
                <a:latin typeface="Arial" panose="020B0604020202020204" pitchFamily="34" charset="0"/>
              </a:rPr>
              <a:t>→</a:t>
            </a:r>
            <a:r>
              <a:rPr lang="zh-CN" altLang="en-US" dirty="0">
                <a:effectLst/>
              </a:rPr>
              <a:t>预处理→</a:t>
            </a:r>
            <a:r>
              <a:rPr lang="en-US" altLang="zh-CN" dirty="0">
                <a:effectLst/>
              </a:rPr>
              <a:t>Bert</a:t>
            </a:r>
            <a:r>
              <a:rPr lang="zh-CN" altLang="en-US" dirty="0">
                <a:effectLst/>
              </a:rPr>
              <a:t>嵌入→暂退法→</a:t>
            </a:r>
            <a:r>
              <a:rPr lang="en-US" altLang="zh-CN" dirty="0" err="1">
                <a:effectLst/>
              </a:rPr>
              <a:t>Softmax</a:t>
            </a:r>
            <a:r>
              <a:rPr lang="zh-CN" altLang="en-US" dirty="0">
                <a:effectLst/>
              </a:rPr>
              <a:t>分类器→</a:t>
            </a:r>
            <a:r>
              <a:rPr lang="zh-CN" altLang="en-US" dirty="0">
                <a:effectLst/>
                <a:latin typeface="Arial" panose="020B0604020202020204" pitchFamily="34" charset="0"/>
              </a:rPr>
              <a:t>三重分类</a:t>
            </a:r>
            <a:r>
              <a:rPr lang="en-US" altLang="zh-CN" dirty="0">
                <a:effectLst/>
                <a:latin typeface="Arial" panose="020B0604020202020204" pitchFamily="34" charset="0"/>
              </a:rPr>
              <a:t>{0</a:t>
            </a:r>
            <a:r>
              <a:rPr lang="zh-CN" altLang="en-US" dirty="0">
                <a:effectLst/>
                <a:latin typeface="Arial" panose="020B0604020202020204" pitchFamily="34" charset="0"/>
              </a:rPr>
              <a:t>，</a:t>
            </a:r>
            <a:r>
              <a:rPr lang="en-US" altLang="zh-CN" dirty="0">
                <a:effectLst/>
                <a:latin typeface="Arial" panose="020B0604020202020204" pitchFamily="34" charset="0"/>
              </a:rPr>
              <a:t>1</a:t>
            </a:r>
            <a:r>
              <a:rPr lang="zh-CN" altLang="en-US" dirty="0">
                <a:effectLst/>
                <a:latin typeface="Arial" panose="020B0604020202020204" pitchFamily="34" charset="0"/>
              </a:rPr>
              <a:t>，</a:t>
            </a:r>
            <a:r>
              <a:rPr lang="en-US" altLang="zh-CN" dirty="0">
                <a:effectLst/>
                <a:latin typeface="Arial" panose="020B0604020202020204" pitchFamily="34" charset="0"/>
              </a:rPr>
              <a:t>2} </a:t>
            </a:r>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10</a:t>
            </a:fld>
            <a:endParaRPr lang="zh-CN" altLang="en-US"/>
          </a:p>
        </p:txBody>
      </p:sp>
    </p:spTree>
    <p:extLst>
      <p:ext uri="{BB962C8B-B14F-4D97-AF65-F5344CB8AC3E}">
        <p14:creationId xmlns:p14="http://schemas.microsoft.com/office/powerpoint/2010/main" val="336338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查找是</a:t>
            </a:r>
            <a:r>
              <a:rPr lang="en-US" altLang="zh-CN" dirty="0">
                <a:effectLst/>
                <a:latin typeface="Arial" panose="020B0604020202020204" pitchFamily="34" charset="0"/>
              </a:rPr>
              <a:t>/</a:t>
            </a:r>
            <a:r>
              <a:rPr lang="zh-CN" altLang="en-US" dirty="0">
                <a:effectLst/>
                <a:latin typeface="Arial" panose="020B0604020202020204" pitchFamily="34" charset="0"/>
              </a:rPr>
              <a:t>否和汇总输入问题答案的过程</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自然语言→是否是聚合问题→提取三元组 →基于</a:t>
            </a:r>
            <a:r>
              <a:rPr lang="en-US" altLang="zh-CN" dirty="0">
                <a:effectLst/>
                <a:latin typeface="Arial" panose="020B0604020202020204" pitchFamily="34" charset="0"/>
              </a:rPr>
              <a:t>BERT</a:t>
            </a:r>
            <a:r>
              <a:rPr lang="zh-CN" altLang="en-US" dirty="0">
                <a:effectLst/>
                <a:latin typeface="Arial" panose="020B0604020202020204" pitchFamily="34" charset="0"/>
              </a:rPr>
              <a:t>的三重分类 →检查三元组的验证（查找所有头实体 ）→返回真假（返回头实体列表 ）</a:t>
            </a:r>
          </a:p>
          <a:p>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11</a:t>
            </a:fld>
            <a:endParaRPr lang="zh-CN" altLang="en-US"/>
          </a:p>
        </p:txBody>
      </p:sp>
    </p:spTree>
    <p:extLst>
      <p:ext uri="{BB962C8B-B14F-4D97-AF65-F5344CB8AC3E}">
        <p14:creationId xmlns:p14="http://schemas.microsoft.com/office/powerpoint/2010/main" val="2554702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在上图中，我们展示了如何应用基于</a:t>
            </a:r>
            <a:r>
              <a:rPr lang="en-US" altLang="zh-CN" dirty="0">
                <a:effectLst/>
                <a:latin typeface="Arial" panose="020B0604020202020204" pitchFamily="34" charset="0"/>
              </a:rPr>
              <a:t>BERT</a:t>
            </a:r>
            <a:r>
              <a:rPr lang="zh-CN" altLang="en-US" dirty="0">
                <a:effectLst/>
                <a:latin typeface="Arial" panose="020B0604020202020204" pitchFamily="34" charset="0"/>
              </a:rPr>
              <a:t>的三重分类来增强问答系统。为了回答表中的问题，我们从适当的问题中创建了三元组。例如，关于“这个山位于这个地方吗？”，我们需要对三座山进行分类，</a:t>
            </a:r>
            <a:r>
              <a:rPr lang="en-US" altLang="zh-CN" dirty="0">
                <a:effectLst/>
                <a:latin typeface="Arial" panose="020B0604020202020204" pitchFamily="34" charset="0"/>
              </a:rPr>
              <a:t>&lt;</a:t>
            </a:r>
            <a:r>
              <a:rPr lang="en-US" altLang="zh-CN" dirty="0" err="1">
                <a:effectLst/>
                <a:latin typeface="Arial" panose="020B0604020202020204" pitchFamily="34" charset="0"/>
              </a:rPr>
              <a:t>Ngu</a:t>
            </a:r>
            <a:r>
              <a:rPr lang="en-US" altLang="zh-CN" dirty="0">
                <a:effectLst/>
                <a:latin typeface="Arial" panose="020B0604020202020204" pitchFamily="34" charset="0"/>
              </a:rPr>
              <a:t> </a:t>
            </a:r>
            <a:r>
              <a:rPr lang="en-US" altLang="zh-CN" dirty="0" err="1">
                <a:effectLst/>
                <a:latin typeface="Arial" panose="020B0604020202020204" pitchFamily="34" charset="0"/>
              </a:rPr>
              <a:t>Binh</a:t>
            </a:r>
            <a:r>
              <a:rPr lang="en-US" altLang="zh-CN" dirty="0">
                <a:effectLst/>
                <a:latin typeface="Arial" panose="020B0604020202020204" pitchFamily="34" charset="0"/>
              </a:rPr>
              <a:t> Mountain</a:t>
            </a:r>
            <a:r>
              <a:rPr lang="zh-CN" altLang="en-US" dirty="0">
                <a:effectLst/>
                <a:latin typeface="Arial" panose="020B0604020202020204" pitchFamily="34" charset="0"/>
              </a:rPr>
              <a:t>，</a:t>
            </a:r>
            <a:r>
              <a:rPr lang="en-US" altLang="zh-CN" dirty="0">
                <a:effectLst/>
                <a:latin typeface="Arial" panose="020B0604020202020204" pitchFamily="34" charset="0"/>
              </a:rPr>
              <a:t>located at</a:t>
            </a:r>
            <a:r>
              <a:rPr lang="zh-CN" altLang="en-US" dirty="0">
                <a:effectLst/>
                <a:latin typeface="Arial" panose="020B0604020202020204" pitchFamily="34" charset="0"/>
              </a:rPr>
              <a:t>，</a:t>
            </a:r>
            <a:r>
              <a:rPr lang="en-US" altLang="zh-CN" dirty="0">
                <a:effectLst/>
                <a:latin typeface="Arial" panose="020B0604020202020204" pitchFamily="34" charset="0"/>
              </a:rPr>
              <a:t>Hue&gt;</a:t>
            </a:r>
            <a:r>
              <a:rPr lang="zh-CN" altLang="en-US" dirty="0">
                <a:effectLst/>
                <a:latin typeface="Arial" panose="020B0604020202020204" pitchFamily="34" charset="0"/>
              </a:rPr>
              <a:t>。如果这个三元组是不存在的三元组，那么这个问题的答案将是“不正确”。如果这个三元组是基三元组或派生三元组，那么这个问题的答案将是“正确的 ”。</a:t>
            </a:r>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12</a:t>
            </a:fld>
            <a:endParaRPr lang="zh-CN" altLang="en-US"/>
          </a:p>
        </p:txBody>
      </p:sp>
    </p:spTree>
    <p:extLst>
      <p:ext uri="{BB962C8B-B14F-4D97-AF65-F5344CB8AC3E}">
        <p14:creationId xmlns:p14="http://schemas.microsoft.com/office/powerpoint/2010/main" val="278226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一个综合问题的答案 </a:t>
            </a:r>
            <a:r>
              <a:rPr lang="en-US" altLang="zh-CN" dirty="0"/>
              <a:t>What are the beautiful sights located at Hue?</a:t>
            </a:r>
          </a:p>
          <a:p>
            <a:r>
              <a:rPr lang="zh-CN" altLang="en-US" dirty="0">
                <a:effectLst/>
                <a:latin typeface="Arial" panose="020B0604020202020204" pitchFamily="34" charset="0"/>
              </a:rPr>
              <a:t>回答诸如“顺化的美景是什么？”这样的综合问题。这是一个三元组，其中</a:t>
            </a:r>
            <a:r>
              <a:rPr lang="en-US" altLang="zh-CN" dirty="0">
                <a:effectLst/>
                <a:latin typeface="Arial" panose="020B0604020202020204" pitchFamily="34" charset="0"/>
              </a:rPr>
              <a:t>p</a:t>
            </a:r>
            <a:r>
              <a:rPr lang="zh-CN" altLang="en-US" dirty="0">
                <a:effectLst/>
                <a:latin typeface="Arial" panose="020B0604020202020204" pitchFamily="34" charset="0"/>
              </a:rPr>
              <a:t>是“</a:t>
            </a:r>
            <a:r>
              <a:rPr lang="en-US" altLang="zh-CN" dirty="0" err="1">
                <a:effectLst/>
                <a:latin typeface="Arial" panose="020B0604020202020204" pitchFamily="34" charset="0"/>
              </a:rPr>
              <a:t>located_at</a:t>
            </a:r>
            <a:r>
              <a:rPr lang="en-US" altLang="zh-CN" dirty="0">
                <a:effectLst/>
                <a:latin typeface="Arial" panose="020B0604020202020204" pitchFamily="34" charset="0"/>
              </a:rPr>
              <a:t>”</a:t>
            </a:r>
            <a:r>
              <a:rPr lang="zh-CN" altLang="en-US" dirty="0">
                <a:effectLst/>
                <a:latin typeface="Arial" panose="020B0604020202020204" pitchFamily="34" charset="0"/>
              </a:rPr>
              <a:t>，</a:t>
            </a:r>
            <a:r>
              <a:rPr lang="en-US" altLang="zh-CN" dirty="0">
                <a:effectLst/>
                <a:latin typeface="Arial" panose="020B0604020202020204" pitchFamily="34" charset="0"/>
              </a:rPr>
              <a:t>T</a:t>
            </a:r>
            <a:r>
              <a:rPr lang="zh-CN" altLang="en-US" dirty="0">
                <a:effectLst/>
                <a:latin typeface="Arial" panose="020B0604020202020204" pitchFamily="34" charset="0"/>
              </a:rPr>
              <a:t>是“</a:t>
            </a:r>
            <a:r>
              <a:rPr lang="en-US" altLang="zh-CN" dirty="0">
                <a:effectLst/>
                <a:latin typeface="Arial" panose="020B0604020202020204" pitchFamily="34" charset="0"/>
              </a:rPr>
              <a:t>Hue”</a:t>
            </a:r>
            <a:r>
              <a:rPr lang="zh-CN" altLang="en-US" dirty="0">
                <a:effectLst/>
                <a:latin typeface="Arial" panose="020B0604020202020204" pitchFamily="34" charset="0"/>
              </a:rPr>
              <a:t>。我们需要在</a:t>
            </a:r>
            <a:r>
              <a:rPr lang="en-US" altLang="zh-CN" dirty="0">
                <a:effectLst/>
                <a:latin typeface="Arial" panose="020B0604020202020204" pitchFamily="34" charset="0"/>
              </a:rPr>
              <a:t>KG</a:t>
            </a:r>
            <a:r>
              <a:rPr lang="zh-CN" altLang="en-US" dirty="0">
                <a:effectLst/>
                <a:latin typeface="Arial" panose="020B0604020202020204" pitchFamily="34" charset="0"/>
              </a:rPr>
              <a:t>的一组实体中找到所有的头实体</a:t>
            </a:r>
            <a:r>
              <a:rPr lang="en-US" altLang="zh-CN" dirty="0">
                <a:effectLst/>
                <a:latin typeface="Arial" panose="020B0604020202020204" pitchFamily="34" charset="0"/>
              </a:rPr>
              <a:t>h</a:t>
            </a:r>
            <a:r>
              <a:rPr lang="zh-CN" altLang="en-US" dirty="0">
                <a:effectLst/>
                <a:latin typeface="Arial" panose="020B0604020202020204" pitchFamily="34" charset="0"/>
              </a:rPr>
              <a:t>，这样三元组</a:t>
            </a:r>
            <a:r>
              <a:rPr lang="en-US" altLang="zh-CN" dirty="0">
                <a:effectLst/>
                <a:latin typeface="Arial" panose="020B0604020202020204" pitchFamily="34" charset="0"/>
              </a:rPr>
              <a:t>&lt;h</a:t>
            </a:r>
            <a:r>
              <a:rPr lang="zh-CN" altLang="en-US" dirty="0">
                <a:effectLst/>
                <a:latin typeface="Arial" panose="020B0604020202020204" pitchFamily="34" charset="0"/>
              </a:rPr>
              <a:t>，</a:t>
            </a:r>
            <a:r>
              <a:rPr lang="en-US" altLang="zh-CN" dirty="0">
                <a:effectLst/>
                <a:latin typeface="Arial" panose="020B0604020202020204" pitchFamily="34" charset="0"/>
              </a:rPr>
              <a:t>p</a:t>
            </a:r>
            <a:r>
              <a:rPr lang="zh-CN" altLang="en-US" dirty="0">
                <a:effectLst/>
                <a:latin typeface="Arial" panose="020B0604020202020204" pitchFamily="34" charset="0"/>
              </a:rPr>
              <a:t>，</a:t>
            </a:r>
            <a:r>
              <a:rPr lang="en-US" altLang="zh-CN" dirty="0">
                <a:effectLst/>
                <a:latin typeface="Arial" panose="020B0604020202020204" pitchFamily="34" charset="0"/>
              </a:rPr>
              <a:t>t&gt;</a:t>
            </a:r>
            <a:r>
              <a:rPr lang="zh-CN" altLang="en-US" dirty="0">
                <a:effectLst/>
                <a:latin typeface="Arial" panose="020B0604020202020204" pitchFamily="34" charset="0"/>
              </a:rPr>
              <a:t>就是一个基本的三元组。基于</a:t>
            </a:r>
            <a:r>
              <a:rPr lang="en-US" altLang="zh-CN" dirty="0">
                <a:effectLst/>
                <a:latin typeface="Arial" panose="020B0604020202020204" pitchFamily="34" charset="0"/>
              </a:rPr>
              <a:t>BERT</a:t>
            </a:r>
            <a:r>
              <a:rPr lang="zh-CN" altLang="en-US" dirty="0">
                <a:effectLst/>
                <a:latin typeface="Arial" panose="020B0604020202020204" pitchFamily="34" charset="0"/>
              </a:rPr>
              <a:t>的三重分类可用于对三重</a:t>
            </a:r>
            <a:r>
              <a:rPr lang="en-US" altLang="zh-CN" dirty="0">
                <a:effectLst/>
                <a:latin typeface="Arial" panose="020B0604020202020204" pitchFamily="34" charset="0"/>
              </a:rPr>
              <a:t>&lt;h</a:t>
            </a:r>
            <a:r>
              <a:rPr lang="zh-CN" altLang="en-US" dirty="0">
                <a:effectLst/>
                <a:latin typeface="Arial" panose="020B0604020202020204" pitchFamily="34" charset="0"/>
              </a:rPr>
              <a:t>，</a:t>
            </a:r>
            <a:r>
              <a:rPr lang="en-US" altLang="zh-CN" dirty="0">
                <a:effectLst/>
                <a:latin typeface="Arial" panose="020B0604020202020204" pitchFamily="34" charset="0"/>
              </a:rPr>
              <a:t>p</a:t>
            </a:r>
            <a:r>
              <a:rPr lang="zh-CN" altLang="en-US" dirty="0">
                <a:effectLst/>
                <a:latin typeface="Arial" panose="020B0604020202020204" pitchFamily="34" charset="0"/>
              </a:rPr>
              <a:t>，</a:t>
            </a:r>
            <a:r>
              <a:rPr lang="en-US" altLang="zh-CN" dirty="0">
                <a:effectLst/>
                <a:latin typeface="Arial" panose="020B0604020202020204" pitchFamily="34" charset="0"/>
              </a:rPr>
              <a:t>t&gt;</a:t>
            </a:r>
            <a:r>
              <a:rPr lang="zh-CN" altLang="en-US" dirty="0">
                <a:effectLst/>
                <a:latin typeface="Arial" panose="020B0604020202020204" pitchFamily="34" charset="0"/>
              </a:rPr>
              <a:t>进行分类。</a:t>
            </a:r>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13</a:t>
            </a:fld>
            <a:endParaRPr lang="zh-CN" altLang="en-US"/>
          </a:p>
        </p:txBody>
      </p:sp>
    </p:spTree>
    <p:extLst>
      <p:ext uri="{BB962C8B-B14F-4D97-AF65-F5344CB8AC3E}">
        <p14:creationId xmlns:p14="http://schemas.microsoft.com/office/powerpoint/2010/main" val="180658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840" marR="116840" indent="-6350" algn="l">
              <a:lnSpc>
                <a:spcPct val="92000"/>
              </a:lnSpc>
              <a:spcAft>
                <a:spcPts val="365"/>
              </a:spcAft>
            </a:pPr>
            <a:r>
              <a:rPr lang="en-US" altLang="zh-CN" dirty="0"/>
              <a:t>Spark</a:t>
            </a:r>
            <a:r>
              <a:rPr lang="zh-CN" altLang="en-US" dirty="0"/>
              <a:t>集群的架构     </a:t>
            </a:r>
            <a:r>
              <a:rPr lang="en-US" altLang="zh-CN" b="0" i="0" dirty="0" err="1">
                <a:solidFill>
                  <a:srgbClr val="4D4D4D"/>
                </a:solidFill>
                <a:effectLst/>
                <a:latin typeface="-apple-system"/>
              </a:rPr>
              <a:t>SparkContext</a:t>
            </a:r>
            <a:r>
              <a:rPr lang="zh-CN" altLang="en-US" b="0" i="0" dirty="0">
                <a:solidFill>
                  <a:srgbClr val="4D4D4D"/>
                </a:solidFill>
                <a:effectLst/>
                <a:latin typeface="-apple-system"/>
              </a:rPr>
              <a:t>是</a:t>
            </a:r>
            <a:r>
              <a:rPr lang="en-US" altLang="zh-CN" b="0" i="0" u="none" strike="noStrike" dirty="0">
                <a:solidFill>
                  <a:srgbClr val="FC5531"/>
                </a:solidFill>
                <a:effectLst/>
                <a:latin typeface="-apple-system"/>
              </a:rPr>
              <a:t>Spark</a:t>
            </a:r>
            <a:r>
              <a:rPr lang="zh-CN" altLang="en-US" b="0" i="0" dirty="0">
                <a:solidFill>
                  <a:srgbClr val="4D4D4D"/>
                </a:solidFill>
                <a:effectLst/>
                <a:latin typeface="-apple-system"/>
              </a:rPr>
              <a:t>功能的主要入口。</a:t>
            </a:r>
            <a:endParaRPr lang="en-US" altLang="zh-CN" dirty="0"/>
          </a:p>
          <a:p>
            <a:pPr marL="116840" marR="116840" indent="-6350" algn="l">
              <a:lnSpc>
                <a:spcPct val="92000"/>
              </a:lnSpc>
              <a:spcAft>
                <a:spcPts val="365"/>
              </a:spcAft>
            </a:pPr>
            <a:r>
              <a:rPr lang="zh-CN" altLang="en-US" dirty="0"/>
              <a:t>主节点：运行主程序的计算机，将代码发送到工作节点并行执行，并收集结果。</a:t>
            </a:r>
            <a:endParaRPr lang="en-US" altLang="zh-CN" dirty="0"/>
          </a:p>
          <a:p>
            <a:pPr marL="116840" marR="116840" indent="-6350" algn="l">
              <a:lnSpc>
                <a:spcPct val="92000"/>
              </a:lnSpc>
              <a:spcAft>
                <a:spcPts val="365"/>
              </a:spcAft>
            </a:pPr>
            <a:r>
              <a:rPr lang="zh-CN" altLang="en-US" dirty="0"/>
              <a:t>工作节点：参与处理主节点请求的计算机。</a:t>
            </a:r>
            <a:endParaRPr lang="en-US" altLang="zh-CN" dirty="0"/>
          </a:p>
          <a:p>
            <a:pPr marL="116840" marR="116840" indent="-6350" algn="l">
              <a:lnSpc>
                <a:spcPct val="92000"/>
              </a:lnSpc>
              <a:spcAft>
                <a:spcPts val="365"/>
              </a:spcAft>
            </a:pPr>
            <a:r>
              <a:rPr lang="zh-CN" altLang="en-US" dirty="0"/>
              <a:t>群集管理器：是跨应用程序分配资源的组件。 </a:t>
            </a:r>
            <a:endParaRPr lang="en-US" altLang="zh-CN"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14</a:t>
            </a:fld>
            <a:endParaRPr lang="zh-CN" altLang="en-US"/>
          </a:p>
        </p:txBody>
      </p:sp>
    </p:spTree>
    <p:extLst>
      <p:ext uri="{BB962C8B-B14F-4D97-AF65-F5344CB8AC3E}">
        <p14:creationId xmlns:p14="http://schemas.microsoft.com/office/powerpoint/2010/main" val="2655917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实验所使用的数据集</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15</a:t>
            </a:fld>
            <a:endParaRPr lang="zh-CN" altLang="en-US"/>
          </a:p>
        </p:txBody>
      </p:sp>
    </p:spTree>
    <p:extLst>
      <p:ext uri="{BB962C8B-B14F-4D97-AF65-F5344CB8AC3E}">
        <p14:creationId xmlns:p14="http://schemas.microsoft.com/office/powerpoint/2010/main" val="324493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16</a:t>
            </a:fld>
            <a:endParaRPr lang="zh-CN" altLang="en-US"/>
          </a:p>
        </p:txBody>
      </p:sp>
    </p:spTree>
    <p:extLst>
      <p:ext uri="{BB962C8B-B14F-4D97-AF65-F5344CB8AC3E}">
        <p14:creationId xmlns:p14="http://schemas.microsoft.com/office/powerpoint/2010/main" val="1106577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17</a:t>
            </a:fld>
            <a:endParaRPr lang="zh-CN" altLang="en-US"/>
          </a:p>
        </p:txBody>
      </p:sp>
    </p:spTree>
    <p:extLst>
      <p:ext uri="{BB962C8B-B14F-4D97-AF65-F5344CB8AC3E}">
        <p14:creationId xmlns:p14="http://schemas.microsoft.com/office/powerpoint/2010/main" val="450340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本地环境和</a:t>
            </a:r>
            <a:r>
              <a:rPr lang="en-US" altLang="zh-CN" dirty="0"/>
              <a:t>Spark</a:t>
            </a:r>
            <a:r>
              <a:rPr lang="zh-CN" altLang="en-US" dirty="0"/>
              <a:t>集群上</a:t>
            </a:r>
            <a:r>
              <a:rPr lang="en-US" altLang="zh-CN" dirty="0"/>
              <a:t>Motif</a:t>
            </a:r>
            <a:r>
              <a:rPr lang="zh-CN" altLang="en-US" dirty="0"/>
              <a:t>查找执行时间的比较 </a:t>
            </a:r>
            <a:endParaRPr lang="en-US" altLang="zh-CN" dirty="0"/>
          </a:p>
          <a:p>
            <a:r>
              <a:rPr lang="zh-CN" altLang="en-US" dirty="0"/>
              <a:t>尽管由于使用的数据集较小，分布式环境中</a:t>
            </a:r>
            <a:r>
              <a:rPr lang="en-US" altLang="zh-CN" dirty="0"/>
              <a:t>Motif Finding</a:t>
            </a:r>
            <a:r>
              <a:rPr lang="zh-CN" altLang="en-US" dirty="0"/>
              <a:t>的执行时间并没有比在本地环境中提高得更好。然而，这个实验证明了</a:t>
            </a:r>
            <a:r>
              <a:rPr lang="en-US" altLang="zh-CN" dirty="0"/>
              <a:t>Motif</a:t>
            </a:r>
            <a:r>
              <a:rPr lang="zh-CN" altLang="en-US" dirty="0"/>
              <a:t>查找函数在</a:t>
            </a:r>
            <a:r>
              <a:rPr lang="en-US" altLang="zh-CN" dirty="0"/>
              <a:t>Spark Cluster</a:t>
            </a:r>
            <a:r>
              <a:rPr lang="zh-CN" altLang="en-US" dirty="0"/>
              <a:t>上的分布式计算中处理从</a:t>
            </a:r>
            <a:r>
              <a:rPr lang="en-US" altLang="zh-CN" dirty="0"/>
              <a:t>2</a:t>
            </a:r>
            <a:r>
              <a:rPr lang="zh-CN" altLang="en-US" dirty="0"/>
              <a:t>个工作节点到</a:t>
            </a:r>
            <a:r>
              <a:rPr lang="en-US" altLang="zh-CN" dirty="0"/>
              <a:t>8</a:t>
            </a:r>
            <a:r>
              <a:rPr lang="zh-CN" altLang="en-US" dirty="0"/>
              <a:t>个工作节点的大规模图形的性能。然而，分布式环境也给我们带来了很多计算和通信成本。</a:t>
            </a:r>
          </a:p>
        </p:txBody>
      </p:sp>
      <p:sp>
        <p:nvSpPr>
          <p:cNvPr id="4" name="灯片编号占位符 3"/>
          <p:cNvSpPr>
            <a:spLocks noGrp="1"/>
          </p:cNvSpPr>
          <p:nvPr>
            <p:ph type="sldNum" sz="quarter" idx="5"/>
          </p:nvPr>
        </p:nvSpPr>
        <p:spPr/>
        <p:txBody>
          <a:bodyPr/>
          <a:lstStyle/>
          <a:p>
            <a:fld id="{193D25CE-04C8-4DFA-A3AC-00C1CD89F4F3}" type="slidenum">
              <a:rPr lang="zh-CN" altLang="en-US" smtClean="0"/>
              <a:t>18</a:t>
            </a:fld>
            <a:endParaRPr lang="zh-CN" altLang="en-US"/>
          </a:p>
        </p:txBody>
      </p:sp>
    </p:spTree>
    <p:extLst>
      <p:ext uri="{BB962C8B-B14F-4D97-AF65-F5344CB8AC3E}">
        <p14:creationId xmlns:p14="http://schemas.microsoft.com/office/powerpoint/2010/main" val="2926796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dirty="0"/>
              <a:t>越南旅游</a:t>
            </a:r>
            <a:r>
              <a:rPr lang="en-US" altLang="zh-CN" dirty="0"/>
              <a:t>KG</a:t>
            </a:r>
            <a:r>
              <a:rPr lang="zh-CN" altLang="en-US" dirty="0"/>
              <a:t>训练集和验证集的准确性比较 </a:t>
            </a:r>
            <a:endParaRPr lang="en-US" altLang="zh-CN" dirty="0"/>
          </a:p>
          <a:p>
            <a:pPr algn="l">
              <a:buFont typeface="Arial" panose="020B0604020202020204" pitchFamily="34" charset="0"/>
              <a:buNone/>
            </a:pPr>
            <a:r>
              <a:rPr lang="zh-CN" altLang="en-US" dirty="0"/>
              <a:t>在图</a:t>
            </a:r>
            <a:r>
              <a:rPr lang="en-US" altLang="zh-CN" dirty="0"/>
              <a:t>8</a:t>
            </a:r>
            <a:r>
              <a:rPr lang="zh-CN" altLang="en-US" dirty="0"/>
              <a:t>中，从第</a:t>
            </a:r>
            <a:r>
              <a:rPr lang="en-US" altLang="zh-CN" dirty="0"/>
              <a:t>8</a:t>
            </a:r>
            <a:r>
              <a:rPr lang="zh-CN" altLang="en-US" dirty="0"/>
              <a:t>个历元开始，训练和验证集的精度几乎相等。 </a:t>
            </a:r>
          </a:p>
        </p:txBody>
      </p:sp>
      <p:sp>
        <p:nvSpPr>
          <p:cNvPr id="4" name="灯片编号占位符 3"/>
          <p:cNvSpPr>
            <a:spLocks noGrp="1"/>
          </p:cNvSpPr>
          <p:nvPr>
            <p:ph type="sldNum" sz="quarter" idx="5"/>
          </p:nvPr>
        </p:nvSpPr>
        <p:spPr/>
        <p:txBody>
          <a:bodyPr/>
          <a:lstStyle/>
          <a:p>
            <a:fld id="{193D25CE-04C8-4DFA-A3AC-00C1CD89F4F3}" type="slidenum">
              <a:rPr lang="zh-CN" altLang="en-US" smtClean="0"/>
              <a:t>19</a:t>
            </a:fld>
            <a:endParaRPr lang="zh-CN" altLang="en-US"/>
          </a:p>
        </p:txBody>
      </p:sp>
    </p:spTree>
    <p:extLst>
      <p:ext uri="{BB962C8B-B14F-4D97-AF65-F5344CB8AC3E}">
        <p14:creationId xmlns:p14="http://schemas.microsoft.com/office/powerpoint/2010/main" val="3493156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2</a:t>
            </a:fld>
            <a:endParaRPr lang="zh-CN" altLang="en-US"/>
          </a:p>
        </p:txBody>
      </p:sp>
    </p:spTree>
    <p:extLst>
      <p:ext uri="{BB962C8B-B14F-4D97-AF65-F5344CB8AC3E}">
        <p14:creationId xmlns:p14="http://schemas.microsoft.com/office/powerpoint/2010/main" val="1570778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对模型的效果做评价。</a:t>
            </a:r>
          </a:p>
          <a:p>
            <a:r>
              <a:rPr lang="zh-CN" altLang="en-US" sz="1200" b="0" i="0" kern="1200" dirty="0">
                <a:solidFill>
                  <a:schemeClr val="tx1"/>
                </a:solidFill>
                <a:effectLst/>
                <a:latin typeface="+mn-lt"/>
                <a:ea typeface="+mn-ea"/>
                <a:cs typeface="+mn-cs"/>
              </a:rPr>
              <a:t>采用的</a:t>
            </a:r>
            <a:r>
              <a:rPr lang="zh-CN" altLang="en-US" sz="1200" b="0" i="0" u="none" strike="noStrike" kern="1200" dirty="0">
                <a:solidFill>
                  <a:schemeClr val="tx1"/>
                </a:solidFill>
                <a:effectLst/>
                <a:latin typeface="+mn-lt"/>
                <a:ea typeface="+mn-ea"/>
                <a:cs typeface="+mn-cs"/>
                <a:hlinkClick r:id="rId3"/>
              </a:rPr>
              <a:t>评价指标</a:t>
            </a:r>
            <a:r>
              <a:rPr lang="zh-CN" altLang="en-US" sz="1200" b="0" i="0" kern="1200" dirty="0">
                <a:solidFill>
                  <a:schemeClr val="tx1"/>
                </a:solidFill>
                <a:effectLst/>
                <a:latin typeface="+mn-lt"/>
                <a:ea typeface="+mn-ea"/>
                <a:cs typeface="+mn-cs"/>
              </a:rPr>
              <a:t>有</a:t>
            </a:r>
            <a:r>
              <a:rPr lang="zh-CN" altLang="en-US" sz="1200" b="1" i="0" kern="1200" dirty="0">
                <a:solidFill>
                  <a:schemeClr val="tx1"/>
                </a:solidFill>
                <a:effectLst/>
                <a:latin typeface="+mn-lt"/>
                <a:ea typeface="+mn-ea"/>
                <a:cs typeface="+mn-cs"/>
              </a:rPr>
              <a:t>精确率</a:t>
            </a:r>
            <a:r>
              <a:rPr lang="en-US" altLang="zh-CN" sz="1200" b="0" i="0" kern="1200" dirty="0">
                <a:solidFill>
                  <a:schemeClr val="tx1"/>
                </a:solidFill>
                <a:effectLst/>
                <a:latin typeface="+mn-lt"/>
                <a:ea typeface="+mn-ea"/>
                <a:cs typeface="+mn-cs"/>
              </a:rPr>
              <a:t>(Precision)</a:t>
            </a:r>
            <a:r>
              <a:rPr lang="zh-CN" altLang="en-US" sz="1200" b="0" i="0" kern="1200" dirty="0">
                <a:solidFill>
                  <a:schemeClr val="tx1"/>
                </a:solidFill>
                <a:effectLst/>
                <a:latin typeface="+mn-lt"/>
                <a:ea typeface="+mn-ea"/>
                <a:cs typeface="+mn-cs"/>
              </a:rPr>
              <a:t>、召回率</a:t>
            </a:r>
            <a:r>
              <a:rPr lang="en-US" altLang="zh-CN" sz="1200" b="0" i="0" kern="1200" dirty="0">
                <a:solidFill>
                  <a:schemeClr val="tx1"/>
                </a:solidFill>
                <a:effectLst/>
                <a:latin typeface="+mn-lt"/>
                <a:ea typeface="+mn-ea"/>
                <a:cs typeface="+mn-cs"/>
              </a:rPr>
              <a:t>(Recall)</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值</a:t>
            </a:r>
            <a:r>
              <a:rPr lang="en-US" altLang="zh-CN" sz="1200" b="0" i="0" kern="1200" dirty="0">
                <a:solidFill>
                  <a:schemeClr val="tx1"/>
                </a:solidFill>
                <a:effectLst/>
                <a:latin typeface="+mn-lt"/>
                <a:ea typeface="+mn-ea"/>
                <a:cs typeface="+mn-cs"/>
              </a:rPr>
              <a:t>(F-Measure)</a:t>
            </a:r>
          </a:p>
          <a:p>
            <a:endParaRPr lang="en-US" altLang="zh-CN" sz="1200" b="0" i="0" kern="1200" dirty="0">
              <a:solidFill>
                <a:schemeClr val="tx1"/>
              </a:solidFill>
              <a:effectLst/>
              <a:latin typeface="+mn-lt"/>
              <a:ea typeface="+mn-ea"/>
              <a:cs typeface="+mn-cs"/>
            </a:endParaRPr>
          </a:p>
          <a:p>
            <a:r>
              <a:rPr lang="zh-CN" altLang="en-US" dirty="0"/>
              <a:t>假设一共有</a:t>
            </a:r>
            <a:r>
              <a:rPr lang="en-US" altLang="zh-CN" dirty="0"/>
              <a:t>10</a:t>
            </a:r>
            <a:r>
              <a:rPr lang="zh-CN" altLang="en-US" dirty="0"/>
              <a:t>篇文章，里面</a:t>
            </a:r>
            <a:r>
              <a:rPr lang="en-US" altLang="zh-CN" dirty="0"/>
              <a:t>4</a:t>
            </a:r>
            <a:r>
              <a:rPr lang="zh-CN" altLang="en-US" dirty="0"/>
              <a:t>篇是你要找的。根据你某个算法，你认为其中有</a:t>
            </a:r>
            <a:r>
              <a:rPr lang="en-US" altLang="zh-CN" dirty="0"/>
              <a:t>5</a:t>
            </a:r>
            <a:r>
              <a:rPr lang="zh-CN" altLang="en-US" dirty="0"/>
              <a:t>篇是你要找的，但是实际上在这</a:t>
            </a:r>
            <a:r>
              <a:rPr lang="en-US" altLang="zh-CN" dirty="0"/>
              <a:t>5</a:t>
            </a:r>
            <a:r>
              <a:rPr lang="zh-CN" altLang="en-US" dirty="0"/>
              <a:t>篇里面，只有</a:t>
            </a:r>
            <a:r>
              <a:rPr lang="en-US" altLang="zh-CN" dirty="0"/>
              <a:t>3</a:t>
            </a:r>
            <a:r>
              <a:rPr lang="zh-CN" altLang="en-US" dirty="0"/>
              <a:t>篇是真正你要找的。</a:t>
            </a:r>
          </a:p>
          <a:p>
            <a:r>
              <a:rPr lang="zh-CN" altLang="en-US" dirty="0"/>
              <a:t>那么你的这个算法的</a:t>
            </a:r>
            <a:r>
              <a:rPr lang="en-US" altLang="zh-CN" dirty="0"/>
              <a:t>precision</a:t>
            </a:r>
            <a:r>
              <a:rPr lang="zh-CN" altLang="en-US" dirty="0"/>
              <a:t>是</a:t>
            </a:r>
            <a:r>
              <a:rPr lang="en-US" altLang="zh-CN" dirty="0"/>
              <a:t>3/5=60%</a:t>
            </a:r>
            <a:r>
              <a:rPr lang="zh-CN" altLang="en-US" dirty="0"/>
              <a:t>，也就是，你找的这</a:t>
            </a:r>
            <a:r>
              <a:rPr lang="en-US" altLang="zh-CN" dirty="0"/>
              <a:t>5</a:t>
            </a:r>
            <a:r>
              <a:rPr lang="zh-CN" altLang="en-US" dirty="0"/>
              <a:t>篇，有</a:t>
            </a:r>
            <a:r>
              <a:rPr lang="en-US" altLang="zh-CN" dirty="0"/>
              <a:t>3</a:t>
            </a:r>
            <a:r>
              <a:rPr lang="zh-CN" altLang="en-US" dirty="0"/>
              <a:t>篇是真正对的</a:t>
            </a:r>
          </a:p>
          <a:p>
            <a:r>
              <a:rPr lang="zh-CN" altLang="en-US" dirty="0"/>
              <a:t>这个算法的</a:t>
            </a:r>
            <a:r>
              <a:rPr lang="en-US" altLang="zh-CN" dirty="0"/>
              <a:t>recall</a:t>
            </a:r>
            <a:r>
              <a:rPr lang="zh-CN" altLang="en-US" dirty="0"/>
              <a:t>是</a:t>
            </a:r>
            <a:r>
              <a:rPr lang="en-US" altLang="zh-CN" dirty="0"/>
              <a:t>3/4=75%</a:t>
            </a:r>
            <a:r>
              <a:rPr lang="zh-CN" altLang="en-US" dirty="0"/>
              <a:t>，也就是，一共有用的这</a:t>
            </a:r>
            <a:r>
              <a:rPr lang="en-US" altLang="zh-CN" dirty="0"/>
              <a:t>4</a:t>
            </a:r>
            <a:r>
              <a:rPr lang="zh-CN" altLang="en-US" dirty="0"/>
              <a:t>篇里面，你找到了其中三篇。</a:t>
            </a:r>
            <a:endParaRPr lang="en-US" altLang="zh-CN" dirty="0"/>
          </a:p>
          <a:p>
            <a:endParaRPr lang="en-US" altLang="zh-CN" dirty="0"/>
          </a:p>
          <a:p>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指标有时候会出现的矛盾的情况，这样就需要综合考虑他们，最常见的方法就是</a:t>
            </a:r>
            <a:r>
              <a:rPr lang="en-US" altLang="zh-CN" sz="1200" b="0" i="0" kern="1200" dirty="0">
                <a:solidFill>
                  <a:schemeClr val="tx1"/>
                </a:solidFill>
                <a:effectLst/>
                <a:latin typeface="+mn-lt"/>
                <a:ea typeface="+mn-ea"/>
                <a:cs typeface="+mn-cs"/>
              </a:rPr>
              <a:t>F-Measure</a:t>
            </a:r>
            <a:r>
              <a:rPr lang="zh-CN" altLang="en-US" sz="1200" b="0" i="0" kern="1200" dirty="0">
                <a:solidFill>
                  <a:schemeClr val="tx1"/>
                </a:solidFill>
                <a:effectLst/>
                <a:latin typeface="+mn-lt"/>
                <a:ea typeface="+mn-ea"/>
                <a:cs typeface="+mn-cs"/>
              </a:rPr>
              <a:t>（又称为</a:t>
            </a:r>
            <a:r>
              <a:rPr lang="en-US" altLang="zh-CN" sz="1200" b="0" i="0" kern="1200" dirty="0">
                <a:solidFill>
                  <a:schemeClr val="tx1"/>
                </a:solidFill>
                <a:effectLst/>
                <a:latin typeface="+mn-lt"/>
                <a:ea typeface="+mn-ea"/>
                <a:cs typeface="+mn-cs"/>
              </a:rPr>
              <a:t>F-Score</a:t>
            </a:r>
            <a:r>
              <a:rPr lang="zh-CN" altLang="en-US" sz="1200" b="0" i="0" kern="1200" dirty="0">
                <a:solidFill>
                  <a:schemeClr val="tx1"/>
                </a:solidFill>
                <a:effectLst/>
                <a:latin typeface="+mn-lt"/>
                <a:ea typeface="+mn-ea"/>
                <a:cs typeface="+mn-cs"/>
              </a:rPr>
              <a:t>）。</a:t>
            </a:r>
            <a:br>
              <a:rPr lang="en-US" altLang="zh-CN" dirty="0"/>
            </a:br>
            <a:r>
              <a:rPr lang="en-US" altLang="zh-CN" sz="1200" b="0" i="0" kern="1200" dirty="0">
                <a:solidFill>
                  <a:schemeClr val="tx1"/>
                </a:solidFill>
                <a:effectLst/>
                <a:latin typeface="+mn-lt"/>
                <a:ea typeface="+mn-ea"/>
                <a:cs typeface="+mn-cs"/>
              </a:rPr>
              <a:t>F-Measure</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Precision</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Recall</a:t>
            </a:r>
            <a:r>
              <a:rPr lang="zh-CN" altLang="en-US" sz="1200" b="0" i="0" kern="1200" dirty="0">
                <a:solidFill>
                  <a:schemeClr val="tx1"/>
                </a:solidFill>
                <a:effectLst/>
                <a:latin typeface="+mn-lt"/>
                <a:ea typeface="+mn-ea"/>
                <a:cs typeface="+mn-cs"/>
              </a:rPr>
              <a:t>加权调和平均</a:t>
            </a:r>
            <a:endParaRPr lang="zh-CN" altLang="en-US" dirty="0"/>
          </a:p>
          <a:p>
            <a:pPr algn="l">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20</a:t>
            </a:fld>
            <a:endParaRPr lang="zh-CN" altLang="en-US"/>
          </a:p>
        </p:txBody>
      </p:sp>
    </p:spTree>
    <p:extLst>
      <p:ext uri="{BB962C8B-B14F-4D97-AF65-F5344CB8AC3E}">
        <p14:creationId xmlns:p14="http://schemas.microsoft.com/office/powerpoint/2010/main" val="2281157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越南旅游</a:t>
            </a:r>
            <a:r>
              <a:rPr lang="en-US" altLang="zh-CN" dirty="0"/>
              <a:t>KG</a:t>
            </a:r>
            <a:r>
              <a:rPr lang="zh-CN" altLang="en-US" dirty="0"/>
              <a:t>训练集和验证集的错误率比较  </a:t>
            </a:r>
            <a:r>
              <a:rPr lang="zh-CN" altLang="en-US" dirty="0">
                <a:effectLst/>
                <a:latin typeface="Arial" panose="020B0604020202020204" pitchFamily="34" charset="0"/>
              </a:rPr>
              <a:t>在图</a:t>
            </a:r>
            <a:r>
              <a:rPr lang="en-US" altLang="zh-CN" dirty="0">
                <a:effectLst/>
                <a:latin typeface="Arial" panose="020B0604020202020204" pitchFamily="34" charset="0"/>
              </a:rPr>
              <a:t>9</a:t>
            </a:r>
            <a:r>
              <a:rPr lang="zh-CN" altLang="en-US" dirty="0">
                <a:effectLst/>
                <a:latin typeface="Arial" panose="020B0604020202020204" pitchFamily="34" charset="0"/>
              </a:rPr>
              <a:t>中，验证差异率始终稳定在</a:t>
            </a:r>
            <a:r>
              <a:rPr lang="en-US" altLang="zh-CN" dirty="0">
                <a:effectLst/>
                <a:latin typeface="Arial" panose="020B0604020202020204" pitchFamily="34" charset="0"/>
              </a:rPr>
              <a:t>0.1</a:t>
            </a:r>
            <a:r>
              <a:rPr lang="zh-CN" altLang="en-US" dirty="0">
                <a:effectLst/>
                <a:latin typeface="Arial" panose="020B0604020202020204" pitchFamily="34" charset="0"/>
              </a:rPr>
              <a:t>以下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三重分类  </a:t>
            </a:r>
            <a:r>
              <a:rPr lang="zh-CN" altLang="en-US" dirty="0">
                <a:effectLst/>
                <a:latin typeface="Arial" panose="020B0604020202020204" pitchFamily="34" charset="0"/>
              </a:rPr>
              <a:t>基类或派生类</a:t>
            </a:r>
            <a:r>
              <a:rPr lang="en-US" altLang="zh-CN" dirty="0">
                <a:effectLst/>
                <a:latin typeface="Arial" panose="020B0604020202020204" pitchFamily="34" charset="0"/>
              </a:rPr>
              <a:t>/</a:t>
            </a:r>
            <a:r>
              <a:rPr lang="zh-CN" altLang="en-US" dirty="0">
                <a:effectLst/>
                <a:latin typeface="Arial" panose="020B0604020202020204" pitchFamily="34" charset="0"/>
              </a:rPr>
              <a:t>不存在的类</a:t>
            </a:r>
            <a:endParaRPr lang="zh-CN" altLang="en-US" dirty="0"/>
          </a:p>
        </p:txBody>
      </p:sp>
      <p:sp>
        <p:nvSpPr>
          <p:cNvPr id="4" name="灯片编号占位符 3"/>
          <p:cNvSpPr>
            <a:spLocks noGrp="1"/>
          </p:cNvSpPr>
          <p:nvPr>
            <p:ph type="sldNum" sz="quarter" idx="10"/>
          </p:nvPr>
        </p:nvSpPr>
        <p:spPr/>
        <p:txBody>
          <a:bodyPr/>
          <a:lstStyle/>
          <a:p>
            <a:fld id="{193D25CE-04C8-4DFA-A3AC-00C1CD89F4F3}" type="slidenum">
              <a:rPr lang="zh-CN" altLang="en-US" smtClean="0"/>
              <a:t>21</a:t>
            </a:fld>
            <a:endParaRPr lang="zh-CN" altLang="en-US"/>
          </a:p>
        </p:txBody>
      </p:sp>
    </p:spTree>
    <p:extLst>
      <p:ext uri="{BB962C8B-B14F-4D97-AF65-F5344CB8AC3E}">
        <p14:creationId xmlns:p14="http://schemas.microsoft.com/office/powerpoint/2010/main" val="3994722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dirty="0">
                <a:effectLst/>
                <a:latin typeface="Arial" panose="020B0604020202020204" pitchFamily="34" charset="0"/>
              </a:rPr>
              <a:t>不同嵌入方法之间三分类任务的</a:t>
            </a:r>
            <a:r>
              <a:rPr lang="en-US" altLang="zh-CN" dirty="0">
                <a:effectLst/>
                <a:latin typeface="Arial" panose="020B0604020202020204" pitchFamily="34" charset="0"/>
              </a:rPr>
              <a:t>F1</a:t>
            </a:r>
            <a:r>
              <a:rPr lang="zh-CN" altLang="en-US" dirty="0">
                <a:effectLst/>
                <a:latin typeface="Arial" panose="020B0604020202020204" pitchFamily="34" charset="0"/>
              </a:rPr>
              <a:t>分数精确比较结果（百分比） </a:t>
            </a:r>
            <a:endParaRPr lang="en-US" altLang="zh-CN" dirty="0">
              <a:effectLst/>
              <a:latin typeface="Arial" panose="020B0604020202020204" pitchFamily="34" charset="0"/>
            </a:endParaRPr>
          </a:p>
          <a:p>
            <a:pPr algn="l">
              <a:buFont typeface="Arial" panose="020B0604020202020204" pitchFamily="34" charset="0"/>
              <a:buNone/>
            </a:pPr>
            <a:r>
              <a:rPr lang="zh-CN" altLang="en-US" dirty="0">
                <a:effectLst/>
                <a:latin typeface="Arial" panose="020B0604020202020204" pitchFamily="34" charset="0"/>
              </a:rPr>
              <a:t>测试基于</a:t>
            </a:r>
            <a:r>
              <a:rPr lang="en-US" altLang="zh-CN" dirty="0">
                <a:effectLst/>
                <a:latin typeface="Arial" panose="020B0604020202020204" pitchFamily="34" charset="0"/>
              </a:rPr>
              <a:t>BERT</a:t>
            </a:r>
            <a:r>
              <a:rPr lang="zh-CN" altLang="en-US" dirty="0">
                <a:effectLst/>
                <a:latin typeface="Arial" panose="020B0604020202020204" pitchFamily="34" charset="0"/>
              </a:rPr>
              <a:t>的三分类模型的分类精度 </a:t>
            </a:r>
            <a:endParaRPr lang="en-US" altLang="zh-CN" dirty="0">
              <a:effectLst/>
              <a:latin typeface="Arial" panose="020B0604020202020204" pitchFamily="34" charset="0"/>
            </a:endParaRPr>
          </a:p>
          <a:p>
            <a:pPr algn="l">
              <a:buFont typeface="Arial" panose="020B0604020202020204" pitchFamily="34" charset="0"/>
              <a:buNone/>
            </a:pPr>
            <a:endParaRPr lang="en-US" altLang="zh-CN" dirty="0">
              <a:effectLst/>
              <a:latin typeface="Arial" panose="020B0604020202020204" pitchFamily="34" charset="0"/>
            </a:endParaRPr>
          </a:p>
          <a:p>
            <a:pPr algn="l">
              <a:buFont typeface="Arial" panose="020B0604020202020204" pitchFamily="34" charset="0"/>
              <a:buNone/>
            </a:pPr>
            <a:r>
              <a:rPr lang="zh-CN" altLang="en-US" dirty="0"/>
              <a:t>从结果来看，如图</a:t>
            </a:r>
            <a:r>
              <a:rPr lang="en-US" altLang="zh-CN" dirty="0"/>
              <a:t>10</a:t>
            </a:r>
            <a:r>
              <a:rPr lang="zh-CN" altLang="en-US" dirty="0"/>
              <a:t>所示，与使用</a:t>
            </a:r>
            <a:r>
              <a:rPr lang="en-US" altLang="zh-CN" dirty="0"/>
              <a:t>Motif Finding</a:t>
            </a:r>
            <a:r>
              <a:rPr lang="zh-CN" altLang="en-US" dirty="0"/>
              <a:t>算法为三元组谓词确定的元路径创建路径实例，然后创建三元组路径实例的解决方案相比，基于</a:t>
            </a:r>
            <a:r>
              <a:rPr lang="en-US" altLang="zh-CN" dirty="0" err="1"/>
              <a:t>bert</a:t>
            </a:r>
            <a:r>
              <a:rPr lang="zh-CN" altLang="en-US" dirty="0"/>
              <a:t>的三元组分类模型提供了更快的响应时间。特别是，我们的解决方案在处理大规模</a:t>
            </a:r>
            <a:r>
              <a:rPr lang="en-US" altLang="zh-CN" dirty="0"/>
              <a:t>HIN</a:t>
            </a:r>
            <a:r>
              <a:rPr lang="zh-CN" altLang="en-US" dirty="0"/>
              <a:t>和派生三元组的非常长的中间路径时取得了最有效的效果。 </a:t>
            </a:r>
          </a:p>
        </p:txBody>
      </p:sp>
      <p:sp>
        <p:nvSpPr>
          <p:cNvPr id="4" name="灯片编号占位符 3"/>
          <p:cNvSpPr>
            <a:spLocks noGrp="1"/>
          </p:cNvSpPr>
          <p:nvPr>
            <p:ph type="sldNum" sz="quarter" idx="5"/>
          </p:nvPr>
        </p:nvSpPr>
        <p:spPr/>
        <p:txBody>
          <a:bodyPr/>
          <a:lstStyle/>
          <a:p>
            <a:fld id="{193D25CE-04C8-4DFA-A3AC-00C1CD89F4F3}" type="slidenum">
              <a:rPr lang="zh-CN" altLang="en-US" smtClean="0"/>
              <a:t>22</a:t>
            </a:fld>
            <a:endParaRPr lang="zh-CN" altLang="en-US"/>
          </a:p>
        </p:txBody>
      </p:sp>
    </p:spTree>
    <p:extLst>
      <p:ext uri="{BB962C8B-B14F-4D97-AF65-F5344CB8AC3E}">
        <p14:creationId xmlns:p14="http://schemas.microsoft.com/office/powerpoint/2010/main" val="2523383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dirty="0"/>
              <a:t>单元路径和基于</a:t>
            </a:r>
            <a:r>
              <a:rPr lang="en-US" altLang="zh-CN" dirty="0"/>
              <a:t>BERT</a:t>
            </a:r>
            <a:r>
              <a:rPr lang="zh-CN" altLang="en-US" dirty="0"/>
              <a:t>的三分类的</a:t>
            </a:r>
            <a:r>
              <a:rPr lang="en-US" altLang="zh-CN" dirty="0"/>
              <a:t>Motif</a:t>
            </a:r>
            <a:r>
              <a:rPr lang="zh-CN" altLang="en-US" dirty="0"/>
              <a:t>查找比较 </a:t>
            </a:r>
          </a:p>
        </p:txBody>
      </p:sp>
      <p:sp>
        <p:nvSpPr>
          <p:cNvPr id="4" name="灯片编号占位符 3"/>
          <p:cNvSpPr>
            <a:spLocks noGrp="1"/>
          </p:cNvSpPr>
          <p:nvPr>
            <p:ph type="sldNum" sz="quarter" idx="5"/>
          </p:nvPr>
        </p:nvSpPr>
        <p:spPr/>
        <p:txBody>
          <a:bodyPr/>
          <a:lstStyle/>
          <a:p>
            <a:fld id="{193D25CE-04C8-4DFA-A3AC-00C1CD89F4F3}" type="slidenum">
              <a:rPr lang="zh-CN" altLang="en-US" smtClean="0"/>
              <a:t>23</a:t>
            </a:fld>
            <a:endParaRPr lang="zh-CN" altLang="en-US"/>
          </a:p>
        </p:txBody>
      </p:sp>
    </p:spTree>
    <p:extLst>
      <p:ext uri="{BB962C8B-B14F-4D97-AF65-F5344CB8AC3E}">
        <p14:creationId xmlns:p14="http://schemas.microsoft.com/office/powerpoint/2010/main" val="3473751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bg1"/>
                </a:solidFill>
              </a:rPr>
              <a:t>1.</a:t>
            </a:r>
            <a:r>
              <a:rPr lang="zh-CN" altLang="en-US" dirty="0">
                <a:solidFill>
                  <a:schemeClr val="bg1"/>
                </a:solidFill>
              </a:rPr>
              <a:t>其中</a:t>
            </a:r>
            <a:r>
              <a:rPr lang="en-US" altLang="zh-CN" dirty="0">
                <a:solidFill>
                  <a:schemeClr val="bg1"/>
                </a:solidFill>
              </a:rPr>
              <a:t>h</a:t>
            </a:r>
            <a:r>
              <a:rPr lang="zh-CN" altLang="en-US" dirty="0">
                <a:solidFill>
                  <a:schemeClr val="bg1"/>
                </a:solidFill>
              </a:rPr>
              <a:t>，</a:t>
            </a:r>
            <a:r>
              <a:rPr lang="en-US" altLang="zh-CN" dirty="0">
                <a:solidFill>
                  <a:schemeClr val="bg1"/>
                </a:solidFill>
              </a:rPr>
              <a:t>t</a:t>
            </a:r>
            <a:r>
              <a:rPr lang="zh-CN" altLang="en-US" dirty="0">
                <a:solidFill>
                  <a:schemeClr val="bg1"/>
                </a:solidFill>
              </a:rPr>
              <a:t>是头部和尾部实体，</a:t>
            </a:r>
            <a:r>
              <a:rPr lang="en-US" altLang="zh-CN" dirty="0">
                <a:solidFill>
                  <a:schemeClr val="bg1"/>
                </a:solidFill>
              </a:rPr>
              <a:t>p</a:t>
            </a:r>
            <a:r>
              <a:rPr lang="zh-CN" altLang="en-US" dirty="0">
                <a:solidFill>
                  <a:schemeClr val="bg1"/>
                </a:solidFill>
              </a:rPr>
              <a:t>是表示头部和尾部之间关系的谓词。</a:t>
            </a:r>
            <a:endParaRPr lang="en-US" altLang="zh-CN" dirty="0">
              <a:solidFill>
                <a:schemeClr val="bg1"/>
              </a:solidFill>
            </a:endParaRPr>
          </a:p>
          <a:p>
            <a:pPr>
              <a:lnSpc>
                <a:spcPct val="150000"/>
              </a:lnSpc>
            </a:pPr>
            <a:r>
              <a:rPr lang="en-US" altLang="zh-CN" dirty="0">
                <a:solidFill>
                  <a:schemeClr val="bg1"/>
                </a:solidFill>
              </a:rPr>
              <a:t>2.</a:t>
            </a:r>
            <a:r>
              <a:rPr lang="zh-CN" altLang="en-US" sz="1200" dirty="0">
                <a:solidFill>
                  <a:schemeClr val="bg1"/>
                </a:solidFill>
              </a:rPr>
              <a:t> 在</a:t>
            </a:r>
            <a:r>
              <a:rPr lang="en-US" altLang="zh-CN" sz="1200" dirty="0">
                <a:solidFill>
                  <a:schemeClr val="bg1"/>
                </a:solidFill>
              </a:rPr>
              <a:t>HIN</a:t>
            </a:r>
            <a:r>
              <a:rPr lang="zh-CN" altLang="en-US" sz="1200" dirty="0">
                <a:solidFill>
                  <a:schemeClr val="bg1"/>
                </a:solidFill>
              </a:rPr>
              <a:t>中，元路径起着重要作用。我们使用广度优先搜索，通过网络模式发现</a:t>
            </a:r>
            <a:r>
              <a:rPr lang="en-US" altLang="zh-CN" sz="1200" dirty="0">
                <a:solidFill>
                  <a:schemeClr val="bg1"/>
                </a:solidFill>
              </a:rPr>
              <a:t>HIN</a:t>
            </a:r>
            <a:r>
              <a:rPr lang="zh-CN" altLang="en-US" sz="1200" dirty="0">
                <a:solidFill>
                  <a:schemeClr val="bg1"/>
                </a:solidFill>
              </a:rPr>
              <a:t>的所有元路径。</a:t>
            </a:r>
            <a:endParaRPr lang="en-US" altLang="zh-CN" sz="1200" dirty="0">
              <a:solidFill>
                <a:schemeClr val="bg1"/>
              </a:solidFill>
            </a:endParaRPr>
          </a:p>
          <a:p>
            <a:pPr>
              <a:lnSpc>
                <a:spcPct val="150000"/>
              </a:lnSpc>
            </a:pPr>
            <a:r>
              <a:rPr lang="zh-CN" altLang="en-US" sz="1200" dirty="0">
                <a:solidFill>
                  <a:schemeClr val="bg1"/>
                </a:solidFill>
              </a:rPr>
              <a:t>我们使用</a:t>
            </a:r>
            <a:r>
              <a:rPr lang="en-US" altLang="zh-CN" sz="1200" dirty="0">
                <a:solidFill>
                  <a:schemeClr val="bg1"/>
                </a:solidFill>
              </a:rPr>
              <a:t>Apache Spark </a:t>
            </a:r>
            <a:r>
              <a:rPr lang="en-US" altLang="zh-CN" sz="1200" dirty="0" err="1">
                <a:solidFill>
                  <a:schemeClr val="bg1"/>
                </a:solidFill>
              </a:rPr>
              <a:t>GraphFrames</a:t>
            </a:r>
            <a:r>
              <a:rPr lang="zh-CN" altLang="en-US" sz="1200" dirty="0">
                <a:solidFill>
                  <a:schemeClr val="bg1"/>
                </a:solidFill>
              </a:rPr>
              <a:t>的</a:t>
            </a:r>
            <a:r>
              <a:rPr lang="en-US" altLang="zh-CN" sz="1200" dirty="0">
                <a:solidFill>
                  <a:schemeClr val="bg1"/>
                </a:solidFill>
              </a:rPr>
              <a:t>Motif</a:t>
            </a:r>
            <a:r>
              <a:rPr lang="zh-CN" altLang="en-US" sz="1200" dirty="0">
                <a:solidFill>
                  <a:schemeClr val="bg1"/>
                </a:solidFill>
              </a:rPr>
              <a:t>查找功能生成大规模</a:t>
            </a:r>
            <a:r>
              <a:rPr lang="en-US" altLang="zh-CN" sz="1200" dirty="0">
                <a:solidFill>
                  <a:schemeClr val="bg1"/>
                </a:solidFill>
              </a:rPr>
              <a:t>HIN</a:t>
            </a:r>
            <a:r>
              <a:rPr lang="zh-CN" altLang="en-US" sz="1200" dirty="0">
                <a:solidFill>
                  <a:schemeClr val="bg1"/>
                </a:solidFill>
              </a:rPr>
              <a:t>元路径的路径实例。从这些元路径中，我们从这些路径实例生成基础三元组和派生三元组。这是三元组的链接信息。每个三元组＜</a:t>
            </a:r>
            <a:r>
              <a:rPr lang="en-US" altLang="zh-CN" sz="1200" dirty="0">
                <a:solidFill>
                  <a:schemeClr val="bg1"/>
                </a:solidFill>
              </a:rPr>
              <a:t>h</a:t>
            </a:r>
            <a:r>
              <a:rPr lang="zh-CN" altLang="en-US" sz="1200" dirty="0">
                <a:solidFill>
                  <a:schemeClr val="bg1"/>
                </a:solidFill>
              </a:rPr>
              <a:t>，</a:t>
            </a:r>
            <a:r>
              <a:rPr lang="en-US" altLang="zh-CN" sz="1200" dirty="0">
                <a:solidFill>
                  <a:schemeClr val="bg1"/>
                </a:solidFill>
              </a:rPr>
              <a:t>p</a:t>
            </a:r>
            <a:r>
              <a:rPr lang="zh-CN" altLang="en-US" sz="1200" dirty="0">
                <a:solidFill>
                  <a:schemeClr val="bg1"/>
                </a:solidFill>
              </a:rPr>
              <a:t>，</a:t>
            </a:r>
            <a:r>
              <a:rPr lang="en-US" altLang="zh-CN" sz="1200" dirty="0">
                <a:solidFill>
                  <a:schemeClr val="bg1"/>
                </a:solidFill>
              </a:rPr>
              <a:t>t</a:t>
            </a:r>
            <a:r>
              <a:rPr lang="zh-CN" altLang="en-US" sz="1200" dirty="0">
                <a:solidFill>
                  <a:schemeClr val="bg1"/>
                </a:solidFill>
              </a:rPr>
              <a:t>＞将转换为描述三元组的文本。</a:t>
            </a:r>
            <a:endParaRPr lang="en-US" altLang="zh-CN"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193D25CE-04C8-4DFA-A3AC-00C1CD89F4F3}" type="slidenum">
              <a:rPr lang="zh-CN" altLang="en-US" smtClean="0"/>
              <a:t>24</a:t>
            </a:fld>
            <a:endParaRPr lang="zh-CN" altLang="en-US"/>
          </a:p>
        </p:txBody>
      </p:sp>
    </p:spTree>
    <p:extLst>
      <p:ext uri="{BB962C8B-B14F-4D97-AF65-F5344CB8AC3E}">
        <p14:creationId xmlns:p14="http://schemas.microsoft.com/office/powerpoint/2010/main" val="4109450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25</a:t>
            </a:fld>
            <a:endParaRPr lang="zh-CN" altLang="en-US"/>
          </a:p>
        </p:txBody>
      </p:sp>
    </p:spTree>
    <p:extLst>
      <p:ext uri="{BB962C8B-B14F-4D97-AF65-F5344CB8AC3E}">
        <p14:creationId xmlns:p14="http://schemas.microsoft.com/office/powerpoint/2010/main" val="1559456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当前存在的一些问题</a:t>
            </a:r>
          </a:p>
        </p:txBody>
      </p:sp>
      <p:sp>
        <p:nvSpPr>
          <p:cNvPr id="4" name="灯片编号占位符 3"/>
          <p:cNvSpPr>
            <a:spLocks noGrp="1"/>
          </p:cNvSpPr>
          <p:nvPr>
            <p:ph type="sldNum" sz="quarter" idx="5"/>
          </p:nvPr>
        </p:nvSpPr>
        <p:spPr/>
        <p:txBody>
          <a:bodyPr/>
          <a:lstStyle/>
          <a:p>
            <a:fld id="{193D25CE-04C8-4DFA-A3AC-00C1CD89F4F3}" type="slidenum">
              <a:rPr lang="zh-CN" altLang="en-US" smtClean="0"/>
              <a:t>3</a:t>
            </a:fld>
            <a:endParaRPr lang="zh-CN" altLang="en-US"/>
          </a:p>
        </p:txBody>
      </p:sp>
    </p:spTree>
    <p:extLst>
      <p:ext uri="{BB962C8B-B14F-4D97-AF65-F5344CB8AC3E}">
        <p14:creationId xmlns:p14="http://schemas.microsoft.com/office/powerpoint/2010/main" val="3819989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bg1"/>
                </a:solidFill>
              </a:rPr>
              <a:t>本文主要内容</a:t>
            </a:r>
            <a:endParaRPr lang="en-US" altLang="zh-CN"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bg1"/>
                </a:solidFill>
              </a:rPr>
              <a:t>2.</a:t>
            </a:r>
            <a:r>
              <a:rPr lang="zh-CN" altLang="en-US" dirty="0">
                <a:solidFill>
                  <a:schemeClr val="bg1"/>
                </a:solidFill>
              </a:rPr>
              <a:t>前者能够生成一个上下文嵌入向量，表示用于分类为上述三类的三元组。后者通过在分布式环境中运行Apache Spark的Motif搜索方法，从大型异构信息网络的所有元路径生成所有路径实例。</a:t>
            </a:r>
            <a:r>
              <a:rPr lang="zh-CN" altLang="en-US" sz="1200" dirty="0">
                <a:solidFill>
                  <a:schemeClr val="bg1"/>
                </a:solidFill>
              </a:rPr>
              <a:t>创建路径实例后，从这些路径实例生成了三元组。通过将三元组转换为带有标签的自然语言文本来生成基于内容的信息，并将其视为文本分类问题。</a:t>
            </a:r>
            <a:endParaRPr lang="en-US" altLang="zh-CN"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4</a:t>
            </a:fld>
            <a:endParaRPr lang="zh-CN" altLang="en-US"/>
          </a:p>
        </p:txBody>
      </p:sp>
    </p:spTree>
    <p:extLst>
      <p:ext uri="{BB962C8B-B14F-4D97-AF65-F5344CB8AC3E}">
        <p14:creationId xmlns:p14="http://schemas.microsoft.com/office/powerpoint/2010/main" val="3420317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t>（与本文方法相关的一些以前的研究）模型和结果</a:t>
            </a:r>
            <a:endParaRPr lang="en-US" altLang="zh-C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dirty="0"/>
              <a:t>FSPG+</a:t>
            </a:r>
            <a:r>
              <a:rPr lang="zh-CN" altLang="en-US" dirty="0"/>
              <a:t>贪心树（检测非专家提供的新元路径比使用专家提供的路径更好</a:t>
            </a:r>
            <a:r>
              <a:rPr lang="en-US" altLang="zh-CN" dirty="0"/>
              <a:t>-</a:t>
            </a:r>
            <a:r>
              <a:rPr lang="zh-CN" altLang="en-US" dirty="0"/>
              <a:t>将链接预测精度提高</a:t>
            </a:r>
            <a:r>
              <a:rPr lang="en-US" altLang="zh-CN" dirty="0"/>
              <a:t>10%</a:t>
            </a:r>
            <a:r>
              <a:rPr lang="zh-CN" altLang="en-US" dirty="0"/>
              <a:t>到</a:t>
            </a:r>
            <a:r>
              <a:rPr lang="en-US" altLang="zh-CN" dirty="0"/>
              <a:t>15%-</a:t>
            </a:r>
            <a:r>
              <a:rPr lang="zh-CN" altLang="en-US" dirty="0"/>
              <a:t>在</a:t>
            </a:r>
            <a:r>
              <a:rPr lang="en-US" altLang="zh-CN" dirty="0"/>
              <a:t>DBLP</a:t>
            </a:r>
            <a:r>
              <a:rPr lang="zh-CN" altLang="en-US" dirty="0"/>
              <a:t>和</a:t>
            </a:r>
            <a:r>
              <a:rPr lang="en-US" altLang="zh-CN" dirty="0"/>
              <a:t>YAGO</a:t>
            </a:r>
            <a:r>
              <a:rPr lang="zh-CN" altLang="en-US" dirty="0"/>
              <a:t>数据集上进行实验）</a:t>
            </a:r>
            <a:endParaRPr lang="en-US" altLang="zh-C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dirty="0"/>
              <a:t>Top-k</a:t>
            </a:r>
            <a:r>
              <a:rPr lang="zh-CN" altLang="en-US" dirty="0"/>
              <a:t>最短路径联接（</a:t>
            </a:r>
            <a:r>
              <a:rPr lang="en-US" altLang="zh-CN" dirty="0"/>
              <a:t>KPJ)</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dirty="0" err="1"/>
              <a:t>TransH</a:t>
            </a:r>
            <a:r>
              <a:rPr lang="en-US" altLang="zh-CN" dirty="0"/>
              <a:t>, </a:t>
            </a:r>
            <a:r>
              <a:rPr lang="en-US" altLang="zh-CN" dirty="0" err="1"/>
              <a:t>TransE</a:t>
            </a:r>
            <a:r>
              <a:rPr lang="en-US" altLang="zh-CN" dirty="0"/>
              <a:t>, </a:t>
            </a:r>
            <a:r>
              <a:rPr lang="en-US" altLang="zh-CN" dirty="0" err="1"/>
              <a:t>TransR</a:t>
            </a:r>
            <a:endParaRPr lang="en-US" altLang="zh-C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dirty="0" err="1">
                <a:effectLst/>
              </a:rPr>
              <a:t>DistMult</a:t>
            </a:r>
            <a:r>
              <a:rPr lang="en-US" altLang="zh-CN" dirty="0">
                <a:effectLst/>
              </a:rPr>
              <a:t>-HRS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dirty="0" err="1"/>
              <a:t>TranSparse</a:t>
            </a:r>
            <a:endParaRPr lang="en-US" altLang="zh-C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t>文本分类的微调</a:t>
            </a:r>
            <a:r>
              <a:rPr lang="en-US" altLang="zh-CN" dirty="0"/>
              <a:t>BERT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dirty="0"/>
              <a:t>KG-BERT</a:t>
            </a:r>
            <a:r>
              <a:rPr lang="zh-CN" altLang="en-US" dirty="0"/>
              <a:t>图谱补全（</a:t>
            </a:r>
            <a:r>
              <a:rPr lang="en-US" altLang="zh-CN" dirty="0">
                <a:effectLst/>
                <a:latin typeface="Arial" panose="020B0604020202020204" pitchFamily="34" charset="0"/>
              </a:rPr>
              <a:t>-</a:t>
            </a:r>
            <a:r>
              <a:rPr lang="zh-CN" altLang="en-US" dirty="0">
                <a:effectLst/>
                <a:latin typeface="Arial" panose="020B0604020202020204" pitchFamily="34" charset="0"/>
              </a:rPr>
              <a:t>使用预训练语言模型（如</a:t>
            </a:r>
            <a:r>
              <a:rPr lang="en-US" altLang="zh-CN" dirty="0">
                <a:effectLst/>
                <a:latin typeface="Arial" panose="020B0604020202020204" pitchFamily="34" charset="0"/>
              </a:rPr>
              <a:t>BERT</a:t>
            </a:r>
            <a:r>
              <a:rPr lang="zh-CN" altLang="en-US" dirty="0">
                <a:effectLst/>
                <a:latin typeface="Arial" panose="020B0604020202020204" pitchFamily="34" charset="0"/>
              </a:rPr>
              <a:t>）进行补全</a:t>
            </a:r>
            <a:r>
              <a:rPr lang="en-US" altLang="zh-CN" dirty="0">
                <a:effectLst/>
                <a:latin typeface="Arial" panose="020B0604020202020204" pitchFamily="34" charset="0"/>
              </a:rPr>
              <a:t>-</a:t>
            </a:r>
            <a:r>
              <a:rPr lang="zh-CN" altLang="en-US" dirty="0">
                <a:effectLst/>
                <a:latin typeface="Arial" panose="020B0604020202020204" pitchFamily="34" charset="0"/>
              </a:rPr>
              <a:t>访问知识图谱中是否存在三元组的合理性</a:t>
            </a:r>
            <a:r>
              <a:rPr lang="en-US" altLang="zh-CN" dirty="0">
                <a:effectLst/>
                <a:latin typeface="Arial" panose="020B0604020202020204" pitchFamily="34" charset="0"/>
              </a:rPr>
              <a:t>-</a:t>
            </a:r>
            <a:r>
              <a:rPr lang="zh-CN" altLang="en-US" dirty="0">
                <a:effectLst/>
                <a:latin typeface="Arial" panose="020B0604020202020204" pitchFamily="34" charset="0"/>
              </a:rPr>
              <a:t>将三元组分为两类</a:t>
            </a:r>
            <a:r>
              <a:rPr lang="en-US" altLang="zh-CN" dirty="0">
                <a:effectLst/>
                <a:latin typeface="Arial" panose="020B0604020202020204" pitchFamily="34" charset="0"/>
              </a:rPr>
              <a:t>{True</a:t>
            </a:r>
            <a:r>
              <a:rPr lang="zh-CN" altLang="en-US" dirty="0">
                <a:effectLst/>
                <a:latin typeface="Arial" panose="020B0604020202020204" pitchFamily="34" charset="0"/>
              </a:rPr>
              <a:t>、</a:t>
            </a:r>
            <a:r>
              <a:rPr lang="en-US" altLang="zh-CN" dirty="0">
                <a:effectLst/>
                <a:latin typeface="Arial" panose="020B0604020202020204" pitchFamily="34" charset="0"/>
              </a:rPr>
              <a:t>False}-</a:t>
            </a:r>
            <a:r>
              <a:rPr lang="zh-CN" altLang="en-US" dirty="0">
                <a:effectLst/>
                <a:latin typeface="Arial" panose="020B0604020202020204" pitchFamily="34" charset="0"/>
              </a:rPr>
              <a:t>实现了</a:t>
            </a:r>
            <a:r>
              <a:rPr lang="en-US" altLang="zh-CN" dirty="0">
                <a:effectLst/>
                <a:latin typeface="Arial" panose="020B0604020202020204" pitchFamily="34" charset="0"/>
              </a:rPr>
              <a:t>91.9%</a:t>
            </a:r>
            <a:r>
              <a:rPr lang="zh-CN" altLang="en-US" dirty="0">
                <a:effectLst/>
                <a:latin typeface="Arial" panose="020B0604020202020204" pitchFamily="34" charset="0"/>
              </a:rPr>
              <a:t>的准确三元组分类、</a:t>
            </a:r>
            <a:r>
              <a:rPr lang="en-US" altLang="zh-CN" dirty="0">
                <a:effectLst/>
                <a:latin typeface="Arial" panose="020B0604020202020204" pitchFamily="34" charset="0"/>
              </a:rPr>
              <a:t>96%</a:t>
            </a:r>
            <a:r>
              <a:rPr lang="zh-CN" altLang="en-US" dirty="0">
                <a:effectLst/>
                <a:latin typeface="Arial" panose="020B0604020202020204" pitchFamily="34" charset="0"/>
              </a:rPr>
              <a:t>的关系预测和</a:t>
            </a:r>
            <a:r>
              <a:rPr lang="en-US" altLang="zh-CN" dirty="0">
                <a:effectLst/>
                <a:latin typeface="Arial" panose="020B0604020202020204" pitchFamily="34" charset="0"/>
              </a:rPr>
              <a:t>97%</a:t>
            </a:r>
            <a:r>
              <a:rPr lang="zh-CN" altLang="en-US" dirty="0">
                <a:effectLst/>
                <a:latin typeface="Arial" panose="020B0604020202020204" pitchFamily="34" charset="0"/>
              </a:rPr>
              <a:t>的链接预测</a:t>
            </a:r>
            <a:r>
              <a:rPr lang="zh-CN" altLang="en-US" dirty="0"/>
              <a:t>）</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3D25CE-04C8-4DFA-A3AC-00C1CD89F4F3}"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61562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b="0" i="0" u="none" strike="noStrike" dirty="0">
                <a:effectLst/>
                <a:latin typeface="-apple-system"/>
              </a:rPr>
              <a:t>越南旅游</a:t>
            </a:r>
            <a:r>
              <a:rPr lang="en-US" altLang="zh-CN" b="0" i="0" u="none" strike="noStrike" dirty="0">
                <a:effectLst/>
                <a:latin typeface="-apple-system"/>
              </a:rPr>
              <a:t>KG</a:t>
            </a:r>
            <a:r>
              <a:rPr lang="zh-CN" altLang="en-US" b="0" i="0" u="none" strike="noStrike" dirty="0">
                <a:effectLst/>
                <a:latin typeface="-apple-system"/>
              </a:rPr>
              <a:t>的网络架构 </a:t>
            </a:r>
            <a:endParaRPr lang="en-US" altLang="zh-CN" b="0" i="0" u="none" strike="noStrike" dirty="0">
              <a:effectLst/>
              <a:latin typeface="-apple-system"/>
            </a:endParaRPr>
          </a:p>
          <a:p>
            <a:pPr algn="l">
              <a:buFont typeface="Arial" panose="020B0604020202020204" pitchFamily="34" charset="0"/>
              <a:buNone/>
            </a:pPr>
            <a:r>
              <a:rPr lang="zh-CN" altLang="en-US" b="0" i="0" u="none" strike="noStrike" dirty="0">
                <a:effectLst/>
                <a:latin typeface="-apple-system"/>
              </a:rPr>
              <a:t>最中间的省 放射开来，区域，</a:t>
            </a:r>
            <a:r>
              <a:rPr lang="zh-CN" altLang="en-US" b="0" i="0" dirty="0">
                <a:solidFill>
                  <a:srgbClr val="333333"/>
                </a:solidFill>
                <a:effectLst/>
                <a:latin typeface="Arial" panose="020B0604020202020204" pitchFamily="34" charset="0"/>
              </a:rPr>
              <a:t>民谣，</a:t>
            </a:r>
            <a:r>
              <a:rPr lang="zh-CN" altLang="en-US" b="0" i="0" u="none" strike="noStrike" dirty="0">
                <a:effectLst/>
                <a:latin typeface="-apple-system"/>
              </a:rPr>
              <a:t>国家英雄，美食，景点，节日，传统音乐，乐器，少数民族</a:t>
            </a:r>
          </a:p>
        </p:txBody>
      </p:sp>
      <p:sp>
        <p:nvSpPr>
          <p:cNvPr id="4" name="灯片编号占位符 3"/>
          <p:cNvSpPr>
            <a:spLocks noGrp="1"/>
          </p:cNvSpPr>
          <p:nvPr>
            <p:ph type="sldNum" sz="quarter" idx="5"/>
          </p:nvPr>
        </p:nvSpPr>
        <p:spPr/>
        <p:txBody>
          <a:bodyPr/>
          <a:lstStyle/>
          <a:p>
            <a:fld id="{193D25CE-04C8-4DFA-A3AC-00C1CD89F4F3}" type="slidenum">
              <a:rPr lang="zh-CN" altLang="en-US" smtClean="0"/>
              <a:t>6</a:t>
            </a:fld>
            <a:endParaRPr lang="zh-CN" altLang="en-US"/>
          </a:p>
        </p:txBody>
      </p:sp>
    </p:spTree>
    <p:extLst>
      <p:ext uri="{BB962C8B-B14F-4D97-AF65-F5344CB8AC3E}">
        <p14:creationId xmlns:p14="http://schemas.microsoft.com/office/powerpoint/2010/main" val="3508914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越南旅游</a:t>
            </a:r>
            <a:r>
              <a:rPr lang="en-US" altLang="zh-CN" dirty="0"/>
              <a:t>KG</a:t>
            </a:r>
            <a:r>
              <a:rPr lang="zh-CN" altLang="en-US" dirty="0"/>
              <a:t>中的一些元路径和关系标签</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元路径</a:t>
            </a:r>
            <a:r>
              <a:rPr lang="en-US" altLang="zh-CN" dirty="0" err="1"/>
              <a:t>Beautiful_Sight</a:t>
            </a:r>
            <a:r>
              <a:rPr lang="zh-CN" altLang="en-US" dirty="0"/>
              <a:t>的某些路径实例→</a:t>
            </a:r>
            <a:r>
              <a:rPr lang="en-US" altLang="zh-CN" dirty="0" err="1"/>
              <a:t>LocatedAt</a:t>
            </a:r>
            <a:r>
              <a:rPr lang="zh-CN" altLang="en-US" dirty="0"/>
              <a:t>省 </a:t>
            </a:r>
            <a:endParaRPr lang="en-US" altLang="zh-CN"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7</a:t>
            </a:fld>
            <a:endParaRPr lang="zh-CN" altLang="en-US"/>
          </a:p>
        </p:txBody>
      </p:sp>
    </p:spTree>
    <p:extLst>
      <p:ext uri="{BB962C8B-B14F-4D97-AF65-F5344CB8AC3E}">
        <p14:creationId xmlns:p14="http://schemas.microsoft.com/office/powerpoint/2010/main" val="3898722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解决问题的四个组成部分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首先，我们搜索给定</a:t>
            </a:r>
            <a:r>
              <a:rPr lang="en-US" altLang="zh-CN" dirty="0"/>
              <a:t>HIN</a:t>
            </a:r>
            <a:r>
              <a:rPr lang="zh-CN" altLang="en-US" dirty="0"/>
              <a:t>的所有现有元路径。接下来，我们使用</a:t>
            </a:r>
            <a:r>
              <a:rPr lang="en-US" altLang="zh-CN" dirty="0"/>
              <a:t>Apache Spark</a:t>
            </a:r>
            <a:r>
              <a:rPr lang="zh-CN" altLang="en-US" dirty="0"/>
              <a:t>的</a:t>
            </a:r>
            <a:r>
              <a:rPr lang="en-US" altLang="zh-CN" dirty="0"/>
              <a:t>Motif Search</a:t>
            </a:r>
            <a:r>
              <a:rPr lang="zh-CN" altLang="en-US" dirty="0"/>
              <a:t>发现大型</a:t>
            </a:r>
            <a:r>
              <a:rPr lang="en-US" altLang="zh-CN" dirty="0"/>
              <a:t>HIN</a:t>
            </a:r>
            <a:r>
              <a:rPr lang="zh-CN" altLang="en-US" dirty="0"/>
              <a:t>所有元路径的所有路径实例，并从这些路径实例生成所有三元组。这是三元组的链接信息。然后，我们构建了一个基于</a:t>
            </a:r>
            <a:r>
              <a:rPr lang="en-US" altLang="zh-CN" dirty="0"/>
              <a:t>BERT</a:t>
            </a:r>
            <a:r>
              <a:rPr lang="zh-CN" altLang="en-US" dirty="0"/>
              <a:t>的三重分类模型，该模型由所有创建的</a:t>
            </a:r>
            <a:r>
              <a:rPr lang="en-US" altLang="zh-CN" dirty="0"/>
              <a:t>HIN</a:t>
            </a:r>
            <a:r>
              <a:rPr lang="zh-CN" altLang="en-US" dirty="0"/>
              <a:t>三重分类进行训练。通过使用</a:t>
            </a:r>
            <a:r>
              <a:rPr lang="en-US" altLang="zh-CN" dirty="0"/>
              <a:t>h</a:t>
            </a:r>
            <a:r>
              <a:rPr lang="zh-CN" altLang="en-US" dirty="0"/>
              <a:t>实体、尾部实体和谓词的描述，每个三元组</a:t>
            </a:r>
            <a:r>
              <a:rPr lang="en-US" altLang="zh-CN" dirty="0"/>
              <a:t>&lt;h</a:t>
            </a:r>
            <a:r>
              <a:rPr lang="zh-CN" altLang="en-US" dirty="0"/>
              <a:t>，</a:t>
            </a:r>
            <a:r>
              <a:rPr lang="en-US" altLang="zh-CN" dirty="0"/>
              <a:t>p</a:t>
            </a:r>
            <a:r>
              <a:rPr lang="zh-CN" altLang="en-US" dirty="0"/>
              <a:t>，</a:t>
            </a:r>
            <a:r>
              <a:rPr lang="en-US" altLang="zh-CN" dirty="0"/>
              <a:t>t&gt;</a:t>
            </a:r>
            <a:r>
              <a:rPr lang="zh-CN" altLang="en-US" dirty="0"/>
              <a:t>都被更改为文本。这是三元组的内容。最后，我们使用基于</a:t>
            </a:r>
            <a:r>
              <a:rPr lang="en-US" altLang="zh-CN" dirty="0"/>
              <a:t>BERT</a:t>
            </a:r>
            <a:r>
              <a:rPr lang="zh-CN" altLang="en-US" dirty="0"/>
              <a:t>的三重分类模型将三重分类分为一组 三类。</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3D25CE-04C8-4DFA-A3AC-00C1CD89F4F3}"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44346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dirty="0">
                <a:effectLst/>
                <a:latin typeface="Arial" panose="020B0604020202020204" pitchFamily="34" charset="0"/>
              </a:rPr>
              <a:t>表</a:t>
            </a:r>
            <a:r>
              <a:rPr lang="en-US" altLang="zh-CN" dirty="0">
                <a:effectLst/>
                <a:latin typeface="Arial" panose="020B0604020202020204" pitchFamily="34" charset="0"/>
              </a:rPr>
              <a:t>4</a:t>
            </a:r>
            <a:r>
              <a:rPr lang="zh-CN" altLang="en-US" dirty="0">
                <a:effectLst/>
                <a:latin typeface="Arial" panose="020B0604020202020204" pitchFamily="34" charset="0"/>
              </a:rPr>
              <a:t>说明了一些元路径和</a:t>
            </a:r>
            <a:r>
              <a:rPr lang="en-US" altLang="zh-CN" dirty="0" err="1">
                <a:effectLst/>
                <a:latin typeface="Arial" panose="020B0604020202020204" pitchFamily="34" charset="0"/>
              </a:rPr>
              <a:t>GraphFrames</a:t>
            </a:r>
            <a:r>
              <a:rPr lang="zh-CN" altLang="en-US" dirty="0">
                <a:effectLst/>
                <a:latin typeface="Arial" panose="020B0604020202020204" pitchFamily="34" charset="0"/>
              </a:rPr>
              <a:t>的</a:t>
            </a:r>
            <a:r>
              <a:rPr lang="en-US" altLang="zh-CN" dirty="0">
                <a:effectLst/>
                <a:latin typeface="Arial" panose="020B0604020202020204" pitchFamily="34" charset="0"/>
              </a:rPr>
              <a:t>Motif Finding</a:t>
            </a:r>
            <a:r>
              <a:rPr lang="zh-CN" altLang="en-US" dirty="0">
                <a:effectLst/>
                <a:latin typeface="Arial" panose="020B0604020202020204" pitchFamily="34" charset="0"/>
              </a:rPr>
              <a:t>函数，以查找元路径的路径实例。在表</a:t>
            </a:r>
            <a:r>
              <a:rPr lang="en-US" altLang="zh-CN" dirty="0">
                <a:effectLst/>
                <a:latin typeface="Arial" panose="020B0604020202020204" pitchFamily="34" charset="0"/>
              </a:rPr>
              <a:t>4</a:t>
            </a:r>
            <a:r>
              <a:rPr lang="zh-CN" altLang="en-US" dirty="0">
                <a:effectLst/>
                <a:latin typeface="Arial" panose="020B0604020202020204" pitchFamily="34" charset="0"/>
              </a:rPr>
              <a:t>中，图</a:t>
            </a:r>
            <a:r>
              <a:rPr lang="en-US" altLang="zh-CN" dirty="0">
                <a:effectLst/>
                <a:latin typeface="Arial" panose="020B0604020202020204" pitchFamily="34" charset="0"/>
              </a:rPr>
              <a:t>g</a:t>
            </a:r>
            <a:r>
              <a:rPr lang="zh-CN" altLang="en-US" dirty="0">
                <a:effectLst/>
                <a:latin typeface="Arial" panose="020B0604020202020204" pitchFamily="34" charset="0"/>
              </a:rPr>
              <a:t>是表示</a:t>
            </a:r>
            <a:r>
              <a:rPr lang="en-US" altLang="zh-CN" dirty="0">
                <a:effectLst/>
                <a:latin typeface="Arial" panose="020B0604020202020204" pitchFamily="34" charset="0"/>
              </a:rPr>
              <a:t>HIN</a:t>
            </a:r>
            <a:r>
              <a:rPr lang="zh-CN" altLang="en-US" dirty="0">
                <a:effectLst/>
                <a:latin typeface="Arial" panose="020B0604020202020204" pitchFamily="34" charset="0"/>
              </a:rPr>
              <a:t>的</a:t>
            </a:r>
            <a:r>
              <a:rPr lang="en-US" altLang="zh-CN" dirty="0" err="1">
                <a:effectLst/>
                <a:latin typeface="Arial" panose="020B0604020202020204" pitchFamily="34" charset="0"/>
              </a:rPr>
              <a:t>GraphFrames</a:t>
            </a:r>
            <a:r>
              <a:rPr lang="zh-CN" altLang="en-US" dirty="0">
                <a:effectLst/>
                <a:latin typeface="Arial" panose="020B0604020202020204" pitchFamily="34" charset="0"/>
              </a:rPr>
              <a:t>结构。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3D25CE-04C8-4DFA-A3AC-00C1CD89F4F3}"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73393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96551B-F7A6-44D8-98F7-F2962C025A07}" type="datetime1">
              <a:rPr lang="zh-CN" altLang="en-US" smtClean="0"/>
              <a:t>2022/9/21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45CDCDB-5CE4-417E-8648-F3EFF7306403}" type="datetime1">
              <a:rPr lang="zh-CN" altLang="en-US" smtClean="0"/>
              <a:t>2022/9/21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329EDF3-FA83-47B6-8383-F223453248D8}" type="datetime1">
              <a:rPr lang="zh-CN" altLang="en-US" smtClean="0"/>
              <a:t>2022/9/21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96551B-F7A6-44D8-98F7-F2962C025A07}" type="datetime1">
              <a:rPr lang="zh-CN" altLang="en-US" smtClean="0"/>
              <a:t>2022/9/21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0CDDD07-792B-4349-8E4A-22FA8EE81F8B}" type="datetime1">
              <a:rPr lang="zh-CN" altLang="en-US" smtClean="0"/>
              <a:t>2022/9/21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315BE43-25DB-414F-9243-18F495792C17}" type="datetime1">
              <a:rPr lang="zh-CN" altLang="en-US" smtClean="0"/>
              <a:t>2022/9/21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D0775AA-5EE0-4132-A371-3F8B3AE0C2EC}" type="datetime1">
              <a:rPr lang="zh-CN" altLang="en-US" smtClean="0"/>
              <a:t>2022/9/21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119BCC0-AED9-41BB-84B6-38D56D1D30DA}" type="datetime1">
              <a:rPr lang="zh-CN" altLang="en-US" smtClean="0"/>
              <a:t>2022/9/21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0E822DD-B2DE-45E2-8856-48DDC2415ED4}" type="datetime1">
              <a:rPr lang="zh-CN" altLang="en-US" smtClean="0"/>
              <a:t>2022/9/21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E3861E-9105-4A7B-B0E4-2B3C89F9EB81}" type="datetime1">
              <a:rPr lang="zh-CN" altLang="en-US" smtClean="0"/>
              <a:t>2022/9/21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042B0D-6087-405A-AD0D-F55B94DB3B2D}" type="datetime1">
              <a:rPr lang="zh-CN" altLang="en-US" smtClean="0"/>
              <a:t>2022/9/21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0CDDD07-792B-4349-8E4A-22FA8EE81F8B}" type="datetime1">
              <a:rPr lang="zh-CN" altLang="en-US" smtClean="0"/>
              <a:t>2022/9/21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A0B3001-0685-46B2-B607-0328BC1B6BCA}" type="datetime1">
              <a:rPr lang="zh-CN" altLang="en-US" smtClean="0"/>
              <a:t>2022/9/21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45CDCDB-5CE4-417E-8648-F3EFF7306403}" type="datetime1">
              <a:rPr lang="zh-CN" altLang="en-US" smtClean="0"/>
              <a:t>2022/9/21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329EDF3-FA83-47B6-8383-F223453248D8}" type="datetime1">
              <a:rPr lang="zh-CN" altLang="en-US" smtClean="0"/>
              <a:t>2022/9/21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315BE43-25DB-414F-9243-18F495792C17}" type="datetime1">
              <a:rPr lang="zh-CN" altLang="en-US" smtClean="0"/>
              <a:t>2022/9/21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D0775AA-5EE0-4132-A371-3F8B3AE0C2EC}" type="datetime1">
              <a:rPr lang="zh-CN" altLang="en-US" smtClean="0"/>
              <a:t>2022/9/21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119BCC0-AED9-41BB-84B6-38D56D1D30DA}" type="datetime1">
              <a:rPr lang="zh-CN" altLang="en-US" smtClean="0"/>
              <a:t>2022/9/21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0E822DD-B2DE-45E2-8856-48DDC2415ED4}" type="datetime1">
              <a:rPr lang="zh-CN" altLang="en-US" smtClean="0"/>
              <a:t>2022/9/21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E3861E-9105-4A7B-B0E4-2B3C89F9EB81}" type="datetime1">
              <a:rPr lang="zh-CN" altLang="en-US" smtClean="0"/>
              <a:t>2022/9/21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042B0D-6087-405A-AD0D-F55B94DB3B2D}" type="datetime1">
              <a:rPr lang="zh-CN" altLang="en-US" smtClean="0"/>
              <a:t>2022/9/21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A0B3001-0685-46B2-B607-0328BC1B6BCA}" type="datetime1">
              <a:rPr lang="zh-CN" altLang="en-US" smtClean="0"/>
              <a:t>2022/9/21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04616-E23B-437F-94FF-AFA829016E51}" type="datetime1">
              <a:rPr lang="zh-CN" altLang="en-US" smtClean="0"/>
              <a:t>2022/9/21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89EA0-3BBB-43E1-B07E-81D9D5173D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04616-E23B-437F-94FF-AFA829016E51}" type="datetime1">
              <a:rPr lang="zh-CN" altLang="en-US" smtClean="0"/>
              <a:t>2022/9/21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89EA0-3BBB-43E1-B07E-81D9D5173D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Rot="1" noChangeArrowheads="1"/>
          </p:cNvSpPr>
          <p:nvPr/>
        </p:nvSpPr>
        <p:spPr bwMode="auto">
          <a:xfrm>
            <a:off x="-304634" y="713924"/>
            <a:ext cx="12648868" cy="1776410"/>
          </a:xfrm>
          <a:prstGeom prst="rect">
            <a:avLst/>
          </a:prstGeom>
          <a:noFill/>
          <a:ln w="9525">
            <a:noFill/>
            <a:miter lim="800000"/>
          </a:ln>
          <a:effectLst/>
        </p:spPr>
        <p:txBody>
          <a:bodyPr lIns="106195" tIns="53098" rIns="106195" bIns="53098" anchor="ctr"/>
          <a:lstStyle/>
          <a:p>
            <a:pPr algn="ctr" defTabSz="1061720">
              <a:defRPr/>
            </a:pPr>
            <a:r>
              <a:rPr lang="en-US" altLang="zh-CN" sz="4000" b="1" dirty="0">
                <a:solidFill>
                  <a:srgbClr val="F7F709"/>
                </a:solidFill>
                <a:effectLst>
                  <a:outerShdw blurRad="38100" dist="38100" dir="2700000" algn="tl">
                    <a:srgbClr val="000000"/>
                  </a:outerShdw>
                </a:effectLst>
                <a:latin typeface="Times New Roman" panose="02020603050405020304" pitchFamily="18" charset="0"/>
              </a:rPr>
              <a:t>Developing a BERT based triple classification model using knowledge graph embedding for question answering system</a:t>
            </a:r>
            <a:r>
              <a:rPr lang="zh-CN" altLang="en-US" sz="4000" b="1" dirty="0">
                <a:solidFill>
                  <a:srgbClr val="F7F709"/>
                </a:solidFill>
                <a:effectLst>
                  <a:outerShdw blurRad="38100" dist="38100" dir="2700000" algn="tl">
                    <a:srgbClr val="000000"/>
                  </a:outerShdw>
                </a:effectLst>
                <a:latin typeface="Times New Roman" panose="02020603050405020304" pitchFamily="18" charset="0"/>
              </a:rPr>
              <a:t>研读报告</a:t>
            </a:r>
            <a:endParaRPr lang="en-US" altLang="zh-CN" sz="4000" b="1" dirty="0">
              <a:solidFill>
                <a:srgbClr val="F7F709"/>
              </a:solidFill>
              <a:effectLst>
                <a:outerShdw blurRad="38100" dist="38100" dir="2700000" algn="tl">
                  <a:srgbClr val="000000"/>
                </a:outerShdw>
              </a:effectLst>
              <a:latin typeface="Times New Roman" panose="02020603050405020304" pitchFamily="18" charset="0"/>
            </a:endParaRPr>
          </a:p>
        </p:txBody>
      </p:sp>
      <p:sp>
        <p:nvSpPr>
          <p:cNvPr id="10" name="Rectangle 3"/>
          <p:cNvSpPr txBox="1">
            <a:spLocks noChangeArrowheads="1"/>
          </p:cNvSpPr>
          <p:nvPr/>
        </p:nvSpPr>
        <p:spPr>
          <a:xfrm>
            <a:off x="1065981" y="2649249"/>
            <a:ext cx="9575800" cy="37798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Font typeface="Wingdings" panose="05000000000000000000" pitchFamily="2" charset="2"/>
              <a:buNone/>
            </a:pPr>
            <a:r>
              <a:rPr lang="zh-CN" altLang="en-US" sz="2400" b="1" dirty="0">
                <a:solidFill>
                  <a:schemeClr val="bg1"/>
                </a:solidFill>
              </a:rPr>
              <a:t>学生：李安宁</a:t>
            </a:r>
            <a:endParaRPr lang="en-US" altLang="zh-CN" sz="2400" b="1" dirty="0">
              <a:solidFill>
                <a:schemeClr val="bg1"/>
              </a:solidFill>
            </a:endParaRPr>
          </a:p>
          <a:p>
            <a:pPr marL="0" indent="0" algn="ctr">
              <a:lnSpc>
                <a:spcPct val="130000"/>
              </a:lnSpc>
              <a:buFont typeface="Wingdings" panose="05000000000000000000" pitchFamily="2" charset="2"/>
              <a:buNone/>
            </a:pPr>
            <a:r>
              <a:rPr lang="zh-CN" altLang="en-US" sz="2400" b="1" dirty="0">
                <a:solidFill>
                  <a:schemeClr val="bg1"/>
                </a:solidFill>
              </a:rPr>
              <a:t>导师：朱斌 副教授</a:t>
            </a:r>
          </a:p>
          <a:p>
            <a:pPr marL="0" indent="0" algn="ctr">
              <a:lnSpc>
                <a:spcPct val="130000"/>
              </a:lnSpc>
              <a:buFont typeface="Wingdings" panose="05000000000000000000" pitchFamily="2" charset="2"/>
              <a:buNone/>
            </a:pPr>
            <a:r>
              <a:rPr lang="zh-CN" altLang="en-US" sz="2400" b="1" dirty="0">
                <a:solidFill>
                  <a:schemeClr val="bg1"/>
                </a:solidFill>
              </a:rPr>
              <a:t> 方向：智能信息处理</a:t>
            </a:r>
            <a:endParaRPr lang="en-US" altLang="zh-CN" sz="2400" b="1" dirty="0">
              <a:solidFill>
                <a:schemeClr val="bg1"/>
              </a:solidFill>
            </a:endParaRPr>
          </a:p>
          <a:p>
            <a:pPr marL="0" indent="0" algn="ctr">
              <a:lnSpc>
                <a:spcPct val="130000"/>
              </a:lnSpc>
              <a:buFont typeface="Wingdings" panose="05000000000000000000" pitchFamily="2" charset="2"/>
              <a:buNone/>
            </a:pPr>
            <a:endParaRPr lang="zh-CN" altLang="en-US" sz="2400" b="1" dirty="0">
              <a:solidFill>
                <a:schemeClr val="bg1"/>
              </a:solidFill>
            </a:endParaRPr>
          </a:p>
          <a:p>
            <a:pPr marL="0" indent="0" algn="ctr">
              <a:lnSpc>
                <a:spcPct val="130000"/>
              </a:lnSpc>
              <a:buFont typeface="Wingdings" panose="05000000000000000000" pitchFamily="2" charset="2"/>
              <a:buNone/>
            </a:pPr>
            <a:r>
              <a:rPr lang="en-US" altLang="zh-CN" sz="2400" b="1" dirty="0">
                <a:solidFill>
                  <a:schemeClr val="bg1"/>
                </a:solidFill>
              </a:rPr>
              <a:t>2022.9.21</a:t>
            </a:r>
            <a:endParaRPr lang="zh-CN" altLang="en-US" sz="2400" b="1" dirty="0">
              <a:solidFill>
                <a:schemeClr val="bg1"/>
              </a:solidFill>
            </a:endParaRPr>
          </a:p>
          <a:p>
            <a:pPr marL="0" indent="0" algn="ctr">
              <a:lnSpc>
                <a:spcPct val="130000"/>
              </a:lnSpc>
              <a:buFont typeface="Wingdings" panose="05000000000000000000" pitchFamily="2" charset="2"/>
              <a:buNone/>
            </a:pPr>
            <a:r>
              <a:rPr lang="zh-CN" altLang="en-US" sz="2400" b="1" dirty="0">
                <a:solidFill>
                  <a:schemeClr val="bg1"/>
                </a:solidFill>
              </a:rPr>
              <a:t>大连海事大学智能信息处理实验室</a:t>
            </a:r>
            <a:br>
              <a:rPr lang="zh-CN" altLang="en-US" b="1" dirty="0">
                <a:solidFill>
                  <a:schemeClr val="bg1"/>
                </a:solidFill>
              </a:rPr>
            </a:br>
            <a:endParaRPr lang="zh-CN" altLang="en-US" b="1" dirty="0">
              <a:solidFill>
                <a:schemeClr val="bg1"/>
              </a:solidFill>
            </a:endParaRPr>
          </a:p>
        </p:txBody>
      </p:sp>
      <p:sp>
        <p:nvSpPr>
          <p:cNvPr id="2" name="灯片编号占位符 1"/>
          <p:cNvSpPr>
            <a:spLocks noGrp="1"/>
          </p:cNvSpPr>
          <p:nvPr>
            <p:ph type="sldNum" sz="quarter" idx="12"/>
          </p:nvPr>
        </p:nvSpPr>
        <p:spPr/>
        <p:txBody>
          <a:bodyPr/>
          <a:lstStyle/>
          <a:p>
            <a:fld id="{8E889EA0-3BBB-43E1-B07E-81D9D5173D99}" type="slidenum">
              <a:rPr lang="zh-CN" altLang="en-US" smtClean="0"/>
              <a:t>1</a:t>
            </a:fld>
            <a:endParaRPr lang="zh-CN" altLang="en-US"/>
          </a:p>
        </p:txBody>
      </p:sp>
      <p:sp>
        <p:nvSpPr>
          <p:cNvPr id="3" name="文本框 1">
            <a:extLst>
              <a:ext uri="{FF2B5EF4-FFF2-40B4-BE49-F238E27FC236}">
                <a16:creationId xmlns:a16="http://schemas.microsoft.com/office/drawing/2014/main" id="{F91008F7-94BC-4252-8B1A-C967D059755E}"/>
              </a:ext>
            </a:extLst>
          </p:cNvPr>
          <p:cNvSpPr txBox="1">
            <a:spLocks noChangeArrowheads="1"/>
          </p:cNvSpPr>
          <p:nvPr/>
        </p:nvSpPr>
        <p:spPr bwMode="auto">
          <a:xfrm>
            <a:off x="841182" y="5705812"/>
            <a:ext cx="1087719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Garamond" panose="02020404030301010803" pitchFamily="18" charset="0"/>
                <a:ea typeface="宋体" panose="02010600030101010101" pitchFamily="2" charset="-122"/>
              </a:defRPr>
            </a:lvl1pPr>
            <a:lvl2pPr marL="742950" indent="-285750">
              <a:defRPr sz="2000">
                <a:solidFill>
                  <a:schemeClr val="tx1"/>
                </a:solidFill>
                <a:latin typeface="Garamond" panose="02020404030301010803" pitchFamily="18" charset="0"/>
                <a:ea typeface="宋体" panose="02010600030101010101" pitchFamily="2" charset="-122"/>
              </a:defRPr>
            </a:lvl2pPr>
            <a:lvl3pPr marL="1143000" indent="-228600">
              <a:defRPr sz="2000">
                <a:solidFill>
                  <a:schemeClr val="tx1"/>
                </a:solidFill>
                <a:latin typeface="Garamond" panose="02020404030301010803" pitchFamily="18" charset="0"/>
                <a:ea typeface="宋体" panose="02010600030101010101" pitchFamily="2" charset="-122"/>
              </a:defRPr>
            </a:lvl3pPr>
            <a:lvl4pPr marL="1600200" indent="-228600">
              <a:defRPr sz="2000">
                <a:solidFill>
                  <a:schemeClr val="tx1"/>
                </a:solidFill>
                <a:latin typeface="Garamond" panose="02020404030301010803" pitchFamily="18" charset="0"/>
                <a:ea typeface="宋体" panose="02010600030101010101" pitchFamily="2" charset="-122"/>
              </a:defRPr>
            </a:lvl4pPr>
            <a:lvl5pPr marL="2057400" indent="-228600">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9pPr>
          </a:lstStyle>
          <a:p>
            <a:r>
              <a:rPr lang="zh-CN" altLang="en-US" dirty="0">
                <a:solidFill>
                  <a:schemeClr val="bg1"/>
                </a:solidFill>
              </a:rPr>
              <a:t>注：</a:t>
            </a:r>
            <a:r>
              <a:rPr lang="en-US" altLang="zh-CN" dirty="0">
                <a:solidFill>
                  <a:schemeClr val="bg1"/>
                </a:solidFill>
              </a:rPr>
              <a:t>1.</a:t>
            </a:r>
            <a:r>
              <a:rPr lang="zh-CN" altLang="en-US" dirty="0">
                <a:solidFill>
                  <a:schemeClr val="bg1"/>
                </a:solidFill>
              </a:rPr>
              <a:t>作者：</a:t>
            </a:r>
            <a:r>
              <a:rPr lang="en-US" altLang="zh-CN" dirty="0" err="1">
                <a:solidFill>
                  <a:schemeClr val="bg1"/>
                </a:solidFill>
              </a:rPr>
              <a:t>Phuc</a:t>
            </a:r>
            <a:r>
              <a:rPr lang="en-US" altLang="zh-CN" dirty="0">
                <a:solidFill>
                  <a:schemeClr val="bg1"/>
                </a:solidFill>
              </a:rPr>
              <a:t> Do &amp; Truong H. V. Phan</a:t>
            </a:r>
          </a:p>
          <a:p>
            <a:r>
              <a:rPr lang="en-US" altLang="zh-CN" dirty="0">
                <a:solidFill>
                  <a:schemeClr val="bg1"/>
                </a:solidFill>
              </a:rPr>
              <a:t>2.</a:t>
            </a:r>
            <a:r>
              <a:rPr lang="en-US" altLang="zh-CN" i="1" dirty="0">
                <a:solidFill>
                  <a:schemeClr val="bg1"/>
                </a:solidFill>
              </a:rPr>
              <a:t> </a:t>
            </a:r>
            <a:r>
              <a:rPr lang="en-US" altLang="zh-CN" i="0" dirty="0">
                <a:solidFill>
                  <a:srgbClr val="FFFFFF"/>
                </a:solidFill>
                <a:effectLst/>
                <a:latin typeface="Open Sans" panose="020B0606030504020204" pitchFamily="34" charset="0"/>
              </a:rPr>
              <a:t>Applied Intelligence, Volume 52</a:t>
            </a:r>
            <a:endParaRPr lang="zh-CN" altLang="en-US" dirty="0">
              <a:solidFill>
                <a:schemeClr val="bg1"/>
              </a:solidFill>
            </a:endParaRPr>
          </a:p>
        </p:txBody>
      </p:sp>
    </p:spTree>
    <p:extLst>
      <p:ext uri="{BB962C8B-B14F-4D97-AF65-F5344CB8AC3E}">
        <p14:creationId xmlns:p14="http://schemas.microsoft.com/office/powerpoint/2010/main" val="2963941760"/>
      </p:ext>
    </p:extLst>
  </p:cSld>
  <p:clrMapOvr>
    <a:masterClrMapping/>
  </p:clrMapOvr>
  <p:transition advTm="2032"/>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E889EA0-3BBB-43E1-B07E-81D9D5173D99}" type="slidenum">
              <a:rPr lang="zh-CN" altLang="en-US" smtClean="0"/>
              <a:t>10</a:t>
            </a:fld>
            <a:endParaRPr lang="zh-CN" altLang="en-US"/>
          </a:p>
        </p:txBody>
      </p:sp>
      <p:pic>
        <p:nvPicPr>
          <p:cNvPr id="4" name="图片 3">
            <a:extLst>
              <a:ext uri="{FF2B5EF4-FFF2-40B4-BE49-F238E27FC236}">
                <a16:creationId xmlns:a16="http://schemas.microsoft.com/office/drawing/2014/main" id="{5F5A3F76-A36C-BF1D-01CE-5AC28F470995}"/>
              </a:ext>
            </a:extLst>
          </p:cNvPr>
          <p:cNvPicPr>
            <a:picLocks noChangeAspect="1"/>
          </p:cNvPicPr>
          <p:nvPr/>
        </p:nvPicPr>
        <p:blipFill>
          <a:blip r:embed="rId3"/>
          <a:stretch>
            <a:fillRect/>
          </a:stretch>
        </p:blipFill>
        <p:spPr>
          <a:xfrm>
            <a:off x="4505911" y="341466"/>
            <a:ext cx="2743200" cy="6175068"/>
          </a:xfrm>
          <a:prstGeom prst="rect">
            <a:avLst/>
          </a:prstGeom>
        </p:spPr>
      </p:pic>
    </p:spTree>
    <p:extLst>
      <p:ext uri="{BB962C8B-B14F-4D97-AF65-F5344CB8AC3E}">
        <p14:creationId xmlns:p14="http://schemas.microsoft.com/office/powerpoint/2010/main" val="12091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E889EA0-3BBB-43E1-B07E-81D9D5173D99}" type="slidenum">
              <a:rPr lang="zh-CN" altLang="en-US" smtClean="0"/>
              <a:t>11</a:t>
            </a:fld>
            <a:endParaRPr lang="zh-CN" altLang="en-US"/>
          </a:p>
        </p:txBody>
      </p:sp>
      <p:pic>
        <p:nvPicPr>
          <p:cNvPr id="4" name="图片 3">
            <a:extLst>
              <a:ext uri="{FF2B5EF4-FFF2-40B4-BE49-F238E27FC236}">
                <a16:creationId xmlns:a16="http://schemas.microsoft.com/office/drawing/2014/main" id="{D7D2B2C4-E005-FA81-BD5F-AFF9429BD1CB}"/>
              </a:ext>
            </a:extLst>
          </p:cNvPr>
          <p:cNvPicPr>
            <a:picLocks noChangeAspect="1"/>
          </p:cNvPicPr>
          <p:nvPr/>
        </p:nvPicPr>
        <p:blipFill>
          <a:blip r:embed="rId3"/>
          <a:stretch>
            <a:fillRect/>
          </a:stretch>
        </p:blipFill>
        <p:spPr>
          <a:xfrm>
            <a:off x="2847521" y="13811"/>
            <a:ext cx="6496957" cy="6830378"/>
          </a:xfrm>
          <a:prstGeom prst="rect">
            <a:avLst/>
          </a:prstGeom>
        </p:spPr>
      </p:pic>
    </p:spTree>
    <p:extLst>
      <p:ext uri="{BB962C8B-B14F-4D97-AF65-F5344CB8AC3E}">
        <p14:creationId xmlns:p14="http://schemas.microsoft.com/office/powerpoint/2010/main" val="343146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E889EA0-3BBB-43E1-B07E-81D9D5173D99}" type="slidenum">
              <a:rPr lang="zh-CN" altLang="en-US" smtClean="0"/>
              <a:t>12</a:t>
            </a:fld>
            <a:endParaRPr lang="zh-CN" altLang="en-US"/>
          </a:p>
        </p:txBody>
      </p:sp>
      <p:pic>
        <p:nvPicPr>
          <p:cNvPr id="4" name="图片 3">
            <a:extLst>
              <a:ext uri="{FF2B5EF4-FFF2-40B4-BE49-F238E27FC236}">
                <a16:creationId xmlns:a16="http://schemas.microsoft.com/office/drawing/2014/main" id="{D1103B67-641A-B3A4-2F87-5AE865A21B03}"/>
              </a:ext>
            </a:extLst>
          </p:cNvPr>
          <p:cNvPicPr>
            <a:picLocks noChangeAspect="1"/>
          </p:cNvPicPr>
          <p:nvPr/>
        </p:nvPicPr>
        <p:blipFill>
          <a:blip r:embed="rId3"/>
          <a:stretch>
            <a:fillRect/>
          </a:stretch>
        </p:blipFill>
        <p:spPr>
          <a:xfrm>
            <a:off x="194654" y="1799771"/>
            <a:ext cx="11553674" cy="2956783"/>
          </a:xfrm>
          <a:prstGeom prst="rect">
            <a:avLst/>
          </a:prstGeom>
        </p:spPr>
      </p:pic>
    </p:spTree>
    <p:extLst>
      <p:ext uri="{BB962C8B-B14F-4D97-AF65-F5344CB8AC3E}">
        <p14:creationId xmlns:p14="http://schemas.microsoft.com/office/powerpoint/2010/main" val="231192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E889EA0-3BBB-43E1-B07E-81D9D5173D99}" type="slidenum">
              <a:rPr lang="zh-CN" altLang="en-US" smtClean="0"/>
              <a:t>13</a:t>
            </a:fld>
            <a:endParaRPr lang="zh-CN" altLang="en-US"/>
          </a:p>
        </p:txBody>
      </p:sp>
      <p:pic>
        <p:nvPicPr>
          <p:cNvPr id="4" name="图片 3">
            <a:extLst>
              <a:ext uri="{FF2B5EF4-FFF2-40B4-BE49-F238E27FC236}">
                <a16:creationId xmlns:a16="http://schemas.microsoft.com/office/drawing/2014/main" id="{E04E4328-AF61-8B07-EA3C-4D69499A7EB1}"/>
              </a:ext>
            </a:extLst>
          </p:cNvPr>
          <p:cNvPicPr>
            <a:picLocks noChangeAspect="1"/>
          </p:cNvPicPr>
          <p:nvPr/>
        </p:nvPicPr>
        <p:blipFill>
          <a:blip r:embed="rId3"/>
          <a:stretch>
            <a:fillRect/>
          </a:stretch>
        </p:blipFill>
        <p:spPr>
          <a:xfrm>
            <a:off x="2635770" y="1401530"/>
            <a:ext cx="7751546" cy="4314656"/>
          </a:xfrm>
          <a:prstGeom prst="rect">
            <a:avLst/>
          </a:prstGeom>
        </p:spPr>
      </p:pic>
    </p:spTree>
    <p:extLst>
      <p:ext uri="{BB962C8B-B14F-4D97-AF65-F5344CB8AC3E}">
        <p14:creationId xmlns:p14="http://schemas.microsoft.com/office/powerpoint/2010/main" val="114259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14</a:t>
            </a:fld>
            <a:endParaRPr lang="zh-CN" altLang="en-US"/>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pic>
        <p:nvPicPr>
          <p:cNvPr id="7" name="图片 6">
            <a:extLst>
              <a:ext uri="{FF2B5EF4-FFF2-40B4-BE49-F238E27FC236}">
                <a16:creationId xmlns:a16="http://schemas.microsoft.com/office/drawing/2014/main" id="{D3777DFA-8F69-9C61-F9F4-4E083BA941EA}"/>
              </a:ext>
            </a:extLst>
          </p:cNvPr>
          <p:cNvPicPr>
            <a:picLocks noChangeAspect="1"/>
          </p:cNvPicPr>
          <p:nvPr/>
        </p:nvPicPr>
        <p:blipFill>
          <a:blip r:embed="rId3"/>
          <a:stretch>
            <a:fillRect/>
          </a:stretch>
        </p:blipFill>
        <p:spPr>
          <a:xfrm>
            <a:off x="2036745" y="1074481"/>
            <a:ext cx="8803853" cy="4709037"/>
          </a:xfrm>
          <a:prstGeom prst="rect">
            <a:avLst/>
          </a:prstGeom>
        </p:spPr>
      </p:pic>
    </p:spTree>
    <p:extLst>
      <p:ext uri="{BB962C8B-B14F-4D97-AF65-F5344CB8AC3E}">
        <p14:creationId xmlns:p14="http://schemas.microsoft.com/office/powerpoint/2010/main" val="3357177268"/>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15</a:t>
            </a:fld>
            <a:endParaRPr lang="zh-CN" altLang="en-US"/>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pic>
        <p:nvPicPr>
          <p:cNvPr id="7" name="图片 6">
            <a:extLst>
              <a:ext uri="{FF2B5EF4-FFF2-40B4-BE49-F238E27FC236}">
                <a16:creationId xmlns:a16="http://schemas.microsoft.com/office/drawing/2014/main" id="{BF5AAFC1-85DB-5418-71E7-C52CCB121678}"/>
              </a:ext>
            </a:extLst>
          </p:cNvPr>
          <p:cNvPicPr>
            <a:picLocks noChangeAspect="1"/>
          </p:cNvPicPr>
          <p:nvPr/>
        </p:nvPicPr>
        <p:blipFill>
          <a:blip r:embed="rId3"/>
          <a:stretch>
            <a:fillRect/>
          </a:stretch>
        </p:blipFill>
        <p:spPr>
          <a:xfrm>
            <a:off x="119639" y="1441992"/>
            <a:ext cx="11952721" cy="3613614"/>
          </a:xfrm>
          <a:prstGeom prst="rect">
            <a:avLst/>
          </a:prstGeom>
        </p:spPr>
      </p:pic>
      <p:sp>
        <p:nvSpPr>
          <p:cNvPr id="2" name="文本框 1">
            <a:extLst>
              <a:ext uri="{FF2B5EF4-FFF2-40B4-BE49-F238E27FC236}">
                <a16:creationId xmlns:a16="http://schemas.microsoft.com/office/drawing/2014/main" id="{9EEE9C74-FDCA-3BFF-57B8-ED7E7E39CB84}"/>
              </a:ext>
            </a:extLst>
          </p:cNvPr>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 </a:t>
            </a:r>
            <a:r>
              <a:rPr lang="zh-CN" altLang="en-US" sz="3600" dirty="0">
                <a:solidFill>
                  <a:schemeClr val="bg1"/>
                </a:solidFill>
              </a:rPr>
              <a:t>实验</a:t>
            </a:r>
          </a:p>
        </p:txBody>
      </p:sp>
    </p:spTree>
    <p:extLst>
      <p:ext uri="{BB962C8B-B14F-4D97-AF65-F5344CB8AC3E}">
        <p14:creationId xmlns:p14="http://schemas.microsoft.com/office/powerpoint/2010/main" val="232447929"/>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16</a:t>
            </a:fld>
            <a:endParaRPr lang="zh-CN" altLang="en-US"/>
          </a:p>
        </p:txBody>
      </p:sp>
      <p:sp>
        <p:nvSpPr>
          <p:cNvPr id="4" name="文本框 3">
            <a:extLst>
              <a:ext uri="{FF2B5EF4-FFF2-40B4-BE49-F238E27FC236}">
                <a16:creationId xmlns:a16="http://schemas.microsoft.com/office/drawing/2014/main" id="{EC76B813-7CEA-406E-9599-902F46BE3EBA}"/>
              </a:ext>
            </a:extLst>
          </p:cNvPr>
          <p:cNvSpPr txBox="1"/>
          <p:nvPr/>
        </p:nvSpPr>
        <p:spPr>
          <a:xfrm>
            <a:off x="5638800" y="2975810"/>
            <a:ext cx="65" cy="276999"/>
          </a:xfrm>
          <a:prstGeom prst="rect">
            <a:avLst/>
          </a:prstGeom>
          <a:noFill/>
        </p:spPr>
        <p:txBody>
          <a:bodyPr wrap="none" lIns="0" tIns="0" rIns="0" bIns="0" rtlCol="0">
            <a:spAutoFit/>
          </a:bodyPr>
          <a:lstStyle/>
          <a:p>
            <a:endParaRPr lang="zh-CN" altLang="en-US" dirty="0"/>
          </a:p>
        </p:txBody>
      </p:sp>
      <p:pic>
        <p:nvPicPr>
          <p:cNvPr id="2" name="图片 1">
            <a:extLst>
              <a:ext uri="{FF2B5EF4-FFF2-40B4-BE49-F238E27FC236}">
                <a16:creationId xmlns:a16="http://schemas.microsoft.com/office/drawing/2014/main" id="{3626F758-D282-7073-6CC4-7C1CE0137FAC}"/>
              </a:ext>
            </a:extLst>
          </p:cNvPr>
          <p:cNvPicPr>
            <a:picLocks noChangeAspect="1"/>
          </p:cNvPicPr>
          <p:nvPr/>
        </p:nvPicPr>
        <p:blipFill>
          <a:blip r:embed="rId3"/>
          <a:stretch>
            <a:fillRect/>
          </a:stretch>
        </p:blipFill>
        <p:spPr>
          <a:xfrm>
            <a:off x="452103" y="2685808"/>
            <a:ext cx="5807151" cy="2860750"/>
          </a:xfrm>
          <a:prstGeom prst="rect">
            <a:avLst/>
          </a:prstGeom>
        </p:spPr>
      </p:pic>
      <p:pic>
        <p:nvPicPr>
          <p:cNvPr id="5" name="图片 4">
            <a:extLst>
              <a:ext uri="{FF2B5EF4-FFF2-40B4-BE49-F238E27FC236}">
                <a16:creationId xmlns:a16="http://schemas.microsoft.com/office/drawing/2014/main" id="{5F48ECE2-4421-425A-9268-B53681B4F561}"/>
              </a:ext>
            </a:extLst>
          </p:cNvPr>
          <p:cNvPicPr>
            <a:picLocks noChangeAspect="1"/>
          </p:cNvPicPr>
          <p:nvPr/>
        </p:nvPicPr>
        <p:blipFill>
          <a:blip r:embed="rId4"/>
          <a:stretch>
            <a:fillRect/>
          </a:stretch>
        </p:blipFill>
        <p:spPr>
          <a:xfrm>
            <a:off x="6613535" y="2685808"/>
            <a:ext cx="5295430" cy="2860750"/>
          </a:xfrm>
          <a:prstGeom prst="rect">
            <a:avLst/>
          </a:prstGeom>
        </p:spPr>
      </p:pic>
      <p:sp>
        <p:nvSpPr>
          <p:cNvPr id="9" name="文本框 8">
            <a:extLst>
              <a:ext uri="{FF2B5EF4-FFF2-40B4-BE49-F238E27FC236}">
                <a16:creationId xmlns:a16="http://schemas.microsoft.com/office/drawing/2014/main" id="{F1189600-5D53-0788-4840-0DD6F3634BC2}"/>
              </a:ext>
            </a:extLst>
          </p:cNvPr>
          <p:cNvSpPr txBox="1"/>
          <p:nvPr/>
        </p:nvSpPr>
        <p:spPr>
          <a:xfrm>
            <a:off x="1325218" y="1441791"/>
            <a:ext cx="6096000" cy="369332"/>
          </a:xfrm>
          <a:prstGeom prst="rect">
            <a:avLst/>
          </a:prstGeom>
          <a:noFill/>
        </p:spPr>
        <p:txBody>
          <a:bodyPr wrap="square">
            <a:spAutoFit/>
          </a:bodyPr>
          <a:lstStyle/>
          <a:p>
            <a:r>
              <a:rPr lang="zh-CN" altLang="en-US" dirty="0">
                <a:solidFill>
                  <a:schemeClr val="bg1"/>
                </a:solidFill>
              </a:rPr>
              <a:t>生成元路径的路径实例</a:t>
            </a:r>
          </a:p>
        </p:txBody>
      </p:sp>
      <p:sp>
        <p:nvSpPr>
          <p:cNvPr id="11" name="文本框 10">
            <a:extLst>
              <a:ext uri="{FF2B5EF4-FFF2-40B4-BE49-F238E27FC236}">
                <a16:creationId xmlns:a16="http://schemas.microsoft.com/office/drawing/2014/main" id="{454000EF-305D-7BAB-88CB-FD13013DDA79}"/>
              </a:ext>
            </a:extLst>
          </p:cNvPr>
          <p:cNvSpPr txBox="1"/>
          <p:nvPr/>
        </p:nvSpPr>
        <p:spPr>
          <a:xfrm>
            <a:off x="7421218" y="2094262"/>
            <a:ext cx="6093994" cy="369332"/>
          </a:xfrm>
          <a:prstGeom prst="rect">
            <a:avLst/>
          </a:prstGeom>
          <a:noFill/>
        </p:spPr>
        <p:txBody>
          <a:bodyPr wrap="square">
            <a:spAutoFit/>
          </a:bodyPr>
          <a:lstStyle/>
          <a:p>
            <a:r>
              <a:rPr lang="zh-CN" altLang="en-US" dirty="0">
                <a:solidFill>
                  <a:schemeClr val="bg1"/>
                </a:solidFill>
              </a:rPr>
              <a:t>训练集的三元组 </a:t>
            </a:r>
          </a:p>
        </p:txBody>
      </p:sp>
      <p:sp>
        <p:nvSpPr>
          <p:cNvPr id="13" name="文本框 12">
            <a:extLst>
              <a:ext uri="{FF2B5EF4-FFF2-40B4-BE49-F238E27FC236}">
                <a16:creationId xmlns:a16="http://schemas.microsoft.com/office/drawing/2014/main" id="{EFAC908E-8408-1304-5689-BA3169B8D9B6}"/>
              </a:ext>
            </a:extLst>
          </p:cNvPr>
          <p:cNvSpPr txBox="1"/>
          <p:nvPr/>
        </p:nvSpPr>
        <p:spPr>
          <a:xfrm>
            <a:off x="1127961" y="2094262"/>
            <a:ext cx="6755730" cy="369332"/>
          </a:xfrm>
          <a:prstGeom prst="rect">
            <a:avLst/>
          </a:prstGeom>
          <a:noFill/>
        </p:spPr>
        <p:txBody>
          <a:bodyPr wrap="square">
            <a:spAutoFit/>
          </a:bodyPr>
          <a:lstStyle/>
          <a:p>
            <a:r>
              <a:rPr lang="zh-CN" altLang="en-US" dirty="0">
                <a:solidFill>
                  <a:schemeClr val="bg1"/>
                </a:solidFill>
              </a:rPr>
              <a:t>关系和关系名称/描述 </a:t>
            </a:r>
          </a:p>
        </p:txBody>
      </p:sp>
    </p:spTree>
    <p:extLst>
      <p:ext uri="{BB962C8B-B14F-4D97-AF65-F5344CB8AC3E}">
        <p14:creationId xmlns:p14="http://schemas.microsoft.com/office/powerpoint/2010/main" val="46465147"/>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17</a:t>
            </a:fld>
            <a:endParaRPr lang="zh-CN" altLang="en-US"/>
          </a:p>
        </p:txBody>
      </p:sp>
      <p:sp>
        <p:nvSpPr>
          <p:cNvPr id="4" name="文本框 3">
            <a:extLst>
              <a:ext uri="{FF2B5EF4-FFF2-40B4-BE49-F238E27FC236}">
                <a16:creationId xmlns:a16="http://schemas.microsoft.com/office/drawing/2014/main" id="{EC76B813-7CEA-406E-9599-902F46BE3EBA}"/>
              </a:ext>
            </a:extLst>
          </p:cNvPr>
          <p:cNvSpPr txBox="1"/>
          <p:nvPr/>
        </p:nvSpPr>
        <p:spPr>
          <a:xfrm>
            <a:off x="5638800" y="2975810"/>
            <a:ext cx="65" cy="276999"/>
          </a:xfrm>
          <a:prstGeom prst="rect">
            <a:avLst/>
          </a:prstGeom>
          <a:noFill/>
        </p:spPr>
        <p:txBody>
          <a:bodyPr wrap="none" lIns="0" tIns="0" rIns="0" bIns="0" rtlCol="0">
            <a:spAutoFit/>
          </a:bodyPr>
          <a:lstStyle/>
          <a:p>
            <a:endParaRPr lang="zh-CN" altLang="en-US" dirty="0"/>
          </a:p>
        </p:txBody>
      </p:sp>
      <p:pic>
        <p:nvPicPr>
          <p:cNvPr id="2" name="图片 1">
            <a:extLst>
              <a:ext uri="{FF2B5EF4-FFF2-40B4-BE49-F238E27FC236}">
                <a16:creationId xmlns:a16="http://schemas.microsoft.com/office/drawing/2014/main" id="{67000716-7FCE-35A7-0C78-070335EBB9A5}"/>
              </a:ext>
            </a:extLst>
          </p:cNvPr>
          <p:cNvPicPr>
            <a:picLocks noChangeAspect="1"/>
          </p:cNvPicPr>
          <p:nvPr/>
        </p:nvPicPr>
        <p:blipFill>
          <a:blip r:embed="rId3"/>
          <a:stretch>
            <a:fillRect/>
          </a:stretch>
        </p:blipFill>
        <p:spPr>
          <a:xfrm>
            <a:off x="1471517" y="902691"/>
            <a:ext cx="8899158" cy="2750649"/>
          </a:xfrm>
          <a:prstGeom prst="rect">
            <a:avLst/>
          </a:prstGeom>
        </p:spPr>
      </p:pic>
      <p:pic>
        <p:nvPicPr>
          <p:cNvPr id="5" name="图片 4">
            <a:extLst>
              <a:ext uri="{FF2B5EF4-FFF2-40B4-BE49-F238E27FC236}">
                <a16:creationId xmlns:a16="http://schemas.microsoft.com/office/drawing/2014/main" id="{554190F3-6C7B-3C04-319B-CCEF25F216AF}"/>
              </a:ext>
            </a:extLst>
          </p:cNvPr>
          <p:cNvPicPr>
            <a:picLocks noChangeAspect="1"/>
          </p:cNvPicPr>
          <p:nvPr/>
        </p:nvPicPr>
        <p:blipFill>
          <a:blip r:embed="rId4"/>
          <a:stretch>
            <a:fillRect/>
          </a:stretch>
        </p:blipFill>
        <p:spPr>
          <a:xfrm>
            <a:off x="300063" y="3970826"/>
            <a:ext cx="11591873" cy="2750649"/>
          </a:xfrm>
          <a:prstGeom prst="rect">
            <a:avLst/>
          </a:prstGeom>
        </p:spPr>
      </p:pic>
      <p:sp>
        <p:nvSpPr>
          <p:cNvPr id="7" name="文本框 6">
            <a:extLst>
              <a:ext uri="{FF2B5EF4-FFF2-40B4-BE49-F238E27FC236}">
                <a16:creationId xmlns:a16="http://schemas.microsoft.com/office/drawing/2014/main" id="{954F0BD3-684C-EF32-088E-247DFCFFED53}"/>
              </a:ext>
            </a:extLst>
          </p:cNvPr>
          <p:cNvSpPr txBox="1"/>
          <p:nvPr/>
        </p:nvSpPr>
        <p:spPr>
          <a:xfrm>
            <a:off x="809124" y="400539"/>
            <a:ext cx="6093994" cy="369332"/>
          </a:xfrm>
          <a:prstGeom prst="rect">
            <a:avLst/>
          </a:prstGeom>
          <a:noFill/>
        </p:spPr>
        <p:txBody>
          <a:bodyPr wrap="square">
            <a:spAutoFit/>
          </a:bodyPr>
          <a:lstStyle/>
          <a:p>
            <a:r>
              <a:rPr lang="zh-CN" altLang="en-US">
                <a:solidFill>
                  <a:schemeClr val="bg1"/>
                </a:solidFill>
              </a:rPr>
              <a:t>测试集的三元组 </a:t>
            </a:r>
            <a:endParaRPr lang="zh-CN" altLang="en-US" dirty="0">
              <a:solidFill>
                <a:schemeClr val="bg1"/>
              </a:solidFill>
            </a:endParaRPr>
          </a:p>
        </p:txBody>
      </p:sp>
      <p:sp>
        <p:nvSpPr>
          <p:cNvPr id="9" name="文本框 8">
            <a:extLst>
              <a:ext uri="{FF2B5EF4-FFF2-40B4-BE49-F238E27FC236}">
                <a16:creationId xmlns:a16="http://schemas.microsoft.com/office/drawing/2014/main" id="{99E1E3EF-E859-FF4D-EF4F-B7AA262CF385}"/>
              </a:ext>
            </a:extLst>
          </p:cNvPr>
          <p:cNvSpPr txBox="1"/>
          <p:nvPr/>
        </p:nvSpPr>
        <p:spPr>
          <a:xfrm>
            <a:off x="300063" y="3601494"/>
            <a:ext cx="6093994" cy="369332"/>
          </a:xfrm>
          <a:prstGeom prst="rect">
            <a:avLst/>
          </a:prstGeom>
          <a:noFill/>
        </p:spPr>
        <p:txBody>
          <a:bodyPr wrap="square">
            <a:spAutoFit/>
          </a:bodyPr>
          <a:lstStyle/>
          <a:p>
            <a:r>
              <a:rPr lang="zh-CN" altLang="en-US" dirty="0">
                <a:solidFill>
                  <a:schemeClr val="bg1"/>
                </a:solidFill>
              </a:rPr>
              <a:t>三分类器的标号 </a:t>
            </a:r>
          </a:p>
        </p:txBody>
      </p:sp>
    </p:spTree>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E889EA0-3BBB-43E1-B07E-81D9D5173D99}" type="slidenum">
              <a:rPr lang="zh-CN" altLang="en-US" smtClean="0"/>
              <a:t>18</a:t>
            </a:fld>
            <a:endParaRPr lang="zh-CN" altLang="en-US"/>
          </a:p>
        </p:txBody>
      </p:sp>
      <p:pic>
        <p:nvPicPr>
          <p:cNvPr id="4" name="图片 3">
            <a:extLst>
              <a:ext uri="{FF2B5EF4-FFF2-40B4-BE49-F238E27FC236}">
                <a16:creationId xmlns:a16="http://schemas.microsoft.com/office/drawing/2014/main" id="{ED736DE3-44BE-761B-C82A-A288866622A8}"/>
              </a:ext>
            </a:extLst>
          </p:cNvPr>
          <p:cNvPicPr>
            <a:picLocks noChangeAspect="1"/>
          </p:cNvPicPr>
          <p:nvPr/>
        </p:nvPicPr>
        <p:blipFill>
          <a:blip r:embed="rId3"/>
          <a:stretch>
            <a:fillRect/>
          </a:stretch>
        </p:blipFill>
        <p:spPr>
          <a:xfrm>
            <a:off x="1931900" y="529803"/>
            <a:ext cx="8328199" cy="5410430"/>
          </a:xfrm>
          <a:prstGeom prst="rect">
            <a:avLst/>
          </a:prstGeom>
        </p:spPr>
      </p:pic>
    </p:spTree>
    <p:extLst>
      <p:ext uri="{BB962C8B-B14F-4D97-AF65-F5344CB8AC3E}">
        <p14:creationId xmlns:p14="http://schemas.microsoft.com/office/powerpoint/2010/main" val="306555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19</a:t>
            </a:fld>
            <a:endParaRPr lang="zh-CN" altLang="en-US"/>
          </a:p>
        </p:txBody>
      </p:sp>
      <p:sp>
        <p:nvSpPr>
          <p:cNvPr id="4" name="文本框 3">
            <a:extLst>
              <a:ext uri="{FF2B5EF4-FFF2-40B4-BE49-F238E27FC236}">
                <a16:creationId xmlns:a16="http://schemas.microsoft.com/office/drawing/2014/main" id="{EC76B813-7CEA-406E-9599-902F46BE3EBA}"/>
              </a:ext>
            </a:extLst>
          </p:cNvPr>
          <p:cNvSpPr txBox="1"/>
          <p:nvPr/>
        </p:nvSpPr>
        <p:spPr>
          <a:xfrm>
            <a:off x="5638800" y="2975810"/>
            <a:ext cx="65" cy="276999"/>
          </a:xfrm>
          <a:prstGeom prst="rect">
            <a:avLst/>
          </a:prstGeom>
          <a:noFill/>
        </p:spPr>
        <p:txBody>
          <a:bodyPr wrap="none" lIns="0" tIns="0" rIns="0" bIns="0" rtlCol="0">
            <a:spAutoFit/>
          </a:bodyPr>
          <a:lstStyle/>
          <a:p>
            <a:endParaRPr lang="zh-CN" altLang="en-US" dirty="0"/>
          </a:p>
        </p:txBody>
      </p:sp>
      <p:pic>
        <p:nvPicPr>
          <p:cNvPr id="2" name="图片 1">
            <a:extLst>
              <a:ext uri="{FF2B5EF4-FFF2-40B4-BE49-F238E27FC236}">
                <a16:creationId xmlns:a16="http://schemas.microsoft.com/office/drawing/2014/main" id="{90906F43-6195-B7C2-1C37-AF5A754C5750}"/>
              </a:ext>
            </a:extLst>
          </p:cNvPr>
          <p:cNvPicPr>
            <a:picLocks noChangeAspect="1"/>
          </p:cNvPicPr>
          <p:nvPr/>
        </p:nvPicPr>
        <p:blipFill>
          <a:blip r:embed="rId3"/>
          <a:stretch>
            <a:fillRect/>
          </a:stretch>
        </p:blipFill>
        <p:spPr>
          <a:xfrm>
            <a:off x="1946589" y="691881"/>
            <a:ext cx="8298821" cy="5235158"/>
          </a:xfrm>
          <a:prstGeom prst="rect">
            <a:avLst/>
          </a:prstGeom>
        </p:spPr>
      </p:pic>
    </p:spTree>
    <p:extLst>
      <p:ext uri="{BB962C8B-B14F-4D97-AF65-F5344CB8AC3E}">
        <p14:creationId xmlns:p14="http://schemas.microsoft.com/office/powerpoint/2010/main" val="3462318220"/>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p:cNvSpPr>
          <p:nvPr/>
        </p:nvSpPr>
        <p:spPr>
          <a:xfrm>
            <a:off x="4274633" y="725425"/>
            <a:ext cx="3284407" cy="1187054"/>
          </a:xfrm>
          <a:prstGeom prst="rect">
            <a:avLst/>
          </a:prstGeom>
        </p:spPr>
        <p:txBody>
          <a:bodyPr vert="horz" wrap="square" lIns="94645" tIns="47323" rIns="94645" bIns="47323"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800" b="1" dirty="0">
                <a:solidFill>
                  <a:schemeClr val="bg1"/>
                </a:solidFill>
                <a:latin typeface="+mn-ea"/>
                <a:ea typeface="+mn-ea"/>
              </a:rPr>
              <a:t>报 告 内 容</a:t>
            </a:r>
          </a:p>
        </p:txBody>
      </p:sp>
      <p:sp>
        <p:nvSpPr>
          <p:cNvPr id="4" name="灯片编号占位符 3"/>
          <p:cNvSpPr>
            <a:spLocks noGrp="1"/>
          </p:cNvSpPr>
          <p:nvPr>
            <p:ph type="sldNum" sz="quarter" idx="12"/>
          </p:nvPr>
        </p:nvSpPr>
        <p:spPr/>
        <p:txBody>
          <a:bodyPr/>
          <a:lstStyle/>
          <a:p>
            <a:fld id="{8E889EA0-3BBB-43E1-B07E-81D9D5173D99}" type="slidenum">
              <a:rPr lang="zh-CN" altLang="en-US" smtClean="0"/>
              <a:t>2</a:t>
            </a:fld>
            <a:endParaRPr lang="zh-CN" altLang="en-US"/>
          </a:p>
        </p:txBody>
      </p:sp>
      <p:sp>
        <p:nvSpPr>
          <p:cNvPr id="5" name="Rectangle 3">
            <a:extLst>
              <a:ext uri="{FF2B5EF4-FFF2-40B4-BE49-F238E27FC236}">
                <a16:creationId xmlns:a16="http://schemas.microsoft.com/office/drawing/2014/main" id="{2002F8AB-2336-4EF2-91E6-0DDBAE9E6B13}"/>
              </a:ext>
            </a:extLst>
          </p:cNvPr>
          <p:cNvSpPr txBox="1">
            <a:spLocks noChangeArrowheads="1"/>
          </p:cNvSpPr>
          <p:nvPr/>
        </p:nvSpPr>
        <p:spPr>
          <a:xfrm>
            <a:off x="3349203" y="2474975"/>
            <a:ext cx="4951412" cy="3657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defTabSz="1061720">
              <a:lnSpc>
                <a:spcPct val="80000"/>
              </a:lnSpc>
              <a:spcBef>
                <a:spcPct val="30000"/>
              </a:spcBef>
              <a:spcAft>
                <a:spcPct val="30000"/>
              </a:spcAft>
              <a:buFont typeface="Wingdings" panose="05000000000000000000" pitchFamily="2" charset="2"/>
              <a:buNone/>
              <a:defRPr/>
            </a:pPr>
            <a:r>
              <a:rPr lang="en-US" altLang="zh-CN" sz="4000" dirty="0">
                <a:solidFill>
                  <a:schemeClr val="bg1"/>
                </a:solidFill>
                <a:effectLst>
                  <a:outerShdw blurRad="38100" dist="38100" dir="2700000" algn="tl">
                    <a:srgbClr val="000000"/>
                  </a:outerShdw>
                </a:effectLst>
                <a:latin typeface="Times New Roman" panose="02020603050405020304" pitchFamily="18" charset="0"/>
              </a:rPr>
              <a:t>1. </a:t>
            </a:r>
            <a:r>
              <a:rPr lang="zh-CN" altLang="en-US" sz="4000" dirty="0">
                <a:solidFill>
                  <a:schemeClr val="bg1"/>
                </a:solidFill>
                <a:effectLst>
                  <a:outerShdw blurRad="38100" dist="38100" dir="2700000" algn="tl">
                    <a:srgbClr val="000000"/>
                  </a:outerShdw>
                </a:effectLst>
                <a:latin typeface="Times New Roman" panose="02020603050405020304" pitchFamily="18" charset="0"/>
              </a:rPr>
              <a:t>研究背景</a:t>
            </a:r>
            <a:r>
              <a:rPr lang="en-US" altLang="zh-CN" sz="4000" dirty="0">
                <a:solidFill>
                  <a:schemeClr val="bg1"/>
                </a:solidFill>
                <a:effectLst>
                  <a:outerShdw blurRad="38100" dist="38100" dir="2700000" algn="tl">
                    <a:srgbClr val="000000"/>
                  </a:outerShdw>
                </a:effectLst>
                <a:latin typeface="Times New Roman" panose="02020603050405020304" pitchFamily="18" charset="0"/>
              </a:rPr>
              <a:t> </a:t>
            </a:r>
            <a:endParaRPr lang="zh-CN" altLang="en-US" sz="4000" dirty="0">
              <a:solidFill>
                <a:schemeClr val="bg1"/>
              </a:solidFill>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r>
              <a:rPr lang="en-US" altLang="zh-CN" sz="4000" dirty="0">
                <a:solidFill>
                  <a:schemeClr val="bg1"/>
                </a:solidFill>
                <a:effectLst>
                  <a:outerShdw blurRad="38100" dist="38100" dir="2700000" algn="tl">
                    <a:srgbClr val="000000"/>
                  </a:outerShdw>
                </a:effectLst>
                <a:latin typeface="Times New Roman" panose="02020603050405020304" pitchFamily="18" charset="0"/>
              </a:rPr>
              <a:t>2. </a:t>
            </a:r>
            <a:r>
              <a:rPr lang="zh-CN" altLang="en-US" sz="4000" dirty="0">
                <a:solidFill>
                  <a:schemeClr val="bg1"/>
                </a:solidFill>
                <a:effectLst>
                  <a:outerShdw blurRad="38100" dist="38100" dir="2700000" algn="tl">
                    <a:srgbClr val="000000"/>
                  </a:outerShdw>
                </a:effectLst>
                <a:latin typeface="Times New Roman" panose="02020603050405020304" pitchFamily="18" charset="0"/>
              </a:rPr>
              <a:t>主要内容</a:t>
            </a:r>
            <a:endParaRPr lang="en-US" altLang="zh-CN" sz="4000" dirty="0">
              <a:solidFill>
                <a:schemeClr val="bg1"/>
              </a:solidFill>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r>
              <a:rPr lang="en-US" altLang="zh-CN" sz="4000" dirty="0">
                <a:solidFill>
                  <a:schemeClr val="bg1"/>
                </a:solidFill>
                <a:effectLst>
                  <a:outerShdw blurRad="38100" dist="38100" dir="2700000" algn="tl">
                    <a:srgbClr val="000000"/>
                  </a:outerShdw>
                </a:effectLst>
                <a:latin typeface="Times New Roman" panose="02020603050405020304" pitchFamily="18" charset="0"/>
              </a:rPr>
              <a:t>3. </a:t>
            </a:r>
            <a:r>
              <a:rPr lang="zh-CN" altLang="en-US" sz="4000" dirty="0">
                <a:solidFill>
                  <a:schemeClr val="bg1"/>
                </a:solidFill>
                <a:effectLst>
                  <a:outerShdw blurRad="38100" dist="38100" dir="2700000" algn="tl">
                    <a:srgbClr val="000000"/>
                  </a:outerShdw>
                </a:effectLst>
                <a:latin typeface="Times New Roman" panose="02020603050405020304" pitchFamily="18" charset="0"/>
              </a:rPr>
              <a:t>总结</a:t>
            </a:r>
          </a:p>
          <a:p>
            <a:pPr marL="609600" indent="-609600" defTabSz="1061720">
              <a:lnSpc>
                <a:spcPct val="80000"/>
              </a:lnSpc>
              <a:spcBef>
                <a:spcPct val="30000"/>
              </a:spcBef>
              <a:spcAft>
                <a:spcPct val="30000"/>
              </a:spcAft>
              <a:buFont typeface="Wingdings" panose="05000000000000000000" pitchFamily="2" charset="2"/>
              <a:buNone/>
              <a:defRPr/>
            </a:pPr>
            <a:endParaRPr lang="zh-CN" altLang="en-US" sz="3600" dirty="0">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endParaRPr lang="zh-CN" altLang="en-US" sz="3300" dirty="0">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endParaRPr lang="en-US" altLang="zh-CN" sz="3300" dirty="0">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endParaRPr lang="en-US" altLang="zh-CN" sz="3300" dirty="0">
              <a:effectLst>
                <a:outerShdw blurRad="38100" dist="38100" dir="2700000" algn="tl">
                  <a:srgbClr val="000000"/>
                </a:outerShdw>
              </a:effectLst>
              <a:latin typeface="Times New Roman" panose="02020603050405020304" pitchFamily="18" charset="0"/>
            </a:endParaRPr>
          </a:p>
        </p:txBody>
      </p:sp>
    </p:spTree>
  </p:cSld>
  <p:clrMapOvr>
    <a:masterClrMapping/>
  </p:clrMapOvr>
  <p:transition advTm="2032"/>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20</a:t>
            </a:fld>
            <a:endParaRPr lang="zh-CN" altLang="en-US"/>
          </a:p>
        </p:txBody>
      </p:sp>
      <p:sp>
        <p:nvSpPr>
          <p:cNvPr id="4" name="文本框 3">
            <a:extLst>
              <a:ext uri="{FF2B5EF4-FFF2-40B4-BE49-F238E27FC236}">
                <a16:creationId xmlns:a16="http://schemas.microsoft.com/office/drawing/2014/main" id="{EC76B813-7CEA-406E-9599-902F46BE3EBA}"/>
              </a:ext>
            </a:extLst>
          </p:cNvPr>
          <p:cNvSpPr txBox="1"/>
          <p:nvPr/>
        </p:nvSpPr>
        <p:spPr>
          <a:xfrm>
            <a:off x="5638800" y="2975810"/>
            <a:ext cx="65" cy="276999"/>
          </a:xfrm>
          <a:prstGeom prst="rect">
            <a:avLst/>
          </a:prstGeom>
          <a:noFill/>
        </p:spPr>
        <p:txBody>
          <a:bodyPr wrap="none" lIns="0" tIns="0" rIns="0" bIns="0" rtlCol="0">
            <a:spAutoFit/>
          </a:bodyPr>
          <a:lstStyle/>
          <a:p>
            <a:endParaRPr lang="zh-CN" altLang="en-US" dirty="0"/>
          </a:p>
        </p:txBody>
      </p:sp>
      <p:pic>
        <p:nvPicPr>
          <p:cNvPr id="5" name="图片 4">
            <a:extLst>
              <a:ext uri="{FF2B5EF4-FFF2-40B4-BE49-F238E27FC236}">
                <a16:creationId xmlns:a16="http://schemas.microsoft.com/office/drawing/2014/main" id="{D11BEF4D-D1C2-70F0-AA48-0129B2EA0216}"/>
              </a:ext>
            </a:extLst>
          </p:cNvPr>
          <p:cNvPicPr>
            <a:picLocks noChangeAspect="1"/>
          </p:cNvPicPr>
          <p:nvPr/>
        </p:nvPicPr>
        <p:blipFill>
          <a:blip r:embed="rId3"/>
          <a:stretch>
            <a:fillRect/>
          </a:stretch>
        </p:blipFill>
        <p:spPr>
          <a:xfrm>
            <a:off x="2938542" y="2205521"/>
            <a:ext cx="4703037" cy="3523769"/>
          </a:xfrm>
          <a:prstGeom prst="rect">
            <a:avLst/>
          </a:prstGeom>
        </p:spPr>
      </p:pic>
      <p:sp>
        <p:nvSpPr>
          <p:cNvPr id="6" name="文本框 5">
            <a:extLst>
              <a:ext uri="{FF2B5EF4-FFF2-40B4-BE49-F238E27FC236}">
                <a16:creationId xmlns:a16="http://schemas.microsoft.com/office/drawing/2014/main" id="{F6D334A1-C3E5-CB77-F420-FA907FFF9395}"/>
              </a:ext>
            </a:extLst>
          </p:cNvPr>
          <p:cNvSpPr txBox="1"/>
          <p:nvPr/>
        </p:nvSpPr>
        <p:spPr>
          <a:xfrm>
            <a:off x="1364529" y="932130"/>
            <a:ext cx="9753600" cy="646331"/>
          </a:xfrm>
          <a:prstGeom prst="rect">
            <a:avLst/>
          </a:prstGeom>
          <a:noFill/>
        </p:spPr>
        <p:txBody>
          <a:bodyPr wrap="square" rtlCol="0">
            <a:spAutoFit/>
          </a:bodyPr>
          <a:lstStyle/>
          <a:p>
            <a:pPr>
              <a:lnSpc>
                <a:spcPct val="150000"/>
              </a:lnSpc>
            </a:pPr>
            <a:r>
              <a:rPr lang="zh-CN" altLang="en-US" sz="2400" b="1" dirty="0">
                <a:solidFill>
                  <a:schemeClr val="bg1"/>
                </a:solidFill>
                <a:ea typeface="+mn-lt"/>
              </a:rPr>
              <a:t>评价指标：精确率、召回率、</a:t>
            </a:r>
            <a:r>
              <a:rPr lang="en-US" altLang="zh-CN" sz="2400" b="1" dirty="0">
                <a:solidFill>
                  <a:schemeClr val="bg1"/>
                </a:solidFill>
                <a:ea typeface="+mn-lt"/>
              </a:rPr>
              <a:t>F1−measure(q)</a:t>
            </a:r>
          </a:p>
        </p:txBody>
      </p:sp>
    </p:spTree>
    <p:extLst>
      <p:ext uri="{BB962C8B-B14F-4D97-AF65-F5344CB8AC3E}">
        <p14:creationId xmlns:p14="http://schemas.microsoft.com/office/powerpoint/2010/main" val="558153879"/>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E889EA0-3BBB-43E1-B07E-81D9D5173D99}" type="slidenum">
              <a:rPr lang="zh-CN" altLang="en-US" smtClean="0"/>
              <a:t>21</a:t>
            </a:fld>
            <a:endParaRPr lang="zh-CN" altLang="en-US"/>
          </a:p>
        </p:txBody>
      </p:sp>
      <p:pic>
        <p:nvPicPr>
          <p:cNvPr id="6" name="图片 5">
            <a:extLst>
              <a:ext uri="{FF2B5EF4-FFF2-40B4-BE49-F238E27FC236}">
                <a16:creationId xmlns:a16="http://schemas.microsoft.com/office/drawing/2014/main" id="{170ACEDC-0441-6F26-0A6B-7356EDA586B1}"/>
              </a:ext>
            </a:extLst>
          </p:cNvPr>
          <p:cNvPicPr>
            <a:picLocks noChangeAspect="1"/>
          </p:cNvPicPr>
          <p:nvPr/>
        </p:nvPicPr>
        <p:blipFill>
          <a:blip r:embed="rId3"/>
          <a:stretch>
            <a:fillRect/>
          </a:stretch>
        </p:blipFill>
        <p:spPr>
          <a:xfrm>
            <a:off x="6793168" y="2046514"/>
            <a:ext cx="5303331" cy="3406371"/>
          </a:xfrm>
          <a:prstGeom prst="rect">
            <a:avLst/>
          </a:prstGeom>
        </p:spPr>
      </p:pic>
      <p:pic>
        <p:nvPicPr>
          <p:cNvPr id="7" name="图片 6">
            <a:extLst>
              <a:ext uri="{FF2B5EF4-FFF2-40B4-BE49-F238E27FC236}">
                <a16:creationId xmlns:a16="http://schemas.microsoft.com/office/drawing/2014/main" id="{72C02C64-D97D-6D0E-6BF1-85F25EE60472}"/>
              </a:ext>
            </a:extLst>
          </p:cNvPr>
          <p:cNvPicPr>
            <a:picLocks noChangeAspect="1"/>
          </p:cNvPicPr>
          <p:nvPr/>
        </p:nvPicPr>
        <p:blipFill>
          <a:blip r:embed="rId4"/>
          <a:stretch>
            <a:fillRect/>
          </a:stretch>
        </p:blipFill>
        <p:spPr>
          <a:xfrm>
            <a:off x="255647" y="1405112"/>
            <a:ext cx="6391895" cy="4047773"/>
          </a:xfrm>
          <a:prstGeom prst="rect">
            <a:avLst/>
          </a:prstGeom>
        </p:spPr>
      </p:pic>
    </p:spTree>
    <p:extLst>
      <p:ext uri="{BB962C8B-B14F-4D97-AF65-F5344CB8AC3E}">
        <p14:creationId xmlns:p14="http://schemas.microsoft.com/office/powerpoint/2010/main" val="349839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22</a:t>
            </a:fld>
            <a:endParaRPr lang="zh-CN" altLang="en-US"/>
          </a:p>
        </p:txBody>
      </p:sp>
      <p:sp>
        <p:nvSpPr>
          <p:cNvPr id="4" name="文本框 3">
            <a:extLst>
              <a:ext uri="{FF2B5EF4-FFF2-40B4-BE49-F238E27FC236}">
                <a16:creationId xmlns:a16="http://schemas.microsoft.com/office/drawing/2014/main" id="{EC76B813-7CEA-406E-9599-902F46BE3EBA}"/>
              </a:ext>
            </a:extLst>
          </p:cNvPr>
          <p:cNvSpPr txBox="1"/>
          <p:nvPr/>
        </p:nvSpPr>
        <p:spPr>
          <a:xfrm>
            <a:off x="5638800" y="2975810"/>
            <a:ext cx="65" cy="276999"/>
          </a:xfrm>
          <a:prstGeom prst="rect">
            <a:avLst/>
          </a:prstGeom>
          <a:noFill/>
        </p:spPr>
        <p:txBody>
          <a:bodyPr wrap="none" lIns="0" tIns="0" rIns="0" bIns="0" rtlCol="0">
            <a:spAutoFit/>
          </a:bodyPr>
          <a:lstStyle/>
          <a:p>
            <a:endParaRPr lang="zh-CN" altLang="en-US" dirty="0"/>
          </a:p>
        </p:txBody>
      </p:sp>
      <p:pic>
        <p:nvPicPr>
          <p:cNvPr id="5" name="图片 4">
            <a:extLst>
              <a:ext uri="{FF2B5EF4-FFF2-40B4-BE49-F238E27FC236}">
                <a16:creationId xmlns:a16="http://schemas.microsoft.com/office/drawing/2014/main" id="{613CB63A-2514-8B01-33AB-7FBEFEB6EA01}"/>
              </a:ext>
            </a:extLst>
          </p:cNvPr>
          <p:cNvPicPr>
            <a:picLocks noChangeAspect="1"/>
          </p:cNvPicPr>
          <p:nvPr/>
        </p:nvPicPr>
        <p:blipFill>
          <a:blip r:embed="rId3"/>
          <a:stretch>
            <a:fillRect/>
          </a:stretch>
        </p:blipFill>
        <p:spPr>
          <a:xfrm>
            <a:off x="2159711" y="261961"/>
            <a:ext cx="6262234" cy="2199810"/>
          </a:xfrm>
          <a:prstGeom prst="rect">
            <a:avLst/>
          </a:prstGeom>
        </p:spPr>
      </p:pic>
      <p:pic>
        <p:nvPicPr>
          <p:cNvPr id="7" name="图片 6">
            <a:extLst>
              <a:ext uri="{FF2B5EF4-FFF2-40B4-BE49-F238E27FC236}">
                <a16:creationId xmlns:a16="http://schemas.microsoft.com/office/drawing/2014/main" id="{3072CA91-41BC-80F7-5624-11528F197B1E}"/>
              </a:ext>
            </a:extLst>
          </p:cNvPr>
          <p:cNvPicPr>
            <a:picLocks noChangeAspect="1"/>
          </p:cNvPicPr>
          <p:nvPr/>
        </p:nvPicPr>
        <p:blipFill>
          <a:blip r:embed="rId4"/>
          <a:stretch>
            <a:fillRect/>
          </a:stretch>
        </p:blipFill>
        <p:spPr>
          <a:xfrm>
            <a:off x="2159711" y="2633117"/>
            <a:ext cx="6743657" cy="4007101"/>
          </a:xfrm>
          <a:prstGeom prst="rect">
            <a:avLst/>
          </a:prstGeom>
        </p:spPr>
      </p:pic>
    </p:spTree>
    <p:extLst>
      <p:ext uri="{BB962C8B-B14F-4D97-AF65-F5344CB8AC3E}">
        <p14:creationId xmlns:p14="http://schemas.microsoft.com/office/powerpoint/2010/main" val="2214738529"/>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23</a:t>
            </a:fld>
            <a:endParaRPr lang="zh-CN" altLang="en-US"/>
          </a:p>
        </p:txBody>
      </p:sp>
      <p:sp>
        <p:nvSpPr>
          <p:cNvPr id="4" name="文本框 3">
            <a:extLst>
              <a:ext uri="{FF2B5EF4-FFF2-40B4-BE49-F238E27FC236}">
                <a16:creationId xmlns:a16="http://schemas.microsoft.com/office/drawing/2014/main" id="{EC76B813-7CEA-406E-9599-902F46BE3EBA}"/>
              </a:ext>
            </a:extLst>
          </p:cNvPr>
          <p:cNvSpPr txBox="1"/>
          <p:nvPr/>
        </p:nvSpPr>
        <p:spPr>
          <a:xfrm>
            <a:off x="5638800" y="2975810"/>
            <a:ext cx="65" cy="276999"/>
          </a:xfrm>
          <a:prstGeom prst="rect">
            <a:avLst/>
          </a:prstGeom>
          <a:noFill/>
        </p:spPr>
        <p:txBody>
          <a:bodyPr wrap="none" lIns="0" tIns="0" rIns="0" bIns="0" rtlCol="0">
            <a:spAutoFit/>
          </a:bodyPr>
          <a:lstStyle/>
          <a:p>
            <a:endParaRPr lang="zh-CN" altLang="en-US" dirty="0"/>
          </a:p>
        </p:txBody>
      </p:sp>
      <p:pic>
        <p:nvPicPr>
          <p:cNvPr id="6" name="图片 5">
            <a:extLst>
              <a:ext uri="{FF2B5EF4-FFF2-40B4-BE49-F238E27FC236}">
                <a16:creationId xmlns:a16="http://schemas.microsoft.com/office/drawing/2014/main" id="{A0660765-65A3-5054-12F5-B4078B7E92CD}"/>
              </a:ext>
            </a:extLst>
          </p:cNvPr>
          <p:cNvPicPr>
            <a:picLocks noChangeAspect="1"/>
          </p:cNvPicPr>
          <p:nvPr/>
        </p:nvPicPr>
        <p:blipFill>
          <a:blip r:embed="rId3"/>
          <a:stretch>
            <a:fillRect/>
          </a:stretch>
        </p:blipFill>
        <p:spPr>
          <a:xfrm>
            <a:off x="2094037" y="427528"/>
            <a:ext cx="8003925" cy="6002944"/>
          </a:xfrm>
          <a:prstGeom prst="rect">
            <a:avLst/>
          </a:prstGeom>
        </p:spPr>
      </p:pic>
    </p:spTree>
    <p:extLst>
      <p:ext uri="{BB962C8B-B14F-4D97-AF65-F5344CB8AC3E}">
        <p14:creationId xmlns:p14="http://schemas.microsoft.com/office/powerpoint/2010/main" val="2494956597"/>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E889EA0-3BBB-43E1-B07E-81D9D5173D99}" type="slidenum">
              <a:rPr lang="zh-CN" altLang="en-US" smtClean="0"/>
              <a:t>24</a:t>
            </a:fld>
            <a:endParaRPr lang="zh-CN" altLang="en-US"/>
          </a:p>
        </p:txBody>
      </p:sp>
      <p:sp>
        <p:nvSpPr>
          <p:cNvPr id="3" name="矩形 2"/>
          <p:cNvSpPr/>
          <p:nvPr/>
        </p:nvSpPr>
        <p:spPr>
          <a:xfrm>
            <a:off x="1281729" y="989508"/>
            <a:ext cx="1210588" cy="707886"/>
          </a:xfrm>
          <a:prstGeom prst="rect">
            <a:avLst/>
          </a:prstGeom>
        </p:spPr>
        <p:txBody>
          <a:bodyPr wrap="none">
            <a:spAutoFit/>
          </a:bodyPr>
          <a:lstStyle/>
          <a:p>
            <a:r>
              <a:rPr lang="zh-CN" altLang="en-US" sz="4000" dirty="0">
                <a:solidFill>
                  <a:schemeClr val="bg1"/>
                </a:solidFill>
              </a:rPr>
              <a:t>总结</a:t>
            </a:r>
          </a:p>
        </p:txBody>
      </p:sp>
      <p:sp>
        <p:nvSpPr>
          <p:cNvPr id="5" name="文本框 4">
            <a:extLst>
              <a:ext uri="{FF2B5EF4-FFF2-40B4-BE49-F238E27FC236}">
                <a16:creationId xmlns:a16="http://schemas.microsoft.com/office/drawing/2014/main" id="{5DCCFC3E-AD17-C555-662B-8032CB747FE1}"/>
              </a:ext>
            </a:extLst>
          </p:cNvPr>
          <p:cNvSpPr txBox="1"/>
          <p:nvPr/>
        </p:nvSpPr>
        <p:spPr>
          <a:xfrm>
            <a:off x="740672" y="2258396"/>
            <a:ext cx="11174680" cy="3084755"/>
          </a:xfrm>
          <a:prstGeom prst="rect">
            <a:avLst/>
          </a:prstGeom>
          <a:noFill/>
        </p:spPr>
        <p:txBody>
          <a:bodyPr wrap="square">
            <a:spAutoFit/>
          </a:bodyPr>
          <a:lstStyle/>
          <a:p>
            <a:pPr>
              <a:lnSpc>
                <a:spcPct val="150000"/>
              </a:lnSpc>
            </a:pPr>
            <a:r>
              <a:rPr lang="en-US" altLang="zh-CN" sz="2000" dirty="0">
                <a:solidFill>
                  <a:schemeClr val="bg1"/>
                </a:solidFill>
              </a:rPr>
              <a:t>1.</a:t>
            </a:r>
            <a:r>
              <a:rPr lang="zh-CN" altLang="en-US" sz="2000" dirty="0">
                <a:solidFill>
                  <a:schemeClr val="bg1"/>
                </a:solidFill>
              </a:rPr>
              <a:t>在本文中，通过增强问答系统开发了一个三分类系统。</a:t>
            </a:r>
            <a:r>
              <a:rPr lang="en-US" altLang="zh-CN" sz="2000" dirty="0">
                <a:solidFill>
                  <a:schemeClr val="bg1"/>
                </a:solidFill>
              </a:rPr>
              <a:t>KG</a:t>
            </a:r>
            <a:r>
              <a:rPr lang="zh-CN" altLang="en-US" sz="2000" dirty="0">
                <a:solidFill>
                  <a:schemeClr val="bg1"/>
                </a:solidFill>
              </a:rPr>
              <a:t>包含形式为＜</a:t>
            </a:r>
            <a:r>
              <a:rPr lang="en-US" altLang="zh-CN" sz="2000" dirty="0">
                <a:solidFill>
                  <a:schemeClr val="bg1"/>
                </a:solidFill>
              </a:rPr>
              <a:t>h</a:t>
            </a:r>
            <a:r>
              <a:rPr lang="zh-CN" altLang="en-US" sz="2000" dirty="0">
                <a:solidFill>
                  <a:schemeClr val="bg1"/>
                </a:solidFill>
              </a:rPr>
              <a:t>，</a:t>
            </a:r>
            <a:r>
              <a:rPr lang="en-US" altLang="zh-CN" sz="2000" dirty="0">
                <a:solidFill>
                  <a:schemeClr val="bg1"/>
                </a:solidFill>
              </a:rPr>
              <a:t>p</a:t>
            </a:r>
            <a:r>
              <a:rPr lang="zh-CN" altLang="en-US" sz="2000" dirty="0">
                <a:solidFill>
                  <a:schemeClr val="bg1"/>
                </a:solidFill>
              </a:rPr>
              <a:t>，</a:t>
            </a:r>
            <a:r>
              <a:rPr lang="en-US" altLang="zh-CN" sz="2000" dirty="0">
                <a:solidFill>
                  <a:schemeClr val="bg1"/>
                </a:solidFill>
              </a:rPr>
              <a:t>t</a:t>
            </a:r>
            <a:r>
              <a:rPr lang="zh-CN" altLang="en-US" sz="2000" dirty="0">
                <a:solidFill>
                  <a:schemeClr val="bg1"/>
                </a:solidFill>
              </a:rPr>
              <a:t>＞的三元组</a:t>
            </a:r>
            <a:endParaRPr lang="en-US" altLang="zh-CN" sz="2000" dirty="0">
              <a:solidFill>
                <a:schemeClr val="bg1"/>
              </a:solidFill>
            </a:endParaRPr>
          </a:p>
          <a:p>
            <a:pPr>
              <a:lnSpc>
                <a:spcPct val="150000"/>
              </a:lnSpc>
            </a:pPr>
            <a:r>
              <a:rPr lang="en-US" altLang="zh-CN" sz="2000" dirty="0">
                <a:solidFill>
                  <a:schemeClr val="bg1"/>
                </a:solidFill>
              </a:rPr>
              <a:t>2.</a:t>
            </a:r>
            <a:r>
              <a:rPr lang="zh-CN" altLang="en-US" sz="2000" dirty="0">
                <a:solidFill>
                  <a:schemeClr val="bg1"/>
                </a:solidFill>
              </a:rPr>
              <a:t>建立了一个拥有</a:t>
            </a:r>
            <a:r>
              <a:rPr lang="en-US" altLang="zh-CN" sz="2000" dirty="0">
                <a:solidFill>
                  <a:schemeClr val="bg1"/>
                </a:solidFill>
              </a:rPr>
              <a:t>400</a:t>
            </a:r>
            <a:r>
              <a:rPr lang="zh-CN" altLang="en-US" sz="2000" dirty="0">
                <a:solidFill>
                  <a:schemeClr val="bg1"/>
                </a:solidFill>
              </a:rPr>
              <a:t>万实体和</a:t>
            </a:r>
            <a:r>
              <a:rPr lang="en-US" altLang="zh-CN" sz="2000" dirty="0">
                <a:solidFill>
                  <a:schemeClr val="bg1"/>
                </a:solidFill>
              </a:rPr>
              <a:t>600</a:t>
            </a:r>
            <a:r>
              <a:rPr lang="zh-CN" altLang="en-US" sz="2000" dirty="0">
                <a:solidFill>
                  <a:schemeClr val="bg1"/>
                </a:solidFill>
              </a:rPr>
              <a:t>万实体间链接的大型越南旅游</a:t>
            </a:r>
            <a:r>
              <a:rPr lang="en-US" altLang="zh-CN" sz="2000" dirty="0">
                <a:solidFill>
                  <a:schemeClr val="bg1"/>
                </a:solidFill>
              </a:rPr>
              <a:t>KG</a:t>
            </a:r>
            <a:r>
              <a:rPr lang="zh-CN" altLang="en-US" sz="2000" dirty="0">
                <a:solidFill>
                  <a:schemeClr val="bg1"/>
                </a:solidFill>
              </a:rPr>
              <a:t>，将此</a:t>
            </a:r>
            <a:r>
              <a:rPr lang="en-US" altLang="zh-CN" sz="2000" dirty="0">
                <a:solidFill>
                  <a:schemeClr val="bg1"/>
                </a:solidFill>
              </a:rPr>
              <a:t>KG</a:t>
            </a:r>
            <a:r>
              <a:rPr lang="zh-CN" altLang="en-US" sz="2000" dirty="0">
                <a:solidFill>
                  <a:schemeClr val="bg1"/>
                </a:solidFill>
              </a:rPr>
              <a:t>视为</a:t>
            </a:r>
            <a:r>
              <a:rPr lang="en-US" altLang="zh-CN" sz="2000" dirty="0">
                <a:solidFill>
                  <a:schemeClr val="bg1"/>
                </a:solidFill>
              </a:rPr>
              <a:t>HIN</a:t>
            </a:r>
          </a:p>
          <a:p>
            <a:pPr>
              <a:lnSpc>
                <a:spcPct val="150000"/>
              </a:lnSpc>
            </a:pPr>
            <a:r>
              <a:rPr lang="en-US" altLang="zh-CN" sz="2000" dirty="0">
                <a:solidFill>
                  <a:schemeClr val="bg1"/>
                </a:solidFill>
              </a:rPr>
              <a:t>3.</a:t>
            </a:r>
            <a:r>
              <a:rPr lang="zh-CN" altLang="en-US" sz="2000" dirty="0">
                <a:solidFill>
                  <a:schemeClr val="bg1"/>
                </a:solidFill>
              </a:rPr>
              <a:t>本文描述了三元组的实体和谓词。这是</a:t>
            </a:r>
            <a:r>
              <a:rPr lang="en-US" altLang="zh-CN" sz="2000" dirty="0">
                <a:solidFill>
                  <a:schemeClr val="bg1"/>
                </a:solidFill>
              </a:rPr>
              <a:t>triple</a:t>
            </a:r>
            <a:r>
              <a:rPr lang="zh-CN" altLang="en-US" sz="2000" dirty="0">
                <a:solidFill>
                  <a:schemeClr val="bg1"/>
                </a:solidFill>
              </a:rPr>
              <a:t>的内容库信息。使用从三元组生成的文本来训练基于</a:t>
            </a:r>
            <a:r>
              <a:rPr lang="en-US" altLang="zh-CN" sz="2000" dirty="0">
                <a:solidFill>
                  <a:schemeClr val="bg1"/>
                </a:solidFill>
              </a:rPr>
              <a:t>Bert</a:t>
            </a:r>
            <a:r>
              <a:rPr lang="zh-CN" altLang="en-US" sz="2000" dirty="0">
                <a:solidFill>
                  <a:schemeClr val="bg1"/>
                </a:solidFill>
              </a:rPr>
              <a:t>的三元组分类模型</a:t>
            </a:r>
            <a:endParaRPr lang="en-US" altLang="zh-CN" sz="2000" dirty="0">
              <a:solidFill>
                <a:schemeClr val="bg1"/>
              </a:solidFill>
            </a:endParaRPr>
          </a:p>
          <a:p>
            <a:pPr>
              <a:lnSpc>
                <a:spcPct val="200000"/>
              </a:lnSpc>
            </a:pPr>
            <a:r>
              <a:rPr lang="en-US" altLang="zh-CN" sz="2000" dirty="0">
                <a:solidFill>
                  <a:schemeClr val="bg1"/>
                </a:solidFill>
              </a:rPr>
              <a:t>4.</a:t>
            </a:r>
            <a:r>
              <a:rPr lang="zh-CN" altLang="en-US" sz="2000" dirty="0">
                <a:solidFill>
                  <a:schemeClr val="bg1"/>
                </a:solidFill>
              </a:rPr>
              <a:t>使用基于</a:t>
            </a:r>
            <a:r>
              <a:rPr lang="en-US" altLang="zh-CN" sz="2000" dirty="0">
                <a:solidFill>
                  <a:schemeClr val="bg1"/>
                </a:solidFill>
              </a:rPr>
              <a:t>Bert</a:t>
            </a:r>
            <a:r>
              <a:rPr lang="zh-CN" altLang="en-US" sz="2000" dirty="0">
                <a:solidFill>
                  <a:schemeClr val="bg1"/>
                </a:solidFill>
              </a:rPr>
              <a:t>的模型进行三分类，并使用三分类来增强问答系统的能力。实验证明该算法的性能优越。 </a:t>
            </a:r>
          </a:p>
        </p:txBody>
      </p:sp>
    </p:spTree>
    <p:extLst>
      <p:ext uri="{BB962C8B-B14F-4D97-AF65-F5344CB8AC3E}">
        <p14:creationId xmlns:p14="http://schemas.microsoft.com/office/powerpoint/2010/main" val="3247436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Rot="1" noChangeArrowheads="1"/>
          </p:cNvSpPr>
          <p:nvPr/>
        </p:nvSpPr>
        <p:spPr bwMode="auto">
          <a:xfrm>
            <a:off x="-304634" y="713924"/>
            <a:ext cx="12648868" cy="1776410"/>
          </a:xfrm>
          <a:prstGeom prst="rect">
            <a:avLst/>
          </a:prstGeom>
          <a:noFill/>
          <a:ln w="9525">
            <a:noFill/>
            <a:miter lim="800000"/>
          </a:ln>
          <a:effectLst/>
        </p:spPr>
        <p:txBody>
          <a:bodyPr lIns="106195" tIns="53098" rIns="106195" bIns="53098" anchor="ctr"/>
          <a:lstStyle/>
          <a:p>
            <a:pPr algn="ctr" defTabSz="1061720">
              <a:defRPr/>
            </a:pPr>
            <a:endParaRPr lang="zh-CN" altLang="en-US" sz="3600" b="1" dirty="0">
              <a:solidFill>
                <a:schemeClr val="bg1"/>
              </a:solidFill>
              <a:effectLst>
                <a:outerShdw blurRad="38100" dist="38100" dir="2700000" algn="tl">
                  <a:srgbClr val="000000"/>
                </a:outerShdw>
              </a:effectLst>
              <a:latin typeface="Times New Roman" panose="02020603050405020304" pitchFamily="18" charset="0"/>
            </a:endParaRPr>
          </a:p>
        </p:txBody>
      </p:sp>
      <p:sp>
        <p:nvSpPr>
          <p:cNvPr id="10" name="Rectangle 3"/>
          <p:cNvSpPr txBox="1">
            <a:spLocks noChangeArrowheads="1"/>
          </p:cNvSpPr>
          <p:nvPr/>
        </p:nvSpPr>
        <p:spPr>
          <a:xfrm>
            <a:off x="635" y="2364105"/>
            <a:ext cx="12190730" cy="229489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Font typeface="Wingdings" panose="05000000000000000000" pitchFamily="2" charset="2"/>
              <a:buNone/>
            </a:pPr>
            <a:r>
              <a:rPr lang="zh-CN" altLang="en-US" sz="6600" b="1" dirty="0">
                <a:solidFill>
                  <a:schemeClr val="bg1"/>
                </a:solidFill>
              </a:rPr>
              <a:t>感谢聆听！</a:t>
            </a:r>
            <a:endParaRPr lang="en-US" altLang="zh-CN" sz="6600" b="1" dirty="0">
              <a:solidFill>
                <a:schemeClr val="bg1"/>
              </a:solidFill>
            </a:endParaRPr>
          </a:p>
          <a:p>
            <a:pPr marL="0" indent="0" algn="ctr">
              <a:lnSpc>
                <a:spcPct val="130000"/>
              </a:lnSpc>
              <a:buFont typeface="Wingdings" panose="05000000000000000000" pitchFamily="2" charset="2"/>
              <a:buNone/>
            </a:pPr>
            <a:r>
              <a:rPr lang="zh-CN" altLang="en-US" sz="6600" b="1" dirty="0">
                <a:solidFill>
                  <a:schemeClr val="bg1"/>
                </a:solidFill>
              </a:rPr>
              <a:t>请老师批评指正！</a:t>
            </a:r>
            <a:br>
              <a:rPr lang="zh-CN" altLang="en-US" sz="6600" b="1" dirty="0">
                <a:solidFill>
                  <a:schemeClr val="bg1"/>
                </a:solidFill>
              </a:rPr>
            </a:br>
            <a:endParaRPr lang="zh-CN" altLang="en-US" sz="6600" b="1" dirty="0">
              <a:solidFill>
                <a:schemeClr val="bg1"/>
              </a:solidFill>
            </a:endParaRPr>
          </a:p>
        </p:txBody>
      </p:sp>
      <p:sp>
        <p:nvSpPr>
          <p:cNvPr id="2" name="灯片编号占位符 1"/>
          <p:cNvSpPr>
            <a:spLocks noGrp="1"/>
          </p:cNvSpPr>
          <p:nvPr>
            <p:ph type="sldNum" sz="quarter" idx="12"/>
          </p:nvPr>
        </p:nvSpPr>
        <p:spPr/>
        <p:txBody>
          <a:bodyPr/>
          <a:lstStyle/>
          <a:p>
            <a:fld id="{8E889EA0-3BBB-43E1-B07E-81D9D5173D99}" type="slidenum">
              <a:rPr lang="zh-CN" altLang="en-US" smtClean="0"/>
              <a:t>25</a:t>
            </a:fld>
            <a:endParaRPr lang="zh-CN" altLang="en-US"/>
          </a:p>
        </p:txBody>
      </p:sp>
    </p:spTree>
  </p:cSld>
  <p:clrMapOvr>
    <a:masterClrMapping/>
  </p:clrMapOvr>
  <p:transition advTm="2032"/>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1 </a:t>
            </a:r>
            <a:r>
              <a:rPr lang="zh-CN" altLang="en-US" sz="3600" dirty="0">
                <a:solidFill>
                  <a:schemeClr val="bg1"/>
                </a:solidFill>
              </a:rPr>
              <a:t>研究背景</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3</a:t>
            </a:fld>
            <a:endParaRPr lang="zh-CN" altLang="en-US" dirty="0"/>
          </a:p>
        </p:txBody>
      </p:sp>
      <p:sp>
        <p:nvSpPr>
          <p:cNvPr id="5" name="文本框 4">
            <a:extLst>
              <a:ext uri="{FF2B5EF4-FFF2-40B4-BE49-F238E27FC236}">
                <a16:creationId xmlns:a16="http://schemas.microsoft.com/office/drawing/2014/main" id="{A97FDF57-0314-05F9-8ACC-D9F903BC1F7F}"/>
              </a:ext>
            </a:extLst>
          </p:cNvPr>
          <p:cNvSpPr txBox="1"/>
          <p:nvPr/>
        </p:nvSpPr>
        <p:spPr>
          <a:xfrm>
            <a:off x="734291" y="1212891"/>
            <a:ext cx="10856946" cy="5143459"/>
          </a:xfrm>
          <a:prstGeom prst="rect">
            <a:avLst/>
          </a:prstGeom>
          <a:noFill/>
        </p:spPr>
        <p:txBody>
          <a:bodyPr wrap="square">
            <a:spAutoFit/>
          </a:bodyPr>
          <a:lstStyle/>
          <a:p>
            <a:pPr marL="457200" indent="-457200">
              <a:lnSpc>
                <a:spcPct val="200000"/>
              </a:lnSpc>
              <a:buFont typeface="Arial" panose="020B0604020202020204" pitchFamily="34" charset="0"/>
              <a:buChar char="•"/>
            </a:pPr>
            <a:r>
              <a:rPr lang="zh-CN" altLang="en-US" sz="2800" dirty="0">
                <a:solidFill>
                  <a:schemeClr val="bg1"/>
                </a:solidFill>
              </a:rPr>
              <a:t>当前基于B</a:t>
            </a:r>
            <a:r>
              <a:rPr lang="en-US" altLang="zh-CN" sz="2800" dirty="0" err="1">
                <a:solidFill>
                  <a:schemeClr val="bg1"/>
                </a:solidFill>
              </a:rPr>
              <a:t>ert</a:t>
            </a:r>
            <a:r>
              <a:rPr lang="zh-CN" altLang="en-US" sz="2800" dirty="0">
                <a:solidFill>
                  <a:schemeClr val="bg1"/>
                </a:solidFill>
              </a:rPr>
              <a:t>的问答系统使用问题和上下文文本来找到答案。如果文本包含与输入问题无关的内容，这会导致系统返回错误答案或不返回任何内容。</a:t>
            </a:r>
            <a:endParaRPr lang="en-US" altLang="zh-CN" sz="2800" dirty="0">
              <a:solidFill>
                <a:schemeClr val="bg1"/>
              </a:solidFill>
            </a:endParaRPr>
          </a:p>
          <a:p>
            <a:pPr marL="457200" indent="-457200">
              <a:lnSpc>
                <a:spcPct val="200000"/>
              </a:lnSpc>
              <a:buFont typeface="Arial" panose="020B0604020202020204" pitchFamily="34" charset="0"/>
              <a:buChar char="•"/>
            </a:pPr>
            <a:r>
              <a:rPr lang="zh-CN" altLang="en-US" sz="2800" dirty="0">
                <a:solidFill>
                  <a:schemeClr val="bg1"/>
                </a:solidFill>
              </a:rPr>
              <a:t>这些系统还没有回答“是”或“否”以及综合问题。</a:t>
            </a:r>
            <a:endParaRPr lang="en-US" altLang="zh-CN" sz="2800" dirty="0">
              <a:solidFill>
                <a:schemeClr val="bg1"/>
              </a:solidFill>
            </a:endParaRPr>
          </a:p>
          <a:p>
            <a:pPr marL="457200" indent="-457200">
              <a:lnSpc>
                <a:spcPct val="200000"/>
              </a:lnSpc>
              <a:buFont typeface="Arial" panose="020B0604020202020204" pitchFamily="34" charset="0"/>
              <a:buChar char="•"/>
            </a:pPr>
            <a:r>
              <a:rPr lang="zh-CN" altLang="en-US" sz="2800" dirty="0">
                <a:solidFill>
                  <a:schemeClr val="bg1"/>
                </a:solidFill>
              </a:rPr>
              <a:t>这些系统只关注文本的内容，而不考虑语料库中实体之间的关系。</a:t>
            </a:r>
            <a:endParaRPr lang="en-US" altLang="zh-CN" sz="2800" dirty="0">
              <a:solidFill>
                <a:schemeClr val="bg1"/>
              </a:solidFill>
            </a:endParaRPr>
          </a:p>
          <a:p>
            <a:pPr marL="457200" indent="-457200">
              <a:lnSpc>
                <a:spcPct val="200000"/>
              </a:lnSpc>
              <a:buFont typeface="Arial" panose="020B0604020202020204" pitchFamily="34" charset="0"/>
              <a:buChar char="•"/>
            </a:pPr>
            <a:r>
              <a:rPr lang="zh-CN" altLang="en-US" sz="2800" dirty="0">
                <a:solidFill>
                  <a:schemeClr val="bg1"/>
                </a:solidFill>
              </a:rPr>
              <a:t>该系统无法验证答案。</a:t>
            </a:r>
          </a:p>
        </p:txBody>
      </p:sp>
    </p:spTree>
  </p:cSld>
  <p:clrMapOvr>
    <a:masterClrMapping/>
  </p:clrMapOvr>
  <p:transition advTm="2032"/>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4</a:t>
            </a:fld>
            <a:endParaRPr lang="zh-CN" altLang="en-US"/>
          </a:p>
        </p:txBody>
      </p:sp>
      <p:sp>
        <p:nvSpPr>
          <p:cNvPr id="5" name="文本框 4">
            <a:extLst>
              <a:ext uri="{FF2B5EF4-FFF2-40B4-BE49-F238E27FC236}">
                <a16:creationId xmlns:a16="http://schemas.microsoft.com/office/drawing/2014/main" id="{CAED1428-C5D1-1BF6-ADF8-68BBAF659B71}"/>
              </a:ext>
            </a:extLst>
          </p:cNvPr>
          <p:cNvSpPr txBox="1"/>
          <p:nvPr/>
        </p:nvSpPr>
        <p:spPr>
          <a:xfrm>
            <a:off x="851986" y="1316805"/>
            <a:ext cx="10488028" cy="4421852"/>
          </a:xfrm>
          <a:prstGeom prst="rect">
            <a:avLst/>
          </a:prstGeom>
          <a:noFill/>
        </p:spPr>
        <p:txBody>
          <a:bodyPr wrap="square">
            <a:spAutoFit/>
          </a:bodyPr>
          <a:lstStyle/>
          <a:p>
            <a:pPr>
              <a:lnSpc>
                <a:spcPct val="200000"/>
              </a:lnSpc>
            </a:pPr>
            <a:r>
              <a:rPr lang="en-US" altLang="zh-CN" sz="2400" dirty="0">
                <a:solidFill>
                  <a:schemeClr val="bg1"/>
                </a:solidFill>
              </a:rPr>
              <a:t>1.</a:t>
            </a:r>
            <a:r>
              <a:rPr lang="zh-CN" altLang="en-US" sz="2400" dirty="0">
                <a:solidFill>
                  <a:schemeClr val="bg1"/>
                </a:solidFill>
              </a:rPr>
              <a:t>使用</a:t>
            </a:r>
            <a:r>
              <a:rPr lang="en-US" altLang="zh-CN" sz="2400" dirty="0">
                <a:solidFill>
                  <a:schemeClr val="bg1"/>
                </a:solidFill>
              </a:rPr>
              <a:t>Bert</a:t>
            </a:r>
            <a:r>
              <a:rPr lang="zh-CN" altLang="en-US" sz="2400" dirty="0">
                <a:solidFill>
                  <a:schemeClr val="bg1"/>
                </a:solidFill>
              </a:rPr>
              <a:t>模型和</a:t>
            </a:r>
            <a:r>
              <a:rPr lang="en-US" altLang="zh-CN" sz="2400" dirty="0">
                <a:solidFill>
                  <a:schemeClr val="bg1"/>
                </a:solidFill>
              </a:rPr>
              <a:t>KG</a:t>
            </a:r>
            <a:r>
              <a:rPr lang="zh-CN" altLang="en-US" sz="2400" dirty="0">
                <a:solidFill>
                  <a:schemeClr val="bg1"/>
                </a:solidFill>
              </a:rPr>
              <a:t>来增强问答系统。将基于内容和基于链接的信息结合起来用于</a:t>
            </a:r>
            <a:r>
              <a:rPr lang="en-US" altLang="zh-CN" sz="2400" dirty="0">
                <a:solidFill>
                  <a:schemeClr val="bg1"/>
                </a:solidFill>
              </a:rPr>
              <a:t>KG</a:t>
            </a:r>
            <a:r>
              <a:rPr lang="zh-CN" altLang="en-US" sz="2400" dirty="0">
                <a:solidFill>
                  <a:schemeClr val="bg1"/>
                </a:solidFill>
              </a:rPr>
              <a:t>表示学习，并将三元组分为三类之一，如基类、派生类或不存在类。</a:t>
            </a:r>
            <a:endParaRPr lang="en-US" altLang="zh-CN" sz="2400" dirty="0">
              <a:solidFill>
                <a:schemeClr val="bg1"/>
              </a:solidFill>
            </a:endParaRPr>
          </a:p>
          <a:p>
            <a:pPr>
              <a:lnSpc>
                <a:spcPct val="200000"/>
              </a:lnSpc>
            </a:pPr>
            <a:r>
              <a:rPr lang="en-US" altLang="zh-CN" sz="2400" dirty="0">
                <a:solidFill>
                  <a:schemeClr val="bg1"/>
                </a:solidFill>
              </a:rPr>
              <a:t>2.</a:t>
            </a:r>
            <a:r>
              <a:rPr lang="zh-CN" altLang="en-US" sz="2400" dirty="0">
                <a:solidFill>
                  <a:schemeClr val="bg1"/>
                </a:solidFill>
              </a:rPr>
              <a:t>使用</a:t>
            </a:r>
            <a:r>
              <a:rPr lang="en-US" altLang="zh-CN" sz="2400" dirty="0">
                <a:solidFill>
                  <a:schemeClr val="bg1"/>
                </a:solidFill>
              </a:rPr>
              <a:t>Bert</a:t>
            </a:r>
            <a:r>
              <a:rPr lang="zh-CN" altLang="en-US" sz="2400" dirty="0">
                <a:solidFill>
                  <a:schemeClr val="bg1"/>
                </a:solidFill>
              </a:rPr>
              <a:t>模型构建了两个分类器：基于</a:t>
            </a:r>
            <a:r>
              <a:rPr lang="en-US" altLang="zh-CN" sz="2400" dirty="0">
                <a:solidFill>
                  <a:schemeClr val="bg1"/>
                </a:solidFill>
              </a:rPr>
              <a:t>Bert</a:t>
            </a:r>
            <a:r>
              <a:rPr lang="zh-CN" altLang="en-US" sz="2400" dirty="0">
                <a:solidFill>
                  <a:schemeClr val="bg1"/>
                </a:solidFill>
              </a:rPr>
              <a:t>的内容信息文本分类和基于</a:t>
            </a:r>
            <a:r>
              <a:rPr lang="en-US" altLang="zh-CN" sz="2400" dirty="0">
                <a:solidFill>
                  <a:schemeClr val="bg1"/>
                </a:solidFill>
              </a:rPr>
              <a:t>Bert</a:t>
            </a:r>
            <a:r>
              <a:rPr lang="zh-CN" altLang="en-US" sz="2400" dirty="0">
                <a:solidFill>
                  <a:schemeClr val="bg1"/>
                </a:solidFill>
              </a:rPr>
              <a:t>的链接信息三分类。</a:t>
            </a:r>
            <a:endParaRPr lang="en-US" altLang="zh-CN" sz="2400" dirty="0">
              <a:solidFill>
                <a:schemeClr val="bg1"/>
              </a:solidFill>
            </a:endParaRPr>
          </a:p>
          <a:p>
            <a:pPr>
              <a:lnSpc>
                <a:spcPct val="200000"/>
              </a:lnSpc>
            </a:pPr>
            <a:r>
              <a:rPr lang="en-US" altLang="zh-CN" sz="2400" dirty="0">
                <a:solidFill>
                  <a:schemeClr val="bg1"/>
                </a:solidFill>
              </a:rPr>
              <a:t>3.</a:t>
            </a:r>
            <a:r>
              <a:rPr lang="zh-CN" altLang="en-US" sz="2400" dirty="0">
                <a:solidFill>
                  <a:schemeClr val="bg1"/>
                </a:solidFill>
              </a:rPr>
              <a:t> 该方案优于其他嵌入方法，在基准数据集上的平均准确率为92.34%，在分布式环境下，Motif查找算法的平均执行时间提高了37%。 </a:t>
            </a:r>
          </a:p>
        </p:txBody>
      </p:sp>
      <p:sp>
        <p:nvSpPr>
          <p:cNvPr id="2" name="文本框 1">
            <a:extLst>
              <a:ext uri="{FF2B5EF4-FFF2-40B4-BE49-F238E27FC236}">
                <a16:creationId xmlns:a16="http://schemas.microsoft.com/office/drawing/2014/main" id="{768261DA-2324-0CBE-C34C-34ED5D533FDC}"/>
              </a:ext>
            </a:extLst>
          </p:cNvPr>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 </a:t>
            </a:r>
            <a:r>
              <a:rPr lang="zh-CN" altLang="en-US" sz="3600" dirty="0">
                <a:solidFill>
                  <a:schemeClr val="bg1"/>
                </a:solidFill>
              </a:rPr>
              <a:t>主要内容</a:t>
            </a:r>
          </a:p>
        </p:txBody>
      </p:sp>
    </p:spTree>
    <p:extLst>
      <p:ext uri="{BB962C8B-B14F-4D97-AF65-F5344CB8AC3E}">
        <p14:creationId xmlns:p14="http://schemas.microsoft.com/office/powerpoint/2010/main" val="2604981298"/>
      </p:ext>
    </p:extLst>
  </p:cSld>
  <p:clrMapOvr>
    <a:masterClrMapping/>
  </p:clrMapOvr>
  <p:transition advTm="2032"/>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89EA0-3BBB-43E1-B07E-81D9D5173D99}"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pic>
        <p:nvPicPr>
          <p:cNvPr id="2" name="图片 1">
            <a:extLst>
              <a:ext uri="{FF2B5EF4-FFF2-40B4-BE49-F238E27FC236}">
                <a16:creationId xmlns:a16="http://schemas.microsoft.com/office/drawing/2014/main" id="{CC99C71F-1DAA-DA73-95A5-5F491315BFFA}"/>
              </a:ext>
            </a:extLst>
          </p:cNvPr>
          <p:cNvPicPr>
            <a:picLocks noChangeAspect="1"/>
          </p:cNvPicPr>
          <p:nvPr/>
        </p:nvPicPr>
        <p:blipFill>
          <a:blip r:embed="rId3"/>
          <a:stretch>
            <a:fillRect/>
          </a:stretch>
        </p:blipFill>
        <p:spPr>
          <a:xfrm>
            <a:off x="3323247" y="0"/>
            <a:ext cx="5545505" cy="6858000"/>
          </a:xfrm>
          <a:prstGeom prst="rect">
            <a:avLst/>
          </a:prstGeom>
        </p:spPr>
      </p:pic>
    </p:spTree>
    <p:extLst>
      <p:ext uri="{BB962C8B-B14F-4D97-AF65-F5344CB8AC3E}">
        <p14:creationId xmlns:p14="http://schemas.microsoft.com/office/powerpoint/2010/main" val="1072078015"/>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6</a:t>
            </a:fld>
            <a:endParaRPr lang="zh-CN" altLang="en-US"/>
          </a:p>
        </p:txBody>
      </p:sp>
      <p:pic>
        <p:nvPicPr>
          <p:cNvPr id="5" name="图片 4">
            <a:extLst>
              <a:ext uri="{FF2B5EF4-FFF2-40B4-BE49-F238E27FC236}">
                <a16:creationId xmlns:a16="http://schemas.microsoft.com/office/drawing/2014/main" id="{DD9CCB44-8A73-9118-934F-7BF24C61FDBA}"/>
              </a:ext>
            </a:extLst>
          </p:cNvPr>
          <p:cNvPicPr>
            <a:picLocks noChangeAspect="1"/>
          </p:cNvPicPr>
          <p:nvPr/>
        </p:nvPicPr>
        <p:blipFill>
          <a:blip r:embed="rId3"/>
          <a:stretch>
            <a:fillRect/>
          </a:stretch>
        </p:blipFill>
        <p:spPr>
          <a:xfrm>
            <a:off x="2492607" y="33194"/>
            <a:ext cx="7319049" cy="6736603"/>
          </a:xfrm>
          <a:prstGeom prst="rect">
            <a:avLst/>
          </a:prstGeom>
        </p:spPr>
      </p:pic>
    </p:spTree>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7</a:t>
            </a:fld>
            <a:endParaRPr lang="zh-CN" altLang="en-US"/>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pic>
        <p:nvPicPr>
          <p:cNvPr id="2" name="图片 1">
            <a:extLst>
              <a:ext uri="{FF2B5EF4-FFF2-40B4-BE49-F238E27FC236}">
                <a16:creationId xmlns:a16="http://schemas.microsoft.com/office/drawing/2014/main" id="{8EA3AD1C-9858-23DF-9BF7-C3C922F87763}"/>
              </a:ext>
            </a:extLst>
          </p:cNvPr>
          <p:cNvPicPr>
            <a:picLocks noChangeAspect="1"/>
          </p:cNvPicPr>
          <p:nvPr/>
        </p:nvPicPr>
        <p:blipFill>
          <a:blip r:embed="rId3"/>
          <a:stretch>
            <a:fillRect/>
          </a:stretch>
        </p:blipFill>
        <p:spPr>
          <a:xfrm>
            <a:off x="1889078" y="677537"/>
            <a:ext cx="8252376" cy="3265071"/>
          </a:xfrm>
          <a:prstGeom prst="rect">
            <a:avLst/>
          </a:prstGeom>
        </p:spPr>
      </p:pic>
      <p:pic>
        <p:nvPicPr>
          <p:cNvPr id="4" name="图片 3">
            <a:extLst>
              <a:ext uri="{FF2B5EF4-FFF2-40B4-BE49-F238E27FC236}">
                <a16:creationId xmlns:a16="http://schemas.microsoft.com/office/drawing/2014/main" id="{920F07AE-7E0D-5D44-5C23-715E172F0F3A}"/>
              </a:ext>
            </a:extLst>
          </p:cNvPr>
          <p:cNvPicPr>
            <a:picLocks noChangeAspect="1"/>
          </p:cNvPicPr>
          <p:nvPr/>
        </p:nvPicPr>
        <p:blipFill>
          <a:blip r:embed="rId4"/>
          <a:stretch>
            <a:fillRect/>
          </a:stretch>
        </p:blipFill>
        <p:spPr>
          <a:xfrm>
            <a:off x="2814145" y="4195190"/>
            <a:ext cx="6563709" cy="2395514"/>
          </a:xfrm>
          <a:prstGeom prst="rect">
            <a:avLst/>
          </a:prstGeom>
        </p:spPr>
      </p:pic>
    </p:spTree>
    <p:extLst>
      <p:ext uri="{BB962C8B-B14F-4D97-AF65-F5344CB8AC3E}">
        <p14:creationId xmlns:p14="http://schemas.microsoft.com/office/powerpoint/2010/main" val="3322391684"/>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89EA0-3BBB-43E1-B07E-81D9D5173D99}"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7" name="图片 6">
            <a:extLst>
              <a:ext uri="{FF2B5EF4-FFF2-40B4-BE49-F238E27FC236}">
                <a16:creationId xmlns:a16="http://schemas.microsoft.com/office/drawing/2014/main" id="{9EF0CC82-5530-6B06-9C09-7A1A65EF3954}"/>
              </a:ext>
            </a:extLst>
          </p:cNvPr>
          <p:cNvPicPr>
            <a:picLocks noChangeAspect="1"/>
          </p:cNvPicPr>
          <p:nvPr/>
        </p:nvPicPr>
        <p:blipFill>
          <a:blip r:embed="rId3"/>
          <a:stretch>
            <a:fillRect/>
          </a:stretch>
        </p:blipFill>
        <p:spPr>
          <a:xfrm>
            <a:off x="949707" y="1060884"/>
            <a:ext cx="10685201" cy="4736232"/>
          </a:xfrm>
          <a:prstGeom prst="rect">
            <a:avLst/>
          </a:prstGeom>
        </p:spPr>
      </p:pic>
    </p:spTree>
    <p:extLst>
      <p:ext uri="{BB962C8B-B14F-4D97-AF65-F5344CB8AC3E}">
        <p14:creationId xmlns:p14="http://schemas.microsoft.com/office/powerpoint/2010/main" val="3889719519"/>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89EA0-3BBB-43E1-B07E-81D9D5173D99}"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08634DB9-BD4D-CF65-3481-B1ECC91A6EA8}"/>
              </a:ext>
            </a:extLst>
          </p:cNvPr>
          <p:cNvPicPr>
            <a:picLocks noChangeAspect="1"/>
          </p:cNvPicPr>
          <p:nvPr/>
        </p:nvPicPr>
        <p:blipFill>
          <a:blip r:embed="rId3"/>
          <a:stretch>
            <a:fillRect/>
          </a:stretch>
        </p:blipFill>
        <p:spPr>
          <a:xfrm>
            <a:off x="796458" y="1197308"/>
            <a:ext cx="10899699" cy="4726974"/>
          </a:xfrm>
          <a:prstGeom prst="rect">
            <a:avLst/>
          </a:prstGeom>
        </p:spPr>
      </p:pic>
    </p:spTree>
    <p:extLst>
      <p:ext uri="{BB962C8B-B14F-4D97-AF65-F5344CB8AC3E}">
        <p14:creationId xmlns:p14="http://schemas.microsoft.com/office/powerpoint/2010/main" val="2525479075"/>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36912</TotalTime>
  <Words>1845</Words>
  <Application>Microsoft Office PowerPoint</Application>
  <PresentationFormat>宽屏</PresentationFormat>
  <Paragraphs>141</Paragraphs>
  <Slides>25</Slides>
  <Notes>25</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25</vt:i4>
      </vt:variant>
    </vt:vector>
  </HeadingPairs>
  <TitlesOfParts>
    <vt:vector size="35" baseType="lpstr">
      <vt:lpstr>-apple-system</vt:lpstr>
      <vt:lpstr>等线</vt:lpstr>
      <vt:lpstr>等线 Light</vt:lpstr>
      <vt:lpstr>Arial</vt:lpstr>
      <vt:lpstr>Garamond</vt:lpstr>
      <vt:lpstr>Open Sans</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李安宁</dc:creator>
  <cp:lastModifiedBy>Li anning</cp:lastModifiedBy>
  <cp:revision>1170</cp:revision>
  <dcterms:created xsi:type="dcterms:W3CDTF">2020-07-08T04:49:00Z</dcterms:created>
  <dcterms:modified xsi:type="dcterms:W3CDTF">2022-09-21T05:26:17Z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