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365" r:id="rId3"/>
    <p:sldId id="264" r:id="rId4"/>
    <p:sldId id="269" r:id="rId5"/>
    <p:sldId id="371" r:id="rId6"/>
    <p:sldId id="370" r:id="rId7"/>
    <p:sldId id="348" r:id="rId8"/>
    <p:sldId id="268" r:id="rId9"/>
    <p:sldId id="405" r:id="rId10"/>
    <p:sldId id="409" r:id="rId11"/>
    <p:sldId id="352" r:id="rId12"/>
    <p:sldId id="398" r:id="rId13"/>
    <p:sldId id="412" r:id="rId14"/>
    <p:sldId id="410" r:id="rId15"/>
    <p:sldId id="411" r:id="rId16"/>
    <p:sldId id="350" r:id="rId17"/>
    <p:sldId id="400" r:id="rId18"/>
    <p:sldId id="351" r:id="rId19"/>
    <p:sldId id="401" r:id="rId20"/>
    <p:sldId id="33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a:srgbClr val="E9EDF0"/>
    <a:srgbClr val="0553A6"/>
    <a:srgbClr val="0553A7"/>
    <a:srgbClr val="375DA1"/>
    <a:srgbClr val="A7B5DB"/>
    <a:srgbClr val="DD4E4A"/>
    <a:srgbClr val="6E0F6D"/>
    <a:srgbClr val="006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0" autoAdjust="0"/>
    <p:restoredTop sz="81101" autoAdjust="0"/>
  </p:normalViewPr>
  <p:slideViewPr>
    <p:cSldViewPr>
      <p:cViewPr varScale="1">
        <p:scale>
          <a:sx n="92" d="100"/>
          <a:sy n="92" d="100"/>
        </p:scale>
        <p:origin x="1434" y="78"/>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这部分实验评估了采用之前提出的四种数据增强方法的图对比学习框架在半监督图分类任务上的效果。</a:t>
            </a:r>
            <a:endParaRPr lang="en-US" altLang="zh-CN" dirty="0"/>
          </a:p>
          <a:p>
            <a:r>
              <a:rPr lang="zh-CN" altLang="en-US" dirty="0"/>
              <a:t>通过观察 上图中每个数据图实验结果中的最上一行与最右一列可以发现采用数据增强能有效提升 </a:t>
            </a:r>
            <a:r>
              <a:rPr lang="en-US" altLang="zh-CN" dirty="0" err="1"/>
              <a:t>GraphCL</a:t>
            </a:r>
            <a:r>
              <a:rPr lang="en-US" altLang="zh-CN" dirty="0"/>
              <a:t> </a:t>
            </a:r>
            <a:r>
              <a:rPr lang="zh-CN" altLang="en-US" dirty="0"/>
              <a:t>的分类准确度。</a:t>
            </a:r>
            <a:endParaRPr lang="en-US" altLang="zh-CN" dirty="0"/>
          </a:p>
          <a:p>
            <a:r>
              <a:rPr lang="zh-CN" altLang="en-US" dirty="0"/>
              <a:t>这是由于应用适当的数据增强会对数据分布注入相应的先验，通过最大化图与其增强图之间的一致性，使模型学习得到的表示对扰动具有不变性。</a:t>
            </a:r>
          </a:p>
        </p:txBody>
      </p:sp>
    </p:spTree>
    <p:extLst>
      <p:ext uri="{BB962C8B-B14F-4D97-AF65-F5344CB8AC3E}">
        <p14:creationId xmlns:p14="http://schemas.microsoft.com/office/powerpoint/2010/main" val="257810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23263B"/>
                </a:solidFill>
                <a:effectLst/>
                <a:latin typeface="Microsoft YaHei" panose="020B0503020204020204" pitchFamily="34" charset="-122"/>
                <a:ea typeface="Microsoft YaHei" panose="020B0503020204020204" pitchFamily="34" charset="-122"/>
              </a:rPr>
              <a:t>采用不同数据增强组合的方式，使特征更加具有泛化性。同时通过 图中发现当采用不同数据增强方式组合时，相比于单一数据增强时的对比误差下降的更慢，说明不同数据增强组合的方式意味着”更难“的对比学习任务。</a:t>
            </a:r>
            <a:endParaRPr lang="zh-CN" altLang="en-US" dirty="0">
              <a:effectLst/>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23263B"/>
                </a:solidFill>
                <a:effectLst/>
                <a:latin typeface="-apple-system"/>
              </a:rPr>
              <a:t>边缘扰动的方式对于 </a:t>
            </a:r>
            <a:r>
              <a:rPr lang="en-US" altLang="zh-CN" b="0" i="0" dirty="0">
                <a:solidFill>
                  <a:srgbClr val="23263B"/>
                </a:solidFill>
                <a:effectLst/>
                <a:latin typeface="-apple-system"/>
              </a:rPr>
              <a:t>collab</a:t>
            </a:r>
            <a:r>
              <a:rPr lang="zh-CN" altLang="en-US" b="0" i="0" dirty="0">
                <a:solidFill>
                  <a:srgbClr val="23263B"/>
                </a:solidFill>
                <a:effectLst/>
                <a:latin typeface="-apple-system"/>
              </a:rPr>
              <a:t>有效但在部分 </a:t>
            </a:r>
            <a:r>
              <a:rPr lang="en-US" altLang="zh-CN" b="0" i="0" dirty="0">
                <a:solidFill>
                  <a:srgbClr val="23263B"/>
                </a:solidFill>
                <a:effectLst/>
                <a:latin typeface="-apple-system"/>
              </a:rPr>
              <a:t>NCI</a:t>
            </a:r>
            <a:r>
              <a:rPr lang="zh-CN" altLang="en-US" b="0" i="0" dirty="0">
                <a:solidFill>
                  <a:srgbClr val="23263B"/>
                </a:solidFill>
                <a:effectLst/>
                <a:latin typeface="-apple-system"/>
              </a:rPr>
              <a:t>数据集上反而有负面效果</a:t>
            </a:r>
            <a:r>
              <a:rPr lang="en-US" altLang="zh-CN" b="0" i="0" dirty="0">
                <a:solidFill>
                  <a:srgbClr val="23263B"/>
                </a:solidFill>
                <a:effectLst/>
                <a:latin typeface="-apple-system"/>
              </a:rPr>
              <a:t>.</a:t>
            </a:r>
            <a:r>
              <a:rPr lang="zh-CN" altLang="en-US" b="0" i="0" dirty="0">
                <a:solidFill>
                  <a:srgbClr val="23263B"/>
                </a:solidFill>
                <a:effectLst/>
                <a:latin typeface="-apple-system"/>
              </a:rPr>
              <a:t>在 </a:t>
            </a:r>
            <a:r>
              <a:rPr lang="en-US" altLang="zh-CN" b="0" i="0" dirty="0">
                <a:solidFill>
                  <a:srgbClr val="23263B"/>
                </a:solidFill>
                <a:effectLst/>
                <a:latin typeface="-apple-system"/>
              </a:rPr>
              <a:t>COLLAB </a:t>
            </a:r>
            <a:r>
              <a:rPr lang="zh-CN" altLang="en-US" b="0" i="0" dirty="0">
                <a:solidFill>
                  <a:srgbClr val="23263B"/>
                </a:solidFill>
                <a:effectLst/>
                <a:latin typeface="-apple-system"/>
              </a:rPr>
              <a:t>数据集上，算法性能随 边缘扰动的强度增加而提升，但在 </a:t>
            </a:r>
            <a:r>
              <a:rPr lang="en-US" altLang="zh-CN" b="0" i="0" dirty="0">
                <a:solidFill>
                  <a:srgbClr val="23263B"/>
                </a:solidFill>
                <a:effectLst/>
                <a:latin typeface="-apple-system"/>
              </a:rPr>
              <a:t>NCI1 </a:t>
            </a:r>
            <a:r>
              <a:rPr lang="zh-CN" altLang="en-US" b="0" i="0" dirty="0">
                <a:solidFill>
                  <a:srgbClr val="23263B"/>
                </a:solidFill>
                <a:effectLst/>
                <a:latin typeface="-apple-system"/>
              </a:rPr>
              <a:t>数据集上，</a:t>
            </a:r>
            <a:r>
              <a:rPr lang="en-US" altLang="zh-CN" b="0" i="0" dirty="0">
                <a:solidFill>
                  <a:srgbClr val="23263B"/>
                </a:solidFill>
                <a:effectLst/>
                <a:latin typeface="-apple-system"/>
              </a:rPr>
              <a:t>Edge perturbation </a:t>
            </a:r>
            <a:r>
              <a:rPr lang="zh-CN" altLang="en-US" b="0" i="0" dirty="0">
                <a:solidFill>
                  <a:srgbClr val="23263B"/>
                </a:solidFill>
                <a:effectLst/>
                <a:latin typeface="-apple-system"/>
              </a:rPr>
              <a:t>强度对算法效果无明显影响。</a:t>
            </a:r>
            <a:endParaRPr lang="en-US" altLang="zh-CN" b="0" i="0" dirty="0">
              <a:solidFill>
                <a:srgbClr val="23263B"/>
              </a:solidFill>
              <a:effectLst/>
              <a:latin typeface="-apple-system"/>
            </a:endParaRPr>
          </a:p>
          <a:p>
            <a:pPr algn="just"/>
            <a:r>
              <a:rPr lang="zh-CN" altLang="en-US" b="0" i="0" dirty="0">
                <a:solidFill>
                  <a:srgbClr val="23263B"/>
                </a:solidFill>
                <a:effectLst/>
                <a:latin typeface="-apple-system"/>
              </a:rPr>
              <a:t>属性隐藏的方式在</a:t>
            </a:r>
            <a:r>
              <a:rPr lang="en-US" altLang="zh-CN" b="0" i="0" dirty="0">
                <a:solidFill>
                  <a:srgbClr val="23263B"/>
                </a:solidFill>
                <a:effectLst/>
                <a:latin typeface="-apple-system"/>
              </a:rPr>
              <a:t>collab</a:t>
            </a:r>
            <a:r>
              <a:rPr lang="zh-CN" altLang="en-US" b="0" i="0" dirty="0">
                <a:solidFill>
                  <a:srgbClr val="23263B"/>
                </a:solidFill>
                <a:effectLst/>
                <a:latin typeface="-apple-system"/>
              </a:rPr>
              <a:t>的图数据上能取得更好效果</a:t>
            </a:r>
            <a:endParaRPr lang="en-US" altLang="zh-CN" b="0" i="0" dirty="0">
              <a:solidFill>
                <a:srgbClr val="23263B"/>
              </a:solidFill>
              <a:effectLst/>
              <a:latin typeface="-apple-system"/>
            </a:endParaRPr>
          </a:p>
          <a:p>
            <a:pPr algn="l">
              <a:buFont typeface="+mj-lt"/>
              <a:buAutoNum type="arabicPeriod"/>
            </a:pPr>
            <a:r>
              <a:rPr lang="zh-CN" altLang="en-US" b="0" i="0" dirty="0">
                <a:effectLst/>
                <a:latin typeface="-apple-system"/>
              </a:rPr>
              <a:t>边缘扰动有益于社交网络，但会伤害一些生化分子图。这取决于边的重要程度（图</a:t>
            </a:r>
            <a:r>
              <a:rPr lang="en-US" altLang="zh-CN" b="0" i="0" dirty="0">
                <a:effectLst/>
                <a:latin typeface="-apple-system"/>
              </a:rPr>
              <a:t>4</a:t>
            </a:r>
            <a:r>
              <a:rPr lang="zh-CN" altLang="en-US" b="0" i="0" dirty="0">
                <a:effectLst/>
                <a:latin typeface="-apple-system"/>
              </a:rPr>
              <a:t>左</a:t>
            </a:r>
            <a:r>
              <a:rPr lang="en-US" altLang="zh-CN" b="0" i="0" dirty="0">
                <a:effectLst/>
                <a:latin typeface="-apple-system"/>
              </a:rPr>
              <a:t>2</a:t>
            </a:r>
            <a:r>
              <a:rPr lang="zh-CN" altLang="en-US" b="0" i="0" dirty="0">
                <a:effectLst/>
                <a:latin typeface="-apple-system"/>
              </a:rPr>
              <a:t>）。</a:t>
            </a:r>
          </a:p>
          <a:p>
            <a:pPr algn="l">
              <a:buFont typeface="+mj-lt"/>
              <a:buAutoNum type="arabicPeriod"/>
            </a:pPr>
            <a:r>
              <a:rPr lang="zh-CN" altLang="en-US" b="0" i="0" dirty="0">
                <a:effectLst/>
                <a:latin typeface="-apple-system"/>
              </a:rPr>
              <a:t>应用属性隐藏可在更密集的图中实现更好的性能（图</a:t>
            </a:r>
            <a:r>
              <a:rPr lang="en-US" altLang="zh-CN" b="0" i="0" dirty="0">
                <a:effectLst/>
                <a:latin typeface="-apple-system"/>
              </a:rPr>
              <a:t>4</a:t>
            </a:r>
            <a:r>
              <a:rPr lang="zh-CN" altLang="en-US" b="0" i="0" dirty="0">
                <a:effectLst/>
                <a:latin typeface="-apple-system"/>
              </a:rPr>
              <a:t>右</a:t>
            </a:r>
            <a:r>
              <a:rPr lang="en-US" altLang="zh-CN" b="0" i="0" dirty="0">
                <a:effectLst/>
                <a:latin typeface="-apple-system"/>
              </a:rPr>
              <a:t>2</a:t>
            </a:r>
            <a:r>
              <a:rPr lang="zh-CN" altLang="en-US" b="0" i="0" dirty="0">
                <a:effectLst/>
                <a:latin typeface="-apple-system"/>
              </a:rPr>
              <a:t>）。</a:t>
            </a:r>
          </a:p>
          <a:p>
            <a:pPr algn="just"/>
            <a:endParaRPr lang="zh-CN" altLang="en-US" dirty="0">
              <a:effectLst/>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特别感谢！！！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solidFill>
                <a:schemeClr val="tx1"/>
              </a:solidFill>
              <a:latin typeface="宋体" panose="02010600030101010101" pitchFamily="2" charset="-122"/>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第二部分：我们的模型如何实现。</a:t>
            </a:r>
          </a:p>
          <a:p>
            <a:r>
              <a:rPr lang="zh-CN" altLang="en-US"/>
              <a:t>框架的核心思想是从推理角度出发，在更深层次的背景下进行多关系路径预测，即以广度优先遍历的形式进行。</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Node dropping</a:t>
            </a:r>
            <a:r>
              <a:rPr lang="zh-CN" altLang="en-US" dirty="0"/>
              <a:t>：从图中随机去除一定比例的节点及其连边，使得学习的表示在节点扰动下具有一致性。代表的先验信息是：缺失部分节点不影响图的语义。</a:t>
            </a:r>
          </a:p>
          <a:p>
            <a:r>
              <a:rPr lang="en-US" altLang="zh-CN" dirty="0"/>
              <a:t>Edge perturbation</a:t>
            </a:r>
            <a:r>
              <a:rPr lang="zh-CN" altLang="en-US" dirty="0"/>
              <a:t>：随机增加或删除一定比例的边，使学习的表示在边扰动下具有一致性。代表的先验信息是：增减部分连边不影响图的语义。</a:t>
            </a:r>
          </a:p>
          <a:p>
            <a:r>
              <a:rPr lang="en-US" altLang="zh-CN" dirty="0"/>
              <a:t>Attribute masking</a:t>
            </a:r>
            <a:r>
              <a:rPr lang="zh-CN" altLang="en-US" dirty="0"/>
              <a:t>：随机去除部分节点的属性信息，促使模型使用其他信息来重建被屏蔽的节点属性。</a:t>
            </a:r>
          </a:p>
          <a:p>
            <a:r>
              <a:rPr lang="en-US" altLang="zh-CN" dirty="0"/>
              <a:t>Subgraph</a:t>
            </a:r>
            <a:r>
              <a:rPr lang="zh-CN" altLang="en-US" dirty="0"/>
              <a:t>：使用随机游走的方式从原图中提取子图。</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121212"/>
                </a:solidFill>
                <a:effectLst/>
                <a:latin typeface="-apple-system"/>
              </a:rPr>
              <a:t>通过</a:t>
            </a:r>
            <a:r>
              <a:rPr lang="en-US" altLang="zh-CN" b="0" i="0" dirty="0">
                <a:solidFill>
                  <a:srgbClr val="121212"/>
                </a:solidFill>
                <a:effectLst/>
                <a:latin typeface="-apple-system"/>
              </a:rPr>
              <a:t>GNN-based encoder f(.) </a:t>
            </a:r>
            <a:r>
              <a:rPr lang="zh-CN" altLang="en-US" b="0" i="0" dirty="0">
                <a:solidFill>
                  <a:srgbClr val="121212"/>
                </a:solidFill>
                <a:effectLst/>
                <a:latin typeface="-apple-system"/>
              </a:rPr>
              <a:t>从增强图 </a:t>
            </a:r>
            <a:r>
              <a:rPr lang="en-US" altLang="zh-CN" b="0" i="0" dirty="0">
                <a:solidFill>
                  <a:srgbClr val="121212"/>
                </a:solidFill>
                <a:effectLst/>
                <a:latin typeface="-apple-system"/>
              </a:rPr>
              <a:t>Gi </a:t>
            </a:r>
            <a:r>
              <a:rPr lang="en-US" altLang="zh-CN" b="0" i="0" dirty="0" err="1">
                <a:solidFill>
                  <a:srgbClr val="121212"/>
                </a:solidFill>
                <a:effectLst/>
                <a:latin typeface="-apple-system"/>
              </a:rPr>
              <a:t>Gj</a:t>
            </a:r>
            <a:r>
              <a:rPr lang="en-US" altLang="zh-CN" b="0" i="0" dirty="0">
                <a:solidFill>
                  <a:srgbClr val="121212"/>
                </a:solidFill>
                <a:effectLst/>
                <a:latin typeface="-apple-system"/>
              </a:rPr>
              <a:t> </a:t>
            </a:r>
            <a:r>
              <a:rPr lang="zh-CN" altLang="en-US" b="0" i="0" dirty="0">
                <a:solidFill>
                  <a:srgbClr val="121212"/>
                </a:solidFill>
                <a:effectLst/>
                <a:latin typeface="-apple-system"/>
              </a:rPr>
              <a:t>中得到</a:t>
            </a:r>
            <a:r>
              <a:rPr lang="en-US" altLang="zh-CN" b="0" i="0" dirty="0">
                <a:solidFill>
                  <a:srgbClr val="121212"/>
                </a:solidFill>
                <a:effectLst/>
                <a:latin typeface="-apple-system"/>
              </a:rPr>
              <a:t>Graph-level</a:t>
            </a:r>
            <a:r>
              <a:rPr lang="zh-CN" altLang="en-US" b="0" i="0" dirty="0">
                <a:solidFill>
                  <a:srgbClr val="121212"/>
                </a:solidFill>
                <a:effectLst/>
                <a:latin typeface="-apple-system"/>
              </a:rPr>
              <a:t>的初步表示 </a:t>
            </a:r>
            <a:r>
              <a:rPr lang="en-US" altLang="zh-CN" b="0" i="0" dirty="0">
                <a:solidFill>
                  <a:srgbClr val="121212"/>
                </a:solidFill>
                <a:effectLst/>
                <a:latin typeface="-apple-system"/>
              </a:rPr>
              <a:t>Hi </a:t>
            </a:r>
            <a:r>
              <a:rPr lang="en-US" altLang="zh-CN" b="0" i="0" dirty="0" err="1">
                <a:solidFill>
                  <a:srgbClr val="121212"/>
                </a:solidFill>
                <a:effectLst/>
                <a:latin typeface="-apple-system"/>
              </a:rPr>
              <a:t>Hj</a:t>
            </a:r>
            <a:r>
              <a:rPr lang="en-US" altLang="zh-CN" b="0" i="0" dirty="0">
                <a:solidFill>
                  <a:srgbClr val="121212"/>
                </a:solidFill>
                <a:effectLst/>
                <a:latin typeface="-apple-system"/>
              </a:rPr>
              <a:t>.</a:t>
            </a:r>
          </a:p>
          <a:p>
            <a:r>
              <a:rPr lang="zh-CN" altLang="en-US" dirty="0"/>
              <a:t>将非线性函数 </a:t>
            </a:r>
            <a:r>
              <a:rPr lang="en-US" altLang="zh-CN" dirty="0"/>
              <a:t>g(.) </a:t>
            </a:r>
            <a:r>
              <a:rPr lang="zh-CN" altLang="en-US" dirty="0"/>
              <a:t>作为</a:t>
            </a:r>
            <a:r>
              <a:rPr lang="en-US" altLang="zh-CN" dirty="0"/>
              <a:t>projection head</a:t>
            </a:r>
            <a:r>
              <a:rPr lang="zh-CN" altLang="en-US" dirty="0"/>
              <a:t>将增强图的表示 为</a:t>
            </a:r>
            <a:r>
              <a:rPr lang="en-US" altLang="zh-CN" dirty="0"/>
              <a:t>Zi</a:t>
            </a:r>
            <a:r>
              <a:rPr lang="zh-CN" altLang="en-US" dirty="0"/>
              <a:t>，</a:t>
            </a:r>
            <a:r>
              <a:rPr lang="en-US" altLang="zh-CN" dirty="0" err="1"/>
              <a:t>Zj</a:t>
            </a:r>
            <a:r>
              <a:rPr lang="zh-CN" altLang="en-US" dirty="0"/>
              <a:t>，用于计算对比误差。文章采用</a:t>
            </a:r>
            <a:r>
              <a:rPr lang="en-US" altLang="zh-CN" dirty="0"/>
              <a:t>MLP</a:t>
            </a:r>
            <a:r>
              <a:rPr lang="zh-CN" altLang="en-US" dirty="0"/>
              <a:t>作为投影头。</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a:t>
            </a:r>
            <a:r>
              <a:rPr lang="en-US" altLang="zh-CN" dirty="0"/>
              <a:t>GNN</a:t>
            </a:r>
            <a:r>
              <a:rPr lang="zh-CN" altLang="en-US" dirty="0"/>
              <a:t>预训练过程中，从数据集中随机采样得到包含 </a:t>
            </a:r>
            <a:r>
              <a:rPr lang="en-US" altLang="zh-CN" dirty="0"/>
              <a:t>N</a:t>
            </a:r>
            <a:r>
              <a:rPr lang="zh-CN" altLang="en-US" dirty="0"/>
              <a:t>个图的</a:t>
            </a:r>
            <a:r>
              <a:rPr lang="en-US" altLang="zh-CN" dirty="0"/>
              <a:t>Minibatch</a:t>
            </a:r>
            <a:r>
              <a:rPr lang="zh-CN" altLang="en-US" dirty="0"/>
              <a:t>，通过数据增强得到 </a:t>
            </a:r>
          </a:p>
          <a:p>
            <a:r>
              <a:rPr lang="en-US" altLang="zh-CN" dirty="0"/>
              <a:t>2N</a:t>
            </a:r>
            <a:r>
              <a:rPr lang="zh-CN" altLang="en-US" dirty="0"/>
              <a:t> 个增强图以及相应的对比误差进行优化。其中，增强图的表示与同一张图的另一增强图表示作为正样本对，相应的该表示与其他 </a:t>
            </a:r>
            <a:r>
              <a:rPr lang="en-US" altLang="zh-CN" dirty="0"/>
              <a:t>N-1</a:t>
            </a:r>
            <a:r>
              <a:rPr lang="zh-CN" altLang="en-US" dirty="0"/>
              <a:t>个增强图表示作为负样本对。采用余弦相似度函数作为相似度度量</a:t>
            </a:r>
            <a:endParaRPr dirty="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2023/4/14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2023/4/14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444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37387" y="2489722"/>
            <a:ext cx="10831171" cy="646331"/>
          </a:xfrm>
          <a:prstGeom prst="rect">
            <a:avLst/>
          </a:prstGeom>
          <a:noFill/>
        </p:spPr>
        <p:txBody>
          <a:bodyPr wrap="none" rtlCol="0">
            <a:spAutoFit/>
          </a:bodyPr>
          <a:lstStyle/>
          <a:p>
            <a:pPr algn="ctr"/>
            <a:r>
              <a:rPr lang="en-US" altLang="zh-CN" sz="3600" dirty="0">
                <a:solidFill>
                  <a:schemeClr val="bg1">
                    <a:lumMod val="95000"/>
                  </a:schemeClr>
                </a:solidFill>
                <a:latin typeface="微软雅黑" panose="020B0503020204020204" pitchFamily="34" charset="-122"/>
                <a:ea typeface="微软雅黑" panose="020B0503020204020204" pitchFamily="34" charset="-122"/>
                <a:sym typeface="+mn-ea"/>
              </a:rPr>
              <a:t>Graph Contrastive Learning with Augmentations</a:t>
            </a:r>
          </a:p>
        </p:txBody>
      </p:sp>
      <p:sp>
        <p:nvSpPr>
          <p:cNvPr id="4" name="文本框 3"/>
          <p:cNvSpPr txBox="1"/>
          <p:nvPr/>
        </p:nvSpPr>
        <p:spPr>
          <a:xfrm>
            <a:off x="4196419" y="4418563"/>
            <a:ext cx="5416868"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研究方向：从对比学习角度研究图相似</a:t>
            </a:r>
          </a:p>
        </p:txBody>
      </p:sp>
      <p:sp>
        <p:nvSpPr>
          <p:cNvPr id="5" name="文本框 4"/>
          <p:cNvSpPr txBox="1"/>
          <p:nvPr/>
        </p:nvSpPr>
        <p:spPr>
          <a:xfrm>
            <a:off x="7610095" y="3862219"/>
            <a:ext cx="2621280" cy="46037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指导老师：李冠宇</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4" name="Freeform 5"/>
          <p:cNvSpPr>
            <a:spLocks noEditPoints="1"/>
          </p:cNvSpPr>
          <p:nvPr/>
        </p:nvSpPr>
        <p:spPr bwMode="auto">
          <a:xfrm>
            <a:off x="2866390" y="3959871"/>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7209903" y="3924510"/>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7" name="文本框 6"/>
          <p:cNvSpPr txBox="1"/>
          <p:nvPr/>
        </p:nvSpPr>
        <p:spPr>
          <a:xfrm>
            <a:off x="4830356" y="5450092"/>
            <a:ext cx="2375971" cy="461665"/>
          </a:xfrm>
          <a:prstGeom prst="rect">
            <a:avLst/>
          </a:prstGeom>
          <a:noFill/>
        </p:spPr>
        <p:txBody>
          <a:bodyPr wrap="none" rtlCol="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2023</a:t>
            </a:r>
            <a:r>
              <a:rPr lang="zh-CN" altLang="en-US" sz="2400" dirty="0">
                <a:solidFill>
                  <a:schemeClr val="tx1"/>
                </a:solidFill>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14</a:t>
            </a:r>
            <a:r>
              <a:rPr lang="zh-CN" altLang="en-US" sz="2400" dirty="0">
                <a:solidFill>
                  <a:schemeClr val="tx1"/>
                </a:solidFill>
                <a:latin typeface="微软雅黑" panose="020B0503020204020204" pitchFamily="34" charset="-122"/>
                <a:ea typeface="微软雅黑" panose="020B0503020204020204" pitchFamily="34" charset="-122"/>
              </a:rPr>
              <a:t>日</a:t>
            </a:r>
          </a:p>
        </p:txBody>
      </p:sp>
      <p:sp>
        <p:nvSpPr>
          <p:cNvPr id="8" name="文本框 7"/>
          <p:cNvSpPr txBox="1"/>
          <p:nvPr/>
        </p:nvSpPr>
        <p:spPr>
          <a:xfrm>
            <a:off x="140335" y="5805264"/>
            <a:ext cx="4515505" cy="306705"/>
          </a:xfrm>
          <a:prstGeom prst="rect">
            <a:avLst/>
          </a:prstGeom>
          <a:noFill/>
        </p:spPr>
        <p:txBody>
          <a:bodyPr wrap="square" rtlCol="0">
            <a:spAutoFit/>
          </a:bodyPr>
          <a:lstStyle/>
          <a:p>
            <a:endParaRPr lang="zh-CN" altLang="en-US" sz="1400" dirty="0"/>
          </a:p>
        </p:txBody>
      </p:sp>
      <p:sp>
        <p:nvSpPr>
          <p:cNvPr id="14" name="Freeform 5"/>
          <p:cNvSpPr>
            <a:spLocks noEditPoints="1"/>
          </p:cNvSpPr>
          <p:nvPr/>
        </p:nvSpPr>
        <p:spPr bwMode="auto">
          <a:xfrm>
            <a:off x="3828199" y="4510555"/>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15" name="文本框 14"/>
          <p:cNvSpPr txBox="1"/>
          <p:nvPr/>
        </p:nvSpPr>
        <p:spPr>
          <a:xfrm>
            <a:off x="3345450" y="3846261"/>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汇报学生：贾康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03. experiment</a:t>
              </a: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5" y="965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855640" y="385678"/>
            <a:ext cx="2340191"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5850822" y="388782"/>
            <a:ext cx="2340191" cy="461665"/>
          </a:xfrm>
          <a:prstGeom prst="rect">
            <a:avLst/>
          </a:prstGeom>
          <a:noFill/>
        </p:spPr>
        <p:txBody>
          <a:bodyPr wrap="square" rtlCol="0">
            <a:spAutoFit/>
          </a:bodyPr>
          <a:lstStyle/>
          <a:p>
            <a:r>
              <a:rPr lang="zh-CN" altLang="en-US" sz="2400" dirty="0">
                <a:solidFill>
                  <a:schemeClr val="bg1">
                    <a:lumMod val="75000"/>
                  </a:schemeClr>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3432933" y="1155035"/>
            <a:ext cx="290416" cy="209564"/>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pic>
        <p:nvPicPr>
          <p:cNvPr id="11" name="图片 10">
            <a:extLst>
              <a:ext uri="{FF2B5EF4-FFF2-40B4-BE49-F238E27FC236}">
                <a16:creationId xmlns:a16="http://schemas.microsoft.com/office/drawing/2014/main" id="{66B9BFF4-BDFA-EA34-FC6D-29A7249D6771}"/>
              </a:ext>
            </a:extLst>
          </p:cNvPr>
          <p:cNvPicPr>
            <a:picLocks noChangeAspect="1"/>
          </p:cNvPicPr>
          <p:nvPr/>
        </p:nvPicPr>
        <p:blipFill>
          <a:blip r:embed="rId4"/>
          <a:stretch>
            <a:fillRect/>
          </a:stretch>
        </p:blipFill>
        <p:spPr>
          <a:xfrm>
            <a:off x="1548380" y="2395547"/>
            <a:ext cx="9095238" cy="27238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5" y="965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855640" y="385678"/>
            <a:ext cx="2340191" cy="460375"/>
          </a:xfrm>
          <a:prstGeom prst="rect">
            <a:avLst/>
          </a:prstGeom>
          <a:noFill/>
        </p:spPr>
        <p:txBody>
          <a:bodyPr wrap="square" rtlCol="0">
            <a:spAutoFit/>
          </a:bodyPr>
          <a:lstStyle/>
          <a:p>
            <a:r>
              <a:rPr lang="zh-CN" altLang="en-US" sz="200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5850822" y="388782"/>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6528048" y="1175214"/>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pic>
        <p:nvPicPr>
          <p:cNvPr id="4" name="图片 3">
            <a:extLst>
              <a:ext uri="{FF2B5EF4-FFF2-40B4-BE49-F238E27FC236}">
                <a16:creationId xmlns:a16="http://schemas.microsoft.com/office/drawing/2014/main" id="{DABD3C7B-9638-C308-7962-040A03DA0CF6}"/>
              </a:ext>
            </a:extLst>
          </p:cNvPr>
          <p:cNvPicPr>
            <a:picLocks noChangeAspect="1"/>
          </p:cNvPicPr>
          <p:nvPr/>
        </p:nvPicPr>
        <p:blipFill>
          <a:blip r:embed="rId4"/>
          <a:stretch>
            <a:fillRect/>
          </a:stretch>
        </p:blipFill>
        <p:spPr>
          <a:xfrm>
            <a:off x="1036377" y="2539890"/>
            <a:ext cx="10333333" cy="2933333"/>
          </a:xfrm>
          <a:prstGeom prst="rect">
            <a:avLst/>
          </a:prstGeom>
        </p:spPr>
      </p:pic>
      <p:sp>
        <p:nvSpPr>
          <p:cNvPr id="7" name="文本框 6">
            <a:extLst>
              <a:ext uri="{FF2B5EF4-FFF2-40B4-BE49-F238E27FC236}">
                <a16:creationId xmlns:a16="http://schemas.microsoft.com/office/drawing/2014/main" id="{7228C93B-B21F-D215-0209-332032184949}"/>
              </a:ext>
            </a:extLst>
          </p:cNvPr>
          <p:cNvSpPr txBox="1"/>
          <p:nvPr/>
        </p:nvSpPr>
        <p:spPr>
          <a:xfrm>
            <a:off x="551384" y="1700808"/>
            <a:ext cx="5491839" cy="369332"/>
          </a:xfrm>
          <a:prstGeom prst="rect">
            <a:avLst/>
          </a:prstGeom>
          <a:noFill/>
        </p:spPr>
        <p:txBody>
          <a:bodyPr wrap="square" rtlCol="0">
            <a:spAutoFit/>
          </a:bodyPr>
          <a:lstStyle/>
          <a:p>
            <a:r>
              <a:rPr lang="zh-CN" altLang="en-US" b="0" i="0" dirty="0">
                <a:solidFill>
                  <a:srgbClr val="23263B"/>
                </a:solidFill>
                <a:effectLst/>
                <a:latin typeface="-apple-system"/>
              </a:rPr>
              <a:t>一、数据增强对于图对比学习的效果具有关键作用</a:t>
            </a:r>
            <a:endParaRPr lang="zh-CN" altLang="en-US" dirty="0"/>
          </a:p>
        </p:txBody>
      </p:sp>
      <p:sp>
        <p:nvSpPr>
          <p:cNvPr id="8" name="文本框 7">
            <a:extLst>
              <a:ext uri="{FF2B5EF4-FFF2-40B4-BE49-F238E27FC236}">
                <a16:creationId xmlns:a16="http://schemas.microsoft.com/office/drawing/2014/main" id="{41C3DCA8-8638-5110-D395-122A9175EA92}"/>
              </a:ext>
            </a:extLst>
          </p:cNvPr>
          <p:cNvSpPr txBox="1"/>
          <p:nvPr/>
        </p:nvSpPr>
        <p:spPr>
          <a:xfrm>
            <a:off x="1415480" y="5877272"/>
            <a:ext cx="5328592" cy="369332"/>
          </a:xfrm>
          <a:prstGeom prst="rect">
            <a:avLst/>
          </a:prstGeom>
          <a:noFill/>
        </p:spPr>
        <p:txBody>
          <a:bodyPr wrap="square" rtlCol="0">
            <a:spAutoFit/>
          </a:bodyPr>
          <a:lstStyle/>
          <a:p>
            <a:r>
              <a:rPr lang="en-US" altLang="zh-CN" dirty="0"/>
              <a:t>Warmer colors </a:t>
            </a:r>
            <a:r>
              <a:rPr lang="zh-CN" altLang="en-US" dirty="0"/>
              <a:t>表示有着更好的性能。</a:t>
            </a:r>
          </a:p>
        </p:txBody>
      </p:sp>
    </p:spTree>
    <p:extLst>
      <p:ext uri="{BB962C8B-B14F-4D97-AF65-F5344CB8AC3E}">
        <p14:creationId xmlns:p14="http://schemas.microsoft.com/office/powerpoint/2010/main" val="270421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973490" y="420253"/>
            <a:ext cx="2340191" cy="460375"/>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6456040"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7420283" y="1159329"/>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pic>
        <p:nvPicPr>
          <p:cNvPr id="4" name="图片 3">
            <a:extLst>
              <a:ext uri="{FF2B5EF4-FFF2-40B4-BE49-F238E27FC236}">
                <a16:creationId xmlns:a16="http://schemas.microsoft.com/office/drawing/2014/main" id="{6302B030-26A7-87ED-92B5-C7704BCEFB6A}"/>
              </a:ext>
            </a:extLst>
          </p:cNvPr>
          <p:cNvPicPr>
            <a:picLocks noChangeAspect="1"/>
          </p:cNvPicPr>
          <p:nvPr/>
        </p:nvPicPr>
        <p:blipFill>
          <a:blip r:embed="rId4"/>
          <a:stretch>
            <a:fillRect/>
          </a:stretch>
        </p:blipFill>
        <p:spPr>
          <a:xfrm>
            <a:off x="911424" y="2355040"/>
            <a:ext cx="10861008" cy="2738415"/>
          </a:xfrm>
          <a:prstGeom prst="rect">
            <a:avLst/>
          </a:prstGeom>
        </p:spPr>
      </p:pic>
      <p:sp>
        <p:nvSpPr>
          <p:cNvPr id="7" name="文本框 6">
            <a:extLst>
              <a:ext uri="{FF2B5EF4-FFF2-40B4-BE49-F238E27FC236}">
                <a16:creationId xmlns:a16="http://schemas.microsoft.com/office/drawing/2014/main" id="{ABEA12C8-9C7C-5606-88FC-A185D74AA9DB}"/>
              </a:ext>
            </a:extLst>
          </p:cNvPr>
          <p:cNvSpPr txBox="1"/>
          <p:nvPr/>
        </p:nvSpPr>
        <p:spPr>
          <a:xfrm>
            <a:off x="551384" y="1700808"/>
            <a:ext cx="5307108" cy="369332"/>
          </a:xfrm>
          <a:prstGeom prst="rect">
            <a:avLst/>
          </a:prstGeom>
          <a:noFill/>
        </p:spPr>
        <p:txBody>
          <a:bodyPr wrap="square" rtlCol="0">
            <a:spAutoFit/>
          </a:bodyPr>
          <a:lstStyle/>
          <a:p>
            <a:r>
              <a:rPr lang="zh-CN" altLang="en-US" b="0" i="0" dirty="0">
                <a:solidFill>
                  <a:srgbClr val="23263B"/>
                </a:solidFill>
                <a:effectLst/>
                <a:latin typeface="Microsoft YaHei" panose="020B0503020204020204" pitchFamily="34" charset="-122"/>
                <a:ea typeface="Microsoft YaHei" panose="020B0503020204020204" pitchFamily="34" charset="-122"/>
              </a:rPr>
              <a:t>二、组合不同数据增强方式对算法效果提升更大</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p:cNvSpPr txBox="1"/>
          <p:nvPr/>
        </p:nvSpPr>
        <p:spPr>
          <a:xfrm>
            <a:off x="2909680" y="405404"/>
            <a:ext cx="2340191" cy="460375"/>
          </a:xfrm>
          <a:prstGeom prst="rect">
            <a:avLst/>
          </a:prstGeom>
          <a:noFill/>
        </p:spPr>
        <p:txBody>
          <a:bodyPr wrap="square" rtlCol="0">
            <a:spAutoFit/>
          </a:bodyPr>
          <a:lstStyle/>
          <a:p>
            <a:r>
              <a:rPr lang="zh-CN" altLang="en-US" sz="2000">
                <a:solidFill>
                  <a:schemeClr val="bg1">
                    <a:lumMod val="75000"/>
                  </a:schemeClr>
                </a:solidFill>
                <a:latin typeface="微软雅黑" panose="020B0503020204020204" pitchFamily="34" charset="-122"/>
                <a:ea typeface="微软雅黑" panose="020B0503020204020204" pitchFamily="34" charset="-122"/>
              </a:rPr>
              <a:t>实验设置</a:t>
            </a:r>
          </a:p>
        </p:txBody>
      </p:sp>
      <p:sp>
        <p:nvSpPr>
          <p:cNvPr id="6" name="文本框 5"/>
          <p:cNvSpPr txBox="1"/>
          <p:nvPr/>
        </p:nvSpPr>
        <p:spPr>
          <a:xfrm>
            <a:off x="6855840" y="369551"/>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实验结果与分析</a:t>
            </a:r>
          </a:p>
        </p:txBody>
      </p:sp>
      <p:sp>
        <p:nvSpPr>
          <p:cNvPr id="9" name="等腰三角形 8"/>
          <p:cNvSpPr/>
          <p:nvPr/>
        </p:nvSpPr>
        <p:spPr>
          <a:xfrm rot="10800000">
            <a:off x="7574656" y="1127455"/>
            <a:ext cx="451279" cy="20156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11" name="文本框 10"/>
          <p:cNvSpPr txBox="1"/>
          <p:nvPr/>
        </p:nvSpPr>
        <p:spPr>
          <a:xfrm>
            <a:off x="586572" y="1648834"/>
            <a:ext cx="8568952" cy="461665"/>
          </a:xfrm>
          <a:prstGeom prst="rect">
            <a:avLst/>
          </a:prstGeom>
          <a:noFill/>
        </p:spPr>
        <p:txBody>
          <a:bodyPr wrap="square" rtlCol="0">
            <a:spAutoFit/>
          </a:bodyPr>
          <a:lstStyle/>
          <a:p>
            <a:r>
              <a:rPr lang="zh-CN" altLang="en-US" sz="2400" b="0" i="0" dirty="0">
                <a:solidFill>
                  <a:srgbClr val="23263B"/>
                </a:solidFill>
                <a:effectLst/>
                <a:latin typeface="-apple-system"/>
              </a:rPr>
              <a:t>三、数据增强的类型，强度以及模式对 </a:t>
            </a:r>
            <a:r>
              <a:rPr lang="en-US" altLang="zh-CN" sz="2400" b="0" i="0" dirty="0" err="1">
                <a:solidFill>
                  <a:srgbClr val="23263B"/>
                </a:solidFill>
                <a:effectLst/>
                <a:latin typeface="-apple-system"/>
              </a:rPr>
              <a:t>GraphCL</a:t>
            </a:r>
            <a:r>
              <a:rPr lang="en-US" altLang="zh-CN" sz="2400" b="0" i="0" dirty="0">
                <a:solidFill>
                  <a:srgbClr val="23263B"/>
                </a:solidFill>
                <a:effectLst/>
                <a:latin typeface="-apple-system"/>
              </a:rPr>
              <a:t> </a:t>
            </a:r>
            <a:r>
              <a:rPr lang="zh-CN" altLang="en-US" sz="2400" b="0" i="0" dirty="0">
                <a:solidFill>
                  <a:srgbClr val="23263B"/>
                </a:solidFill>
                <a:effectLst/>
                <a:latin typeface="-apple-system"/>
              </a:rPr>
              <a:t>效果的影响</a:t>
            </a:r>
            <a:endParaRPr lang="zh-CN" altLang="en-US"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68BD73A-6AFB-FF50-10E6-746507546F9B}"/>
              </a:ext>
            </a:extLst>
          </p:cNvPr>
          <p:cNvPicPr>
            <a:picLocks noChangeAspect="1"/>
          </p:cNvPicPr>
          <p:nvPr/>
        </p:nvPicPr>
        <p:blipFill>
          <a:blip r:embed="rId4"/>
          <a:stretch>
            <a:fillRect/>
          </a:stretch>
        </p:blipFill>
        <p:spPr>
          <a:xfrm>
            <a:off x="1199456" y="2637697"/>
            <a:ext cx="10038095" cy="25142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04. conclusion</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0" y="-6638"/>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总结</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825050" y="1580105"/>
            <a:ext cx="7395210" cy="3490186"/>
          </a:xfrm>
          <a:prstGeom prst="rect">
            <a:avLst/>
          </a:prstGeom>
          <a:noFill/>
        </p:spPr>
        <p:txBody>
          <a:bodyPr wrap="square" rtlCol="0">
            <a:spAutoFit/>
          </a:bodyPr>
          <a:lstStyle/>
          <a:p>
            <a:pPr>
              <a:lnSpc>
                <a:spcPct val="140000"/>
              </a:lnSpc>
            </a:pPr>
            <a:r>
              <a:rPr lang="zh-CN" altLang="en-US" sz="2400" b="0" i="0" dirty="0">
                <a:solidFill>
                  <a:srgbClr val="23263B"/>
                </a:solidFill>
                <a:effectLst/>
                <a:latin typeface="Microsoft YaHei" panose="020B0503020204020204" pitchFamily="34" charset="-122"/>
                <a:ea typeface="Microsoft YaHei" panose="020B0503020204020204" pitchFamily="34" charset="-122"/>
              </a:rPr>
              <a:t>        为</a:t>
            </a:r>
            <a:r>
              <a:rPr lang="en-US" altLang="zh-CN" sz="2400" b="0" i="0" dirty="0">
                <a:solidFill>
                  <a:srgbClr val="23263B"/>
                </a:solidFill>
                <a:effectLst/>
                <a:latin typeface="Microsoft YaHei" panose="020B0503020204020204" pitchFamily="34" charset="-122"/>
                <a:ea typeface="Microsoft YaHei" panose="020B0503020204020204" pitchFamily="34" charset="-122"/>
              </a:rPr>
              <a:t>GNN</a:t>
            </a:r>
            <a:r>
              <a:rPr lang="zh-CN" altLang="en-US" sz="2400" b="0" i="0" dirty="0">
                <a:solidFill>
                  <a:srgbClr val="23263B"/>
                </a:solidFill>
                <a:effectLst/>
                <a:latin typeface="Microsoft YaHei" panose="020B0503020204020204" pitchFamily="34" charset="-122"/>
                <a:ea typeface="Microsoft YaHei" panose="020B0503020204020204" pitchFamily="34" charset="-122"/>
              </a:rPr>
              <a:t>预训练提出了一种新颖的图对比学习框架（</a:t>
            </a:r>
            <a:r>
              <a:rPr lang="en-US" altLang="zh-CN" sz="2400" b="0" i="0" dirty="0" err="1">
                <a:solidFill>
                  <a:srgbClr val="23263B"/>
                </a:solidFill>
                <a:effectLst/>
                <a:latin typeface="Microsoft YaHei" panose="020B0503020204020204" pitchFamily="34" charset="-122"/>
                <a:ea typeface="Microsoft YaHei" panose="020B0503020204020204" pitchFamily="34" charset="-122"/>
              </a:rPr>
              <a:t>GraphCL</a:t>
            </a:r>
            <a:r>
              <a:rPr lang="zh-CN" altLang="en-US" sz="2400" b="0" i="0" dirty="0">
                <a:solidFill>
                  <a:srgbClr val="23263B"/>
                </a:solidFill>
                <a:effectLst/>
                <a:latin typeface="Microsoft YaHei" panose="020B0503020204020204" pitchFamily="34" charset="-122"/>
                <a:ea typeface="Microsoft YaHei" panose="020B0503020204020204" pitchFamily="34" charset="-122"/>
              </a:rPr>
              <a:t>）。 系统地评估和分析了我们提出的框架中数据扩充的影响，揭示了其原理并指导了扩充的选择。 实验结果验证了提出的框架在通用性和鲁棒性方面的最新性能。</a:t>
            </a:r>
            <a:endParaRPr sz="2400" dirty="0">
              <a:latin typeface="微软雅黑" panose="020B0503020204020204" pitchFamily="34" charset="-122"/>
              <a:ea typeface="微软雅黑" panose="020B0503020204020204" pitchFamily="34" charset="-122"/>
            </a:endParaRPr>
          </a:p>
          <a:p>
            <a:pPr>
              <a:lnSpc>
                <a:spcPct val="120000"/>
              </a:lnSpc>
            </a:pPr>
            <a:r>
              <a:rPr sz="2400" dirty="0">
                <a:solidFill>
                  <a:schemeClr val="tx1"/>
                </a:solidFill>
                <a:latin typeface="微软雅黑" panose="020B0503020204020204" pitchFamily="34" charset="-122"/>
                <a:ea typeface="微软雅黑" panose="020B0503020204020204" pitchFamily="34" charset="-122"/>
              </a:rPr>
              <a:t>  </a:t>
            </a:r>
          </a:p>
          <a:p>
            <a:r>
              <a:rPr sz="2400" dirty="0">
                <a:solidFill>
                  <a:schemeClr val="tx1"/>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11924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05. </a:t>
              </a:r>
              <a:r>
                <a:rPr lang="en-US" altLang="zh-CN" sz="4400" b="1" dirty="0">
                  <a:solidFill>
                    <a:schemeClr val="bg1"/>
                  </a:solidFill>
                  <a:latin typeface="微软雅黑" panose="020B0503020204020204" pitchFamily="34" charset="-122"/>
                  <a:ea typeface="微软雅黑" panose="020B0503020204020204" pitchFamily="34" charset="-122"/>
                </a:rPr>
                <a:t>future work</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展望</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431704" y="1916832"/>
            <a:ext cx="7395210" cy="2415085"/>
          </a:xfrm>
          <a:prstGeom prst="rect">
            <a:avLst/>
          </a:prstGeom>
          <a:noFill/>
        </p:spPr>
        <p:txBody>
          <a:bodyPr wrap="square" rtlCol="0">
            <a:spAutoFit/>
          </a:bodyPr>
          <a:lstStyle/>
          <a:p>
            <a:pPr>
              <a:lnSpc>
                <a:spcPct val="140000"/>
              </a:lnSpc>
            </a:pPr>
            <a:r>
              <a:rPr lang="zh-CN" altLang="en-US" sz="2800" b="1" dirty="0">
                <a:latin typeface="宋体" panose="02010600030101010101" pitchFamily="2" charset="-122"/>
                <a:ea typeface="宋体" panose="02010600030101010101" pitchFamily="2" charset="-122"/>
                <a:sym typeface="+mn-ea"/>
              </a:rPr>
              <a:t>对比学习</a:t>
            </a:r>
            <a:r>
              <a:rPr lang="zh-CN" altLang="en-US" sz="2800" dirty="0">
                <a:latin typeface="宋体" panose="02010600030101010101" pitchFamily="2" charset="-122"/>
                <a:ea typeface="宋体" panose="02010600030101010101" pitchFamily="2" charset="-122"/>
                <a:sym typeface="+mn-ea"/>
              </a:rPr>
              <a:t>：研究不同的</a:t>
            </a:r>
            <a:r>
              <a:rPr lang="zh-CN" altLang="en-US" sz="2800">
                <a:latin typeface="宋体" panose="02010600030101010101" pitchFamily="2" charset="-122"/>
                <a:ea typeface="宋体" panose="02010600030101010101" pitchFamily="2" charset="-122"/>
                <a:sym typeface="+mn-ea"/>
              </a:rPr>
              <a:t>数据增强方式和组合对</a:t>
            </a:r>
            <a:r>
              <a:rPr lang="zh-CN" altLang="en-US" sz="2800" dirty="0">
                <a:latin typeface="宋体" panose="02010600030101010101" pitchFamily="2" charset="-122"/>
                <a:ea typeface="宋体" panose="02010600030101010101" pitchFamily="2" charset="-122"/>
                <a:sym typeface="+mn-ea"/>
              </a:rPr>
              <a:t>图的相似度计算的影响。</a:t>
            </a:r>
            <a:endParaRPr lang="en-US" altLang="zh-CN" sz="2800" dirty="0">
              <a:latin typeface="宋体" panose="02010600030101010101" pitchFamily="2" charset="-122"/>
              <a:ea typeface="宋体" panose="02010600030101010101" pitchFamily="2" charset="-122"/>
              <a:sym typeface="+mn-ea"/>
            </a:endParaRPr>
          </a:p>
          <a:p>
            <a:pPr>
              <a:lnSpc>
                <a:spcPct val="140000"/>
              </a:lnSpc>
            </a:pPr>
            <a:endParaRPr lang="en-US" sz="2800" dirty="0">
              <a:solidFill>
                <a:schemeClr val="tx1"/>
              </a:solidFill>
              <a:latin typeface="宋体" panose="02010600030101010101" pitchFamily="2" charset="-122"/>
              <a:ea typeface="宋体" panose="02010600030101010101" pitchFamily="2" charset="-122"/>
              <a:sym typeface="+mn-ea"/>
            </a:endParaRPr>
          </a:p>
          <a:p>
            <a:pPr>
              <a:lnSpc>
                <a:spcPct val="140000"/>
              </a:lnSpc>
            </a:pPr>
            <a:r>
              <a:rPr lang="zh-CN" altLang="en-US" sz="2800" dirty="0">
                <a:latin typeface="宋体" panose="02010600030101010101" pitchFamily="2" charset="-122"/>
                <a:ea typeface="宋体" panose="02010600030101010101" pitchFamily="2" charset="-122"/>
                <a:sym typeface="+mn-ea"/>
              </a:rPr>
              <a:t>与有监督方式结合研究图相似度计算。</a:t>
            </a:r>
            <a:endParaRPr sz="28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5382" y="3298077"/>
            <a:ext cx="7040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8" name="文本框 7"/>
          <p:cNvSpPr txBox="1"/>
          <p:nvPr/>
        </p:nvSpPr>
        <p:spPr>
          <a:xfrm>
            <a:off x="4857572" y="1906792"/>
            <a:ext cx="2468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3" name="矩形 2"/>
          <p:cNvSpPr/>
          <p:nvPr/>
        </p:nvSpPr>
        <p:spPr>
          <a:xfrm>
            <a:off x="-219216" y="-71754"/>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19906" y="299608"/>
            <a:ext cx="3983355" cy="768350"/>
          </a:xfrm>
          <a:prstGeom prst="rect">
            <a:avLst/>
          </a:prstGeom>
          <a:noFill/>
        </p:spPr>
        <p:txBody>
          <a:bodyPr wrap="none" rtlCol="0">
            <a:spAutoFit/>
          </a:bodyPr>
          <a:lstStyle/>
          <a:p>
            <a:pPr algn="l"/>
            <a:r>
              <a:rPr lang="zh-CN" altLang="en-US" sz="4400">
                <a:solidFill>
                  <a:schemeClr val="bg1">
                    <a:lumMod val="95000"/>
                  </a:schemeClr>
                </a:solidFill>
                <a:latin typeface="微软雅黑" panose="020B0503020204020204" pitchFamily="34" charset="-122"/>
                <a:ea typeface="微软雅黑" panose="020B0503020204020204" pitchFamily="34" charset="-122"/>
              </a:rPr>
              <a:t>main contents</a:t>
            </a:r>
          </a:p>
        </p:txBody>
      </p:sp>
      <p:grpSp>
        <p:nvGrpSpPr>
          <p:cNvPr id="10" name="组合 9"/>
          <p:cNvGrpSpPr/>
          <p:nvPr/>
        </p:nvGrpSpPr>
        <p:grpSpPr>
          <a:xfrm>
            <a:off x="4403725" y="2077720"/>
            <a:ext cx="3651250" cy="639983"/>
            <a:chOff x="1343472" y="2420888"/>
            <a:chExt cx="3651064"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1831"/>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991139" y="2439933"/>
              <a:ext cx="3003397" cy="521831"/>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INTRODUCTION</a:t>
              </a:r>
            </a:p>
          </p:txBody>
        </p:sp>
      </p:grpSp>
      <p:grpSp>
        <p:nvGrpSpPr>
          <p:cNvPr id="11" name="组合 10"/>
          <p:cNvGrpSpPr/>
          <p:nvPr/>
        </p:nvGrpSpPr>
        <p:grpSpPr>
          <a:xfrm>
            <a:off x="4403812" y="2966992"/>
            <a:ext cx="3240361" cy="639813"/>
            <a:chOff x="1343472" y="2420888"/>
            <a:chExt cx="3240360"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412" y="2476768"/>
              <a:ext cx="184213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METHOD</a:t>
              </a:r>
            </a:p>
          </p:txBody>
        </p:sp>
      </p:grpSp>
      <p:grpSp>
        <p:nvGrpSpPr>
          <p:cNvPr id="16" name="组合 15"/>
          <p:cNvGrpSpPr/>
          <p:nvPr/>
        </p:nvGrpSpPr>
        <p:grpSpPr>
          <a:xfrm>
            <a:off x="4403812" y="3868692"/>
            <a:ext cx="3240361" cy="639813"/>
            <a:chOff x="1343472" y="2420888"/>
            <a:chExt cx="3240360"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076262" y="2464068"/>
              <a:ext cx="246443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EXPERIMENT</a:t>
              </a:r>
            </a:p>
          </p:txBody>
        </p:sp>
      </p:grpSp>
      <p:grpSp>
        <p:nvGrpSpPr>
          <p:cNvPr id="23" name="组合 22"/>
          <p:cNvGrpSpPr/>
          <p:nvPr/>
        </p:nvGrpSpPr>
        <p:grpSpPr>
          <a:xfrm>
            <a:off x="4403812" y="4732292"/>
            <a:ext cx="3310890" cy="639813"/>
            <a:chOff x="1343472" y="2420888"/>
            <a:chExt cx="3310889" cy="639812"/>
          </a:xfrm>
        </p:grpSpPr>
        <p:sp>
          <p:nvSpPr>
            <p:cNvPr id="24" name="矩形 23"/>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文本框 26"/>
            <p:cNvSpPr txBox="1"/>
            <p:nvPr/>
          </p:nvSpPr>
          <p:spPr>
            <a:xfrm>
              <a:off x="2047687" y="2476768"/>
              <a:ext cx="260667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CONCLUSION</a:t>
              </a:r>
            </a:p>
          </p:txBody>
        </p:sp>
      </p:grpSp>
      <p:grpSp>
        <p:nvGrpSpPr>
          <p:cNvPr id="28" name="组合 27"/>
          <p:cNvGrpSpPr/>
          <p:nvPr/>
        </p:nvGrpSpPr>
        <p:grpSpPr>
          <a:xfrm>
            <a:off x="4403812" y="5608592"/>
            <a:ext cx="3455670" cy="639813"/>
            <a:chOff x="1343472" y="2420888"/>
            <a:chExt cx="3455669" cy="639812"/>
          </a:xfrm>
        </p:grpSpPr>
        <p:sp>
          <p:nvSpPr>
            <p:cNvPr id="29" name="矩形 28"/>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文本框 31"/>
            <p:cNvSpPr txBox="1"/>
            <p:nvPr/>
          </p:nvSpPr>
          <p:spPr>
            <a:xfrm>
              <a:off x="1991172" y="2476768"/>
              <a:ext cx="2807969"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FUTURE WORK</a:t>
              </a:r>
            </a:p>
          </p:txBody>
        </p:sp>
      </p:grpSp>
      <p:sp>
        <p:nvSpPr>
          <p:cNvPr id="8" name="五角星 7"/>
          <p:cNvSpPr/>
          <p:nvPr/>
        </p:nvSpPr>
        <p:spPr>
          <a:xfrm>
            <a:off x="7839710" y="3028950"/>
            <a:ext cx="648335" cy="5759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4975225" cy="2870835"/>
            <a:chOff x="3646028" y="1988840"/>
            <a:chExt cx="3823117" cy="2824268"/>
          </a:xfrm>
        </p:grpSpPr>
        <p:sp>
          <p:nvSpPr>
            <p:cNvPr id="3" name="文本框 2"/>
            <p:cNvSpPr txBox="1"/>
            <p:nvPr/>
          </p:nvSpPr>
          <p:spPr>
            <a:xfrm>
              <a:off x="3646028" y="3238240"/>
              <a:ext cx="3823117"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01. introduction</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55" y="9654"/>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1160" y="1113155"/>
            <a:ext cx="218186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研究背景</a:t>
            </a:r>
          </a:p>
        </p:txBody>
      </p:sp>
      <p:sp>
        <p:nvSpPr>
          <p:cNvPr id="5" name="文本框 4"/>
          <p:cNvSpPr txBox="1"/>
          <p:nvPr/>
        </p:nvSpPr>
        <p:spPr>
          <a:xfrm>
            <a:off x="391041" y="2180771"/>
            <a:ext cx="2340191" cy="521970"/>
          </a:xfrm>
          <a:prstGeom prst="rect">
            <a:avLst/>
          </a:prstGeom>
          <a:noFill/>
        </p:spPr>
        <p:txBody>
          <a:bodyPr wrap="square" rtlCol="0">
            <a:spAutoFit/>
          </a:bodyPr>
          <a:lstStyle/>
          <a:p>
            <a:r>
              <a:rPr lang="zh-CN" altLang="en-US" sz="2800">
                <a:solidFill>
                  <a:schemeClr val="bg1">
                    <a:lumMod val="75000"/>
                  </a:schemeClr>
                </a:solidFill>
                <a:latin typeface="微软雅黑" panose="020B0503020204020204" pitchFamily="34" charset="-122"/>
                <a:ea typeface="微软雅黑" panose="020B0503020204020204" pitchFamily="34" charset="-122"/>
              </a:rPr>
              <a:t>相关工作</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3467708" y="1287594"/>
            <a:ext cx="7560840" cy="2308324"/>
          </a:xfrm>
          <a:prstGeom prst="rect">
            <a:avLst/>
          </a:prstGeom>
          <a:noFill/>
        </p:spPr>
        <p:txBody>
          <a:bodyPr wrap="square" rtlCol="0">
            <a:spAutoFit/>
          </a:bodyPr>
          <a:lstStyle/>
          <a:p>
            <a:r>
              <a:rPr lang="zh-CN" altLang="en-US" sz="2400" b="0" i="0" dirty="0">
                <a:effectLst/>
                <a:latin typeface="宋体" panose="02010600030101010101" pitchFamily="2" charset="-122"/>
                <a:ea typeface="宋体" panose="02010600030101010101" pitchFamily="2" charset="-122"/>
              </a:rPr>
              <a:t>    对图结构化数据的</a:t>
            </a:r>
            <a:r>
              <a:rPr lang="zh-CN" altLang="en-US" sz="2400" b="1" i="0" dirty="0">
                <a:effectLst/>
                <a:latin typeface="宋体" panose="02010600030101010101" pitchFamily="2" charset="-122"/>
                <a:ea typeface="宋体" panose="02010600030101010101" pitchFamily="2" charset="-122"/>
              </a:rPr>
              <a:t>通用性</a:t>
            </a:r>
            <a:r>
              <a:rPr lang="zh-CN" altLang="en-US" sz="2400" b="0" i="0" dirty="0">
                <a:effectLst/>
                <a:latin typeface="宋体" panose="02010600030101010101" pitchFamily="2" charset="-122"/>
                <a:ea typeface="宋体" panose="02010600030101010101" pitchFamily="2" charset="-122"/>
              </a:rPr>
              <a:t>，</a:t>
            </a:r>
            <a:r>
              <a:rPr lang="zh-CN" altLang="en-US" sz="2400" b="1" i="0" dirty="0">
                <a:effectLst/>
                <a:latin typeface="宋体" panose="02010600030101010101" pitchFamily="2" charset="-122"/>
                <a:ea typeface="宋体" panose="02010600030101010101" pitchFamily="2" charset="-122"/>
              </a:rPr>
              <a:t>可迁移性</a:t>
            </a:r>
            <a:r>
              <a:rPr lang="zh-CN" altLang="en-US" sz="2400" b="0" i="0" dirty="0">
                <a:effectLst/>
                <a:latin typeface="宋体" panose="02010600030101010101" pitchFamily="2" charset="-122"/>
                <a:ea typeface="宋体" panose="02010600030101010101" pitchFamily="2" charset="-122"/>
              </a:rPr>
              <a:t>和</a:t>
            </a:r>
            <a:r>
              <a:rPr lang="zh-CN" altLang="en-US" sz="2400" b="1" i="0" dirty="0">
                <a:effectLst/>
                <a:latin typeface="宋体" panose="02010600030101010101" pitchFamily="2" charset="-122"/>
                <a:ea typeface="宋体" panose="02010600030101010101" pitchFamily="2" charset="-122"/>
              </a:rPr>
              <a:t>鲁棒性</a:t>
            </a:r>
            <a:r>
              <a:rPr lang="zh-CN" altLang="en-US" sz="2400" b="0" i="0" dirty="0">
                <a:effectLst/>
                <a:latin typeface="宋体" panose="02010600030101010101" pitchFamily="2" charset="-122"/>
                <a:ea typeface="宋体" panose="02010600030101010101" pitchFamily="2" charset="-122"/>
              </a:rPr>
              <a:t>表示的学习任务仍然是当前图神经网络（</a:t>
            </a:r>
            <a:r>
              <a:rPr lang="en-US" altLang="zh-CN" sz="2400" b="0" i="0" dirty="0">
                <a:effectLst/>
                <a:latin typeface="宋体" panose="02010600030101010101" pitchFamily="2" charset="-122"/>
                <a:ea typeface="宋体" panose="02010600030101010101" pitchFamily="2" charset="-122"/>
              </a:rPr>
              <a:t>GNN</a:t>
            </a:r>
            <a:r>
              <a:rPr lang="zh-CN" altLang="en-US" sz="2400" b="0" i="0" dirty="0">
                <a:effectLst/>
                <a:latin typeface="宋体" panose="02010600030101010101" pitchFamily="2" charset="-122"/>
                <a:ea typeface="宋体" panose="02010600030101010101" pitchFamily="2" charset="-122"/>
              </a:rPr>
              <a:t>）面临的挑战。      与针对卷积神经网络（</a:t>
            </a:r>
            <a:r>
              <a:rPr lang="en-US" altLang="zh-CN" sz="2400" b="0" i="0" dirty="0">
                <a:effectLst/>
                <a:latin typeface="宋体" panose="02010600030101010101" pitchFamily="2" charset="-122"/>
                <a:ea typeface="宋体" panose="02010600030101010101" pitchFamily="2" charset="-122"/>
              </a:rPr>
              <a:t>CNN</a:t>
            </a:r>
            <a:r>
              <a:rPr lang="zh-CN" altLang="en-US" sz="2400" b="0" i="0" dirty="0">
                <a:effectLst/>
                <a:latin typeface="宋体" panose="02010600030101010101" pitchFamily="2" charset="-122"/>
                <a:ea typeface="宋体" panose="02010600030101010101" pitchFamily="2" charset="-122"/>
              </a:rPr>
              <a:t>）开发的图像数据不同，针对</a:t>
            </a:r>
            <a:r>
              <a:rPr lang="en-US" altLang="zh-CN" sz="2400" b="0" i="0" dirty="0">
                <a:effectLst/>
                <a:latin typeface="宋体" panose="02010600030101010101" pitchFamily="2" charset="-122"/>
                <a:ea typeface="宋体" panose="02010600030101010101" pitchFamily="2" charset="-122"/>
              </a:rPr>
              <a:t>GNN</a:t>
            </a:r>
            <a:r>
              <a:rPr lang="zh-CN" altLang="en-US" sz="2400" b="0" i="0" dirty="0">
                <a:effectLst/>
                <a:latin typeface="宋体" panose="02010600030101010101" pitchFamily="2" charset="-122"/>
                <a:ea typeface="宋体" panose="02010600030101010101" pitchFamily="2" charset="-122"/>
              </a:rPr>
              <a:t>的自监督学习和预训练的探索较少。</a:t>
            </a:r>
            <a:endParaRPr lang="en-US" altLang="zh-CN" sz="2400" b="0" i="0" dirty="0">
              <a:effectLst/>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b="0" i="0" dirty="0">
                <a:effectLst/>
                <a:latin typeface="宋体" panose="02010600030101010101" pitchFamily="2" charset="-122"/>
                <a:ea typeface="宋体" panose="02010600030101010101" pitchFamily="2" charset="-122"/>
              </a:rPr>
              <a:t>本文提出了一种图对比学习（</a:t>
            </a:r>
            <a:r>
              <a:rPr lang="en-US" altLang="zh-CN" sz="2400" b="1" i="0" dirty="0" err="1">
                <a:effectLst/>
                <a:latin typeface="宋体" panose="02010600030101010101" pitchFamily="2" charset="-122"/>
                <a:ea typeface="宋体" panose="02010600030101010101" pitchFamily="2" charset="-122"/>
              </a:rPr>
              <a:t>GraphCL</a:t>
            </a:r>
            <a:r>
              <a:rPr lang="zh-CN" altLang="en-US" sz="2400" b="0" i="0" dirty="0">
                <a:effectLst/>
                <a:latin typeface="宋体" panose="02010600030101010101" pitchFamily="2" charset="-122"/>
                <a:ea typeface="宋体" panose="02010600030101010101" pitchFamily="2" charset="-122"/>
              </a:rPr>
              <a:t>）的学习框架，用于学习图数据的无监督表示。</a:t>
            </a:r>
            <a:endParaRPr lang="en-US" altLang="zh-CN" sz="2400" dirty="0">
              <a:latin typeface="宋体" panose="02010600030101010101" pitchFamily="2" charset="-122"/>
              <a:ea typeface="宋体" panose="02010600030101010101" pitchFamily="2" charset="-122"/>
            </a:endParaRPr>
          </a:p>
        </p:txBody>
      </p:sp>
      <p:sp>
        <p:nvSpPr>
          <p:cNvPr id="6" name="文本框 5"/>
          <p:cNvSpPr txBox="1"/>
          <p:nvPr/>
        </p:nvSpPr>
        <p:spPr>
          <a:xfrm>
            <a:off x="3683732" y="5092911"/>
            <a:ext cx="7344816" cy="461665"/>
          </a:xfrm>
          <a:prstGeom prst="rect">
            <a:avLst/>
          </a:prstGeom>
          <a:noFill/>
        </p:spPr>
        <p:txBody>
          <a:bodyPr wrap="square" rtlCol="0">
            <a:spAutoFit/>
          </a:bodyPr>
          <a:lstStyle/>
          <a:p>
            <a:r>
              <a:rPr lang="zh-CN" altLang="en-US" sz="2400" b="0" i="0" dirty="0">
                <a:solidFill>
                  <a:srgbClr val="121212"/>
                </a:solidFill>
                <a:effectLst/>
                <a:latin typeface="-apple-system"/>
              </a:rPr>
              <a:t>应用：图分类问题、图匹配问题、图相似度搜索问题</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4"/>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1160" y="1113155"/>
            <a:ext cx="2181860" cy="521970"/>
          </a:xfrm>
          <a:prstGeom prst="rect">
            <a:avLst/>
          </a:prstGeom>
          <a:noFill/>
        </p:spPr>
        <p:txBody>
          <a:bodyPr wrap="square" rtlCol="0">
            <a:spAutoFit/>
          </a:bodyPr>
          <a:lstStyle/>
          <a:p>
            <a:r>
              <a:rPr lang="en-US" altLang="zh-CN" sz="2800">
                <a:solidFill>
                  <a:schemeClr val="bg1">
                    <a:lumMod val="75000"/>
                  </a:schemeClr>
                </a:solidFill>
                <a:latin typeface="微软雅黑" panose="020B0503020204020204" pitchFamily="34" charset="-122"/>
                <a:ea typeface="微软雅黑" panose="020B0503020204020204" pitchFamily="34" charset="-122"/>
              </a:rPr>
              <a:t>研究背景</a:t>
            </a:r>
          </a:p>
        </p:txBody>
      </p:sp>
      <p:sp>
        <p:nvSpPr>
          <p:cNvPr id="5" name="文本框 4"/>
          <p:cNvSpPr txBox="1"/>
          <p:nvPr/>
        </p:nvSpPr>
        <p:spPr>
          <a:xfrm>
            <a:off x="391041" y="2180771"/>
            <a:ext cx="2340191"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相关工作</a:t>
            </a:r>
          </a:p>
        </p:txBody>
      </p:sp>
      <p:sp>
        <p:nvSpPr>
          <p:cNvPr id="9" name="等腰三角形 8"/>
          <p:cNvSpPr/>
          <p:nvPr/>
        </p:nvSpPr>
        <p:spPr>
          <a:xfrm rot="5400000">
            <a:off x="2757585" y="2326980"/>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a:extLst>
              <a:ext uri="{FF2B5EF4-FFF2-40B4-BE49-F238E27FC236}">
                <a16:creationId xmlns:a16="http://schemas.microsoft.com/office/drawing/2014/main" id="{20F8635A-0A30-86DF-4D60-0F9B4B876DF5}"/>
              </a:ext>
            </a:extLst>
          </p:cNvPr>
          <p:cNvSpPr txBox="1"/>
          <p:nvPr/>
        </p:nvSpPr>
        <p:spPr>
          <a:xfrm>
            <a:off x="3411382" y="841943"/>
            <a:ext cx="7221121" cy="3046988"/>
          </a:xfrm>
          <a:prstGeom prst="rect">
            <a:avLst/>
          </a:prstGeom>
          <a:noFill/>
        </p:spPr>
        <p:txBody>
          <a:bodyPr wrap="square" rtlCol="0">
            <a:spAutoFit/>
          </a:bodyPr>
          <a:lstStyle/>
          <a:p>
            <a:r>
              <a:rPr lang="zh-CN" altLang="en-US" dirty="0"/>
              <a:t>        </a:t>
            </a:r>
            <a:r>
              <a:rPr lang="zh-CN" altLang="en-US" sz="2400" b="1" dirty="0">
                <a:latin typeface="宋体" panose="02010600030101010101" pitchFamily="2" charset="-122"/>
                <a:ea typeface="宋体" panose="02010600030101010101" pitchFamily="2" charset="-122"/>
              </a:rPr>
              <a:t>对比学习</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Contrastive Learning</a:t>
            </a:r>
            <a:r>
              <a:rPr lang="zh-CN" altLang="en-US" sz="2400" dirty="0">
                <a:latin typeface="宋体" panose="02010600030101010101" pitchFamily="2" charset="-122"/>
                <a:ea typeface="宋体" panose="02010600030101010101" pitchFamily="2" charset="-122"/>
              </a:rPr>
              <a:t>）是一种自监督学习的方法，其目标在于将同一数据集中相似的样本归为一类，将不同的样本归为其他类别对比学习</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基于以下原则：相似的样本之间应该尽可能接近，而不相似的样本之间则应该远离。通过在同一个任务上比较不同的输入，对比学习可以训练一个神经网络模型，在输入空间中更好地区分不同类别</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DC04305D-978E-F9FD-CBD8-ACC1946FAA06}"/>
              </a:ext>
            </a:extLst>
          </p:cNvPr>
          <p:cNvSpPr txBox="1"/>
          <p:nvPr/>
        </p:nvSpPr>
        <p:spPr>
          <a:xfrm>
            <a:off x="3503711" y="4365104"/>
            <a:ext cx="7128791" cy="1200329"/>
          </a:xfrm>
          <a:prstGeom prst="rect">
            <a:avLst/>
          </a:prstGeom>
          <a:noFill/>
        </p:spPr>
        <p:txBody>
          <a:bodyPr wrap="square" rtlCol="0">
            <a:spAutoFit/>
          </a:bodyPr>
          <a:lstStyle/>
          <a:p>
            <a:r>
              <a:rPr lang="zh-CN" altLang="en-US" sz="2400" b="1" i="0" dirty="0">
                <a:effectLst/>
                <a:latin typeface="宋体" panose="02010600030101010101" pitchFamily="2" charset="-122"/>
                <a:ea typeface="宋体" panose="02010600030101010101" pitchFamily="2" charset="-122"/>
              </a:rPr>
              <a:t>   数据增强</a:t>
            </a:r>
            <a:r>
              <a:rPr lang="zh-CN" altLang="en-US" sz="2400" i="0" dirty="0">
                <a:effectLst/>
                <a:latin typeface="宋体" panose="02010600030101010101" pitchFamily="2" charset="-122"/>
                <a:ea typeface="宋体" panose="02010600030101010101" pitchFamily="2" charset="-122"/>
              </a:rPr>
              <a:t>（</a:t>
            </a:r>
            <a:r>
              <a:rPr lang="en-US" altLang="zh-CN" sz="2400" i="0" dirty="0">
                <a:effectLst/>
                <a:latin typeface="宋体" panose="02010600030101010101" pitchFamily="2" charset="-122"/>
                <a:ea typeface="宋体" panose="02010600030101010101" pitchFamily="2" charset="-122"/>
              </a:rPr>
              <a:t>Data Augmentation</a:t>
            </a:r>
            <a:r>
              <a:rPr lang="zh-CN" altLang="en-US" sz="2400" i="0" dirty="0">
                <a:effectLst/>
                <a:latin typeface="宋体" panose="02010600030101010101" pitchFamily="2" charset="-122"/>
                <a:ea typeface="宋体" panose="02010600030101010101" pitchFamily="2" charset="-122"/>
              </a:rPr>
              <a:t>）：通过应用某些合理的转换，在不影响语义标签的情况下创建新颖而现实的数据。</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376420" y="1993265"/>
            <a:ext cx="3439795" cy="2870835"/>
            <a:chOff x="3646028" y="1988840"/>
            <a:chExt cx="2643245" cy="2824268"/>
          </a:xfrm>
        </p:grpSpPr>
        <p:sp>
          <p:nvSpPr>
            <p:cNvPr id="3" name="文本框 2"/>
            <p:cNvSpPr txBox="1"/>
            <p:nvPr/>
          </p:nvSpPr>
          <p:spPr>
            <a:xfrm>
              <a:off x="3646028" y="3238240"/>
              <a:ext cx="2643245" cy="755887"/>
            </a:xfrm>
            <a:prstGeom prst="rect">
              <a:avLst/>
            </a:prstGeom>
            <a:noFill/>
          </p:spPr>
          <p:txBody>
            <a:bodyPr wrap="squar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02. method</a:t>
              </a:r>
              <a:endParaRPr lang="zh-CN" altLang="en-US" sz="4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五角星 1"/>
          <p:cNvSpPr/>
          <p:nvPr/>
        </p:nvSpPr>
        <p:spPr>
          <a:xfrm>
            <a:off x="7809865" y="3213100"/>
            <a:ext cx="720090" cy="72009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86378" y="405445"/>
            <a:ext cx="1645859" cy="460375"/>
          </a:xfrm>
          <a:prstGeom prst="rect">
            <a:avLst/>
          </a:prstGeom>
          <a:noFill/>
        </p:spPr>
        <p:txBody>
          <a:bodyPr wrap="square" rtlCol="0">
            <a:spAutoFit/>
          </a:bodyPr>
          <a:lstStyle/>
          <a:p>
            <a:pPr algn="l">
              <a:buClrTx/>
              <a:buSzTx/>
              <a:buFontTx/>
            </a:pPr>
            <a:r>
              <a:rPr lang="en-US" altLang="zh-CN" sz="2400" b="1" dirty="0">
                <a:solidFill>
                  <a:schemeClr val="bg1"/>
                </a:solidFill>
                <a:latin typeface="微软雅黑" panose="020B0503020204020204" pitchFamily="34" charset="-122"/>
                <a:ea typeface="微软雅黑" panose="020B0503020204020204" pitchFamily="34" charset="-122"/>
              </a:rPr>
              <a:t>Data</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583832" y="440777"/>
            <a:ext cx="2340191" cy="400110"/>
          </a:xfrm>
          <a:prstGeom prst="rect">
            <a:avLst/>
          </a:prstGeom>
          <a:noFill/>
        </p:spPr>
        <p:txBody>
          <a:bodyPr wrap="square" rtlCol="0">
            <a:spAutoFit/>
          </a:bodyPr>
          <a:lstStyle/>
          <a:p>
            <a:pPr algn="l">
              <a:buClrTx/>
              <a:buSzTx/>
              <a:buFontTx/>
            </a:pPr>
            <a:r>
              <a:rPr lang="en-US" altLang="zh-CN" sz="2000" dirty="0" err="1">
                <a:solidFill>
                  <a:schemeClr val="bg1">
                    <a:lumMod val="75000"/>
                  </a:schemeClr>
                </a:solidFill>
                <a:latin typeface="微软雅黑" panose="020B0503020204020204" pitchFamily="34" charset="-122"/>
                <a:ea typeface="微软雅黑" panose="020B0503020204020204" pitchFamily="34" charset="-122"/>
              </a:rPr>
              <a:t>GraphCL</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07066" y="436243"/>
            <a:ext cx="2340191"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Model Overview</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1809869" y="115247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8" name="文本框 17"/>
          <p:cNvSpPr txBox="1"/>
          <p:nvPr/>
        </p:nvSpPr>
        <p:spPr>
          <a:xfrm>
            <a:off x="840740" y="1738630"/>
            <a:ext cx="1645920" cy="46037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规则定义</a:t>
            </a:r>
          </a:p>
        </p:txBody>
      </p:sp>
      <p:pic>
        <p:nvPicPr>
          <p:cNvPr id="12" name="图片 11">
            <a:extLst>
              <a:ext uri="{FF2B5EF4-FFF2-40B4-BE49-F238E27FC236}">
                <a16:creationId xmlns:a16="http://schemas.microsoft.com/office/drawing/2014/main" id="{CFF17544-BE53-8077-0792-0E1A278246EF}"/>
              </a:ext>
            </a:extLst>
          </p:cNvPr>
          <p:cNvPicPr>
            <a:picLocks noChangeAspect="1"/>
          </p:cNvPicPr>
          <p:nvPr/>
        </p:nvPicPr>
        <p:blipFill>
          <a:blip r:embed="rId3"/>
          <a:stretch>
            <a:fillRect/>
          </a:stretch>
        </p:blipFill>
        <p:spPr>
          <a:xfrm>
            <a:off x="1487488" y="2761978"/>
            <a:ext cx="9831436" cy="2058568"/>
          </a:xfrm>
          <a:prstGeom prst="rect">
            <a:avLst/>
          </a:prstGeom>
        </p:spPr>
      </p:pic>
      <p:sp>
        <p:nvSpPr>
          <p:cNvPr id="15" name="文本框 14">
            <a:extLst>
              <a:ext uri="{FF2B5EF4-FFF2-40B4-BE49-F238E27FC236}">
                <a16:creationId xmlns:a16="http://schemas.microsoft.com/office/drawing/2014/main" id="{4625F940-E746-0AAC-272C-11576C73EFC4}"/>
              </a:ext>
            </a:extLst>
          </p:cNvPr>
          <p:cNvSpPr txBox="1"/>
          <p:nvPr/>
        </p:nvSpPr>
        <p:spPr>
          <a:xfrm>
            <a:off x="695400" y="1893549"/>
            <a:ext cx="2880320" cy="369332"/>
          </a:xfrm>
          <a:prstGeom prst="rect">
            <a:avLst/>
          </a:prstGeom>
          <a:noFill/>
        </p:spPr>
        <p:txBody>
          <a:bodyPr wrap="square" rtlCol="0">
            <a:spAutoFit/>
          </a:bodyPr>
          <a:lstStyle/>
          <a:p>
            <a:r>
              <a:rPr lang="en-US" altLang="zh-CN" dirty="0"/>
              <a:t>Data augmentation</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74" y="-12704"/>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199456" y="460693"/>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22797" y="443455"/>
            <a:ext cx="2340191" cy="460375"/>
          </a:xfrm>
          <a:prstGeom prst="rect">
            <a:avLst/>
          </a:prstGeom>
          <a:noFill/>
        </p:spPr>
        <p:txBody>
          <a:bodyPr wrap="square" rtlCol="0">
            <a:spAutoFit/>
          </a:bodyPr>
          <a:lstStyle/>
          <a:p>
            <a:pPr algn="l">
              <a:buClrTx/>
              <a:buSzTx/>
              <a:buFontTx/>
            </a:pPr>
            <a:r>
              <a:rPr lang="en-US" altLang="zh-CN" sz="2400" b="1" dirty="0" err="1">
                <a:solidFill>
                  <a:schemeClr val="bg1"/>
                </a:solidFill>
                <a:latin typeface="微软雅黑" panose="020B0503020204020204" pitchFamily="34" charset="-122"/>
                <a:ea typeface="微软雅黑" panose="020B0503020204020204" pitchFamily="34" charset="-122"/>
              </a:rPr>
              <a:t>GraphCL</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978577" y="437617"/>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Model</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75000"/>
                  </a:schemeClr>
                </a:solidFill>
                <a:latin typeface="微软雅黑" panose="020B0503020204020204" pitchFamily="34" charset="-122"/>
                <a:ea typeface="微软雅黑" panose="020B0503020204020204" pitchFamily="34" charset="-122"/>
              </a:rPr>
              <a:t>overview</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4727848" y="115730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3" name="矩形 12"/>
          <p:cNvSpPr/>
          <p:nvPr/>
        </p:nvSpPr>
        <p:spPr>
          <a:xfrm>
            <a:off x="0" y="1185545"/>
            <a:ext cx="12192635" cy="567245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665210" y="1335405"/>
            <a:ext cx="3168650" cy="1198880"/>
          </a:xfrm>
          <a:prstGeom prst="rect">
            <a:avLst/>
          </a:prstGeom>
          <a:noFill/>
        </p:spPr>
        <p:txBody>
          <a:bodyPr wrap="square" rtlCol="0">
            <a:spAutoFit/>
          </a:bodyPr>
          <a:lstStyle/>
          <a:p>
            <a:pPr>
              <a:lnSpc>
                <a:spcPct val="150000"/>
              </a:lnSpc>
            </a:pPr>
            <a:endParaRPr sz="2400">
              <a:solidFill>
                <a:schemeClr val="tx1"/>
              </a:solidFill>
              <a:latin typeface="微软雅黑" panose="020B0503020204020204" pitchFamily="34" charset="-122"/>
              <a:ea typeface="微软雅黑" panose="020B0503020204020204" pitchFamily="34" charset="-122"/>
            </a:endParaRPr>
          </a:p>
          <a:p>
            <a:pPr>
              <a:lnSpc>
                <a:spcPct val="150000"/>
              </a:lnSpc>
            </a:pPr>
            <a:endParaRPr sz="2400" b="1">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39416" y="1538507"/>
            <a:ext cx="5618202" cy="461665"/>
          </a:xfrm>
          <a:prstGeom prst="rect">
            <a:avLst/>
          </a:prstGeom>
          <a:noFill/>
        </p:spPr>
        <p:txBody>
          <a:bodyPr wrap="square" rtlCol="0">
            <a:spAutoFit/>
          </a:bodyPr>
          <a:lstStyle/>
          <a:p>
            <a:r>
              <a:rPr lang="en-US" altLang="zh-CN" sz="2400" dirty="0" err="1"/>
              <a:t>GraphCL</a:t>
            </a:r>
            <a:r>
              <a:rPr lang="zh-CN" altLang="en-US" sz="2400" dirty="0"/>
              <a:t>的总体架构</a:t>
            </a:r>
          </a:p>
        </p:txBody>
      </p:sp>
      <p:pic>
        <p:nvPicPr>
          <p:cNvPr id="15" name="图片 14">
            <a:extLst>
              <a:ext uri="{FF2B5EF4-FFF2-40B4-BE49-F238E27FC236}">
                <a16:creationId xmlns:a16="http://schemas.microsoft.com/office/drawing/2014/main" id="{33D00553-1501-D77A-DCC5-7193A158A394}"/>
              </a:ext>
            </a:extLst>
          </p:cNvPr>
          <p:cNvPicPr>
            <a:picLocks noChangeAspect="1"/>
          </p:cNvPicPr>
          <p:nvPr/>
        </p:nvPicPr>
        <p:blipFill>
          <a:blip r:embed="rId3"/>
          <a:stretch>
            <a:fillRect/>
          </a:stretch>
        </p:blipFill>
        <p:spPr>
          <a:xfrm>
            <a:off x="1518888" y="2246405"/>
            <a:ext cx="9740342" cy="3426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48168" y="477431"/>
            <a:ext cx="1645859"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Noah</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162099" y="480301"/>
            <a:ext cx="2340191" cy="400110"/>
          </a:xfrm>
          <a:prstGeom prst="rect">
            <a:avLst/>
          </a:prstGeom>
          <a:noFill/>
        </p:spPr>
        <p:txBody>
          <a:bodyPr wrap="square" rtlCol="0">
            <a:spAutoFit/>
          </a:bodyPr>
          <a:lstStyle/>
          <a:p>
            <a:pPr algn="l">
              <a:buClrTx/>
              <a:buSzTx/>
              <a:buFontTx/>
            </a:pPr>
            <a:r>
              <a:rPr lang="en-US" altLang="zh-CN" sz="2000" dirty="0">
                <a:solidFill>
                  <a:schemeClr val="bg1">
                    <a:lumMod val="75000"/>
                  </a:schemeClr>
                </a:solidFill>
                <a:latin typeface="微软雅黑" panose="020B0503020204020204" pitchFamily="34" charset="-122"/>
                <a:ea typeface="微软雅黑" panose="020B0503020204020204" pitchFamily="34" charset="-122"/>
              </a:rPr>
              <a:t>GPN</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15685" y="425098"/>
            <a:ext cx="3058693"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Model 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10800000">
            <a:off x="7464152" y="117500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4CD18BB-3462-0763-E26C-135D92ADB1EA}"/>
              </a:ext>
            </a:extLst>
          </p:cNvPr>
          <p:cNvPicPr>
            <a:picLocks noChangeAspect="1"/>
          </p:cNvPicPr>
          <p:nvPr/>
        </p:nvPicPr>
        <p:blipFill>
          <a:blip r:embed="rId4"/>
          <a:stretch>
            <a:fillRect/>
          </a:stretch>
        </p:blipFill>
        <p:spPr>
          <a:xfrm>
            <a:off x="1919536" y="3933056"/>
            <a:ext cx="7714286" cy="1523810"/>
          </a:xfrm>
          <a:prstGeom prst="rect">
            <a:avLst/>
          </a:prstGeom>
        </p:spPr>
      </p:pic>
      <p:sp>
        <p:nvSpPr>
          <p:cNvPr id="3" name="文本框 2">
            <a:extLst>
              <a:ext uri="{FF2B5EF4-FFF2-40B4-BE49-F238E27FC236}">
                <a16:creationId xmlns:a16="http://schemas.microsoft.com/office/drawing/2014/main" id="{285715D3-680C-19DF-C0F2-7C2B717F7CF5}"/>
              </a:ext>
            </a:extLst>
          </p:cNvPr>
          <p:cNvSpPr txBox="1"/>
          <p:nvPr/>
        </p:nvSpPr>
        <p:spPr>
          <a:xfrm>
            <a:off x="1415480" y="1941645"/>
            <a:ext cx="8784976" cy="156966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GNN</a:t>
            </a:r>
            <a:r>
              <a:rPr lang="zh-CN" altLang="en-US" sz="2400" dirty="0">
                <a:latin typeface="宋体" panose="02010600030101010101" pitchFamily="2" charset="-122"/>
                <a:ea typeface="宋体" panose="02010600030101010101" pitchFamily="2" charset="-122"/>
              </a:rPr>
              <a:t>预训练过程中，对一小批</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个图进行随机采样并通过对比学习处理，得到</a:t>
            </a:r>
            <a:r>
              <a:rPr lang="en-US" altLang="zh-CN" sz="2400" dirty="0">
                <a:latin typeface="宋体" panose="02010600030101010101" pitchFamily="2" charset="-122"/>
                <a:ea typeface="宋体" panose="02010600030101010101" pitchFamily="2" charset="-122"/>
              </a:rPr>
              <a:t>2N</a:t>
            </a:r>
            <a:r>
              <a:rPr lang="zh-CN" altLang="en-US" sz="2400" dirty="0">
                <a:latin typeface="宋体" panose="02010600030101010101" pitchFamily="2" charset="-122"/>
                <a:ea typeface="宋体" panose="02010600030101010101" pitchFamily="2" charset="-122"/>
              </a:rPr>
              <a:t>个增广图和相应的对比损失进行优化，我们将小批图中的第</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个图重新注释为</a:t>
            </a:r>
            <a:r>
              <a:rPr lang="en-US" altLang="zh-CN" sz="2400" dirty="0" err="1">
                <a:latin typeface="宋体" panose="02010600030101010101" pitchFamily="2" charset="-122"/>
                <a:ea typeface="宋体" panose="02010600030101010101" pitchFamily="2" charset="-122"/>
              </a:rPr>
              <a:t>Z</a:t>
            </a:r>
            <a:r>
              <a:rPr lang="en-US" altLang="zh-CN" dirty="0" err="1">
                <a:latin typeface="宋体" panose="02010600030101010101" pitchFamily="2" charset="-122"/>
                <a:ea typeface="宋体" panose="02010600030101010101" pitchFamily="2" charset="-122"/>
              </a:rPr>
              <a:t>n,i</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Z</a:t>
            </a:r>
            <a:r>
              <a:rPr lang="en-US" altLang="zh-CN" sz="1600" dirty="0" err="1">
                <a:latin typeface="宋体" panose="02010600030101010101" pitchFamily="2" charset="-122"/>
                <a:ea typeface="宋体" panose="02010600030101010101" pitchFamily="2" charset="-122"/>
              </a:rPr>
              <a:t>n,j</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FkNGU0ZjBmOGJhNGIwODA3ZjA2YzdkYmY4ZWVmZ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656</TotalTime>
  <Words>1096</Words>
  <Application>Microsoft Office PowerPoint</Application>
  <PresentationFormat>宽屏</PresentationFormat>
  <Paragraphs>87</Paragraphs>
  <Slides>19</Slides>
  <Notes>15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-apple-system</vt:lpstr>
      <vt:lpstr>等线</vt:lpstr>
      <vt:lpstr>等线 Light</vt:lpstr>
      <vt:lpstr>宋体</vt:lpstr>
      <vt:lpstr>微软雅黑</vt:lpstr>
      <vt:lpstr>微软雅黑</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贾 康</cp:lastModifiedBy>
  <cp:revision>886</cp:revision>
  <dcterms:created xsi:type="dcterms:W3CDTF">2017-03-29T13:55:00Z</dcterms:created>
  <dcterms:modified xsi:type="dcterms:W3CDTF">2023-04-14T02:04:38Z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E84A259C9D734886B6D56729DB40670F</vt:lpwstr>
  </property>
</Properties>
</file>