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365" r:id="rId3"/>
    <p:sldId id="264" r:id="rId4"/>
    <p:sldId id="410" r:id="rId5"/>
    <p:sldId id="411" r:id="rId6"/>
    <p:sldId id="461" r:id="rId7"/>
    <p:sldId id="462" r:id="rId8"/>
    <p:sldId id="463" r:id="rId9"/>
    <p:sldId id="417" r:id="rId10"/>
    <p:sldId id="418" r:id="rId11"/>
    <p:sldId id="464" r:id="rId12"/>
    <p:sldId id="465" r:id="rId13"/>
    <p:sldId id="466" r:id="rId14"/>
    <p:sldId id="428" r:id="rId15"/>
    <p:sldId id="438" r:id="rId16"/>
    <p:sldId id="467" r:id="rId17"/>
    <p:sldId id="468" r:id="rId18"/>
    <p:sldId id="469" r:id="rId19"/>
    <p:sldId id="427" r:id="rId20"/>
    <p:sldId id="400" r:id="rId21"/>
    <p:sldId id="33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A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78352" autoAdjust="0"/>
  </p:normalViewPr>
  <p:slideViewPr>
    <p:cSldViewPr snapToGrid="0">
      <p:cViewPr varScale="1">
        <p:scale>
          <a:sx n="68" d="100"/>
          <a:sy n="68" d="100"/>
        </p:scale>
        <p:origin x="880"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A9186-925D-47F9-92E6-B62AAC3A77F9}" type="datetimeFigureOut">
              <a:rPr lang="zh-CN" altLang="en-US" smtClean="0"/>
              <a:t>2023/4/17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6E308-5163-4001-A6E9-D93AEF1D4525}" type="slidenum">
              <a:rPr lang="zh-CN" altLang="en-US" smtClean="0"/>
              <a:t>‹#›</a:t>
            </a:fld>
            <a:endParaRPr lang="zh-CN" altLang="en-US"/>
          </a:p>
        </p:txBody>
      </p:sp>
    </p:spTree>
    <p:extLst>
      <p:ext uri="{BB962C8B-B14F-4D97-AF65-F5344CB8AC3E}">
        <p14:creationId xmlns:p14="http://schemas.microsoft.com/office/powerpoint/2010/main" val="1497077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50576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51062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59591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86E308-5163-4001-A6E9-D93AEF1D4525}" type="slidenum">
              <a:rPr lang="zh-CN" altLang="en-US" smtClean="0"/>
              <a:t>13</a:t>
            </a:fld>
            <a:endParaRPr lang="zh-CN" altLang="en-US"/>
          </a:p>
        </p:txBody>
      </p:sp>
    </p:spTree>
    <p:extLst>
      <p:ext uri="{BB962C8B-B14F-4D97-AF65-F5344CB8AC3E}">
        <p14:creationId xmlns:p14="http://schemas.microsoft.com/office/powerpoint/2010/main" val="2814877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20533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54492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17229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2223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86E308-5163-4001-A6E9-D93AEF1D4525}" type="slidenum">
              <a:rPr lang="zh-CN" altLang="en-US" smtClean="0"/>
              <a:t>18</a:t>
            </a:fld>
            <a:endParaRPr lang="zh-CN" altLang="en-US"/>
          </a:p>
        </p:txBody>
      </p:sp>
    </p:spTree>
    <p:extLst>
      <p:ext uri="{BB962C8B-B14F-4D97-AF65-F5344CB8AC3E}">
        <p14:creationId xmlns:p14="http://schemas.microsoft.com/office/powerpoint/2010/main" val="341314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pitchFamily="34" charset="-122"/>
                <a:ea typeface="微软雅黑" panose="020B0503020204020204" pitchFamily="34" charset="-122"/>
                <a:sym typeface="+mn-ea"/>
              </a:rPr>
              <a:t> </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我的汇报结束请指正</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86E308-5163-4001-A6E9-D93AEF1D4525}" type="slidenum">
              <a:rPr lang="zh-CN" altLang="en-US" smtClean="0"/>
              <a:t>3</a:t>
            </a:fld>
            <a:endParaRPr lang="zh-CN" altLang="en-US"/>
          </a:p>
        </p:txBody>
      </p:sp>
    </p:spTree>
    <p:extLst>
      <p:ext uri="{BB962C8B-B14F-4D97-AF65-F5344CB8AC3E}">
        <p14:creationId xmlns:p14="http://schemas.microsoft.com/office/powerpoint/2010/main" val="807274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883806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2945083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391810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8840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86272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A9F7A-34A2-4E01-A6D9-A1F4D46ACAF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6A0942-8364-4C16-B894-85F1ECEDB6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95FB5F-7D82-476C-80DB-54993B6C94CC}"/>
              </a:ext>
            </a:extLst>
          </p:cNvPr>
          <p:cNvSpPr>
            <a:spLocks noGrp="1"/>
          </p:cNvSpPr>
          <p:nvPr>
            <p:ph type="dt" sz="half" idx="10"/>
          </p:nvPr>
        </p:nvSpPr>
        <p:spPr/>
        <p:txBody>
          <a:bodyPr/>
          <a:lstStyle/>
          <a:p>
            <a:fld id="{900B2B4F-021B-4D1C-B8F8-5F262872B856}" type="datetimeFigureOut">
              <a:rPr lang="zh-CN" altLang="en-US" smtClean="0"/>
              <a:t>2023/4/17</a:t>
            </a:fld>
            <a:endParaRPr lang="zh-CN" altLang="en-US"/>
          </a:p>
        </p:txBody>
      </p:sp>
      <p:sp>
        <p:nvSpPr>
          <p:cNvPr id="5" name="页脚占位符 4">
            <a:extLst>
              <a:ext uri="{FF2B5EF4-FFF2-40B4-BE49-F238E27FC236}">
                <a16:creationId xmlns:a16="http://schemas.microsoft.com/office/drawing/2014/main" id="{D1526BBF-1DE9-4CF4-BB67-1D847220FC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051098-841E-4D7F-84A8-390D870C87FF}"/>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2674156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435F0-FD13-4F51-924C-4E8E170CA5C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62E927A-D2EF-40FF-BBEF-7C2C20E4958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806D5C-1E18-4719-A119-40A964D4E750}"/>
              </a:ext>
            </a:extLst>
          </p:cNvPr>
          <p:cNvSpPr>
            <a:spLocks noGrp="1"/>
          </p:cNvSpPr>
          <p:nvPr>
            <p:ph type="dt" sz="half" idx="10"/>
          </p:nvPr>
        </p:nvSpPr>
        <p:spPr/>
        <p:txBody>
          <a:bodyPr/>
          <a:lstStyle/>
          <a:p>
            <a:fld id="{900B2B4F-021B-4D1C-B8F8-5F262872B856}" type="datetimeFigureOut">
              <a:rPr lang="zh-CN" altLang="en-US" smtClean="0"/>
              <a:t>2023/4/17</a:t>
            </a:fld>
            <a:endParaRPr lang="zh-CN" altLang="en-US"/>
          </a:p>
        </p:txBody>
      </p:sp>
      <p:sp>
        <p:nvSpPr>
          <p:cNvPr id="5" name="页脚占位符 4">
            <a:extLst>
              <a:ext uri="{FF2B5EF4-FFF2-40B4-BE49-F238E27FC236}">
                <a16:creationId xmlns:a16="http://schemas.microsoft.com/office/drawing/2014/main" id="{53A78E3D-539F-4A3E-A667-92ED3F6F4C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98C4A8-8862-4029-903B-761DA97B2EFC}"/>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144577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5FD39F-815E-4301-8413-29F0FDAF1D3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2C86D1-436C-4CCB-89D6-C70FCF07BF4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6DD210-79FF-43EA-85DC-66A03445F544}"/>
              </a:ext>
            </a:extLst>
          </p:cNvPr>
          <p:cNvSpPr>
            <a:spLocks noGrp="1"/>
          </p:cNvSpPr>
          <p:nvPr>
            <p:ph type="dt" sz="half" idx="10"/>
          </p:nvPr>
        </p:nvSpPr>
        <p:spPr/>
        <p:txBody>
          <a:bodyPr/>
          <a:lstStyle/>
          <a:p>
            <a:fld id="{900B2B4F-021B-4D1C-B8F8-5F262872B856}" type="datetimeFigureOut">
              <a:rPr lang="zh-CN" altLang="en-US" smtClean="0"/>
              <a:t>2023/4/17</a:t>
            </a:fld>
            <a:endParaRPr lang="zh-CN" altLang="en-US"/>
          </a:p>
        </p:txBody>
      </p:sp>
      <p:sp>
        <p:nvSpPr>
          <p:cNvPr id="5" name="页脚占位符 4">
            <a:extLst>
              <a:ext uri="{FF2B5EF4-FFF2-40B4-BE49-F238E27FC236}">
                <a16:creationId xmlns:a16="http://schemas.microsoft.com/office/drawing/2014/main" id="{13F39725-ED33-4597-AC5F-38DB25DB87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88F4CD-FAA7-4A15-B5D1-12B6CCF961B9}"/>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1903305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945591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768539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3837115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2023/4/17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741521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39F1C73-6920-4190-8F76-1A0FE52E9A1A}" type="datetimeFigureOut">
              <a:rPr lang="zh-CN" altLang="en-US" smtClean="0"/>
              <a:t>2023/4/17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845173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9F1C73-6920-4190-8F76-1A0FE52E9A1A}" type="datetimeFigureOut">
              <a:rPr lang="zh-CN" altLang="en-US" smtClean="0"/>
              <a:t>2023/4/17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348990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9F1C73-6920-4190-8F76-1A0FE52E9A1A}" type="datetimeFigureOut">
              <a:rPr lang="zh-CN" altLang="en-US" smtClean="0"/>
              <a:t>2023/4/17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974804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2023/4/17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35770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9BA51-9F4C-4E54-A617-35429824DE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160555-961F-4144-B1AE-C566DD44C21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5E9D76-55DA-4E31-BEBC-53636483FB63}"/>
              </a:ext>
            </a:extLst>
          </p:cNvPr>
          <p:cNvSpPr>
            <a:spLocks noGrp="1"/>
          </p:cNvSpPr>
          <p:nvPr>
            <p:ph type="dt" sz="half" idx="10"/>
          </p:nvPr>
        </p:nvSpPr>
        <p:spPr/>
        <p:txBody>
          <a:bodyPr/>
          <a:lstStyle/>
          <a:p>
            <a:fld id="{900B2B4F-021B-4D1C-B8F8-5F262872B856}" type="datetimeFigureOut">
              <a:rPr lang="zh-CN" altLang="en-US" smtClean="0"/>
              <a:t>2023/4/17</a:t>
            </a:fld>
            <a:endParaRPr lang="zh-CN" altLang="en-US"/>
          </a:p>
        </p:txBody>
      </p:sp>
      <p:sp>
        <p:nvSpPr>
          <p:cNvPr id="5" name="页脚占位符 4">
            <a:extLst>
              <a:ext uri="{FF2B5EF4-FFF2-40B4-BE49-F238E27FC236}">
                <a16:creationId xmlns:a16="http://schemas.microsoft.com/office/drawing/2014/main" id="{CAF353DF-A5A9-473A-8DE6-FF48A5F793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68FBC6-43DA-4918-9CEE-A52F337E4563}"/>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7148105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2023/4/17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614733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5582222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89024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CE428-7D3F-4157-BBFA-2CCA6AEBE7F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305E51A-2D1B-42EF-970B-7E94DEB90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B783137-3357-4B25-BC1D-EEA892D4CC3B}"/>
              </a:ext>
            </a:extLst>
          </p:cNvPr>
          <p:cNvSpPr>
            <a:spLocks noGrp="1"/>
          </p:cNvSpPr>
          <p:nvPr>
            <p:ph type="dt" sz="half" idx="10"/>
          </p:nvPr>
        </p:nvSpPr>
        <p:spPr/>
        <p:txBody>
          <a:bodyPr/>
          <a:lstStyle/>
          <a:p>
            <a:fld id="{900B2B4F-021B-4D1C-B8F8-5F262872B856}" type="datetimeFigureOut">
              <a:rPr lang="zh-CN" altLang="en-US" smtClean="0"/>
              <a:t>2023/4/17</a:t>
            </a:fld>
            <a:endParaRPr lang="zh-CN" altLang="en-US"/>
          </a:p>
        </p:txBody>
      </p:sp>
      <p:sp>
        <p:nvSpPr>
          <p:cNvPr id="5" name="页脚占位符 4">
            <a:extLst>
              <a:ext uri="{FF2B5EF4-FFF2-40B4-BE49-F238E27FC236}">
                <a16:creationId xmlns:a16="http://schemas.microsoft.com/office/drawing/2014/main" id="{96B2816C-3949-4BBB-A9F2-E36C3C581A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6F1A40-C13F-47AF-ACC4-137B7BD54F17}"/>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338475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31625-549F-4778-82F0-5FA7CAB8D2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48D22C-B616-4BC9-91F1-9FC273F2402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DA16427-5A97-4CAA-8447-C918F741C6F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18CF2CF-5AD0-48FF-B7D0-3C3D1D6CD584}"/>
              </a:ext>
            </a:extLst>
          </p:cNvPr>
          <p:cNvSpPr>
            <a:spLocks noGrp="1"/>
          </p:cNvSpPr>
          <p:nvPr>
            <p:ph type="dt" sz="half" idx="10"/>
          </p:nvPr>
        </p:nvSpPr>
        <p:spPr/>
        <p:txBody>
          <a:bodyPr/>
          <a:lstStyle/>
          <a:p>
            <a:fld id="{900B2B4F-021B-4D1C-B8F8-5F262872B856}" type="datetimeFigureOut">
              <a:rPr lang="zh-CN" altLang="en-US" smtClean="0"/>
              <a:t>2023/4/17</a:t>
            </a:fld>
            <a:endParaRPr lang="zh-CN" altLang="en-US"/>
          </a:p>
        </p:txBody>
      </p:sp>
      <p:sp>
        <p:nvSpPr>
          <p:cNvPr id="6" name="页脚占位符 5">
            <a:extLst>
              <a:ext uri="{FF2B5EF4-FFF2-40B4-BE49-F238E27FC236}">
                <a16:creationId xmlns:a16="http://schemas.microsoft.com/office/drawing/2014/main" id="{CFFD68C6-0AD4-4A08-AED0-FC52AEEE9B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301C7A-5A3B-4202-89A4-D91BB439DEB4}"/>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120258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770C1-5A98-4802-8C5C-A747BFE1300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C2C3C3-4A74-4743-A3CF-0B0D67FE89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409CABF-CA9B-4A6E-8D20-D38208868B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2A04D99-65AF-44F7-8245-B7A0F59ED3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D664176-49FF-456A-81B7-D461EE452BE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DF589F3-B936-441D-A52C-2A3316007DF3}"/>
              </a:ext>
            </a:extLst>
          </p:cNvPr>
          <p:cNvSpPr>
            <a:spLocks noGrp="1"/>
          </p:cNvSpPr>
          <p:nvPr>
            <p:ph type="dt" sz="half" idx="10"/>
          </p:nvPr>
        </p:nvSpPr>
        <p:spPr/>
        <p:txBody>
          <a:bodyPr/>
          <a:lstStyle/>
          <a:p>
            <a:fld id="{900B2B4F-021B-4D1C-B8F8-5F262872B856}" type="datetimeFigureOut">
              <a:rPr lang="zh-CN" altLang="en-US" smtClean="0"/>
              <a:t>2023/4/17</a:t>
            </a:fld>
            <a:endParaRPr lang="zh-CN" altLang="en-US"/>
          </a:p>
        </p:txBody>
      </p:sp>
      <p:sp>
        <p:nvSpPr>
          <p:cNvPr id="8" name="页脚占位符 7">
            <a:extLst>
              <a:ext uri="{FF2B5EF4-FFF2-40B4-BE49-F238E27FC236}">
                <a16:creationId xmlns:a16="http://schemas.microsoft.com/office/drawing/2014/main" id="{B712B619-A4FE-4B77-99D7-061F2BEEEBB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7076BB5-9C68-4043-A653-2B58C769DA32}"/>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3405663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93B03-639D-4D0D-9F1F-8881935987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2523EF5-0426-45C8-9ABC-2FC68866B8AF}"/>
              </a:ext>
            </a:extLst>
          </p:cNvPr>
          <p:cNvSpPr>
            <a:spLocks noGrp="1"/>
          </p:cNvSpPr>
          <p:nvPr>
            <p:ph type="dt" sz="half" idx="10"/>
          </p:nvPr>
        </p:nvSpPr>
        <p:spPr/>
        <p:txBody>
          <a:bodyPr/>
          <a:lstStyle/>
          <a:p>
            <a:fld id="{900B2B4F-021B-4D1C-B8F8-5F262872B856}" type="datetimeFigureOut">
              <a:rPr lang="zh-CN" altLang="en-US" smtClean="0"/>
              <a:t>2023/4/17</a:t>
            </a:fld>
            <a:endParaRPr lang="zh-CN" altLang="en-US"/>
          </a:p>
        </p:txBody>
      </p:sp>
      <p:sp>
        <p:nvSpPr>
          <p:cNvPr id="4" name="页脚占位符 3">
            <a:extLst>
              <a:ext uri="{FF2B5EF4-FFF2-40B4-BE49-F238E27FC236}">
                <a16:creationId xmlns:a16="http://schemas.microsoft.com/office/drawing/2014/main" id="{023152E7-1AF7-4BB4-8004-AFD657A968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28CB19E-10EF-4B44-810E-A9F1E20A0706}"/>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1106530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169351F-1AC4-4A7A-8FD6-B5176FDE1A12}"/>
              </a:ext>
            </a:extLst>
          </p:cNvPr>
          <p:cNvSpPr>
            <a:spLocks noGrp="1"/>
          </p:cNvSpPr>
          <p:nvPr>
            <p:ph type="dt" sz="half" idx="10"/>
          </p:nvPr>
        </p:nvSpPr>
        <p:spPr/>
        <p:txBody>
          <a:bodyPr/>
          <a:lstStyle/>
          <a:p>
            <a:fld id="{900B2B4F-021B-4D1C-B8F8-5F262872B856}" type="datetimeFigureOut">
              <a:rPr lang="zh-CN" altLang="en-US" smtClean="0"/>
              <a:t>2023/4/17</a:t>
            </a:fld>
            <a:endParaRPr lang="zh-CN" altLang="en-US"/>
          </a:p>
        </p:txBody>
      </p:sp>
      <p:sp>
        <p:nvSpPr>
          <p:cNvPr id="3" name="页脚占位符 2">
            <a:extLst>
              <a:ext uri="{FF2B5EF4-FFF2-40B4-BE49-F238E27FC236}">
                <a16:creationId xmlns:a16="http://schemas.microsoft.com/office/drawing/2014/main" id="{A1379590-7DC1-4113-92B8-F17D7414E51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326080E-CE8B-4470-8C3D-60B18AF16145}"/>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3341267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EBCDF-BA1D-42CF-A464-7D93979369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50910F-2DF5-4679-BD23-52714831EC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7A714CE-B9E3-4656-AFA4-1CFCD2F6E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6A91C0-0AE4-4E02-944C-416298D21BEE}"/>
              </a:ext>
            </a:extLst>
          </p:cNvPr>
          <p:cNvSpPr>
            <a:spLocks noGrp="1"/>
          </p:cNvSpPr>
          <p:nvPr>
            <p:ph type="dt" sz="half" idx="10"/>
          </p:nvPr>
        </p:nvSpPr>
        <p:spPr/>
        <p:txBody>
          <a:bodyPr/>
          <a:lstStyle/>
          <a:p>
            <a:fld id="{900B2B4F-021B-4D1C-B8F8-5F262872B856}" type="datetimeFigureOut">
              <a:rPr lang="zh-CN" altLang="en-US" smtClean="0"/>
              <a:t>2023/4/17</a:t>
            </a:fld>
            <a:endParaRPr lang="zh-CN" altLang="en-US"/>
          </a:p>
        </p:txBody>
      </p:sp>
      <p:sp>
        <p:nvSpPr>
          <p:cNvPr id="6" name="页脚占位符 5">
            <a:extLst>
              <a:ext uri="{FF2B5EF4-FFF2-40B4-BE49-F238E27FC236}">
                <a16:creationId xmlns:a16="http://schemas.microsoft.com/office/drawing/2014/main" id="{4379B2F7-DA5B-4D97-ABC0-D6CAAF00E3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501856-C576-47FA-87FC-B4A938040BB0}"/>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269248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51F88-57E0-4A63-89F7-D334BC4F10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633127-2BB6-4A5E-83DF-9C316C731F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683EB6-6E27-4C69-AC43-9E65E4C10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3C5AF7-F80B-4945-9CD1-8B7E6E02EC97}"/>
              </a:ext>
            </a:extLst>
          </p:cNvPr>
          <p:cNvSpPr>
            <a:spLocks noGrp="1"/>
          </p:cNvSpPr>
          <p:nvPr>
            <p:ph type="dt" sz="half" idx="10"/>
          </p:nvPr>
        </p:nvSpPr>
        <p:spPr/>
        <p:txBody>
          <a:bodyPr/>
          <a:lstStyle/>
          <a:p>
            <a:fld id="{900B2B4F-021B-4D1C-B8F8-5F262872B856}" type="datetimeFigureOut">
              <a:rPr lang="zh-CN" altLang="en-US" smtClean="0"/>
              <a:t>2023/4/17</a:t>
            </a:fld>
            <a:endParaRPr lang="zh-CN" altLang="en-US"/>
          </a:p>
        </p:txBody>
      </p:sp>
      <p:sp>
        <p:nvSpPr>
          <p:cNvPr id="6" name="页脚占位符 5">
            <a:extLst>
              <a:ext uri="{FF2B5EF4-FFF2-40B4-BE49-F238E27FC236}">
                <a16:creationId xmlns:a16="http://schemas.microsoft.com/office/drawing/2014/main" id="{85EAD039-5BCF-4100-97D4-758F284D68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38E0A8-450D-488E-B24A-7913DC85CE2D}"/>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334993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39C6EF8-6811-4C1F-9F3E-4780D71FB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0134D72-501B-437F-8D95-30201546AC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00B954-C066-4084-8B0B-56B628F189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B2B4F-021B-4D1C-B8F8-5F262872B856}" type="datetimeFigureOut">
              <a:rPr lang="zh-CN" altLang="en-US" smtClean="0"/>
              <a:t>2023/4/17</a:t>
            </a:fld>
            <a:endParaRPr lang="zh-CN" altLang="en-US"/>
          </a:p>
        </p:txBody>
      </p:sp>
      <p:sp>
        <p:nvSpPr>
          <p:cNvPr id="5" name="页脚占位符 4">
            <a:extLst>
              <a:ext uri="{FF2B5EF4-FFF2-40B4-BE49-F238E27FC236}">
                <a16:creationId xmlns:a16="http://schemas.microsoft.com/office/drawing/2014/main" id="{645657B9-78F2-45B5-A4C8-5C622D063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9E644C-8B54-4301-B279-ECF3CC780B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276001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F1C73-6920-4190-8F76-1A0FE52E9A1A}" type="datetimeFigureOut">
              <a:rPr lang="zh-CN" altLang="en-US" smtClean="0"/>
              <a:t>2023/4/17</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735271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9654"/>
            <a:ext cx="12274379" cy="6848346"/>
          </a:xfrm>
          <a:prstGeom prst="rect">
            <a:avLst/>
          </a:prstGeom>
        </p:spPr>
      </p:pic>
      <p:sp>
        <p:nvSpPr>
          <p:cNvPr id="2" name="矩形 1"/>
          <p:cNvSpPr/>
          <p:nvPr/>
        </p:nvSpPr>
        <p:spPr>
          <a:xfrm>
            <a:off x="-44279" y="1747555"/>
            <a:ext cx="12306300" cy="3204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神经图相似性学习的隐私保护</a:t>
            </a:r>
          </a:p>
        </p:txBody>
      </p:sp>
      <p:sp>
        <p:nvSpPr>
          <p:cNvPr id="3" name="文本框 2"/>
          <p:cNvSpPr txBox="1"/>
          <p:nvPr/>
        </p:nvSpPr>
        <p:spPr>
          <a:xfrm>
            <a:off x="-2465312" y="2298306"/>
            <a:ext cx="17190719" cy="584775"/>
          </a:xfrm>
          <a:prstGeom prst="rect">
            <a:avLst/>
          </a:prstGeom>
          <a:noFill/>
        </p:spPr>
        <p:txBody>
          <a:bodyPr wrap="square" rtlCol="0">
            <a:spAutoFit/>
          </a:bodyPr>
          <a:lstStyle/>
          <a:p>
            <a:pPr algn="ctr"/>
            <a:r>
              <a:rPr lang="en-US" altLang="zh-CN" sz="3200" dirty="0">
                <a:solidFill>
                  <a:schemeClr val="bg1">
                    <a:lumMod val="95000"/>
                  </a:schemeClr>
                </a:solidFill>
                <a:latin typeface="微软雅黑" panose="020B0503020204020204" pitchFamily="34" charset="-122"/>
                <a:ea typeface="微软雅黑" panose="020B0503020204020204" pitchFamily="34" charset="-122"/>
                <a:sym typeface="+mn-ea"/>
              </a:rPr>
              <a:t>PPGM: Privacy-Preserved Neural Graph Similarity Learning</a:t>
            </a:r>
            <a:endParaRPr lang="zh-CN" altLang="en-US" sz="32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276576" y="4039023"/>
            <a:ext cx="2339102" cy="46166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汇报学生：吴磊</a:t>
            </a:r>
          </a:p>
        </p:txBody>
      </p:sp>
      <p:sp>
        <p:nvSpPr>
          <p:cNvPr id="5" name="文本框 4"/>
          <p:cNvSpPr txBox="1"/>
          <p:nvPr/>
        </p:nvSpPr>
        <p:spPr>
          <a:xfrm>
            <a:off x="6485173" y="4076790"/>
            <a:ext cx="2621280" cy="46037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指导老师：李冠宇</a:t>
            </a:r>
          </a:p>
        </p:txBody>
      </p:sp>
      <p:sp>
        <p:nvSpPr>
          <p:cNvPr id="31" name="AutoShape 3"/>
          <p:cNvSpPr>
            <a:spLocks noChangeAspect="1" noChangeArrowheads="1" noTextEdit="1"/>
          </p:cNvSpPr>
          <p:nvPr/>
        </p:nvSpPr>
        <p:spPr bwMode="auto">
          <a:xfrm>
            <a:off x="2855640" y="7317432"/>
            <a:ext cx="35687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Freeform 5"/>
          <p:cNvSpPr>
            <a:spLocks noEditPoints="1"/>
          </p:cNvSpPr>
          <p:nvPr/>
        </p:nvSpPr>
        <p:spPr bwMode="auto">
          <a:xfrm>
            <a:off x="9501825" y="5210629"/>
            <a:ext cx="2400321" cy="188413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34" name="Freeform 5"/>
          <p:cNvSpPr>
            <a:spLocks noEditPoints="1"/>
          </p:cNvSpPr>
          <p:nvPr/>
        </p:nvSpPr>
        <p:spPr bwMode="auto">
          <a:xfrm>
            <a:off x="2953017" y="4156236"/>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lstStyle/>
          <a:p>
            <a:endParaRPr lang="zh-CN" altLang="en-US"/>
          </a:p>
        </p:txBody>
      </p:sp>
      <p:sp>
        <p:nvSpPr>
          <p:cNvPr id="35" name="Freeform 5"/>
          <p:cNvSpPr>
            <a:spLocks noEditPoints="1"/>
          </p:cNvSpPr>
          <p:nvPr/>
        </p:nvSpPr>
        <p:spPr bwMode="auto">
          <a:xfrm>
            <a:off x="6130048" y="4167600"/>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lstStyle/>
          <a:p>
            <a:endParaRPr lang="zh-CN" altLang="en-US"/>
          </a:p>
        </p:txBody>
      </p:sp>
      <p:pic>
        <p:nvPicPr>
          <p:cNvPr id="6" name="图片 5" descr="大连海事大学"/>
          <p:cNvPicPr>
            <a:picLocks noChangeAspect="1"/>
          </p:cNvPicPr>
          <p:nvPr/>
        </p:nvPicPr>
        <p:blipFill>
          <a:blip r:embed="rId4"/>
          <a:stretch>
            <a:fillRect/>
          </a:stretch>
        </p:blipFill>
        <p:spPr>
          <a:xfrm>
            <a:off x="140335" y="0"/>
            <a:ext cx="1313180" cy="1315720"/>
          </a:xfrm>
          <a:prstGeom prst="rect">
            <a:avLst/>
          </a:prstGeom>
        </p:spPr>
      </p:pic>
      <p:sp>
        <p:nvSpPr>
          <p:cNvPr id="7" name="文本框 6"/>
          <p:cNvSpPr txBox="1"/>
          <p:nvPr/>
        </p:nvSpPr>
        <p:spPr>
          <a:xfrm>
            <a:off x="4830356" y="5450092"/>
            <a:ext cx="2375971" cy="461665"/>
          </a:xfrm>
          <a:prstGeom prst="rect">
            <a:avLst/>
          </a:prstGeom>
          <a:noFill/>
        </p:spPr>
        <p:txBody>
          <a:bodyPr wrap="none" rtlCol="0">
            <a:spAutoFit/>
          </a:bodyPr>
          <a:lstStyle/>
          <a:p>
            <a:r>
              <a:rPr lang="en-US" altLang="zh-CN" sz="2400" dirty="0">
                <a:solidFill>
                  <a:schemeClr val="tx1"/>
                </a:solidFill>
                <a:latin typeface="微软雅黑" panose="020B0503020204020204" pitchFamily="34" charset="-122"/>
                <a:ea typeface="微软雅黑" panose="020B0503020204020204" pitchFamily="34" charset="-122"/>
              </a:rPr>
              <a:t>2023</a:t>
            </a:r>
            <a:r>
              <a:rPr lang="zh-CN" altLang="en-US" sz="2400" dirty="0">
                <a:solidFill>
                  <a:schemeClr val="tx1"/>
                </a:solidFill>
                <a:latin typeface="微软雅黑" panose="020B0503020204020204" pitchFamily="34" charset="-122"/>
                <a:ea typeface="微软雅黑" panose="020B0503020204020204" pitchFamily="34" charset="-122"/>
              </a:rPr>
              <a:t>年</a:t>
            </a:r>
            <a:r>
              <a:rPr lang="en-US" altLang="zh-CN" sz="2400" dirty="0">
                <a:solidFill>
                  <a:schemeClr val="tx1"/>
                </a:solidFill>
                <a:latin typeface="微软雅黑" panose="020B0503020204020204" pitchFamily="34" charset="-122"/>
                <a:ea typeface="微软雅黑" panose="020B0503020204020204" pitchFamily="34" charset="-122"/>
              </a:rPr>
              <a:t>4</a:t>
            </a:r>
            <a:r>
              <a:rPr lang="zh-CN" altLang="en-US" sz="2400" dirty="0">
                <a:solidFill>
                  <a:schemeClr val="tx1"/>
                </a:solidFill>
                <a:latin typeface="微软雅黑" panose="020B0503020204020204" pitchFamily="34" charset="-122"/>
                <a:ea typeface="微软雅黑" panose="020B0503020204020204" pitchFamily="34" charset="-122"/>
              </a:rPr>
              <a:t>月</a:t>
            </a:r>
            <a:r>
              <a:rPr lang="en-US" altLang="zh-CN" sz="2400" dirty="0">
                <a:solidFill>
                  <a:schemeClr val="tx1"/>
                </a:solidFill>
                <a:latin typeface="微软雅黑" panose="020B0503020204020204" pitchFamily="34" charset="-122"/>
                <a:ea typeface="微软雅黑" panose="020B0503020204020204" pitchFamily="34" charset="-122"/>
              </a:rPr>
              <a:t>14</a:t>
            </a:r>
            <a:r>
              <a:rPr lang="zh-CN" altLang="en-US" sz="2400" dirty="0">
                <a:solidFill>
                  <a:schemeClr val="tx1"/>
                </a:solidFill>
                <a:latin typeface="微软雅黑" panose="020B0503020204020204" pitchFamily="34" charset="-122"/>
                <a:ea typeface="微软雅黑" panose="020B0503020204020204" pitchFamily="34" charset="-122"/>
              </a:rPr>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5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47400" y="418765"/>
            <a:ext cx="1645859"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5831853" y="374582"/>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多视角信息交换</a:t>
            </a:r>
          </a:p>
        </p:txBody>
      </p:sp>
      <p:sp>
        <p:nvSpPr>
          <p:cNvPr id="6" name="文本框 5"/>
          <p:cNvSpPr txBox="1"/>
          <p:nvPr/>
        </p:nvSpPr>
        <p:spPr>
          <a:xfrm>
            <a:off x="8658078" y="388646"/>
            <a:ext cx="2986522"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消息引导的图混淆池化</a:t>
            </a:r>
          </a:p>
        </p:txBody>
      </p:sp>
      <p:sp>
        <p:nvSpPr>
          <p:cNvPr id="9" name="等腰三角形 8"/>
          <p:cNvSpPr/>
          <p:nvPr/>
        </p:nvSpPr>
        <p:spPr>
          <a:xfrm rot="10800000">
            <a:off x="3722139" y="1143786"/>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8" name="文本框 7">
            <a:extLst>
              <a:ext uri="{FF2B5EF4-FFF2-40B4-BE49-F238E27FC236}">
                <a16:creationId xmlns:a16="http://schemas.microsoft.com/office/drawing/2014/main" id="{EA698A11-F82C-F6F5-D202-7F6F453B40A9}"/>
              </a:ext>
            </a:extLst>
          </p:cNvPr>
          <p:cNvSpPr txBox="1"/>
          <p:nvPr/>
        </p:nvSpPr>
        <p:spPr>
          <a:xfrm>
            <a:off x="2780641" y="375377"/>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设备内图编码 </a:t>
            </a:r>
          </a:p>
        </p:txBody>
      </p:sp>
      <p:pic>
        <p:nvPicPr>
          <p:cNvPr id="10" name="图片 9">
            <a:extLst>
              <a:ext uri="{FF2B5EF4-FFF2-40B4-BE49-F238E27FC236}">
                <a16:creationId xmlns:a16="http://schemas.microsoft.com/office/drawing/2014/main" id="{F1A2ACF2-5826-3A62-0627-9E3B7A348C61}"/>
              </a:ext>
            </a:extLst>
          </p:cNvPr>
          <p:cNvPicPr>
            <a:picLocks noChangeAspect="1"/>
          </p:cNvPicPr>
          <p:nvPr/>
        </p:nvPicPr>
        <p:blipFill>
          <a:blip r:embed="rId4"/>
          <a:stretch>
            <a:fillRect/>
          </a:stretch>
        </p:blipFill>
        <p:spPr>
          <a:xfrm>
            <a:off x="950361" y="1551033"/>
            <a:ext cx="3000375" cy="4876800"/>
          </a:xfrm>
          <a:prstGeom prst="rect">
            <a:avLst/>
          </a:prstGeom>
        </p:spPr>
      </p:pic>
      <p:sp>
        <p:nvSpPr>
          <p:cNvPr id="12" name="文本框 11">
            <a:extLst>
              <a:ext uri="{FF2B5EF4-FFF2-40B4-BE49-F238E27FC236}">
                <a16:creationId xmlns:a16="http://schemas.microsoft.com/office/drawing/2014/main" id="{ECFDA4E2-4D18-1737-96B0-030E9E0C93DD}"/>
              </a:ext>
            </a:extLst>
          </p:cNvPr>
          <p:cNvSpPr txBox="1"/>
          <p:nvPr/>
        </p:nvSpPr>
        <p:spPr>
          <a:xfrm>
            <a:off x="4690478" y="1911034"/>
            <a:ext cx="3967600" cy="369332"/>
          </a:xfrm>
          <a:prstGeom prst="rect">
            <a:avLst/>
          </a:prstGeom>
          <a:noFill/>
        </p:spPr>
        <p:txBody>
          <a:bodyPr wrap="square" rtlCol="0">
            <a:spAutoFit/>
          </a:bodyPr>
          <a:lstStyle/>
          <a:p>
            <a:r>
              <a:rPr lang="zh-CN" altLang="en-US" b="1" dirty="0"/>
              <a:t>常见的图编码网络：</a:t>
            </a:r>
            <a:endParaRPr lang="zh-CN" altLang="en-US" dirty="0"/>
          </a:p>
        </p:txBody>
      </p:sp>
      <p:sp>
        <p:nvSpPr>
          <p:cNvPr id="13" name="文本框 12">
            <a:extLst>
              <a:ext uri="{FF2B5EF4-FFF2-40B4-BE49-F238E27FC236}">
                <a16:creationId xmlns:a16="http://schemas.microsoft.com/office/drawing/2014/main" id="{39A1B3AA-DEFF-7CEC-EF9D-970964D813D2}"/>
              </a:ext>
            </a:extLst>
          </p:cNvPr>
          <p:cNvSpPr txBox="1"/>
          <p:nvPr/>
        </p:nvSpPr>
        <p:spPr>
          <a:xfrm>
            <a:off x="4735686" y="2355198"/>
            <a:ext cx="5352263" cy="369332"/>
          </a:xfrm>
          <a:prstGeom prst="rect">
            <a:avLst/>
          </a:prstGeom>
          <a:noFill/>
        </p:spPr>
        <p:txBody>
          <a:bodyPr wrap="square">
            <a:spAutoFit/>
          </a:bodyPr>
          <a:lstStyle/>
          <a:p>
            <a:pPr algn="just"/>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GCN</a:t>
            </a:r>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GAT</a:t>
            </a:r>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0" kern="100" dirty="0" err="1">
                <a:effectLst/>
                <a:latin typeface="等线" panose="02010600030101010101" pitchFamily="2" charset="-122"/>
                <a:ea typeface="等线" panose="02010600030101010101" pitchFamily="2" charset="-122"/>
                <a:cs typeface="Times New Roman" panose="02020603050405020304" pitchFamily="18" charset="0"/>
              </a:rPr>
              <a:t>GraphSAGE</a:t>
            </a:r>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GIN</a:t>
            </a:r>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等</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B4473570-B2EF-7AFD-1D2F-F4FE10FAC6F5}"/>
              </a:ext>
            </a:extLst>
          </p:cNvPr>
          <p:cNvSpPr txBox="1"/>
          <p:nvPr/>
        </p:nvSpPr>
        <p:spPr>
          <a:xfrm>
            <a:off x="4690478" y="4068537"/>
            <a:ext cx="3967600" cy="369332"/>
          </a:xfrm>
          <a:prstGeom prst="rect">
            <a:avLst/>
          </a:prstGeom>
          <a:noFill/>
        </p:spPr>
        <p:txBody>
          <a:bodyPr wrap="square" rtlCol="0">
            <a:spAutoFit/>
          </a:bodyPr>
          <a:lstStyle/>
          <a:p>
            <a:r>
              <a:rPr lang="zh-CN" altLang="en-US" b="1" dirty="0"/>
              <a:t>最终输出：</a:t>
            </a:r>
            <a:endParaRPr lang="zh-CN" altLang="en-US" dirty="0"/>
          </a:p>
        </p:txBody>
      </p:sp>
      <p:pic>
        <p:nvPicPr>
          <p:cNvPr id="16" name="图片 15">
            <a:extLst>
              <a:ext uri="{FF2B5EF4-FFF2-40B4-BE49-F238E27FC236}">
                <a16:creationId xmlns:a16="http://schemas.microsoft.com/office/drawing/2014/main" id="{AFA8F265-F0DA-BB63-83DC-9C0CBAED84C6}"/>
              </a:ext>
            </a:extLst>
          </p:cNvPr>
          <p:cNvPicPr>
            <a:picLocks noChangeAspect="1"/>
          </p:cNvPicPr>
          <p:nvPr/>
        </p:nvPicPr>
        <p:blipFill>
          <a:blip r:embed="rId5"/>
          <a:stretch>
            <a:fillRect/>
          </a:stretch>
        </p:blipFill>
        <p:spPr>
          <a:xfrm>
            <a:off x="4690478" y="3294889"/>
            <a:ext cx="4114800" cy="571500"/>
          </a:xfrm>
          <a:prstGeom prst="rect">
            <a:avLst/>
          </a:prstGeom>
        </p:spPr>
      </p:pic>
      <p:sp>
        <p:nvSpPr>
          <p:cNvPr id="17" name="文本框 16">
            <a:extLst>
              <a:ext uri="{FF2B5EF4-FFF2-40B4-BE49-F238E27FC236}">
                <a16:creationId xmlns:a16="http://schemas.microsoft.com/office/drawing/2014/main" id="{BA4AFAEA-9C75-73D2-8DDF-ADBEBF87377C}"/>
              </a:ext>
            </a:extLst>
          </p:cNvPr>
          <p:cNvSpPr txBox="1"/>
          <p:nvPr/>
        </p:nvSpPr>
        <p:spPr>
          <a:xfrm>
            <a:off x="4735686" y="2901754"/>
            <a:ext cx="3967600" cy="369332"/>
          </a:xfrm>
          <a:prstGeom prst="rect">
            <a:avLst/>
          </a:prstGeom>
          <a:noFill/>
        </p:spPr>
        <p:txBody>
          <a:bodyPr wrap="square" rtlCol="0">
            <a:spAutoFit/>
          </a:bodyPr>
          <a:lstStyle/>
          <a:p>
            <a:r>
              <a:rPr lang="zh-CN" altLang="en-US" b="1" dirty="0"/>
              <a:t>图编码公式：</a:t>
            </a:r>
            <a:endParaRPr lang="zh-CN" altLang="en-US" dirty="0"/>
          </a:p>
        </p:txBody>
      </p:sp>
      <p:sp>
        <p:nvSpPr>
          <p:cNvPr id="18" name="文本框 17">
            <a:extLst>
              <a:ext uri="{FF2B5EF4-FFF2-40B4-BE49-F238E27FC236}">
                <a16:creationId xmlns:a16="http://schemas.microsoft.com/office/drawing/2014/main" id="{7F5493BE-2054-545A-C4E4-B7648DE9BD23}"/>
              </a:ext>
            </a:extLst>
          </p:cNvPr>
          <p:cNvSpPr txBox="1"/>
          <p:nvPr/>
        </p:nvSpPr>
        <p:spPr>
          <a:xfrm>
            <a:off x="4735685" y="4504577"/>
            <a:ext cx="5352263" cy="369332"/>
          </a:xfrm>
          <a:prstGeom prst="rect">
            <a:avLst/>
          </a:prstGeom>
          <a:noFill/>
        </p:spPr>
        <p:txBody>
          <a:bodyPr wrap="square">
            <a:spAutoFit/>
          </a:bodyPr>
          <a:lstStyle/>
          <a:p>
            <a:pPr algn="just"/>
            <a:r>
              <a:rPr lang="zh-CN" altLang="en-US" b="1" kern="100" dirty="0">
                <a:latin typeface="等线" panose="02010600030101010101" pitchFamily="2" charset="-122"/>
                <a:ea typeface="等线" panose="02010600030101010101" pitchFamily="2" charset="-122"/>
                <a:cs typeface="Times New Roman" panose="02020603050405020304" pitchFamily="18" charset="0"/>
              </a:rPr>
              <a:t>节点表示</a:t>
            </a:r>
            <a:r>
              <a:rPr lang="en-US" altLang="zh-CN" b="1" kern="100" dirty="0">
                <a:latin typeface="等线" panose="02010600030101010101" pitchFamily="2" charset="-122"/>
                <a:ea typeface="等线" panose="02010600030101010101" pitchFamily="2" charset="-122"/>
                <a:cs typeface="Times New Roman" panose="02020603050405020304" pitchFamily="18" charset="0"/>
              </a:rPr>
              <a:t>H</a:t>
            </a:r>
            <a:r>
              <a:rPr lang="zh-CN" altLang="en-US" kern="100" dirty="0">
                <a:latin typeface="等线" panose="02010600030101010101" pitchFamily="2" charset="-122"/>
                <a:ea typeface="等线" panose="02010600030101010101" pitchFamily="2" charset="-122"/>
                <a:cs typeface="Times New Roman" panose="02020603050405020304" pitchFamily="18" charset="0"/>
              </a:rPr>
              <a:t>：聚合了邻接节点表示</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23569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5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22576" y="388646"/>
            <a:ext cx="1645859"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5573301" y="295655"/>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多视角信息交换</a:t>
            </a:r>
          </a:p>
        </p:txBody>
      </p:sp>
      <p:sp>
        <p:nvSpPr>
          <p:cNvPr id="6" name="文本框 5"/>
          <p:cNvSpPr txBox="1"/>
          <p:nvPr/>
        </p:nvSpPr>
        <p:spPr>
          <a:xfrm>
            <a:off x="8715228" y="327097"/>
            <a:ext cx="2986522"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消息引导的图混淆池化</a:t>
            </a:r>
          </a:p>
        </p:txBody>
      </p:sp>
      <p:sp>
        <p:nvSpPr>
          <p:cNvPr id="9" name="等腰三角形 8"/>
          <p:cNvSpPr/>
          <p:nvPr/>
        </p:nvSpPr>
        <p:spPr>
          <a:xfrm rot="10800000">
            <a:off x="6598188" y="1175657"/>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8" name="文本框 7">
            <a:extLst>
              <a:ext uri="{FF2B5EF4-FFF2-40B4-BE49-F238E27FC236}">
                <a16:creationId xmlns:a16="http://schemas.microsoft.com/office/drawing/2014/main" id="{EA698A11-F82C-F6F5-D202-7F6F453B40A9}"/>
              </a:ext>
            </a:extLst>
          </p:cNvPr>
          <p:cNvSpPr txBox="1"/>
          <p:nvPr/>
        </p:nvSpPr>
        <p:spPr>
          <a:xfrm>
            <a:off x="3108414" y="357210"/>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设备内图编码 </a:t>
            </a:r>
          </a:p>
        </p:txBody>
      </p:sp>
      <p:sp>
        <p:nvSpPr>
          <p:cNvPr id="11" name="文本框 10">
            <a:extLst>
              <a:ext uri="{FF2B5EF4-FFF2-40B4-BE49-F238E27FC236}">
                <a16:creationId xmlns:a16="http://schemas.microsoft.com/office/drawing/2014/main" id="{BEC696BC-F9BE-A30F-F57D-EEFBDBDA884C}"/>
              </a:ext>
            </a:extLst>
          </p:cNvPr>
          <p:cNvSpPr txBox="1"/>
          <p:nvPr/>
        </p:nvSpPr>
        <p:spPr>
          <a:xfrm>
            <a:off x="7174535" y="2237211"/>
            <a:ext cx="3967600" cy="369332"/>
          </a:xfrm>
          <a:prstGeom prst="rect">
            <a:avLst/>
          </a:prstGeom>
          <a:noFill/>
        </p:spPr>
        <p:txBody>
          <a:bodyPr wrap="square" rtlCol="0">
            <a:spAutoFit/>
          </a:bodyPr>
          <a:lstStyle/>
          <a:p>
            <a:r>
              <a:rPr lang="zh-CN" altLang="en-US" b="1" dirty="0"/>
              <a:t>多头注意力池化层：</a:t>
            </a:r>
            <a:endParaRPr lang="zh-CN" altLang="en-US" dirty="0"/>
          </a:p>
        </p:txBody>
      </p:sp>
      <p:sp>
        <p:nvSpPr>
          <p:cNvPr id="13" name="文本框 12">
            <a:extLst>
              <a:ext uri="{FF2B5EF4-FFF2-40B4-BE49-F238E27FC236}">
                <a16:creationId xmlns:a16="http://schemas.microsoft.com/office/drawing/2014/main" id="{B8FC7D53-007E-5243-6B1F-37AF2C15CFA2}"/>
              </a:ext>
            </a:extLst>
          </p:cNvPr>
          <p:cNvSpPr txBox="1"/>
          <p:nvPr/>
        </p:nvSpPr>
        <p:spPr>
          <a:xfrm>
            <a:off x="7174535" y="3451854"/>
            <a:ext cx="3967600" cy="369332"/>
          </a:xfrm>
          <a:prstGeom prst="rect">
            <a:avLst/>
          </a:prstGeom>
          <a:noFill/>
        </p:spPr>
        <p:txBody>
          <a:bodyPr wrap="square" rtlCol="0">
            <a:spAutoFit/>
          </a:bodyPr>
          <a:lstStyle/>
          <a:p>
            <a:r>
              <a:rPr lang="zh-CN" altLang="en-US" b="1" dirty="0"/>
              <a:t>跨设备消息通信：</a:t>
            </a:r>
            <a:endParaRPr lang="zh-CN" altLang="en-US" dirty="0"/>
          </a:p>
        </p:txBody>
      </p:sp>
      <p:sp>
        <p:nvSpPr>
          <p:cNvPr id="14" name="文本框 13">
            <a:extLst>
              <a:ext uri="{FF2B5EF4-FFF2-40B4-BE49-F238E27FC236}">
                <a16:creationId xmlns:a16="http://schemas.microsoft.com/office/drawing/2014/main" id="{2AAF9973-9F5C-E6EE-710D-35C8099347AA}"/>
              </a:ext>
            </a:extLst>
          </p:cNvPr>
          <p:cNvSpPr txBox="1"/>
          <p:nvPr/>
        </p:nvSpPr>
        <p:spPr>
          <a:xfrm>
            <a:off x="7174535" y="3966582"/>
            <a:ext cx="4738810" cy="646331"/>
          </a:xfrm>
          <a:prstGeom prst="rect">
            <a:avLst/>
          </a:prstGeom>
          <a:noFill/>
        </p:spPr>
        <p:txBody>
          <a:bodyPr wrap="square">
            <a:spAutoFit/>
          </a:bodyPr>
          <a:lstStyle/>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将获得的</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图表示</a:t>
            </a:r>
            <a:r>
              <a:rPr lang="en-US" altLang="zh-CN" b="1" kern="100" dirty="0">
                <a:latin typeface="等线" panose="02010600030101010101" pitchFamily="2" charset="-122"/>
                <a:ea typeface="等线" panose="02010600030101010101" pitchFamily="2" charset="-122"/>
                <a:cs typeface="Times New Roman" panose="02020603050405020304" pitchFamily="18" charset="0"/>
              </a:rPr>
              <a:t>g</a:t>
            </a:r>
            <a:r>
              <a:rPr lang="zh-CN" altLang="en-US" kern="100" dirty="0">
                <a:latin typeface="等线" panose="02010600030101010101" pitchFamily="2" charset="-122"/>
                <a:ea typeface="等线" panose="02010600030101010101" pitchFamily="2" charset="-122"/>
                <a:cs typeface="Times New Roman" panose="02020603050405020304" pitchFamily="18" charset="0"/>
              </a:rPr>
              <a:t>分两份跨设备发送到下一个模块</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E11B16EF-FCD1-6E40-CC63-12C53082A99C}"/>
              </a:ext>
            </a:extLst>
          </p:cNvPr>
          <p:cNvPicPr>
            <a:picLocks noChangeAspect="1"/>
          </p:cNvPicPr>
          <p:nvPr/>
        </p:nvPicPr>
        <p:blipFill>
          <a:blip r:embed="rId4"/>
          <a:stretch>
            <a:fillRect/>
          </a:stretch>
        </p:blipFill>
        <p:spPr>
          <a:xfrm>
            <a:off x="7254545" y="2777102"/>
            <a:ext cx="3619500" cy="466725"/>
          </a:xfrm>
          <a:prstGeom prst="rect">
            <a:avLst/>
          </a:prstGeom>
        </p:spPr>
      </p:pic>
      <p:pic>
        <p:nvPicPr>
          <p:cNvPr id="16" name="图片 15">
            <a:extLst>
              <a:ext uri="{FF2B5EF4-FFF2-40B4-BE49-F238E27FC236}">
                <a16:creationId xmlns:a16="http://schemas.microsoft.com/office/drawing/2014/main" id="{632FFD4E-9FF2-F7D9-1D44-0734AA349BCE}"/>
              </a:ext>
            </a:extLst>
          </p:cNvPr>
          <p:cNvPicPr>
            <a:picLocks noChangeAspect="1"/>
          </p:cNvPicPr>
          <p:nvPr/>
        </p:nvPicPr>
        <p:blipFill>
          <a:blip r:embed="rId5"/>
          <a:stretch>
            <a:fillRect/>
          </a:stretch>
        </p:blipFill>
        <p:spPr>
          <a:xfrm>
            <a:off x="160935" y="2606543"/>
            <a:ext cx="6334125" cy="2000250"/>
          </a:xfrm>
          <a:prstGeom prst="rect">
            <a:avLst/>
          </a:prstGeom>
        </p:spPr>
      </p:pic>
    </p:spTree>
    <p:extLst>
      <p:ext uri="{BB962C8B-B14F-4D97-AF65-F5344CB8AC3E}">
        <p14:creationId xmlns:p14="http://schemas.microsoft.com/office/powerpoint/2010/main" val="852141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5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77393" y="357210"/>
            <a:ext cx="1645859"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5831853" y="374582"/>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多视角信息交换</a:t>
            </a:r>
          </a:p>
        </p:txBody>
      </p:sp>
      <p:sp>
        <p:nvSpPr>
          <p:cNvPr id="6" name="文本框 5"/>
          <p:cNvSpPr txBox="1"/>
          <p:nvPr/>
        </p:nvSpPr>
        <p:spPr>
          <a:xfrm>
            <a:off x="8639103" y="356996"/>
            <a:ext cx="3286272"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消息引导的图混淆池化</a:t>
            </a:r>
          </a:p>
        </p:txBody>
      </p:sp>
      <p:sp>
        <p:nvSpPr>
          <p:cNvPr id="9" name="等腰三角形 8"/>
          <p:cNvSpPr/>
          <p:nvPr/>
        </p:nvSpPr>
        <p:spPr>
          <a:xfrm rot="10800000">
            <a:off x="10137031" y="1165266"/>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8" name="文本框 7">
            <a:extLst>
              <a:ext uri="{FF2B5EF4-FFF2-40B4-BE49-F238E27FC236}">
                <a16:creationId xmlns:a16="http://schemas.microsoft.com/office/drawing/2014/main" id="{EA698A11-F82C-F6F5-D202-7F6F453B40A9}"/>
              </a:ext>
            </a:extLst>
          </p:cNvPr>
          <p:cNvSpPr txBox="1"/>
          <p:nvPr/>
        </p:nvSpPr>
        <p:spPr>
          <a:xfrm>
            <a:off x="3108414" y="357210"/>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设备内图编码 </a:t>
            </a:r>
          </a:p>
        </p:txBody>
      </p:sp>
      <p:pic>
        <p:nvPicPr>
          <p:cNvPr id="10" name="图片 9">
            <a:extLst>
              <a:ext uri="{FF2B5EF4-FFF2-40B4-BE49-F238E27FC236}">
                <a16:creationId xmlns:a16="http://schemas.microsoft.com/office/drawing/2014/main" id="{4D1DEB71-03BC-AC4A-A4EA-9A7E616AF194}"/>
              </a:ext>
            </a:extLst>
          </p:cNvPr>
          <p:cNvPicPr>
            <a:picLocks noChangeAspect="1"/>
          </p:cNvPicPr>
          <p:nvPr/>
        </p:nvPicPr>
        <p:blipFill>
          <a:blip r:embed="rId4"/>
          <a:stretch>
            <a:fillRect/>
          </a:stretch>
        </p:blipFill>
        <p:spPr>
          <a:xfrm>
            <a:off x="524180" y="1780222"/>
            <a:ext cx="4924425" cy="4143375"/>
          </a:xfrm>
          <a:prstGeom prst="rect">
            <a:avLst/>
          </a:prstGeom>
        </p:spPr>
      </p:pic>
      <p:sp>
        <p:nvSpPr>
          <p:cNvPr id="11" name="文本框 10">
            <a:extLst>
              <a:ext uri="{FF2B5EF4-FFF2-40B4-BE49-F238E27FC236}">
                <a16:creationId xmlns:a16="http://schemas.microsoft.com/office/drawing/2014/main" id="{3C5AB672-A8C3-D5DE-6E3E-1646E37EA243}"/>
              </a:ext>
            </a:extLst>
          </p:cNvPr>
          <p:cNvSpPr txBox="1"/>
          <p:nvPr/>
        </p:nvSpPr>
        <p:spPr>
          <a:xfrm>
            <a:off x="5996744" y="1780222"/>
            <a:ext cx="3967600" cy="369332"/>
          </a:xfrm>
          <a:prstGeom prst="rect">
            <a:avLst/>
          </a:prstGeom>
          <a:noFill/>
        </p:spPr>
        <p:txBody>
          <a:bodyPr wrap="square" rtlCol="0">
            <a:spAutoFit/>
          </a:bodyPr>
          <a:lstStyle/>
          <a:p>
            <a:r>
              <a:rPr lang="zh-CN" altLang="en-US" b="1" dirty="0"/>
              <a:t>消息引导的混淆池化</a:t>
            </a:r>
            <a:endParaRPr lang="zh-CN" altLang="en-US" dirty="0"/>
          </a:p>
        </p:txBody>
      </p:sp>
      <p:sp>
        <p:nvSpPr>
          <p:cNvPr id="12" name="文本框 11">
            <a:extLst>
              <a:ext uri="{FF2B5EF4-FFF2-40B4-BE49-F238E27FC236}">
                <a16:creationId xmlns:a16="http://schemas.microsoft.com/office/drawing/2014/main" id="{B3A4B3C7-6FBA-4456-A788-805B3A2EAFBB}"/>
              </a:ext>
            </a:extLst>
          </p:cNvPr>
          <p:cNvSpPr txBox="1"/>
          <p:nvPr/>
        </p:nvSpPr>
        <p:spPr>
          <a:xfrm>
            <a:off x="5996744" y="3061322"/>
            <a:ext cx="3967600" cy="369332"/>
          </a:xfrm>
          <a:prstGeom prst="rect">
            <a:avLst/>
          </a:prstGeom>
          <a:noFill/>
        </p:spPr>
        <p:txBody>
          <a:bodyPr wrap="square" rtlCol="0">
            <a:spAutoFit/>
          </a:bodyPr>
          <a:lstStyle/>
          <a:p>
            <a:r>
              <a:rPr lang="zh-CN" altLang="en-US" b="1" dirty="0"/>
              <a:t>有序全局表示混淆：</a:t>
            </a:r>
            <a:endParaRPr lang="zh-CN" altLang="en-US" dirty="0"/>
          </a:p>
        </p:txBody>
      </p:sp>
      <p:pic>
        <p:nvPicPr>
          <p:cNvPr id="15" name="图片 14">
            <a:extLst>
              <a:ext uri="{FF2B5EF4-FFF2-40B4-BE49-F238E27FC236}">
                <a16:creationId xmlns:a16="http://schemas.microsoft.com/office/drawing/2014/main" id="{F93700BE-2213-A90E-2EAE-088694930741}"/>
              </a:ext>
            </a:extLst>
          </p:cNvPr>
          <p:cNvPicPr>
            <a:picLocks noChangeAspect="1"/>
          </p:cNvPicPr>
          <p:nvPr/>
        </p:nvPicPr>
        <p:blipFill>
          <a:blip r:embed="rId5"/>
          <a:stretch>
            <a:fillRect/>
          </a:stretch>
        </p:blipFill>
        <p:spPr>
          <a:xfrm>
            <a:off x="5996744" y="2316524"/>
            <a:ext cx="3895725" cy="466725"/>
          </a:xfrm>
          <a:prstGeom prst="rect">
            <a:avLst/>
          </a:prstGeom>
        </p:spPr>
      </p:pic>
      <p:pic>
        <p:nvPicPr>
          <p:cNvPr id="16" name="图片 15">
            <a:extLst>
              <a:ext uri="{FF2B5EF4-FFF2-40B4-BE49-F238E27FC236}">
                <a16:creationId xmlns:a16="http://schemas.microsoft.com/office/drawing/2014/main" id="{E1665EBD-0EC9-2797-E006-1FB7C3CCEF91}"/>
              </a:ext>
            </a:extLst>
          </p:cNvPr>
          <p:cNvPicPr>
            <a:picLocks noChangeAspect="1"/>
          </p:cNvPicPr>
          <p:nvPr/>
        </p:nvPicPr>
        <p:blipFill>
          <a:blip r:embed="rId6"/>
          <a:stretch>
            <a:fillRect/>
          </a:stretch>
        </p:blipFill>
        <p:spPr>
          <a:xfrm>
            <a:off x="5996744" y="3520076"/>
            <a:ext cx="4267200" cy="485775"/>
          </a:xfrm>
          <a:prstGeom prst="rect">
            <a:avLst/>
          </a:prstGeom>
        </p:spPr>
      </p:pic>
      <p:pic>
        <p:nvPicPr>
          <p:cNvPr id="17" name="图片 16">
            <a:extLst>
              <a:ext uri="{FF2B5EF4-FFF2-40B4-BE49-F238E27FC236}">
                <a16:creationId xmlns:a16="http://schemas.microsoft.com/office/drawing/2014/main" id="{085DDAFB-2DCD-DD6E-8741-949CB0383BE9}"/>
              </a:ext>
            </a:extLst>
          </p:cNvPr>
          <p:cNvPicPr>
            <a:picLocks noChangeAspect="1"/>
          </p:cNvPicPr>
          <p:nvPr/>
        </p:nvPicPr>
        <p:blipFill>
          <a:blip r:embed="rId7"/>
          <a:stretch>
            <a:fillRect/>
          </a:stretch>
        </p:blipFill>
        <p:spPr>
          <a:xfrm>
            <a:off x="6032681" y="4145285"/>
            <a:ext cx="3028950" cy="361950"/>
          </a:xfrm>
          <a:prstGeom prst="rect">
            <a:avLst/>
          </a:prstGeom>
        </p:spPr>
      </p:pic>
      <p:pic>
        <p:nvPicPr>
          <p:cNvPr id="18" name="图片 17">
            <a:extLst>
              <a:ext uri="{FF2B5EF4-FFF2-40B4-BE49-F238E27FC236}">
                <a16:creationId xmlns:a16="http://schemas.microsoft.com/office/drawing/2014/main" id="{10C65F40-FD69-5685-E941-86FDC4B08CD1}"/>
              </a:ext>
            </a:extLst>
          </p:cNvPr>
          <p:cNvPicPr>
            <a:picLocks noChangeAspect="1"/>
          </p:cNvPicPr>
          <p:nvPr/>
        </p:nvPicPr>
        <p:blipFill>
          <a:blip r:embed="rId8"/>
          <a:stretch>
            <a:fillRect/>
          </a:stretch>
        </p:blipFill>
        <p:spPr>
          <a:xfrm>
            <a:off x="6032681" y="4708447"/>
            <a:ext cx="3409950" cy="409575"/>
          </a:xfrm>
          <a:prstGeom prst="rect">
            <a:avLst/>
          </a:prstGeom>
        </p:spPr>
      </p:pic>
      <p:sp>
        <p:nvSpPr>
          <p:cNvPr id="19" name="文本框 18">
            <a:extLst>
              <a:ext uri="{FF2B5EF4-FFF2-40B4-BE49-F238E27FC236}">
                <a16:creationId xmlns:a16="http://schemas.microsoft.com/office/drawing/2014/main" id="{C5B12B2E-A3A9-BA41-60C4-82854C94D366}"/>
              </a:ext>
            </a:extLst>
          </p:cNvPr>
          <p:cNvSpPr txBox="1"/>
          <p:nvPr/>
        </p:nvSpPr>
        <p:spPr>
          <a:xfrm>
            <a:off x="5996744" y="5376373"/>
            <a:ext cx="3967600" cy="369332"/>
          </a:xfrm>
          <a:prstGeom prst="rect">
            <a:avLst/>
          </a:prstGeom>
          <a:noFill/>
        </p:spPr>
        <p:txBody>
          <a:bodyPr wrap="square" rtlCol="0">
            <a:spAutoFit/>
          </a:bodyPr>
          <a:lstStyle/>
          <a:p>
            <a:r>
              <a:rPr lang="zh-CN" altLang="en-US" b="1" dirty="0"/>
              <a:t>有序全局表示混淆：</a:t>
            </a:r>
            <a:endParaRPr lang="zh-CN" altLang="en-US" dirty="0"/>
          </a:p>
        </p:txBody>
      </p:sp>
      <p:pic>
        <p:nvPicPr>
          <p:cNvPr id="20" name="图片 19">
            <a:extLst>
              <a:ext uri="{FF2B5EF4-FFF2-40B4-BE49-F238E27FC236}">
                <a16:creationId xmlns:a16="http://schemas.microsoft.com/office/drawing/2014/main" id="{A270659B-6542-133D-76C0-9B72BCD77594}"/>
              </a:ext>
            </a:extLst>
          </p:cNvPr>
          <p:cNvPicPr>
            <a:picLocks noChangeAspect="1"/>
          </p:cNvPicPr>
          <p:nvPr/>
        </p:nvPicPr>
        <p:blipFill>
          <a:blip r:embed="rId9"/>
          <a:stretch>
            <a:fillRect/>
          </a:stretch>
        </p:blipFill>
        <p:spPr>
          <a:xfrm>
            <a:off x="6095999" y="5814059"/>
            <a:ext cx="1657350" cy="219075"/>
          </a:xfrm>
          <a:prstGeom prst="rect">
            <a:avLst/>
          </a:prstGeom>
        </p:spPr>
      </p:pic>
    </p:spTree>
    <p:extLst>
      <p:ext uri="{BB962C8B-B14F-4D97-AF65-F5344CB8AC3E}">
        <p14:creationId xmlns:p14="http://schemas.microsoft.com/office/powerpoint/2010/main" val="2782933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3608705" y="1993265"/>
            <a:ext cx="4975225" cy="2870835"/>
            <a:chOff x="3646028" y="1988840"/>
            <a:chExt cx="3823117" cy="2824268"/>
          </a:xfrm>
        </p:grpSpPr>
        <p:sp>
          <p:nvSpPr>
            <p:cNvPr id="3" name="文本框 2"/>
            <p:cNvSpPr txBox="1"/>
            <p:nvPr/>
          </p:nvSpPr>
          <p:spPr>
            <a:xfrm>
              <a:off x="3646028" y="3238240"/>
              <a:ext cx="3823117" cy="755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 evaluation</a:t>
              </a:r>
              <a:endParaRPr kumimoji="0" lang="zh-CN" altLang="en-US"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01572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22" y="0"/>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162511" y="330666"/>
            <a:ext cx="1645859" cy="461665"/>
          </a:xfrm>
          <a:prstGeom prst="rect">
            <a:avLst/>
          </a:prstGeom>
          <a:noFill/>
        </p:spPr>
        <p:txBody>
          <a:bodyPr wrap="square" rtlCol="0">
            <a:spAutoFit/>
          </a:bodyPr>
          <a:lstStyle/>
          <a:p>
            <a:pPr>
              <a:buClrTx/>
              <a:buSzTx/>
              <a:buFontTx/>
            </a:pPr>
            <a:r>
              <a:rPr lang="zh-CN" altLang="en-US" sz="2400" b="1" dirty="0">
                <a:solidFill>
                  <a:schemeClr val="bg1"/>
                </a:solidFill>
                <a:latin typeface="微软雅黑" panose="020B0503020204020204" pitchFamily="34" charset="-122"/>
                <a:ea typeface="微软雅黑" panose="020B0503020204020204" pitchFamily="34" charset="-122"/>
              </a:rPr>
              <a:t>数据集</a:t>
            </a:r>
          </a:p>
        </p:txBody>
      </p:sp>
      <p:sp>
        <p:nvSpPr>
          <p:cNvPr id="5" name="文本框 4"/>
          <p:cNvSpPr txBox="1"/>
          <p:nvPr/>
        </p:nvSpPr>
        <p:spPr>
          <a:xfrm>
            <a:off x="3472013" y="356418"/>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隐私保护能力评估</a:t>
            </a:r>
          </a:p>
        </p:txBody>
      </p:sp>
      <p:sp>
        <p:nvSpPr>
          <p:cNvPr id="6" name="文本框 5"/>
          <p:cNvSpPr txBox="1"/>
          <p:nvPr/>
        </p:nvSpPr>
        <p:spPr>
          <a:xfrm>
            <a:off x="6999167" y="361089"/>
            <a:ext cx="2507485"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消融实验</a:t>
            </a:r>
          </a:p>
        </p:txBody>
      </p:sp>
      <p:sp>
        <p:nvSpPr>
          <p:cNvPr id="9" name="等腰三角形 8"/>
          <p:cNvSpPr/>
          <p:nvPr/>
        </p:nvSpPr>
        <p:spPr>
          <a:xfrm rot="10800000">
            <a:off x="1514624" y="1175657"/>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2" name="文本框 11">
            <a:extLst>
              <a:ext uri="{FF2B5EF4-FFF2-40B4-BE49-F238E27FC236}">
                <a16:creationId xmlns:a16="http://schemas.microsoft.com/office/drawing/2014/main" id="{FE402008-C35C-4419-9D59-EE835CFE0A78}"/>
              </a:ext>
            </a:extLst>
          </p:cNvPr>
          <p:cNvSpPr txBox="1"/>
          <p:nvPr/>
        </p:nvSpPr>
        <p:spPr>
          <a:xfrm>
            <a:off x="9420650" y="384786"/>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性能比较</a:t>
            </a:r>
          </a:p>
        </p:txBody>
      </p:sp>
      <p:pic>
        <p:nvPicPr>
          <p:cNvPr id="7" name="图片 6">
            <a:extLst>
              <a:ext uri="{FF2B5EF4-FFF2-40B4-BE49-F238E27FC236}">
                <a16:creationId xmlns:a16="http://schemas.microsoft.com/office/drawing/2014/main" id="{BE104E20-97FF-5CCD-EDE8-979ACF9BB04D}"/>
              </a:ext>
            </a:extLst>
          </p:cNvPr>
          <p:cNvPicPr>
            <a:picLocks noChangeAspect="1"/>
          </p:cNvPicPr>
          <p:nvPr/>
        </p:nvPicPr>
        <p:blipFill>
          <a:blip r:embed="rId4"/>
          <a:stretch>
            <a:fillRect/>
          </a:stretch>
        </p:blipFill>
        <p:spPr>
          <a:xfrm>
            <a:off x="1273140" y="2615564"/>
            <a:ext cx="8992419" cy="3066779"/>
          </a:xfrm>
          <a:prstGeom prst="rect">
            <a:avLst/>
          </a:prstGeom>
        </p:spPr>
      </p:pic>
    </p:spTree>
    <p:extLst>
      <p:ext uri="{BB962C8B-B14F-4D97-AF65-F5344CB8AC3E}">
        <p14:creationId xmlns:p14="http://schemas.microsoft.com/office/powerpoint/2010/main" val="410128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22" y="0"/>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160237" y="390215"/>
            <a:ext cx="1645859" cy="400110"/>
          </a:xfrm>
          <a:prstGeom prst="rect">
            <a:avLst/>
          </a:prstGeom>
          <a:noFill/>
        </p:spPr>
        <p:txBody>
          <a:bodyPr wrap="square" rtlCol="0">
            <a:spAutoFit/>
          </a:bodyPr>
          <a:lstStyle/>
          <a:p>
            <a:pPr>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数据集</a:t>
            </a:r>
          </a:p>
        </p:txBody>
      </p:sp>
      <p:sp>
        <p:nvSpPr>
          <p:cNvPr id="5" name="文本框 4"/>
          <p:cNvSpPr txBox="1"/>
          <p:nvPr/>
        </p:nvSpPr>
        <p:spPr>
          <a:xfrm>
            <a:off x="3193908" y="337003"/>
            <a:ext cx="2623987"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隐私保护能力评估</a:t>
            </a:r>
          </a:p>
        </p:txBody>
      </p:sp>
      <p:sp>
        <p:nvSpPr>
          <p:cNvPr id="6" name="文本框 5"/>
          <p:cNvSpPr txBox="1"/>
          <p:nvPr/>
        </p:nvSpPr>
        <p:spPr>
          <a:xfrm>
            <a:off x="6999167" y="361089"/>
            <a:ext cx="2507485"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消融实验</a:t>
            </a:r>
          </a:p>
        </p:txBody>
      </p:sp>
      <p:sp>
        <p:nvSpPr>
          <p:cNvPr id="9" name="等腰三角形 8"/>
          <p:cNvSpPr/>
          <p:nvPr/>
        </p:nvSpPr>
        <p:spPr>
          <a:xfrm rot="10800000">
            <a:off x="4360694" y="117634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2" name="文本框 11">
            <a:extLst>
              <a:ext uri="{FF2B5EF4-FFF2-40B4-BE49-F238E27FC236}">
                <a16:creationId xmlns:a16="http://schemas.microsoft.com/office/drawing/2014/main" id="{FE402008-C35C-4419-9D59-EE835CFE0A78}"/>
              </a:ext>
            </a:extLst>
          </p:cNvPr>
          <p:cNvSpPr txBox="1"/>
          <p:nvPr/>
        </p:nvSpPr>
        <p:spPr>
          <a:xfrm>
            <a:off x="9420650" y="384786"/>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性能比较</a:t>
            </a:r>
          </a:p>
        </p:txBody>
      </p:sp>
      <p:pic>
        <p:nvPicPr>
          <p:cNvPr id="8" name="图片 7">
            <a:extLst>
              <a:ext uri="{FF2B5EF4-FFF2-40B4-BE49-F238E27FC236}">
                <a16:creationId xmlns:a16="http://schemas.microsoft.com/office/drawing/2014/main" id="{9F86B5CB-7FD2-595B-772D-96F6FB1EB359}"/>
              </a:ext>
            </a:extLst>
          </p:cNvPr>
          <p:cNvPicPr>
            <a:picLocks noChangeAspect="1"/>
          </p:cNvPicPr>
          <p:nvPr/>
        </p:nvPicPr>
        <p:blipFill>
          <a:blip r:embed="rId4"/>
          <a:stretch>
            <a:fillRect/>
          </a:stretch>
        </p:blipFill>
        <p:spPr>
          <a:xfrm>
            <a:off x="569384" y="2229177"/>
            <a:ext cx="11053232" cy="2868604"/>
          </a:xfrm>
          <a:prstGeom prst="rect">
            <a:avLst/>
          </a:prstGeom>
        </p:spPr>
      </p:pic>
    </p:spTree>
    <p:extLst>
      <p:ext uri="{BB962C8B-B14F-4D97-AF65-F5344CB8AC3E}">
        <p14:creationId xmlns:p14="http://schemas.microsoft.com/office/powerpoint/2010/main" val="2508610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22" y="0"/>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131822" y="384786"/>
            <a:ext cx="1645859"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数据集</a:t>
            </a:r>
          </a:p>
        </p:txBody>
      </p:sp>
      <p:sp>
        <p:nvSpPr>
          <p:cNvPr id="5" name="文本框 4"/>
          <p:cNvSpPr txBox="1"/>
          <p:nvPr/>
        </p:nvSpPr>
        <p:spPr>
          <a:xfrm>
            <a:off x="3472013" y="356418"/>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隐私保护能力评估</a:t>
            </a:r>
          </a:p>
        </p:txBody>
      </p:sp>
      <p:sp>
        <p:nvSpPr>
          <p:cNvPr id="6" name="文本框 5"/>
          <p:cNvSpPr txBox="1"/>
          <p:nvPr/>
        </p:nvSpPr>
        <p:spPr>
          <a:xfrm>
            <a:off x="6913165" y="312559"/>
            <a:ext cx="2507485"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消融实验</a:t>
            </a:r>
          </a:p>
        </p:txBody>
      </p:sp>
      <p:sp>
        <p:nvSpPr>
          <p:cNvPr id="9" name="等腰三角形 8"/>
          <p:cNvSpPr/>
          <p:nvPr/>
        </p:nvSpPr>
        <p:spPr>
          <a:xfrm rot="10800000">
            <a:off x="7549664" y="1138601"/>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2" name="文本框 11">
            <a:extLst>
              <a:ext uri="{FF2B5EF4-FFF2-40B4-BE49-F238E27FC236}">
                <a16:creationId xmlns:a16="http://schemas.microsoft.com/office/drawing/2014/main" id="{FE402008-C35C-4419-9D59-EE835CFE0A78}"/>
              </a:ext>
            </a:extLst>
          </p:cNvPr>
          <p:cNvSpPr txBox="1"/>
          <p:nvPr/>
        </p:nvSpPr>
        <p:spPr>
          <a:xfrm>
            <a:off x="9420650" y="384786"/>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性能比较</a:t>
            </a:r>
          </a:p>
        </p:txBody>
      </p:sp>
      <p:pic>
        <p:nvPicPr>
          <p:cNvPr id="8" name="图片 7">
            <a:extLst>
              <a:ext uri="{FF2B5EF4-FFF2-40B4-BE49-F238E27FC236}">
                <a16:creationId xmlns:a16="http://schemas.microsoft.com/office/drawing/2014/main" id="{DF68B1E9-7C58-2023-33F2-02BEC6AE5349}"/>
              </a:ext>
            </a:extLst>
          </p:cNvPr>
          <p:cNvPicPr>
            <a:picLocks noChangeAspect="1"/>
          </p:cNvPicPr>
          <p:nvPr/>
        </p:nvPicPr>
        <p:blipFill>
          <a:blip r:embed="rId4"/>
          <a:stretch>
            <a:fillRect/>
          </a:stretch>
        </p:blipFill>
        <p:spPr>
          <a:xfrm>
            <a:off x="2307227" y="2411730"/>
            <a:ext cx="7401605" cy="2628900"/>
          </a:xfrm>
          <a:prstGeom prst="rect">
            <a:avLst/>
          </a:prstGeom>
        </p:spPr>
      </p:pic>
    </p:spTree>
    <p:extLst>
      <p:ext uri="{BB962C8B-B14F-4D97-AF65-F5344CB8AC3E}">
        <p14:creationId xmlns:p14="http://schemas.microsoft.com/office/powerpoint/2010/main" val="205327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22" y="0"/>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162511" y="330666"/>
            <a:ext cx="1645859"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数据集</a:t>
            </a:r>
          </a:p>
        </p:txBody>
      </p:sp>
      <p:sp>
        <p:nvSpPr>
          <p:cNvPr id="5" name="文本框 4"/>
          <p:cNvSpPr txBox="1"/>
          <p:nvPr/>
        </p:nvSpPr>
        <p:spPr>
          <a:xfrm>
            <a:off x="3472013" y="356418"/>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隐私保护能力评估</a:t>
            </a:r>
          </a:p>
        </p:txBody>
      </p:sp>
      <p:sp>
        <p:nvSpPr>
          <p:cNvPr id="6" name="文本框 5"/>
          <p:cNvSpPr txBox="1"/>
          <p:nvPr/>
        </p:nvSpPr>
        <p:spPr>
          <a:xfrm>
            <a:off x="6999167" y="361089"/>
            <a:ext cx="2507485"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消融实验</a:t>
            </a:r>
          </a:p>
        </p:txBody>
      </p:sp>
      <p:sp>
        <p:nvSpPr>
          <p:cNvPr id="9" name="等腰三角形 8"/>
          <p:cNvSpPr/>
          <p:nvPr/>
        </p:nvSpPr>
        <p:spPr>
          <a:xfrm rot="10800000">
            <a:off x="9892814" y="1175657"/>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2" name="文本框 11">
            <a:extLst>
              <a:ext uri="{FF2B5EF4-FFF2-40B4-BE49-F238E27FC236}">
                <a16:creationId xmlns:a16="http://schemas.microsoft.com/office/drawing/2014/main" id="{FE402008-C35C-4419-9D59-EE835CFE0A78}"/>
              </a:ext>
            </a:extLst>
          </p:cNvPr>
          <p:cNvSpPr txBox="1"/>
          <p:nvPr/>
        </p:nvSpPr>
        <p:spPr>
          <a:xfrm>
            <a:off x="9333252" y="325640"/>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性能比较</a:t>
            </a:r>
          </a:p>
        </p:txBody>
      </p:sp>
      <p:pic>
        <p:nvPicPr>
          <p:cNvPr id="8" name="图片 7">
            <a:extLst>
              <a:ext uri="{FF2B5EF4-FFF2-40B4-BE49-F238E27FC236}">
                <a16:creationId xmlns:a16="http://schemas.microsoft.com/office/drawing/2014/main" id="{E1A1AC66-6902-D092-082D-678A4F41AAA1}"/>
              </a:ext>
            </a:extLst>
          </p:cNvPr>
          <p:cNvPicPr>
            <a:picLocks noChangeAspect="1"/>
          </p:cNvPicPr>
          <p:nvPr/>
        </p:nvPicPr>
        <p:blipFill>
          <a:blip r:embed="rId4"/>
          <a:stretch>
            <a:fillRect/>
          </a:stretch>
        </p:blipFill>
        <p:spPr>
          <a:xfrm>
            <a:off x="1985440" y="1818870"/>
            <a:ext cx="6873178" cy="4386263"/>
          </a:xfrm>
          <a:prstGeom prst="rect">
            <a:avLst/>
          </a:prstGeom>
        </p:spPr>
      </p:pic>
    </p:spTree>
    <p:extLst>
      <p:ext uri="{BB962C8B-B14F-4D97-AF65-F5344CB8AC3E}">
        <p14:creationId xmlns:p14="http://schemas.microsoft.com/office/powerpoint/2010/main" val="121034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3644265" y="1993265"/>
            <a:ext cx="6046470" cy="2870835"/>
            <a:chOff x="3646028" y="1988840"/>
            <a:chExt cx="4646295" cy="2824268"/>
          </a:xfrm>
        </p:grpSpPr>
        <p:sp>
          <p:nvSpPr>
            <p:cNvPr id="3" name="文本框 2"/>
            <p:cNvSpPr txBox="1"/>
            <p:nvPr/>
          </p:nvSpPr>
          <p:spPr>
            <a:xfrm>
              <a:off x="3646028" y="3238520"/>
              <a:ext cx="4646295" cy="755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 conclusion</a:t>
              </a:r>
              <a:endParaRPr kumimoji="0" lang="zh-CN" altLang="en-US"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82980" y="1136650"/>
            <a:ext cx="1485900" cy="521970"/>
          </a:xfrm>
          <a:prstGeom prst="rect">
            <a:avLst/>
          </a:prstGeom>
          <a:noFill/>
        </p:spPr>
        <p:txBody>
          <a:bodyPr wrap="square" rtlCol="0">
            <a:spAutoFit/>
          </a:bodyPr>
          <a:lstStyle/>
          <a:p>
            <a:r>
              <a:rPr lang="zh-CN" altLang="en-US" sz="2800" b="1">
                <a:solidFill>
                  <a:schemeClr val="bg1"/>
                </a:solidFill>
                <a:latin typeface="微软雅黑" panose="020B0503020204020204" pitchFamily="34" charset="-122"/>
                <a:ea typeface="微软雅黑" panose="020B0503020204020204" pitchFamily="34" charset="-122"/>
              </a:rPr>
              <a:t>总结</a:t>
            </a: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3375225" y="1586931"/>
            <a:ext cx="8816775" cy="2270750"/>
          </a:xfrm>
          <a:prstGeom prst="rect">
            <a:avLst/>
          </a:prstGeom>
          <a:noFill/>
        </p:spPr>
        <p:txBody>
          <a:bodyPr wrap="square" rtlCol="0">
            <a:spAutoFit/>
          </a:bodyPr>
          <a:lstStyle/>
          <a:p>
            <a:pPr>
              <a:lnSpc>
                <a:spcPct val="120000"/>
              </a:lnSpc>
            </a:pPr>
            <a:r>
              <a:rPr lang="zh-CN" altLang="en-US" sz="2400" i="0" dirty="0">
                <a:solidFill>
                  <a:srgbClr val="303A4E"/>
                </a:solidFill>
                <a:effectLst/>
                <a:latin typeface="Microsoft YaHei" panose="020B0503020204020204" pitchFamily="34" charset="-122"/>
                <a:ea typeface="Microsoft YaHei" panose="020B0503020204020204" pitchFamily="34" charset="-122"/>
              </a:rPr>
              <a:t>本文方法提出了一种隐私保护的图相似性学习，有以下几点</a:t>
            </a:r>
            <a:r>
              <a:rPr lang="zh-CN" altLang="en-US" sz="2400" dirty="0">
                <a:solidFill>
                  <a:srgbClr val="303A4E"/>
                </a:solidFill>
                <a:latin typeface="Microsoft YaHei" panose="020B0503020204020204" pitchFamily="34" charset="-122"/>
                <a:ea typeface="Microsoft YaHei" panose="020B0503020204020204" pitchFamily="34" charset="-122"/>
              </a:rPr>
              <a:t>贡献</a:t>
            </a:r>
            <a:r>
              <a:rPr lang="zh-CN" altLang="en-US" sz="2400" i="0" dirty="0">
                <a:solidFill>
                  <a:srgbClr val="303A4E"/>
                </a:solidFill>
                <a:effectLst/>
                <a:latin typeface="Microsoft YaHei" panose="020B0503020204020204" pitchFamily="34" charset="-122"/>
                <a:ea typeface="Microsoft YaHei" panose="020B0503020204020204" pitchFamily="34" charset="-122"/>
              </a:rPr>
              <a:t>。</a:t>
            </a:r>
            <a:endParaRPr lang="en-US" altLang="zh-CN" sz="2400" i="0" dirty="0">
              <a:solidFill>
                <a:srgbClr val="303A4E"/>
              </a:solidFill>
              <a:effectLst/>
              <a:latin typeface="Microsoft YaHei" panose="020B0503020204020204" pitchFamily="34" charset="-122"/>
              <a:ea typeface="Microsoft YaHei" panose="020B0503020204020204" pitchFamily="34" charset="-122"/>
            </a:endParaRPr>
          </a:p>
          <a:p>
            <a:pPr>
              <a:lnSpc>
                <a:spcPct val="120000"/>
              </a:lnSpc>
            </a:pPr>
            <a:r>
              <a:rPr lang="en-US" altLang="zh-CN" sz="2400" i="0" dirty="0">
                <a:solidFill>
                  <a:srgbClr val="303A4E"/>
                </a:solidFill>
                <a:effectLst/>
                <a:latin typeface="Microsoft YaHei" panose="020B0503020204020204" pitchFamily="34" charset="-122"/>
                <a:ea typeface="Microsoft YaHei" panose="020B0503020204020204" pitchFamily="34" charset="-122"/>
              </a:rPr>
              <a:t>1</a:t>
            </a:r>
            <a:r>
              <a:rPr lang="zh-CN" altLang="en-US" sz="2400" i="0" dirty="0">
                <a:solidFill>
                  <a:srgbClr val="303A4E"/>
                </a:solidFill>
                <a:effectLst/>
                <a:latin typeface="Microsoft YaHei" panose="020B0503020204020204" pitchFamily="34" charset="-122"/>
                <a:ea typeface="Microsoft YaHei" panose="020B0503020204020204" pitchFamily="34" charset="-122"/>
              </a:rPr>
              <a:t>、</a:t>
            </a:r>
            <a:r>
              <a:rPr lang="zh-CN" altLang="en-US" sz="2400" dirty="0">
                <a:solidFill>
                  <a:srgbClr val="303A4E"/>
                </a:solidFill>
                <a:latin typeface="Microsoft YaHei" panose="020B0503020204020204" pitchFamily="34" charset="-122"/>
                <a:ea typeface="Microsoft YaHei" panose="020B0503020204020204" pitchFamily="34" charset="-122"/>
              </a:rPr>
              <a:t>首次在图相似性学习提出隐私保护，阐述了可攻击表示</a:t>
            </a:r>
            <a:endParaRPr lang="en-US" altLang="zh-CN" sz="2400" i="0" dirty="0">
              <a:solidFill>
                <a:srgbClr val="303A4E"/>
              </a:solidFill>
              <a:effectLst/>
              <a:latin typeface="Microsoft YaHei" panose="020B0503020204020204" pitchFamily="34" charset="-122"/>
              <a:ea typeface="Microsoft YaHei" panose="020B0503020204020204" pitchFamily="34" charset="-122"/>
            </a:endParaRPr>
          </a:p>
          <a:p>
            <a:pPr>
              <a:lnSpc>
                <a:spcPct val="120000"/>
              </a:lnSpc>
            </a:pPr>
            <a:r>
              <a:rPr lang="en-US" altLang="zh-CN" sz="2400" dirty="0">
                <a:solidFill>
                  <a:srgbClr val="303A4E"/>
                </a:solidFill>
                <a:latin typeface="Microsoft YaHei" panose="020B0503020204020204" pitchFamily="34" charset="-122"/>
                <a:ea typeface="Microsoft YaHei" panose="020B0503020204020204" pitchFamily="34" charset="-122"/>
              </a:rPr>
              <a:t>2</a:t>
            </a:r>
            <a:r>
              <a:rPr lang="zh-CN" altLang="en-US" sz="2400" dirty="0">
                <a:solidFill>
                  <a:srgbClr val="303A4E"/>
                </a:solidFill>
                <a:latin typeface="Microsoft YaHei" panose="020B0503020204020204" pitchFamily="34" charset="-122"/>
                <a:ea typeface="Microsoft YaHei" panose="020B0503020204020204" pitchFamily="34" charset="-122"/>
              </a:rPr>
              <a:t>、</a:t>
            </a:r>
            <a:r>
              <a:rPr lang="zh-CN" altLang="en-US" sz="2400" i="0" dirty="0">
                <a:solidFill>
                  <a:srgbClr val="151920"/>
                </a:solidFill>
                <a:effectLst/>
                <a:latin typeface="Microsoft YaHei" panose="020B0503020204020204" pitchFamily="34" charset="-122"/>
                <a:ea typeface="Microsoft YaHei" panose="020B0503020204020204" pitchFamily="34" charset="-122"/>
              </a:rPr>
              <a:t>提出了一种隐私保护的神经图相似度学习模型</a:t>
            </a:r>
            <a:r>
              <a:rPr lang="en-US" altLang="zh-CN" sz="2400" i="0" dirty="0">
                <a:solidFill>
                  <a:srgbClr val="151920"/>
                </a:solidFill>
                <a:effectLst/>
                <a:latin typeface="Microsoft YaHei" panose="020B0503020204020204" pitchFamily="34" charset="-122"/>
                <a:ea typeface="Microsoft YaHei" panose="020B0503020204020204" pitchFamily="34" charset="-122"/>
              </a:rPr>
              <a:t>PPGM</a:t>
            </a:r>
            <a:endParaRPr lang="en-US" altLang="zh-CN" sz="2400" dirty="0">
              <a:solidFill>
                <a:srgbClr val="303A4E"/>
              </a:solidFill>
              <a:latin typeface="Microsoft YaHei" panose="020B0503020204020204" pitchFamily="34" charset="-122"/>
              <a:ea typeface="Microsoft YaHei" panose="020B0503020204020204" pitchFamily="34" charset="-122"/>
            </a:endParaRPr>
          </a:p>
          <a:p>
            <a:pPr>
              <a:lnSpc>
                <a:spcPct val="120000"/>
              </a:lnSpc>
            </a:pPr>
            <a:r>
              <a:rPr lang="en-US" altLang="zh-CN" sz="2400" b="1" dirty="0">
                <a:solidFill>
                  <a:srgbClr val="303A4E"/>
                </a:solidFill>
                <a:latin typeface="Microsoft YaHei" panose="020B0503020204020204" pitchFamily="34" charset="-122"/>
                <a:ea typeface="Microsoft YaHei" panose="020B0503020204020204" pitchFamily="34" charset="-122"/>
              </a:rPr>
              <a:t>3</a:t>
            </a:r>
            <a:r>
              <a:rPr lang="zh-CN" altLang="en-US" sz="2400" b="1" dirty="0">
                <a:solidFill>
                  <a:srgbClr val="303A4E"/>
                </a:solidFill>
                <a:latin typeface="Microsoft YaHei" panose="020B0503020204020204" pitchFamily="34" charset="-122"/>
                <a:ea typeface="Microsoft YaHei" panose="020B0503020204020204" pitchFamily="34" charset="-122"/>
              </a:rPr>
              <a:t>、</a:t>
            </a:r>
            <a:r>
              <a:rPr lang="zh-CN" altLang="en-US" sz="2400" b="1" i="0" dirty="0">
                <a:solidFill>
                  <a:srgbClr val="151920"/>
                </a:solidFill>
                <a:effectLst/>
                <a:latin typeface="Microsoft YaHei" panose="020B0503020204020204" pitchFamily="34" charset="-122"/>
                <a:ea typeface="Microsoft YaHei" panose="020B0503020204020204" pitchFamily="34" charset="-122"/>
              </a:rPr>
              <a:t>提出了一种在阴影数据集上通过训练有监督的黑箱攻击模型来定量评估神经</a:t>
            </a:r>
            <a:r>
              <a:rPr lang="en-US" altLang="zh-CN" sz="2400" b="1" i="0" dirty="0">
                <a:solidFill>
                  <a:srgbClr val="151920"/>
                </a:solidFill>
                <a:effectLst/>
                <a:latin typeface="Microsoft YaHei" panose="020B0503020204020204" pitchFamily="34" charset="-122"/>
                <a:ea typeface="Microsoft YaHei" panose="020B0503020204020204" pitchFamily="34" charset="-122"/>
              </a:rPr>
              <a:t>GSL</a:t>
            </a:r>
            <a:r>
              <a:rPr lang="zh-CN" altLang="en-US" sz="2400" b="1" i="0" dirty="0">
                <a:solidFill>
                  <a:srgbClr val="151920"/>
                </a:solidFill>
                <a:effectLst/>
                <a:latin typeface="Microsoft YaHei" panose="020B0503020204020204" pitchFamily="34" charset="-122"/>
                <a:ea typeface="Microsoft YaHei" panose="020B0503020204020204" pitchFamily="34" charset="-122"/>
              </a:rPr>
              <a:t>模型的隐私保护能力的协议</a:t>
            </a:r>
            <a:endParaRPr lang="en-US" altLang="zh-CN" sz="2400" b="1" i="0" dirty="0">
              <a:solidFill>
                <a:srgbClr val="303A4E"/>
              </a:solidFill>
              <a:effectLst/>
              <a:latin typeface="Microsoft YaHei" panose="020B0503020204020204" pitchFamily="34" charset="-122"/>
              <a:ea typeface="Microsoft YaHe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04" y="-234"/>
            <a:ext cx="12274379" cy="6848346"/>
          </a:xfrm>
          <a:prstGeom prst="rect">
            <a:avLst/>
          </a:prstGeom>
          <a:solidFill>
            <a:schemeClr val="bg1"/>
          </a:solidFill>
        </p:spPr>
      </p:pic>
      <p:sp>
        <p:nvSpPr>
          <p:cNvPr id="3" name="矩形 2"/>
          <p:cNvSpPr/>
          <p:nvPr/>
        </p:nvSpPr>
        <p:spPr>
          <a:xfrm>
            <a:off x="-219216" y="-71754"/>
            <a:ext cx="12733161" cy="151130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319906" y="299608"/>
            <a:ext cx="3983355" cy="768350"/>
          </a:xfrm>
          <a:prstGeom prst="rect">
            <a:avLst/>
          </a:prstGeom>
          <a:noFill/>
        </p:spPr>
        <p:txBody>
          <a:bodyPr wrap="none" rtlCol="0">
            <a:spAutoFit/>
          </a:bodyPr>
          <a:lstStyle/>
          <a:p>
            <a:pPr algn="l"/>
            <a:r>
              <a:rPr lang="zh-CN" altLang="en-US" sz="4400">
                <a:solidFill>
                  <a:schemeClr val="bg1">
                    <a:lumMod val="95000"/>
                  </a:schemeClr>
                </a:solidFill>
                <a:latin typeface="微软雅黑" panose="020B0503020204020204" pitchFamily="34" charset="-122"/>
                <a:ea typeface="微软雅黑" panose="020B0503020204020204" pitchFamily="34" charset="-122"/>
              </a:rPr>
              <a:t>main contents</a:t>
            </a:r>
          </a:p>
        </p:txBody>
      </p:sp>
      <p:grpSp>
        <p:nvGrpSpPr>
          <p:cNvPr id="10" name="组合 9"/>
          <p:cNvGrpSpPr/>
          <p:nvPr/>
        </p:nvGrpSpPr>
        <p:grpSpPr>
          <a:xfrm>
            <a:off x="4380478" y="2728649"/>
            <a:ext cx="3851177" cy="639983"/>
            <a:chOff x="1343472" y="2420888"/>
            <a:chExt cx="3850981" cy="639812"/>
          </a:xfrm>
        </p:grpSpPr>
        <p:sp>
          <p:nvSpPr>
            <p:cNvPr id="5" name="矩形 4"/>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p:cNvSpPr txBox="1"/>
            <p:nvPr/>
          </p:nvSpPr>
          <p:spPr>
            <a:xfrm>
              <a:off x="1346259" y="2463800"/>
              <a:ext cx="632955" cy="521831"/>
            </a:xfrm>
            <a:prstGeom prst="rect">
              <a:avLst/>
            </a:prstGeom>
            <a:solidFill>
              <a:srgbClr val="0553A7"/>
            </a:solid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919536" y="2420888"/>
              <a:ext cx="2972089"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1919536" y="2484985"/>
              <a:ext cx="3274917" cy="521831"/>
            </a:xfrm>
            <a:prstGeom prst="rect">
              <a:avLst/>
            </a:prstGeom>
            <a:noFill/>
          </p:spPr>
          <p:txBody>
            <a:bodyPr wrap="square" rtlCol="0">
              <a:spAutoFit/>
            </a:bodyPr>
            <a:lstStyle/>
            <a:p>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rPr>
                <a:t>PRIOR WORK</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380564" y="3617921"/>
            <a:ext cx="3240361" cy="639813"/>
            <a:chOff x="1343472" y="2420888"/>
            <a:chExt cx="3240360" cy="639812"/>
          </a:xfrm>
        </p:grpSpPr>
        <p:sp>
          <p:nvSpPr>
            <p:cNvPr id="12" name="矩形 11"/>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文本框 12"/>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文本框 14"/>
            <p:cNvSpPr txBox="1"/>
            <p:nvPr/>
          </p:nvSpPr>
          <p:spPr>
            <a:xfrm>
              <a:off x="2387412" y="2476768"/>
              <a:ext cx="1842134" cy="52196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METHOD</a:t>
              </a:r>
            </a:p>
          </p:txBody>
        </p:sp>
      </p:grpSp>
      <p:grpSp>
        <p:nvGrpSpPr>
          <p:cNvPr id="16" name="组合 15"/>
          <p:cNvGrpSpPr/>
          <p:nvPr/>
        </p:nvGrpSpPr>
        <p:grpSpPr>
          <a:xfrm>
            <a:off x="4380564" y="4519621"/>
            <a:ext cx="3435898" cy="639813"/>
            <a:chOff x="1343472" y="2420888"/>
            <a:chExt cx="3240360" cy="639812"/>
          </a:xfrm>
        </p:grpSpPr>
        <p:sp>
          <p:nvSpPr>
            <p:cNvPr id="17" name="矩形 16"/>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文本框 17"/>
            <p:cNvSpPr txBox="1"/>
            <p:nvPr/>
          </p:nvSpPr>
          <p:spPr>
            <a:xfrm>
              <a:off x="1346259" y="2463800"/>
              <a:ext cx="632955" cy="52322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04</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文本框 19"/>
            <p:cNvSpPr txBox="1"/>
            <p:nvPr/>
          </p:nvSpPr>
          <p:spPr>
            <a:xfrm>
              <a:off x="2076262" y="2464068"/>
              <a:ext cx="2464434" cy="523219"/>
            </a:xfrm>
            <a:prstGeom prst="rect">
              <a:avLst/>
            </a:prstGeom>
            <a:noFill/>
          </p:spPr>
          <p:txBody>
            <a:bodyPr wrap="square" rtlCol="0">
              <a:spAutoFit/>
            </a:bodyPr>
            <a:lstStyle/>
            <a:p>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rPr>
                <a:t>EVALUATION</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8" name="五角星 7"/>
          <p:cNvSpPr/>
          <p:nvPr/>
        </p:nvSpPr>
        <p:spPr>
          <a:xfrm>
            <a:off x="7816462" y="3679879"/>
            <a:ext cx="648335" cy="5759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81907CEF-B1F9-4F1D-95F9-79EB1213EFCD}"/>
              </a:ext>
            </a:extLst>
          </p:cNvPr>
          <p:cNvGrpSpPr/>
          <p:nvPr/>
        </p:nvGrpSpPr>
        <p:grpSpPr>
          <a:xfrm>
            <a:off x="4380564" y="5359757"/>
            <a:ext cx="3435898" cy="997288"/>
            <a:chOff x="1343472" y="2420888"/>
            <a:chExt cx="3240360" cy="997286"/>
          </a:xfrm>
        </p:grpSpPr>
        <p:sp>
          <p:nvSpPr>
            <p:cNvPr id="22" name="矩形 21">
              <a:extLst>
                <a:ext uri="{FF2B5EF4-FFF2-40B4-BE49-F238E27FC236}">
                  <a16:creationId xmlns:a16="http://schemas.microsoft.com/office/drawing/2014/main" id="{46EA1991-427E-42EE-877A-9C834658E3D9}"/>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文本框 22">
              <a:extLst>
                <a:ext uri="{FF2B5EF4-FFF2-40B4-BE49-F238E27FC236}">
                  <a16:creationId xmlns:a16="http://schemas.microsoft.com/office/drawing/2014/main" id="{B79583B5-9681-4D82-A258-59E7A6F5F214}"/>
                </a:ext>
              </a:extLst>
            </p:cNvPr>
            <p:cNvSpPr txBox="1"/>
            <p:nvPr/>
          </p:nvSpPr>
          <p:spPr>
            <a:xfrm>
              <a:off x="1346259" y="2463800"/>
              <a:ext cx="632955" cy="52322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04</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509175BB-3894-4E9D-948B-3CE3D5E396DC}"/>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文本框 24">
              <a:extLst>
                <a:ext uri="{FF2B5EF4-FFF2-40B4-BE49-F238E27FC236}">
                  <a16:creationId xmlns:a16="http://schemas.microsoft.com/office/drawing/2014/main" id="{EB866973-27A0-404E-85C4-9EB9F837ADCE}"/>
                </a:ext>
              </a:extLst>
            </p:cNvPr>
            <p:cNvSpPr txBox="1"/>
            <p:nvPr/>
          </p:nvSpPr>
          <p:spPr>
            <a:xfrm>
              <a:off x="2076262" y="2464068"/>
              <a:ext cx="2464434" cy="954106"/>
            </a:xfrm>
            <a:prstGeom prst="rect">
              <a:avLst/>
            </a:prstGeom>
            <a:noFill/>
          </p:spPr>
          <p:txBody>
            <a:bodyPr wrap="square" rtlCol="0">
              <a:spAutoFit/>
            </a:bodyPr>
            <a:lstStyle/>
            <a:p>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rPr>
                <a:t>CONCLUSION</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p:spPr>
      </p:pic>
      <p:sp>
        <p:nvSpPr>
          <p:cNvPr id="2" name="矩形 1"/>
          <p:cNvSpPr/>
          <p:nvPr/>
        </p:nvSpPr>
        <p:spPr>
          <a:xfrm>
            <a:off x="-57150" y="1826823"/>
            <a:ext cx="12306300" cy="3204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75382" y="3298077"/>
            <a:ext cx="7040880" cy="1014730"/>
          </a:xfrm>
          <a:prstGeom prst="rect">
            <a:avLst/>
          </a:prstGeom>
          <a:noFill/>
        </p:spPr>
        <p:txBody>
          <a:bodyPr wrap="none" rtlCol="0">
            <a:spAutoFit/>
          </a:bodyPr>
          <a:lstStyle/>
          <a:p>
            <a:r>
              <a:rPr lang="zh-CN" altLang="en-US" sz="6000">
                <a:solidFill>
                  <a:schemeClr val="bg1">
                    <a:lumMod val="95000"/>
                  </a:schemeClr>
                </a:solidFill>
                <a:latin typeface="微软雅黑" panose="020B0503020204020204" pitchFamily="34" charset="-122"/>
                <a:ea typeface="微软雅黑" panose="020B0503020204020204" pitchFamily="34" charset="-122"/>
              </a:rPr>
              <a:t>敬请老师批评指正！</a:t>
            </a:r>
          </a:p>
        </p:txBody>
      </p:sp>
      <p:sp>
        <p:nvSpPr>
          <p:cNvPr id="31" name="AutoShape 3"/>
          <p:cNvSpPr>
            <a:spLocks noChangeAspect="1" noChangeArrowheads="1" noTextEdit="1"/>
          </p:cNvSpPr>
          <p:nvPr/>
        </p:nvSpPr>
        <p:spPr bwMode="auto">
          <a:xfrm>
            <a:off x="2855640" y="7317432"/>
            <a:ext cx="35687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Freeform 5"/>
          <p:cNvSpPr>
            <a:spLocks noEditPoints="1"/>
          </p:cNvSpPr>
          <p:nvPr/>
        </p:nvSpPr>
        <p:spPr bwMode="auto">
          <a:xfrm>
            <a:off x="9501825" y="5210629"/>
            <a:ext cx="2400321" cy="188413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pic>
        <p:nvPicPr>
          <p:cNvPr id="6" name="图片 5" descr="大连海事大学"/>
          <p:cNvPicPr>
            <a:picLocks noChangeAspect="1"/>
          </p:cNvPicPr>
          <p:nvPr/>
        </p:nvPicPr>
        <p:blipFill>
          <a:blip r:embed="rId4"/>
          <a:stretch>
            <a:fillRect/>
          </a:stretch>
        </p:blipFill>
        <p:spPr>
          <a:xfrm>
            <a:off x="140335" y="0"/>
            <a:ext cx="1313180" cy="1315720"/>
          </a:xfrm>
          <a:prstGeom prst="rect">
            <a:avLst/>
          </a:prstGeom>
        </p:spPr>
      </p:pic>
      <p:sp>
        <p:nvSpPr>
          <p:cNvPr id="8" name="文本框 7"/>
          <p:cNvSpPr txBox="1"/>
          <p:nvPr/>
        </p:nvSpPr>
        <p:spPr>
          <a:xfrm>
            <a:off x="4857572" y="1906792"/>
            <a:ext cx="2468880" cy="1014730"/>
          </a:xfrm>
          <a:prstGeom prst="rect">
            <a:avLst/>
          </a:prstGeom>
          <a:noFill/>
        </p:spPr>
        <p:txBody>
          <a:bodyPr wrap="none" rtlCol="0">
            <a:spAutoFit/>
          </a:bodyPr>
          <a:lstStyle/>
          <a:p>
            <a:r>
              <a:rPr lang="zh-CN" altLang="en-US" sz="6000">
                <a:solidFill>
                  <a:schemeClr val="bg1">
                    <a:lumMod val="95000"/>
                  </a:schemeClr>
                </a:solidFill>
                <a:latin typeface="微软雅黑" panose="020B0503020204020204" pitchFamily="34" charset="-122"/>
                <a:ea typeface="微软雅黑" panose="020B0503020204020204" pitchFamily="34" charset="-122"/>
              </a:rPr>
              <a:t>谢谢！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3608705" y="1993265"/>
            <a:ext cx="6710951" cy="2870835"/>
            <a:chOff x="3646028" y="1988840"/>
            <a:chExt cx="5156903" cy="2824268"/>
          </a:xfrm>
        </p:grpSpPr>
        <p:sp>
          <p:nvSpPr>
            <p:cNvPr id="3" name="文本框 2"/>
            <p:cNvSpPr txBox="1"/>
            <p:nvPr/>
          </p:nvSpPr>
          <p:spPr>
            <a:xfrm>
              <a:off x="3646028" y="3238240"/>
              <a:ext cx="5156903" cy="7569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 Prior work</a:t>
              </a:r>
              <a:endParaRPr kumimoji="0" lang="zh-CN" altLang="en-US"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7312"/>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49176" y="2233033"/>
            <a:ext cx="2626082"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背景介绍</a:t>
            </a:r>
          </a:p>
        </p:txBody>
      </p:sp>
      <p:sp>
        <p:nvSpPr>
          <p:cNvPr id="9" name="等腰三角形 8"/>
          <p:cNvSpPr/>
          <p:nvPr/>
        </p:nvSpPr>
        <p:spPr>
          <a:xfrm rot="5400000">
            <a:off x="2710740" y="1186497"/>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文本框 25">
            <a:extLst>
              <a:ext uri="{FF2B5EF4-FFF2-40B4-BE49-F238E27FC236}">
                <a16:creationId xmlns:a16="http://schemas.microsoft.com/office/drawing/2014/main" id="{8733CC87-A41D-4E9D-B6D6-21F9385554DE}"/>
              </a:ext>
            </a:extLst>
          </p:cNvPr>
          <p:cNvSpPr txBox="1"/>
          <p:nvPr/>
        </p:nvSpPr>
        <p:spPr>
          <a:xfrm>
            <a:off x="111023" y="3432572"/>
            <a:ext cx="2796332"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可攻击表示</a:t>
            </a:r>
          </a:p>
        </p:txBody>
      </p:sp>
      <p:sp>
        <p:nvSpPr>
          <p:cNvPr id="25" name="文本框 24">
            <a:extLst>
              <a:ext uri="{FF2B5EF4-FFF2-40B4-BE49-F238E27FC236}">
                <a16:creationId xmlns:a16="http://schemas.microsoft.com/office/drawing/2014/main" id="{B5BF313D-548D-497B-99CD-B5EBABE8FB53}"/>
              </a:ext>
            </a:extLst>
          </p:cNvPr>
          <p:cNvSpPr txBox="1"/>
          <p:nvPr/>
        </p:nvSpPr>
        <p:spPr>
          <a:xfrm>
            <a:off x="149175" y="4613583"/>
            <a:ext cx="309437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隐私攻击</a:t>
            </a:r>
          </a:p>
        </p:txBody>
      </p:sp>
      <p:sp>
        <p:nvSpPr>
          <p:cNvPr id="5" name="AutoShape 2">
            <a:extLst>
              <a:ext uri="{FF2B5EF4-FFF2-40B4-BE49-F238E27FC236}">
                <a16:creationId xmlns:a16="http://schemas.microsoft.com/office/drawing/2014/main" id="{6FBFE7C8-406A-4CB9-9B18-06A3DFFA04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4">
            <a:extLst>
              <a:ext uri="{FF2B5EF4-FFF2-40B4-BE49-F238E27FC236}">
                <a16:creationId xmlns:a16="http://schemas.microsoft.com/office/drawing/2014/main" id="{EF858F17-FA92-4FE2-A69D-8CC557A0BDC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文本框 5">
            <a:extLst>
              <a:ext uri="{FF2B5EF4-FFF2-40B4-BE49-F238E27FC236}">
                <a16:creationId xmlns:a16="http://schemas.microsoft.com/office/drawing/2014/main" id="{0FAF1338-6478-8292-5DA2-2C811E159B71}"/>
              </a:ext>
            </a:extLst>
          </p:cNvPr>
          <p:cNvSpPr txBox="1"/>
          <p:nvPr/>
        </p:nvSpPr>
        <p:spPr>
          <a:xfrm>
            <a:off x="149176" y="1076573"/>
            <a:ext cx="309437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图相似性任务</a:t>
            </a:r>
          </a:p>
        </p:txBody>
      </p:sp>
      <p:sp>
        <p:nvSpPr>
          <p:cNvPr id="15" name="矩形: 圆角 14">
            <a:extLst>
              <a:ext uri="{FF2B5EF4-FFF2-40B4-BE49-F238E27FC236}">
                <a16:creationId xmlns:a16="http://schemas.microsoft.com/office/drawing/2014/main" id="{57FA11C8-9EE8-2836-D62A-08DBAA5E581A}"/>
              </a:ext>
            </a:extLst>
          </p:cNvPr>
          <p:cNvSpPr/>
          <p:nvPr/>
        </p:nvSpPr>
        <p:spPr>
          <a:xfrm>
            <a:off x="3374905" y="685393"/>
            <a:ext cx="3538988" cy="91440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图</a:t>
            </a:r>
            <a:r>
              <a:rPr lang="en-US" altLang="zh-CN" dirty="0"/>
              <a:t>1</a:t>
            </a:r>
            <a:r>
              <a:rPr lang="zh-CN" altLang="en-US" dirty="0"/>
              <a:t>和图</a:t>
            </a:r>
            <a:r>
              <a:rPr lang="en-US" altLang="zh-CN" dirty="0"/>
              <a:t>2</a:t>
            </a:r>
            <a:r>
              <a:rPr lang="zh-CN" altLang="en-US" dirty="0"/>
              <a:t>的特征</a:t>
            </a:r>
            <a:r>
              <a:rPr lang="en-US" altLang="zh-CN" dirty="0"/>
              <a:t>t1(v1,x1,e1) </a:t>
            </a:r>
            <a:r>
              <a:rPr lang="zh-CN" altLang="en-US" dirty="0"/>
              <a:t>和</a:t>
            </a:r>
            <a:r>
              <a:rPr lang="en-US" altLang="zh-CN" dirty="0"/>
              <a:t>t2(v2,x2,e2)</a:t>
            </a:r>
            <a:endParaRPr lang="zh-CN" altLang="en-US" dirty="0"/>
          </a:p>
        </p:txBody>
      </p:sp>
      <p:sp>
        <p:nvSpPr>
          <p:cNvPr id="16" name="矩形: 圆角 15">
            <a:extLst>
              <a:ext uri="{FF2B5EF4-FFF2-40B4-BE49-F238E27FC236}">
                <a16:creationId xmlns:a16="http://schemas.microsoft.com/office/drawing/2014/main" id="{3B5D6E81-B9C7-3B22-780B-68DB6942A294}"/>
              </a:ext>
            </a:extLst>
          </p:cNvPr>
          <p:cNvSpPr/>
          <p:nvPr/>
        </p:nvSpPr>
        <p:spPr>
          <a:xfrm>
            <a:off x="7397155" y="685393"/>
            <a:ext cx="1551300" cy="91440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Yp</a:t>
            </a:r>
            <a:r>
              <a:rPr lang="en-US" altLang="zh-CN" dirty="0"/>
              <a:t>=F(t1,t2)</a:t>
            </a:r>
            <a:endParaRPr lang="zh-CN" altLang="en-US" dirty="0"/>
          </a:p>
        </p:txBody>
      </p:sp>
      <p:sp>
        <p:nvSpPr>
          <p:cNvPr id="17" name="矩形: 圆角 16">
            <a:extLst>
              <a:ext uri="{FF2B5EF4-FFF2-40B4-BE49-F238E27FC236}">
                <a16:creationId xmlns:a16="http://schemas.microsoft.com/office/drawing/2014/main" id="{A122192C-142B-A0C8-1A79-54D5574CF9DA}"/>
              </a:ext>
            </a:extLst>
          </p:cNvPr>
          <p:cNvSpPr/>
          <p:nvPr/>
        </p:nvSpPr>
        <p:spPr>
          <a:xfrm>
            <a:off x="9717015" y="696053"/>
            <a:ext cx="1551300" cy="91440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Yp</a:t>
            </a:r>
            <a:r>
              <a:rPr lang="zh-CN" altLang="en-US" dirty="0"/>
              <a:t>与</a:t>
            </a:r>
            <a:r>
              <a:rPr lang="en-US" altLang="zh-CN" dirty="0" err="1"/>
              <a:t>Yt</a:t>
            </a:r>
            <a:r>
              <a:rPr lang="zh-CN" altLang="en-US" dirty="0"/>
              <a:t>比较</a:t>
            </a:r>
          </a:p>
        </p:txBody>
      </p:sp>
      <p:cxnSp>
        <p:nvCxnSpPr>
          <p:cNvPr id="18" name="直接箭头连接符 17">
            <a:extLst>
              <a:ext uri="{FF2B5EF4-FFF2-40B4-BE49-F238E27FC236}">
                <a16:creationId xmlns:a16="http://schemas.microsoft.com/office/drawing/2014/main" id="{2C51ABEB-F21D-3AB6-96F9-E1CB6F67C758}"/>
              </a:ext>
            </a:extLst>
          </p:cNvPr>
          <p:cNvCxnSpPr>
            <a:cxnSpLocks/>
            <a:stCxn id="15" idx="3"/>
          </p:cNvCxnSpPr>
          <p:nvPr/>
        </p:nvCxnSpPr>
        <p:spPr>
          <a:xfrm>
            <a:off x="6913893" y="1142593"/>
            <a:ext cx="483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4F1626E-E752-1C02-27EC-267E342594BD}"/>
              </a:ext>
            </a:extLst>
          </p:cNvPr>
          <p:cNvCxnSpPr/>
          <p:nvPr/>
        </p:nvCxnSpPr>
        <p:spPr>
          <a:xfrm>
            <a:off x="8948455" y="972776"/>
            <a:ext cx="768560" cy="10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30187AA-F4C1-2CEF-467B-88D36E49D4E1}"/>
              </a:ext>
            </a:extLst>
          </p:cNvPr>
          <p:cNvCxnSpPr/>
          <p:nvPr/>
        </p:nvCxnSpPr>
        <p:spPr>
          <a:xfrm flipH="1">
            <a:off x="8948455" y="1367064"/>
            <a:ext cx="768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68899FE-45E7-497E-0152-A14A0DC54233}"/>
              </a:ext>
            </a:extLst>
          </p:cNvPr>
          <p:cNvSpPr txBox="1"/>
          <p:nvPr/>
        </p:nvSpPr>
        <p:spPr>
          <a:xfrm>
            <a:off x="6798834" y="1872327"/>
            <a:ext cx="2031325" cy="369332"/>
          </a:xfrm>
          <a:prstGeom prst="rect">
            <a:avLst/>
          </a:prstGeom>
          <a:noFill/>
        </p:spPr>
        <p:txBody>
          <a:bodyPr wrap="none" rtlCol="0">
            <a:spAutoFit/>
          </a:bodyPr>
          <a:lstStyle/>
          <a:p>
            <a:r>
              <a:rPr lang="zh-CN" altLang="en-US" dirty="0"/>
              <a:t>图相似度学习过程</a:t>
            </a:r>
          </a:p>
        </p:txBody>
      </p:sp>
      <p:sp>
        <p:nvSpPr>
          <p:cNvPr id="23" name="文本框 22">
            <a:extLst>
              <a:ext uri="{FF2B5EF4-FFF2-40B4-BE49-F238E27FC236}">
                <a16:creationId xmlns:a16="http://schemas.microsoft.com/office/drawing/2014/main" id="{BBAABA98-684D-ADF2-4A75-07F59A601FE9}"/>
              </a:ext>
            </a:extLst>
          </p:cNvPr>
          <p:cNvSpPr txBox="1"/>
          <p:nvPr/>
        </p:nvSpPr>
        <p:spPr>
          <a:xfrm>
            <a:off x="3374905" y="2579881"/>
            <a:ext cx="8605210" cy="1384353"/>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根据标签</a:t>
            </a:r>
            <a:r>
              <a:rPr lang="en-US" altLang="zh-CN" sz="2400" dirty="0" err="1">
                <a:latin typeface="微软雅黑" panose="020B0503020204020204" pitchFamily="34" charset="-122"/>
                <a:ea typeface="微软雅黑" panose="020B0503020204020204" pitchFamily="34" charset="-122"/>
              </a:rPr>
              <a:t>yt</a:t>
            </a:r>
            <a:r>
              <a:rPr lang="zh-CN" altLang="en-US" sz="2400" dirty="0">
                <a:latin typeface="微软雅黑" panose="020B0503020204020204" pitchFamily="34" charset="-122"/>
                <a:ea typeface="微软雅黑" panose="020B0503020204020204" pitchFamily="34" charset="-122"/>
              </a:rPr>
              <a:t>是离散的还是连续的，图相似度度量任务可分为</a:t>
            </a:r>
            <a:r>
              <a:rPr lang="en-US" altLang="zh-CN" sz="2400" dirty="0">
                <a:latin typeface="微软雅黑" panose="020B0503020204020204" pitchFamily="34" charset="-122"/>
                <a:ea typeface="微软雅黑" panose="020B0503020204020204" pitchFamily="34" charset="-122"/>
              </a:rPr>
              <a:t>:</a:t>
            </a:r>
          </a:p>
          <a:p>
            <a:pPr>
              <a:lnSpc>
                <a:spcPct val="12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图</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图分类，即</a:t>
            </a:r>
            <a:r>
              <a:rPr lang="en-US" altLang="zh-CN" sz="2400" dirty="0" err="1">
                <a:latin typeface="微软雅黑" panose="020B0503020204020204" pitchFamily="34" charset="-122"/>
                <a:ea typeface="微软雅黑" panose="020B0503020204020204" pitchFamily="34" charset="-122"/>
              </a:rPr>
              <a:t>yt</a:t>
            </a:r>
            <a:r>
              <a:rPr lang="en-US" altLang="zh-CN" sz="2400" dirty="0">
                <a:latin typeface="微软雅黑" panose="020B0503020204020204" pitchFamily="34" charset="-122"/>
                <a:ea typeface="微软雅黑" panose="020B0503020204020204" pitchFamily="34" charset="-122"/>
              </a:rPr>
              <a:t>∈{0,1};</a:t>
            </a:r>
          </a:p>
          <a:p>
            <a:pPr>
              <a:lnSpc>
                <a:spcPct val="12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图</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图回归，即</a:t>
            </a:r>
            <a:r>
              <a:rPr lang="en-US" altLang="zh-CN" sz="2400" dirty="0" err="1">
                <a:latin typeface="微软雅黑" panose="020B0503020204020204" pitchFamily="34" charset="-122"/>
                <a:ea typeface="微软雅黑" panose="020B0503020204020204" pitchFamily="34" charset="-122"/>
              </a:rPr>
              <a:t>yt</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752631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7312"/>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49176" y="2233033"/>
            <a:ext cx="26260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背景介绍</a:t>
            </a:r>
          </a:p>
        </p:txBody>
      </p:sp>
      <p:sp>
        <p:nvSpPr>
          <p:cNvPr id="9" name="等腰三角形 8"/>
          <p:cNvSpPr/>
          <p:nvPr/>
        </p:nvSpPr>
        <p:spPr>
          <a:xfrm rot="5400000">
            <a:off x="2756541" y="2269326"/>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文本框 25">
            <a:extLst>
              <a:ext uri="{FF2B5EF4-FFF2-40B4-BE49-F238E27FC236}">
                <a16:creationId xmlns:a16="http://schemas.microsoft.com/office/drawing/2014/main" id="{8733CC87-A41D-4E9D-B6D6-21F9385554DE}"/>
              </a:ext>
            </a:extLst>
          </p:cNvPr>
          <p:cNvSpPr txBox="1"/>
          <p:nvPr/>
        </p:nvSpPr>
        <p:spPr>
          <a:xfrm>
            <a:off x="111023" y="3432572"/>
            <a:ext cx="2796332"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可攻击表示</a:t>
            </a:r>
          </a:p>
        </p:txBody>
      </p:sp>
      <p:sp>
        <p:nvSpPr>
          <p:cNvPr id="25" name="文本框 24">
            <a:extLst>
              <a:ext uri="{FF2B5EF4-FFF2-40B4-BE49-F238E27FC236}">
                <a16:creationId xmlns:a16="http://schemas.microsoft.com/office/drawing/2014/main" id="{B5BF313D-548D-497B-99CD-B5EBABE8FB53}"/>
              </a:ext>
            </a:extLst>
          </p:cNvPr>
          <p:cNvSpPr txBox="1"/>
          <p:nvPr/>
        </p:nvSpPr>
        <p:spPr>
          <a:xfrm>
            <a:off x="149175" y="4613583"/>
            <a:ext cx="309437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隐私攻击</a:t>
            </a:r>
          </a:p>
        </p:txBody>
      </p:sp>
      <p:sp>
        <p:nvSpPr>
          <p:cNvPr id="5" name="AutoShape 2">
            <a:extLst>
              <a:ext uri="{FF2B5EF4-FFF2-40B4-BE49-F238E27FC236}">
                <a16:creationId xmlns:a16="http://schemas.microsoft.com/office/drawing/2014/main" id="{6FBFE7C8-406A-4CB9-9B18-06A3DFFA04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4">
            <a:extLst>
              <a:ext uri="{FF2B5EF4-FFF2-40B4-BE49-F238E27FC236}">
                <a16:creationId xmlns:a16="http://schemas.microsoft.com/office/drawing/2014/main" id="{EF858F17-FA92-4FE2-A69D-8CC557A0BDC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文本框 5">
            <a:extLst>
              <a:ext uri="{FF2B5EF4-FFF2-40B4-BE49-F238E27FC236}">
                <a16:creationId xmlns:a16="http://schemas.microsoft.com/office/drawing/2014/main" id="{0FAF1338-6478-8292-5DA2-2C811E159B71}"/>
              </a:ext>
            </a:extLst>
          </p:cNvPr>
          <p:cNvSpPr txBox="1"/>
          <p:nvPr/>
        </p:nvSpPr>
        <p:spPr>
          <a:xfrm>
            <a:off x="149177" y="1076573"/>
            <a:ext cx="2323088"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图相似性任务</a:t>
            </a:r>
          </a:p>
        </p:txBody>
      </p:sp>
      <p:sp>
        <p:nvSpPr>
          <p:cNvPr id="12" name="文本框 11">
            <a:extLst>
              <a:ext uri="{FF2B5EF4-FFF2-40B4-BE49-F238E27FC236}">
                <a16:creationId xmlns:a16="http://schemas.microsoft.com/office/drawing/2014/main" id="{36549607-DD25-4FF9-2661-1CE5BDDE8790}"/>
              </a:ext>
            </a:extLst>
          </p:cNvPr>
          <p:cNvSpPr txBox="1"/>
          <p:nvPr/>
        </p:nvSpPr>
        <p:spPr>
          <a:xfrm>
            <a:off x="3092817" y="299271"/>
            <a:ext cx="8605210" cy="941155"/>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隐私敏感的场景：二进制函数相似度搜索、医疗数据管理和推荐系统中的用户肖像匹配。</a:t>
            </a:r>
          </a:p>
        </p:txBody>
      </p:sp>
      <p:sp>
        <p:nvSpPr>
          <p:cNvPr id="8" name="文本框 7">
            <a:extLst>
              <a:ext uri="{FF2B5EF4-FFF2-40B4-BE49-F238E27FC236}">
                <a16:creationId xmlns:a16="http://schemas.microsoft.com/office/drawing/2014/main" id="{82475355-81C1-1B3F-5FC4-FDECECC0140C}"/>
              </a:ext>
            </a:extLst>
          </p:cNvPr>
          <p:cNvSpPr txBox="1"/>
          <p:nvPr/>
        </p:nvSpPr>
        <p:spPr>
          <a:xfrm>
            <a:off x="3155306" y="5080561"/>
            <a:ext cx="8605210" cy="1827552"/>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外部攻击者攻击手段：</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、从通信中截取上传的图数据</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如上传</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、伪装成一个虚假的数据中心，窃取这些具有用户隐私的图数据。</a:t>
            </a:r>
          </a:p>
        </p:txBody>
      </p:sp>
      <p:pic>
        <p:nvPicPr>
          <p:cNvPr id="10" name="图片 9">
            <a:extLst>
              <a:ext uri="{FF2B5EF4-FFF2-40B4-BE49-F238E27FC236}">
                <a16:creationId xmlns:a16="http://schemas.microsoft.com/office/drawing/2014/main" id="{445F76B0-AA4D-6A2E-4497-BE02E6842362}"/>
              </a:ext>
            </a:extLst>
          </p:cNvPr>
          <p:cNvPicPr>
            <a:picLocks noChangeAspect="1"/>
          </p:cNvPicPr>
          <p:nvPr/>
        </p:nvPicPr>
        <p:blipFill>
          <a:blip r:embed="rId4"/>
          <a:stretch>
            <a:fillRect/>
          </a:stretch>
        </p:blipFill>
        <p:spPr>
          <a:xfrm>
            <a:off x="4521374" y="1338184"/>
            <a:ext cx="4889177" cy="3518726"/>
          </a:xfrm>
          <a:prstGeom prst="rect">
            <a:avLst/>
          </a:prstGeom>
        </p:spPr>
      </p:pic>
      <p:sp>
        <p:nvSpPr>
          <p:cNvPr id="13" name="文本框 12">
            <a:extLst>
              <a:ext uri="{FF2B5EF4-FFF2-40B4-BE49-F238E27FC236}">
                <a16:creationId xmlns:a16="http://schemas.microsoft.com/office/drawing/2014/main" id="{4E9DB2AB-0504-D7BB-D912-F660DD18156A}"/>
              </a:ext>
            </a:extLst>
          </p:cNvPr>
          <p:cNvSpPr txBox="1"/>
          <p:nvPr/>
        </p:nvSpPr>
        <p:spPr>
          <a:xfrm>
            <a:off x="6096000" y="4680727"/>
            <a:ext cx="2723823" cy="369332"/>
          </a:xfrm>
          <a:prstGeom prst="rect">
            <a:avLst/>
          </a:prstGeom>
          <a:noFill/>
        </p:spPr>
        <p:txBody>
          <a:bodyPr wrap="none" rtlCol="0">
            <a:spAutoFit/>
          </a:bodyPr>
          <a:lstStyle/>
          <a:p>
            <a:r>
              <a:rPr lang="zh-CN" altLang="en-US" dirty="0"/>
              <a:t>分布式计算环境中的环境</a:t>
            </a:r>
          </a:p>
        </p:txBody>
      </p:sp>
    </p:spTree>
    <p:extLst>
      <p:ext uri="{BB962C8B-B14F-4D97-AF65-F5344CB8AC3E}">
        <p14:creationId xmlns:p14="http://schemas.microsoft.com/office/powerpoint/2010/main" val="307220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7312"/>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49176" y="2233033"/>
            <a:ext cx="2626082"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背景介绍</a:t>
            </a:r>
          </a:p>
        </p:txBody>
      </p:sp>
      <p:sp>
        <p:nvSpPr>
          <p:cNvPr id="9" name="等腰三角形 8"/>
          <p:cNvSpPr/>
          <p:nvPr/>
        </p:nvSpPr>
        <p:spPr>
          <a:xfrm rot="5400000">
            <a:off x="2740645" y="3538499"/>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文本框 25">
            <a:extLst>
              <a:ext uri="{FF2B5EF4-FFF2-40B4-BE49-F238E27FC236}">
                <a16:creationId xmlns:a16="http://schemas.microsoft.com/office/drawing/2014/main" id="{8733CC87-A41D-4E9D-B6D6-21F9385554DE}"/>
              </a:ext>
            </a:extLst>
          </p:cNvPr>
          <p:cNvSpPr txBox="1"/>
          <p:nvPr/>
        </p:nvSpPr>
        <p:spPr>
          <a:xfrm>
            <a:off x="111023" y="3432572"/>
            <a:ext cx="279633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可攻击表示</a:t>
            </a:r>
          </a:p>
        </p:txBody>
      </p:sp>
      <p:sp>
        <p:nvSpPr>
          <p:cNvPr id="25" name="文本框 24">
            <a:extLst>
              <a:ext uri="{FF2B5EF4-FFF2-40B4-BE49-F238E27FC236}">
                <a16:creationId xmlns:a16="http://schemas.microsoft.com/office/drawing/2014/main" id="{B5BF313D-548D-497B-99CD-B5EBABE8FB53}"/>
              </a:ext>
            </a:extLst>
          </p:cNvPr>
          <p:cNvSpPr txBox="1"/>
          <p:nvPr/>
        </p:nvSpPr>
        <p:spPr>
          <a:xfrm>
            <a:off x="149175" y="4613583"/>
            <a:ext cx="309437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隐私攻击</a:t>
            </a:r>
          </a:p>
        </p:txBody>
      </p:sp>
      <p:sp>
        <p:nvSpPr>
          <p:cNvPr id="5" name="AutoShape 2">
            <a:extLst>
              <a:ext uri="{FF2B5EF4-FFF2-40B4-BE49-F238E27FC236}">
                <a16:creationId xmlns:a16="http://schemas.microsoft.com/office/drawing/2014/main" id="{6FBFE7C8-406A-4CB9-9B18-06A3DFFA04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4">
            <a:extLst>
              <a:ext uri="{FF2B5EF4-FFF2-40B4-BE49-F238E27FC236}">
                <a16:creationId xmlns:a16="http://schemas.microsoft.com/office/drawing/2014/main" id="{EF858F17-FA92-4FE2-A69D-8CC557A0BDC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文本框 5">
            <a:extLst>
              <a:ext uri="{FF2B5EF4-FFF2-40B4-BE49-F238E27FC236}">
                <a16:creationId xmlns:a16="http://schemas.microsoft.com/office/drawing/2014/main" id="{0FAF1338-6478-8292-5DA2-2C811E159B71}"/>
              </a:ext>
            </a:extLst>
          </p:cNvPr>
          <p:cNvSpPr txBox="1"/>
          <p:nvPr/>
        </p:nvSpPr>
        <p:spPr>
          <a:xfrm>
            <a:off x="149177" y="1076573"/>
            <a:ext cx="2586472"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图相似性任务</a:t>
            </a:r>
          </a:p>
        </p:txBody>
      </p:sp>
      <p:pic>
        <p:nvPicPr>
          <p:cNvPr id="8" name="图片 7">
            <a:extLst>
              <a:ext uri="{FF2B5EF4-FFF2-40B4-BE49-F238E27FC236}">
                <a16:creationId xmlns:a16="http://schemas.microsoft.com/office/drawing/2014/main" id="{012F5703-0D38-240E-6EC4-C7604F6D13B0}"/>
              </a:ext>
            </a:extLst>
          </p:cNvPr>
          <p:cNvPicPr>
            <a:picLocks noChangeAspect="1"/>
          </p:cNvPicPr>
          <p:nvPr/>
        </p:nvPicPr>
        <p:blipFill>
          <a:blip r:embed="rId4"/>
          <a:stretch>
            <a:fillRect/>
          </a:stretch>
        </p:blipFill>
        <p:spPr>
          <a:xfrm>
            <a:off x="4673813" y="394335"/>
            <a:ext cx="5238750" cy="3333750"/>
          </a:xfrm>
          <a:prstGeom prst="rect">
            <a:avLst/>
          </a:prstGeom>
        </p:spPr>
      </p:pic>
      <p:sp>
        <p:nvSpPr>
          <p:cNvPr id="10" name="文本框 9">
            <a:extLst>
              <a:ext uri="{FF2B5EF4-FFF2-40B4-BE49-F238E27FC236}">
                <a16:creationId xmlns:a16="http://schemas.microsoft.com/office/drawing/2014/main" id="{45D3C43B-D7A5-7E1F-0C6D-289D9A4838D3}"/>
              </a:ext>
            </a:extLst>
          </p:cNvPr>
          <p:cNvSpPr txBox="1"/>
          <p:nvPr/>
        </p:nvSpPr>
        <p:spPr>
          <a:xfrm>
            <a:off x="5979260" y="3690109"/>
            <a:ext cx="2954655" cy="369332"/>
          </a:xfrm>
          <a:prstGeom prst="rect">
            <a:avLst/>
          </a:prstGeom>
          <a:noFill/>
        </p:spPr>
        <p:txBody>
          <a:bodyPr wrap="none" rtlCol="0">
            <a:spAutoFit/>
          </a:bodyPr>
          <a:lstStyle/>
          <a:p>
            <a:r>
              <a:rPr lang="zh-CN" altLang="en-US" dirty="0"/>
              <a:t>现有模型存在的可攻击表示</a:t>
            </a:r>
          </a:p>
        </p:txBody>
      </p:sp>
      <p:sp>
        <p:nvSpPr>
          <p:cNvPr id="13" name="文本框 12">
            <a:extLst>
              <a:ext uri="{FF2B5EF4-FFF2-40B4-BE49-F238E27FC236}">
                <a16:creationId xmlns:a16="http://schemas.microsoft.com/office/drawing/2014/main" id="{9363CD91-0EFA-7565-CD6F-FCD7B3B7E04B}"/>
              </a:ext>
            </a:extLst>
          </p:cNvPr>
          <p:cNvSpPr txBox="1"/>
          <p:nvPr/>
        </p:nvSpPr>
        <p:spPr>
          <a:xfrm>
            <a:off x="3458761" y="4314862"/>
            <a:ext cx="7101789" cy="2270750"/>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可攻击表示种类：</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、节点表示</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、图表示</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、层级图表示</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、模糊特征</a:t>
            </a:r>
          </a:p>
        </p:txBody>
      </p:sp>
    </p:spTree>
    <p:extLst>
      <p:ext uri="{BB962C8B-B14F-4D97-AF65-F5344CB8AC3E}">
        <p14:creationId xmlns:p14="http://schemas.microsoft.com/office/powerpoint/2010/main" val="1687414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7312"/>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49176" y="2233033"/>
            <a:ext cx="2626082"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背景介绍</a:t>
            </a:r>
          </a:p>
        </p:txBody>
      </p:sp>
      <p:sp>
        <p:nvSpPr>
          <p:cNvPr id="9" name="等腰三角形 8"/>
          <p:cNvSpPr/>
          <p:nvPr/>
        </p:nvSpPr>
        <p:spPr>
          <a:xfrm rot="5400000">
            <a:off x="2769020" y="4719510"/>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文本框 25">
            <a:extLst>
              <a:ext uri="{FF2B5EF4-FFF2-40B4-BE49-F238E27FC236}">
                <a16:creationId xmlns:a16="http://schemas.microsoft.com/office/drawing/2014/main" id="{8733CC87-A41D-4E9D-B6D6-21F9385554DE}"/>
              </a:ext>
            </a:extLst>
          </p:cNvPr>
          <p:cNvSpPr txBox="1"/>
          <p:nvPr/>
        </p:nvSpPr>
        <p:spPr>
          <a:xfrm>
            <a:off x="111023" y="3432572"/>
            <a:ext cx="2796332"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可攻击表示</a:t>
            </a:r>
          </a:p>
        </p:txBody>
      </p:sp>
      <p:sp>
        <p:nvSpPr>
          <p:cNvPr id="25" name="文本框 24">
            <a:extLst>
              <a:ext uri="{FF2B5EF4-FFF2-40B4-BE49-F238E27FC236}">
                <a16:creationId xmlns:a16="http://schemas.microsoft.com/office/drawing/2014/main" id="{B5BF313D-548D-497B-99CD-B5EBABE8FB53}"/>
              </a:ext>
            </a:extLst>
          </p:cNvPr>
          <p:cNvSpPr txBox="1"/>
          <p:nvPr/>
        </p:nvSpPr>
        <p:spPr>
          <a:xfrm>
            <a:off x="149175" y="4613583"/>
            <a:ext cx="309437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隐私攻击</a:t>
            </a:r>
          </a:p>
        </p:txBody>
      </p:sp>
      <p:sp>
        <p:nvSpPr>
          <p:cNvPr id="5" name="AutoShape 2">
            <a:extLst>
              <a:ext uri="{FF2B5EF4-FFF2-40B4-BE49-F238E27FC236}">
                <a16:creationId xmlns:a16="http://schemas.microsoft.com/office/drawing/2014/main" id="{6FBFE7C8-406A-4CB9-9B18-06A3DFFA04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4">
            <a:extLst>
              <a:ext uri="{FF2B5EF4-FFF2-40B4-BE49-F238E27FC236}">
                <a16:creationId xmlns:a16="http://schemas.microsoft.com/office/drawing/2014/main" id="{EF858F17-FA92-4FE2-A69D-8CC557A0BDC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文本框 5">
            <a:extLst>
              <a:ext uri="{FF2B5EF4-FFF2-40B4-BE49-F238E27FC236}">
                <a16:creationId xmlns:a16="http://schemas.microsoft.com/office/drawing/2014/main" id="{0FAF1338-6478-8292-5DA2-2C811E159B71}"/>
              </a:ext>
            </a:extLst>
          </p:cNvPr>
          <p:cNvSpPr txBox="1"/>
          <p:nvPr/>
        </p:nvSpPr>
        <p:spPr>
          <a:xfrm>
            <a:off x="149177" y="1076573"/>
            <a:ext cx="2586472"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图相似性任务</a:t>
            </a:r>
          </a:p>
        </p:txBody>
      </p:sp>
      <p:sp>
        <p:nvSpPr>
          <p:cNvPr id="12" name="文本框 11">
            <a:extLst>
              <a:ext uri="{FF2B5EF4-FFF2-40B4-BE49-F238E27FC236}">
                <a16:creationId xmlns:a16="http://schemas.microsoft.com/office/drawing/2014/main" id="{36549607-DD25-4FF9-2661-1CE5BDDE8790}"/>
              </a:ext>
            </a:extLst>
          </p:cNvPr>
          <p:cNvSpPr txBox="1"/>
          <p:nvPr/>
        </p:nvSpPr>
        <p:spPr>
          <a:xfrm>
            <a:off x="3185211" y="605995"/>
            <a:ext cx="8605210" cy="941155"/>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隐私攻击：</a:t>
            </a:r>
            <a:r>
              <a:rPr lang="zh-CN" altLang="en-US" sz="2400" b="0" i="0" dirty="0">
                <a:solidFill>
                  <a:srgbClr val="151920"/>
                </a:solidFill>
                <a:effectLst/>
                <a:latin typeface="Microsoft YaHei" panose="020B0503020204020204" pitchFamily="34" charset="-122"/>
                <a:ea typeface="Microsoft YaHei" panose="020B0503020204020204" pitchFamily="34" charset="-122"/>
              </a:rPr>
              <a:t>隐私攻击的一个常见设计是有监督的黑盒隐私攻击攻击模型是用攻击者准备的影子数据集和可攻击表示来训练的。</a:t>
            </a:r>
            <a:endParaRPr lang="zh-CN" altLang="en-US" sz="2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831DF07C-7372-6A8D-BDF5-07B44B32C8B5}"/>
              </a:ext>
            </a:extLst>
          </p:cNvPr>
          <p:cNvSpPr txBox="1"/>
          <p:nvPr/>
        </p:nvSpPr>
        <p:spPr>
          <a:xfrm>
            <a:off x="3185211" y="1906248"/>
            <a:ext cx="7101789" cy="1827552"/>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图相似性学习模型隐私攻击种类：</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、结构重构攻击</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、属性重构攻击</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、图属性推理攻击</a:t>
            </a:r>
            <a:endParaRPr lang="en-US" altLang="zh-CN" sz="2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21C0ADB4-2618-58EE-B687-616AC395678E}"/>
              </a:ext>
            </a:extLst>
          </p:cNvPr>
          <p:cNvSpPr txBox="1"/>
          <p:nvPr/>
        </p:nvSpPr>
        <p:spPr>
          <a:xfrm>
            <a:off x="3185211" y="3886200"/>
            <a:ext cx="8895766" cy="1384353"/>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图相似性学习模型预防隐私攻击方法：</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、图发布和局部差分隐私    缺点：引入随机性，影响模型计算</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zh-CN" altLang="en-US" sz="2400" b="0" i="0" dirty="0">
                <a:solidFill>
                  <a:srgbClr val="151920"/>
                </a:solidFill>
                <a:effectLst/>
                <a:latin typeface="Microsoft YaHei" panose="020B0503020204020204" pitchFamily="34" charset="-122"/>
                <a:ea typeface="Microsoft YaHei" panose="020B0503020204020204" pitchFamily="34" charset="-122"/>
              </a:rPr>
              <a:t>安全多方计算、同态加密  缺点：计算的复杂度高</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039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4376420" y="1993265"/>
            <a:ext cx="3439795" cy="2870835"/>
            <a:chOff x="3646028" y="1988840"/>
            <a:chExt cx="2643245" cy="2824268"/>
          </a:xfrm>
        </p:grpSpPr>
        <p:sp>
          <p:nvSpPr>
            <p:cNvPr id="3" name="文本框 2"/>
            <p:cNvSpPr txBox="1"/>
            <p:nvPr/>
          </p:nvSpPr>
          <p:spPr>
            <a:xfrm>
              <a:off x="3646028" y="3238240"/>
              <a:ext cx="2643245" cy="755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02. method</a:t>
              </a:r>
              <a:endParaRPr kumimoji="0" lang="zh-CN" altLang="en-US" sz="44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 name="五角星 1"/>
          <p:cNvSpPr/>
          <p:nvPr/>
        </p:nvSpPr>
        <p:spPr>
          <a:xfrm>
            <a:off x="7809865" y="3213100"/>
            <a:ext cx="720090" cy="72009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5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47400" y="327051"/>
            <a:ext cx="1645859" cy="460375"/>
          </a:xfrm>
          <a:prstGeom prst="rect">
            <a:avLst/>
          </a:prstGeom>
          <a:noFill/>
        </p:spPr>
        <p:txBody>
          <a:bodyPr wrap="square" rtlCol="0">
            <a:spAutoFit/>
          </a:bodyPr>
          <a:lstStyle/>
          <a:p>
            <a:pPr algn="l">
              <a:buClrTx/>
              <a:buSzTx/>
              <a:buFontTx/>
            </a:pPr>
            <a:r>
              <a:rPr lang="zh-CN" altLang="en-US" sz="2400" b="1" dirty="0">
                <a:solidFill>
                  <a:schemeClr val="bg1"/>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5831853" y="374582"/>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多视角信息交换</a:t>
            </a:r>
          </a:p>
        </p:txBody>
      </p:sp>
      <p:sp>
        <p:nvSpPr>
          <p:cNvPr id="6" name="文本框 5"/>
          <p:cNvSpPr txBox="1"/>
          <p:nvPr/>
        </p:nvSpPr>
        <p:spPr>
          <a:xfrm>
            <a:off x="8658078" y="388646"/>
            <a:ext cx="2986522"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消息引导的图混淆池化</a:t>
            </a:r>
          </a:p>
        </p:txBody>
      </p:sp>
      <p:sp>
        <p:nvSpPr>
          <p:cNvPr id="9" name="等腰三角形 8"/>
          <p:cNvSpPr/>
          <p:nvPr/>
        </p:nvSpPr>
        <p:spPr>
          <a:xfrm rot="10800000">
            <a:off x="1079913" y="1152904"/>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pic>
        <p:nvPicPr>
          <p:cNvPr id="7" name="图片 6">
            <a:extLst>
              <a:ext uri="{FF2B5EF4-FFF2-40B4-BE49-F238E27FC236}">
                <a16:creationId xmlns:a16="http://schemas.microsoft.com/office/drawing/2014/main" id="{0547D079-702A-505F-8BDC-211621D0F299}"/>
              </a:ext>
            </a:extLst>
          </p:cNvPr>
          <p:cNvPicPr>
            <a:picLocks noChangeAspect="1"/>
          </p:cNvPicPr>
          <p:nvPr/>
        </p:nvPicPr>
        <p:blipFill>
          <a:blip r:embed="rId4"/>
          <a:stretch>
            <a:fillRect/>
          </a:stretch>
        </p:blipFill>
        <p:spPr>
          <a:xfrm>
            <a:off x="1547000" y="1695086"/>
            <a:ext cx="8569706" cy="4456247"/>
          </a:xfrm>
          <a:prstGeom prst="rect">
            <a:avLst/>
          </a:prstGeom>
        </p:spPr>
      </p:pic>
      <p:sp>
        <p:nvSpPr>
          <p:cNvPr id="8" name="文本框 7">
            <a:extLst>
              <a:ext uri="{FF2B5EF4-FFF2-40B4-BE49-F238E27FC236}">
                <a16:creationId xmlns:a16="http://schemas.microsoft.com/office/drawing/2014/main" id="{EA698A11-F82C-F6F5-D202-7F6F453B40A9}"/>
              </a:ext>
            </a:extLst>
          </p:cNvPr>
          <p:cNvSpPr txBox="1"/>
          <p:nvPr/>
        </p:nvSpPr>
        <p:spPr>
          <a:xfrm>
            <a:off x="3108414" y="357210"/>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设备内图编码 </a:t>
            </a:r>
          </a:p>
        </p:txBody>
      </p:sp>
    </p:spTree>
    <p:extLst>
      <p:ext uri="{BB962C8B-B14F-4D97-AF65-F5344CB8AC3E}">
        <p14:creationId xmlns:p14="http://schemas.microsoft.com/office/powerpoint/2010/main" val="35702549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3957</TotalTime>
  <Words>688</Words>
  <Application>Microsoft Macintosh PowerPoint</Application>
  <PresentationFormat>宽屏</PresentationFormat>
  <Paragraphs>115</Paragraphs>
  <Slides>20</Slides>
  <Notes>20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20</vt:i4>
      </vt:variant>
    </vt:vector>
  </HeadingPairs>
  <TitlesOfParts>
    <vt:vector size="27" baseType="lpstr">
      <vt:lpstr>等线</vt:lpstr>
      <vt:lpstr>等线 Light</vt:lpstr>
      <vt:lpstr>Microsoft YaHei</vt:lpstr>
      <vt:lpstr>Microsoft YaHei</vt:lpstr>
      <vt:lpstr>Arial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磊</dc:creator>
  <cp:lastModifiedBy>吴 磊</cp:lastModifiedBy>
  <cp:revision>46</cp:revision>
  <dcterms:created xsi:type="dcterms:W3CDTF">2021-09-26T01:22:54Z</dcterms:created>
  <dcterms:modified xsi:type="dcterms:W3CDTF">2023-04-17T02:22:47Z</dcterms:modified>
</cp:coreProperties>
</file>