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9"/>
  </p:notesMasterIdLst>
  <p:sldIdLst>
    <p:sldId id="256" r:id="rId2"/>
    <p:sldId id="270" r:id="rId3"/>
    <p:sldId id="271" r:id="rId4"/>
    <p:sldId id="272" r:id="rId5"/>
    <p:sldId id="290" r:id="rId6"/>
    <p:sldId id="291" r:id="rId7"/>
    <p:sldId id="292" r:id="rId8"/>
    <p:sldId id="293" r:id="rId9"/>
    <p:sldId id="273" r:id="rId10"/>
    <p:sldId id="294" r:id="rId11"/>
    <p:sldId id="295" r:id="rId12"/>
    <p:sldId id="296" r:id="rId13"/>
    <p:sldId id="275" r:id="rId14"/>
    <p:sldId id="276" r:id="rId15"/>
    <p:sldId id="277" r:id="rId16"/>
    <p:sldId id="278"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51" autoAdjust="0"/>
  </p:normalViewPr>
  <p:slideViewPr>
    <p:cSldViewPr snapToGrid="0">
      <p:cViewPr varScale="1">
        <p:scale>
          <a:sx n="96" d="100"/>
          <a:sy n="96" d="100"/>
        </p:scale>
        <p:origin x="11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CA3E5-7EAB-4220-A712-C47D0567BC3A}" type="datetimeFigureOut">
              <a:rPr lang="zh-CN" altLang="en-US" smtClean="0"/>
              <a:t>2023/4/14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F848-433E-4DF7-A2C0-4347CC5AAE9B}" type="slidenum">
              <a:rPr lang="zh-CN" altLang="en-US" smtClean="0"/>
              <a:t>‹#›</a:t>
            </a:fld>
            <a:endParaRPr lang="zh-CN" altLang="en-US"/>
          </a:p>
        </p:txBody>
      </p:sp>
    </p:spTree>
    <p:extLst>
      <p:ext uri="{BB962C8B-B14F-4D97-AF65-F5344CB8AC3E}">
        <p14:creationId xmlns:p14="http://schemas.microsoft.com/office/powerpoint/2010/main" val="1651060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Fig. 1</a:t>
            </a:r>
            <a:r>
              <a:rPr lang="zh-CN" altLang="en-US" b="0" i="0" dirty="0">
                <a:effectLst/>
                <a:latin typeface="-apple-system"/>
              </a:rPr>
              <a:t>是一张示意图，用于说明不同的交互序列可能会导致相同的最终结果。在图中，顶部和中部行的两个交互序列包含相同的项目，但顺序不同。然而，这两个序列的最终点击项目是相同的。类似地，比较顶部行和底部行，虽然这两个序列的顺序和长度不同，但最终点击项目是相同的。这表明，在电子商务网站等应用场景中，用户行为往往是非顺序的，并且不同的交互序列可能会导致相同的最终结果。因此，在推荐系统中考虑非顺序交互可以更准确地捕捉用户行为，并提高推荐性能。</a:t>
            </a:r>
            <a:endParaRPr lang="zh-CN" altLang="en-US" dirty="0"/>
          </a:p>
        </p:txBody>
      </p:sp>
      <p:sp>
        <p:nvSpPr>
          <p:cNvPr id="4" name="灯片编号占位符 3"/>
          <p:cNvSpPr>
            <a:spLocks noGrp="1"/>
          </p:cNvSpPr>
          <p:nvPr>
            <p:ph type="sldNum" sz="quarter" idx="5"/>
          </p:nvPr>
        </p:nvSpPr>
        <p:spPr/>
        <p:txBody>
          <a:bodyPr/>
          <a:lstStyle/>
          <a:p>
            <a:fld id="{C1F1F848-433E-4DF7-A2C0-4347CC5AAE9B}" type="slidenum">
              <a:rPr lang="zh-CN" altLang="en-US" smtClean="0"/>
              <a:t>2</a:t>
            </a:fld>
            <a:endParaRPr lang="zh-CN" altLang="en-US"/>
          </a:p>
        </p:txBody>
      </p:sp>
    </p:spTree>
    <p:extLst>
      <p:ext uri="{BB962C8B-B14F-4D97-AF65-F5344CB8AC3E}">
        <p14:creationId xmlns:p14="http://schemas.microsoft.com/office/powerpoint/2010/main" val="239045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非顺序交互建模方法更能够反映用户行为的复杂性和多样性。该方法将所有商品视为一个图，并使用</a:t>
            </a:r>
            <a:r>
              <a:rPr lang="en-US" altLang="zh-CN" b="0" i="0" dirty="0">
                <a:effectLst/>
                <a:latin typeface="-apple-system"/>
              </a:rPr>
              <a:t>GNN</a:t>
            </a:r>
            <a:r>
              <a:rPr lang="zh-CN" altLang="en-US" b="0" i="0" dirty="0">
                <a:effectLst/>
                <a:latin typeface="-apple-system"/>
              </a:rPr>
              <a:t>技术对其进行编码。在这个图上，每个节点表示一个商品，每条边表示两个商品之间存在某种关系（如共同被购买或浏览）。通过消息传递机制，每个节点可以更新自己的表示，并考虑与其他节点之间的交互作用。这样就能够更好地捕捉用户历史行为序列和当前会话中的商品集合之间的关系，从而提高推荐准确率和召回率。</a:t>
            </a:r>
            <a:endParaRPr lang="en-US" altLang="zh-CN" b="0" i="0" dirty="0">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C1F1F848-433E-4DF7-A2C0-4347CC5AAE9B}" type="slidenum">
              <a:rPr lang="zh-CN" altLang="en-US" smtClean="0"/>
              <a:t>3</a:t>
            </a:fld>
            <a:endParaRPr lang="zh-CN" altLang="en-US"/>
          </a:p>
        </p:txBody>
      </p:sp>
    </p:spTree>
    <p:extLst>
      <p:ext uri="{BB962C8B-B14F-4D97-AF65-F5344CB8AC3E}">
        <p14:creationId xmlns:p14="http://schemas.microsoft.com/office/powerpoint/2010/main" val="1903477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更准确地预测用户对未知商品的评分，并提高推荐性能。</a:t>
            </a:r>
            <a:endParaRPr lang="zh-CN" altLang="en-US" dirty="0"/>
          </a:p>
        </p:txBody>
      </p:sp>
      <p:sp>
        <p:nvSpPr>
          <p:cNvPr id="4" name="灯片编号占位符 3"/>
          <p:cNvSpPr>
            <a:spLocks noGrp="1"/>
          </p:cNvSpPr>
          <p:nvPr>
            <p:ph type="sldNum" sz="quarter" idx="5"/>
          </p:nvPr>
        </p:nvSpPr>
        <p:spPr/>
        <p:txBody>
          <a:bodyPr/>
          <a:lstStyle/>
          <a:p>
            <a:fld id="{C1F1F848-433E-4DF7-A2C0-4347CC5AAE9B}" type="slidenum">
              <a:rPr lang="zh-CN" altLang="en-US" smtClean="0"/>
              <a:t>9</a:t>
            </a:fld>
            <a:endParaRPr lang="zh-CN" altLang="en-US"/>
          </a:p>
        </p:txBody>
      </p:sp>
    </p:spTree>
    <p:extLst>
      <p:ext uri="{BB962C8B-B14F-4D97-AF65-F5344CB8AC3E}">
        <p14:creationId xmlns:p14="http://schemas.microsoft.com/office/powerpoint/2010/main" val="304824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POP</a:t>
            </a:r>
            <a:r>
              <a:rPr lang="zh-CN" altLang="en-US" b="0" i="0" dirty="0">
                <a:effectLst/>
                <a:latin typeface="-apple-system"/>
              </a:rPr>
              <a:t>是一种传统的推荐算法，它推荐训练数据集中最受欢迎的商品。具体来说，该算法会对训练数据集中的所有商品按照它们被点击、购买或评分的次数进行排序，然后将排名靠前的商品作为推荐结果返回给用户。由于</a:t>
            </a:r>
            <a:r>
              <a:rPr lang="en-US" altLang="zh-CN" b="0" i="0" dirty="0">
                <a:effectLst/>
                <a:latin typeface="-apple-system"/>
              </a:rPr>
              <a:t>POP</a:t>
            </a:r>
            <a:r>
              <a:rPr lang="zh-CN" altLang="en-US" b="0" i="0" dirty="0">
                <a:effectLst/>
                <a:latin typeface="-apple-system"/>
              </a:rPr>
              <a:t>算法非常简单且易于实现，因此它通常被用作基准算法来评估其他推荐算法的性能。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S-POP</a:t>
            </a:r>
            <a:r>
              <a:rPr lang="zh-CN" altLang="en-US" b="0" i="0" dirty="0">
                <a:effectLst/>
                <a:latin typeface="-apple-system"/>
              </a:rPr>
              <a:t>是一种基于会话的推荐算法，它仅在当前会话中推荐最受欢迎的商品。具体来说，该算法会对当前会话中出现过的所有商品按照它们被点击、购买或评分的次数进行排序，然后将排名靠前的商品作为推荐结果返回给用户。与</a:t>
            </a:r>
            <a:r>
              <a:rPr lang="en-US" altLang="zh-CN" b="0" i="0" dirty="0">
                <a:effectLst/>
                <a:latin typeface="-apple-system"/>
              </a:rPr>
              <a:t>POP</a:t>
            </a:r>
            <a:r>
              <a:rPr lang="zh-CN" altLang="en-US" b="0" i="0" dirty="0">
                <a:effectLst/>
                <a:latin typeface="-apple-system"/>
              </a:rPr>
              <a:t>算法不同的是，</a:t>
            </a:r>
            <a:r>
              <a:rPr lang="en-US" altLang="zh-CN" b="0" i="0" dirty="0">
                <a:effectLst/>
                <a:latin typeface="-apple-system"/>
              </a:rPr>
              <a:t>S-POP</a:t>
            </a:r>
            <a:r>
              <a:rPr lang="zh-CN" altLang="en-US" b="0" i="0" dirty="0">
                <a:effectLst/>
                <a:latin typeface="-apple-system"/>
              </a:rPr>
              <a:t>算法仅考虑了当前会话中出现过的商品，而没有考虑用户历史行为数据。因此，</a:t>
            </a:r>
            <a:r>
              <a:rPr lang="en-US" altLang="zh-CN" b="0" i="0" dirty="0">
                <a:effectLst/>
                <a:latin typeface="-apple-system"/>
              </a:rPr>
              <a:t>S-POP</a:t>
            </a:r>
            <a:r>
              <a:rPr lang="zh-CN" altLang="en-US" b="0" i="0" dirty="0">
                <a:effectLst/>
                <a:latin typeface="-apple-system"/>
              </a:rPr>
              <a:t>算法通常被用作基准算法来评估其他基于会话的推荐算法在当前会话上的性能。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Item-KNN</a:t>
            </a:r>
            <a:r>
              <a:rPr lang="zh-CN" altLang="en-US" b="0" i="0" dirty="0">
                <a:effectLst/>
                <a:latin typeface="-apple-system"/>
              </a:rPr>
              <a:t>是一种基于物品的推荐算法，它使用余弦相似度来推荐与用户最后点击商品相似的商品。具体来说，该算法会计算用户最后点击的商品与训练数据集中所有其他商品之间的余弦相似度，并将相似度最高的</a:t>
            </a:r>
            <a:r>
              <a:rPr lang="en-US" altLang="zh-CN" b="0" i="0" dirty="0">
                <a:effectLst/>
                <a:latin typeface="-apple-system"/>
              </a:rPr>
              <a:t>K</a:t>
            </a:r>
            <a:r>
              <a:rPr lang="zh-CN" altLang="en-US" b="0" i="0" dirty="0">
                <a:effectLst/>
                <a:latin typeface="-apple-system"/>
              </a:rPr>
              <a:t>个商品作为推荐结果返回给用户。由于</a:t>
            </a:r>
            <a:r>
              <a:rPr lang="en-US" altLang="zh-CN" b="0" i="0" dirty="0">
                <a:effectLst/>
                <a:latin typeface="-apple-system"/>
              </a:rPr>
              <a:t>Item-KNN</a:t>
            </a:r>
            <a:r>
              <a:rPr lang="zh-CN" altLang="en-US" b="0" i="0" dirty="0">
                <a:effectLst/>
                <a:latin typeface="-apple-system"/>
              </a:rPr>
              <a:t>算法仅考虑了用户最后点击的商品，而没有考虑用户历史行为数据，因此它通常被用作基准算法来评估其他基于会话的推荐算法在低</a:t>
            </a:r>
            <a:r>
              <a:rPr lang="en-US" altLang="zh-CN" b="0" i="0" dirty="0">
                <a:effectLst/>
                <a:latin typeface="-apple-system"/>
              </a:rPr>
              <a:t>K</a:t>
            </a:r>
            <a:r>
              <a:rPr lang="zh-CN" altLang="en-US" b="0" i="0" dirty="0">
                <a:effectLst/>
                <a:latin typeface="-apple-system"/>
              </a:rPr>
              <a:t>值下的性能。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SGINM</a:t>
            </a:r>
            <a:r>
              <a:rPr lang="zh-CN" altLang="en-US" b="0" i="0" dirty="0">
                <a:effectLst/>
                <a:latin typeface="-apple-system"/>
              </a:rPr>
              <a:t>是一种基于深度学习的推荐算法，它将全局偏好、局部偏好和通用兴趣相结合来进一步提高推荐性能。具体来说，该算法使用图神经网络（</a:t>
            </a:r>
            <a:r>
              <a:rPr lang="en-US" altLang="zh-CN" b="0" i="0" dirty="0">
                <a:effectLst/>
                <a:latin typeface="-apple-system"/>
              </a:rPr>
              <a:t>GNN</a:t>
            </a:r>
            <a:r>
              <a:rPr lang="zh-CN" altLang="en-US" b="0" i="0" dirty="0">
                <a:effectLst/>
                <a:latin typeface="-apple-system"/>
              </a:rPr>
              <a:t>）来建模用户行为序列之间的复杂关系，并使用注意力机制（</a:t>
            </a:r>
            <a:r>
              <a:rPr lang="en-US" altLang="zh-CN" b="0" i="0" dirty="0">
                <a:effectLst/>
                <a:latin typeface="-apple-system"/>
              </a:rPr>
              <a:t>Attention</a:t>
            </a:r>
            <a:r>
              <a:rPr lang="zh-CN" altLang="en-US" b="0" i="0" dirty="0">
                <a:effectLst/>
                <a:latin typeface="-apple-system"/>
              </a:rPr>
              <a:t>）来自适应地聚焦于最相关的部分。此外，</a:t>
            </a:r>
            <a:r>
              <a:rPr lang="en-US" altLang="zh-CN" b="0" i="0" dirty="0">
                <a:effectLst/>
                <a:latin typeface="-apple-system"/>
              </a:rPr>
              <a:t>SGINM</a:t>
            </a:r>
            <a:r>
              <a:rPr lang="zh-CN" altLang="en-US" b="0" i="0" dirty="0">
                <a:effectLst/>
                <a:latin typeface="-apple-system"/>
              </a:rPr>
              <a:t>算法还引入了一个通用兴趣向量，用于捕捉用户对所有商品的整体偏好。通过将全局偏好、局部偏好和通用兴趣相结合，</a:t>
            </a:r>
            <a:r>
              <a:rPr lang="en-US" altLang="zh-CN" b="0" i="0" dirty="0">
                <a:effectLst/>
                <a:latin typeface="-apple-system"/>
              </a:rPr>
              <a:t>SGINM</a:t>
            </a:r>
            <a:r>
              <a:rPr lang="zh-CN" altLang="en-US" b="0" i="0" dirty="0">
                <a:effectLst/>
                <a:latin typeface="-apple-system"/>
              </a:rPr>
              <a:t>算法能够</a:t>
            </a:r>
            <a:endParaRPr lang="zh-CN" altLang="en-US" dirty="0"/>
          </a:p>
        </p:txBody>
      </p:sp>
      <p:sp>
        <p:nvSpPr>
          <p:cNvPr id="4" name="灯片编号占位符 3"/>
          <p:cNvSpPr>
            <a:spLocks noGrp="1"/>
          </p:cNvSpPr>
          <p:nvPr>
            <p:ph type="sldNum" sz="quarter" idx="5"/>
          </p:nvPr>
        </p:nvSpPr>
        <p:spPr/>
        <p:txBody>
          <a:bodyPr/>
          <a:lstStyle/>
          <a:p>
            <a:fld id="{C1F1F848-433E-4DF7-A2C0-4347CC5AAE9B}" type="slidenum">
              <a:rPr lang="zh-CN" altLang="en-US" smtClean="0"/>
              <a:t>10</a:t>
            </a:fld>
            <a:endParaRPr lang="zh-CN" altLang="en-US"/>
          </a:p>
        </p:txBody>
      </p:sp>
    </p:spTree>
    <p:extLst>
      <p:ext uri="{BB962C8B-B14F-4D97-AF65-F5344CB8AC3E}">
        <p14:creationId xmlns:p14="http://schemas.microsoft.com/office/powerpoint/2010/main" val="105289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POP</a:t>
            </a:r>
            <a:r>
              <a:rPr lang="zh-CN" altLang="en-US" b="0" i="0" dirty="0">
                <a:effectLst/>
                <a:latin typeface="-apple-system"/>
              </a:rPr>
              <a:t>是一种传统的推荐算法，它推荐训练数据集中最受欢迎的商品。具体来说，该算法会对训练数据集中的所有商品按照它们被点击、购买或评分的次数进行排序，然后将排名靠前的商品作为推荐结果返回给用户。由于</a:t>
            </a:r>
            <a:r>
              <a:rPr lang="en-US" altLang="zh-CN" b="0" i="0" dirty="0">
                <a:effectLst/>
                <a:latin typeface="-apple-system"/>
              </a:rPr>
              <a:t>POP</a:t>
            </a:r>
            <a:r>
              <a:rPr lang="zh-CN" altLang="en-US" b="0" i="0" dirty="0">
                <a:effectLst/>
                <a:latin typeface="-apple-system"/>
              </a:rPr>
              <a:t>算法非常简单且易于实现，因此它通常被用作基准算法来评估其他推荐算法的性能。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S-POP</a:t>
            </a:r>
            <a:r>
              <a:rPr lang="zh-CN" altLang="en-US" b="0" i="0" dirty="0">
                <a:effectLst/>
                <a:latin typeface="-apple-system"/>
              </a:rPr>
              <a:t>是一种基于会话的推荐算法，它仅在当前会话中推荐最受欢迎的商品。具体来说，该算法会对当前会话中出现过的所有商品按照它们被点击、购买或评分的次数进行排序，然后将排名靠前的商品作为推荐结果返回给用户。与</a:t>
            </a:r>
            <a:r>
              <a:rPr lang="en-US" altLang="zh-CN" b="0" i="0" dirty="0">
                <a:effectLst/>
                <a:latin typeface="-apple-system"/>
              </a:rPr>
              <a:t>POP</a:t>
            </a:r>
            <a:r>
              <a:rPr lang="zh-CN" altLang="en-US" b="0" i="0" dirty="0">
                <a:effectLst/>
                <a:latin typeface="-apple-system"/>
              </a:rPr>
              <a:t>算法不同的是，</a:t>
            </a:r>
            <a:r>
              <a:rPr lang="en-US" altLang="zh-CN" b="0" i="0" dirty="0">
                <a:effectLst/>
                <a:latin typeface="-apple-system"/>
              </a:rPr>
              <a:t>S-POP</a:t>
            </a:r>
            <a:r>
              <a:rPr lang="zh-CN" altLang="en-US" b="0" i="0" dirty="0">
                <a:effectLst/>
                <a:latin typeface="-apple-system"/>
              </a:rPr>
              <a:t>算法仅考虑了当前会话中出现过的商品，而没有考虑用户历史行为数据。因此，</a:t>
            </a:r>
            <a:r>
              <a:rPr lang="en-US" altLang="zh-CN" b="0" i="0" dirty="0">
                <a:effectLst/>
                <a:latin typeface="-apple-system"/>
              </a:rPr>
              <a:t>S-POP</a:t>
            </a:r>
            <a:r>
              <a:rPr lang="zh-CN" altLang="en-US" b="0" i="0" dirty="0">
                <a:effectLst/>
                <a:latin typeface="-apple-system"/>
              </a:rPr>
              <a:t>算法通常被用作基准算法来评估其他基于会话的推荐算法在当前会话上的性能。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Item-KNN</a:t>
            </a:r>
            <a:r>
              <a:rPr lang="zh-CN" altLang="en-US" b="0" i="0" dirty="0">
                <a:effectLst/>
                <a:latin typeface="-apple-system"/>
              </a:rPr>
              <a:t>是一种基于物品的推荐算法，它使用余弦相似度来推荐与用户最后点击商品相似的商品。具体来说，该算法会计算用户最后点击的商品与训练数据集中所有其他商品之间的余弦相似度，并将相似度最高的</a:t>
            </a:r>
            <a:r>
              <a:rPr lang="en-US" altLang="zh-CN" b="0" i="0" dirty="0">
                <a:effectLst/>
                <a:latin typeface="-apple-system"/>
              </a:rPr>
              <a:t>K</a:t>
            </a:r>
            <a:r>
              <a:rPr lang="zh-CN" altLang="en-US" b="0" i="0" dirty="0">
                <a:effectLst/>
                <a:latin typeface="-apple-system"/>
              </a:rPr>
              <a:t>个商品作为推荐结果返回给用户。由于</a:t>
            </a:r>
            <a:r>
              <a:rPr lang="en-US" altLang="zh-CN" b="0" i="0" dirty="0">
                <a:effectLst/>
                <a:latin typeface="-apple-system"/>
              </a:rPr>
              <a:t>Item-KNN</a:t>
            </a:r>
            <a:r>
              <a:rPr lang="zh-CN" altLang="en-US" b="0" i="0" dirty="0">
                <a:effectLst/>
                <a:latin typeface="-apple-system"/>
              </a:rPr>
              <a:t>算法仅考虑了用户最后点击的商品，而没有考虑用户历史行为数据，因此它通常被用作基准算法来评估其他基于会话的推荐算法在低</a:t>
            </a:r>
            <a:r>
              <a:rPr lang="en-US" altLang="zh-CN" b="0" i="0" dirty="0">
                <a:effectLst/>
                <a:latin typeface="-apple-system"/>
              </a:rPr>
              <a:t>K</a:t>
            </a:r>
            <a:r>
              <a:rPr lang="zh-CN" altLang="en-US" b="0" i="0" dirty="0">
                <a:effectLst/>
                <a:latin typeface="-apple-system"/>
              </a:rPr>
              <a:t>值下的性能。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SGINM</a:t>
            </a:r>
            <a:r>
              <a:rPr lang="zh-CN" altLang="en-US" b="0" i="0" dirty="0">
                <a:effectLst/>
                <a:latin typeface="-apple-system"/>
              </a:rPr>
              <a:t>是一种基于深度学习的推荐算法，它将全局偏好、局部偏好和通用兴趣相结合来进一步提高推荐性能。具体来说，该算法使用图神经网络（</a:t>
            </a:r>
            <a:r>
              <a:rPr lang="en-US" altLang="zh-CN" b="0" i="0" dirty="0">
                <a:effectLst/>
                <a:latin typeface="-apple-system"/>
              </a:rPr>
              <a:t>GNN</a:t>
            </a:r>
            <a:r>
              <a:rPr lang="zh-CN" altLang="en-US" b="0" i="0" dirty="0">
                <a:effectLst/>
                <a:latin typeface="-apple-system"/>
              </a:rPr>
              <a:t>）来建模用户行为序列之间的复杂关系，并使用注意力机制（</a:t>
            </a:r>
            <a:r>
              <a:rPr lang="en-US" altLang="zh-CN" b="0" i="0" dirty="0">
                <a:effectLst/>
                <a:latin typeface="-apple-system"/>
              </a:rPr>
              <a:t>Attention</a:t>
            </a:r>
            <a:r>
              <a:rPr lang="zh-CN" altLang="en-US" b="0" i="0" dirty="0">
                <a:effectLst/>
                <a:latin typeface="-apple-system"/>
              </a:rPr>
              <a:t>）来自适应地聚焦于最相关的部分。此外，</a:t>
            </a:r>
            <a:r>
              <a:rPr lang="en-US" altLang="zh-CN" b="0" i="0" dirty="0">
                <a:effectLst/>
                <a:latin typeface="-apple-system"/>
              </a:rPr>
              <a:t>SGINM</a:t>
            </a:r>
            <a:r>
              <a:rPr lang="zh-CN" altLang="en-US" b="0" i="0" dirty="0">
                <a:effectLst/>
                <a:latin typeface="-apple-system"/>
              </a:rPr>
              <a:t>算法还引入了一个通用兴趣向量，用于捕捉用户对所有商品的整体偏好。通过将全局偏好、局部偏好和通用兴趣相结合，</a:t>
            </a:r>
            <a:r>
              <a:rPr lang="en-US" altLang="zh-CN" b="0" i="0" dirty="0">
                <a:effectLst/>
                <a:latin typeface="-apple-system"/>
              </a:rPr>
              <a:t>SGINM</a:t>
            </a:r>
            <a:r>
              <a:rPr lang="zh-CN" altLang="en-US" b="0" i="0" dirty="0">
                <a:effectLst/>
                <a:latin typeface="-apple-system"/>
              </a:rPr>
              <a:t>算法能够</a:t>
            </a:r>
            <a:endParaRPr lang="zh-CN" altLang="en-US" dirty="0"/>
          </a:p>
        </p:txBody>
      </p:sp>
      <p:sp>
        <p:nvSpPr>
          <p:cNvPr id="4" name="灯片编号占位符 3"/>
          <p:cNvSpPr>
            <a:spLocks noGrp="1"/>
          </p:cNvSpPr>
          <p:nvPr>
            <p:ph type="sldNum" sz="quarter" idx="5"/>
          </p:nvPr>
        </p:nvSpPr>
        <p:spPr/>
        <p:txBody>
          <a:bodyPr/>
          <a:lstStyle/>
          <a:p>
            <a:fld id="{C1F1F848-433E-4DF7-A2C0-4347CC5AAE9B}" type="slidenum">
              <a:rPr lang="zh-CN" altLang="en-US" smtClean="0"/>
              <a:t>11</a:t>
            </a:fld>
            <a:endParaRPr lang="zh-CN" altLang="en-US"/>
          </a:p>
        </p:txBody>
      </p:sp>
    </p:spTree>
    <p:extLst>
      <p:ext uri="{BB962C8B-B14F-4D97-AF65-F5344CB8AC3E}">
        <p14:creationId xmlns:p14="http://schemas.microsoft.com/office/powerpoint/2010/main" val="3822207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POP</a:t>
            </a:r>
            <a:r>
              <a:rPr lang="zh-CN" altLang="en-US" b="0" i="0" dirty="0">
                <a:effectLst/>
                <a:latin typeface="-apple-system"/>
              </a:rPr>
              <a:t>是一种传统的推荐算法，它推荐训练数据集中最受欢迎的商品。具体来说，该算法会对训练数据集中的所有商品按照它们被点击、购买或评分的次数进行排序，然后将排名靠前的商品作为推荐结果返回给用户。由于</a:t>
            </a:r>
            <a:r>
              <a:rPr lang="en-US" altLang="zh-CN" b="0" i="0" dirty="0">
                <a:effectLst/>
                <a:latin typeface="-apple-system"/>
              </a:rPr>
              <a:t>POP</a:t>
            </a:r>
            <a:r>
              <a:rPr lang="zh-CN" altLang="en-US" b="0" i="0" dirty="0">
                <a:effectLst/>
                <a:latin typeface="-apple-system"/>
              </a:rPr>
              <a:t>算法非常简单且易于实现，因此它通常被用作基准算法来评估其他推荐算法的性能。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S-POP</a:t>
            </a:r>
            <a:r>
              <a:rPr lang="zh-CN" altLang="en-US" b="0" i="0" dirty="0">
                <a:effectLst/>
                <a:latin typeface="-apple-system"/>
              </a:rPr>
              <a:t>是一种基于会话的推荐算法，它仅在当前会话中推荐最受欢迎的商品。具体来说，该算法会对当前会话中出现过的所有商品按照它们被点击、购买或评分的次数进行排序，然后将排名靠前的商品作为推荐结果返回给用户。与</a:t>
            </a:r>
            <a:r>
              <a:rPr lang="en-US" altLang="zh-CN" b="0" i="0" dirty="0">
                <a:effectLst/>
                <a:latin typeface="-apple-system"/>
              </a:rPr>
              <a:t>POP</a:t>
            </a:r>
            <a:r>
              <a:rPr lang="zh-CN" altLang="en-US" b="0" i="0" dirty="0">
                <a:effectLst/>
                <a:latin typeface="-apple-system"/>
              </a:rPr>
              <a:t>算法不同的是，</a:t>
            </a:r>
            <a:r>
              <a:rPr lang="en-US" altLang="zh-CN" b="0" i="0" dirty="0">
                <a:effectLst/>
                <a:latin typeface="-apple-system"/>
              </a:rPr>
              <a:t>S-POP</a:t>
            </a:r>
            <a:r>
              <a:rPr lang="zh-CN" altLang="en-US" b="0" i="0" dirty="0">
                <a:effectLst/>
                <a:latin typeface="-apple-system"/>
              </a:rPr>
              <a:t>算法仅考虑了当前会话中出现过的商品，而没有考虑用户历史行为数据。因此，</a:t>
            </a:r>
            <a:r>
              <a:rPr lang="en-US" altLang="zh-CN" b="0" i="0" dirty="0">
                <a:effectLst/>
                <a:latin typeface="-apple-system"/>
              </a:rPr>
              <a:t>S-POP</a:t>
            </a:r>
            <a:r>
              <a:rPr lang="zh-CN" altLang="en-US" b="0" i="0" dirty="0">
                <a:effectLst/>
                <a:latin typeface="-apple-system"/>
              </a:rPr>
              <a:t>算法通常被用作基准算法来评估其他基于会话的推荐算法在当前会话上的性能。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Item-KNN</a:t>
            </a:r>
            <a:r>
              <a:rPr lang="zh-CN" altLang="en-US" b="0" i="0" dirty="0">
                <a:effectLst/>
                <a:latin typeface="-apple-system"/>
              </a:rPr>
              <a:t>是一种基于物品的推荐算法，它使用余弦相似度来推荐与用户最后点击商品相似的商品。具体来说，该算法会计算用户最后点击的商品与训练数据集中所有其他商品之间的余弦相似度，并将相似度最高的</a:t>
            </a:r>
            <a:r>
              <a:rPr lang="en-US" altLang="zh-CN" b="0" i="0" dirty="0">
                <a:effectLst/>
                <a:latin typeface="-apple-system"/>
              </a:rPr>
              <a:t>K</a:t>
            </a:r>
            <a:r>
              <a:rPr lang="zh-CN" altLang="en-US" b="0" i="0" dirty="0">
                <a:effectLst/>
                <a:latin typeface="-apple-system"/>
              </a:rPr>
              <a:t>个商品作为推荐结果返回给用户。由于</a:t>
            </a:r>
            <a:r>
              <a:rPr lang="en-US" altLang="zh-CN" b="0" i="0" dirty="0">
                <a:effectLst/>
                <a:latin typeface="-apple-system"/>
              </a:rPr>
              <a:t>Item-KNN</a:t>
            </a:r>
            <a:r>
              <a:rPr lang="zh-CN" altLang="en-US" b="0" i="0" dirty="0">
                <a:effectLst/>
                <a:latin typeface="-apple-system"/>
              </a:rPr>
              <a:t>算法仅考虑了用户最后点击的商品，而没有考虑用户历史行为数据，因此它通常被用作基准算法来评估其他基于会话的推荐算法在低</a:t>
            </a:r>
            <a:r>
              <a:rPr lang="en-US" altLang="zh-CN" b="0" i="0" dirty="0">
                <a:effectLst/>
                <a:latin typeface="-apple-system"/>
              </a:rPr>
              <a:t>K</a:t>
            </a:r>
            <a:r>
              <a:rPr lang="zh-CN" altLang="en-US" b="0" i="0" dirty="0">
                <a:effectLst/>
                <a:latin typeface="-apple-system"/>
              </a:rPr>
              <a:t>值下的性能。</a:t>
            </a:r>
            <a:endParaRPr lang="en-US" altLang="zh-CN" b="0" i="0" dirty="0">
              <a:effectLst/>
              <a:latin typeface="-apple-system"/>
            </a:endParaRPr>
          </a:p>
          <a:p>
            <a:endParaRPr lang="en-US" altLang="zh-CN" b="0" i="0" dirty="0">
              <a:effectLst/>
              <a:latin typeface="-apple-system"/>
            </a:endParaRPr>
          </a:p>
          <a:p>
            <a:r>
              <a:rPr lang="en-US" altLang="zh-CN" b="0" i="0" dirty="0">
                <a:effectLst/>
                <a:latin typeface="-apple-system"/>
              </a:rPr>
              <a:t>SGINM</a:t>
            </a:r>
            <a:r>
              <a:rPr lang="zh-CN" altLang="en-US" b="0" i="0" dirty="0">
                <a:effectLst/>
                <a:latin typeface="-apple-system"/>
              </a:rPr>
              <a:t>是一种基于深度学习的推荐算法，它将全局偏好、局部偏好和通用兴趣相结合来进一步提高推荐性能。具体来说，该算法使用图神经网络（</a:t>
            </a:r>
            <a:r>
              <a:rPr lang="en-US" altLang="zh-CN" b="0" i="0" dirty="0">
                <a:effectLst/>
                <a:latin typeface="-apple-system"/>
              </a:rPr>
              <a:t>GNN</a:t>
            </a:r>
            <a:r>
              <a:rPr lang="zh-CN" altLang="en-US" b="0" i="0" dirty="0">
                <a:effectLst/>
                <a:latin typeface="-apple-system"/>
              </a:rPr>
              <a:t>）来建模用户行为序列之间的复杂关系，并使用注意力机制（</a:t>
            </a:r>
            <a:r>
              <a:rPr lang="en-US" altLang="zh-CN" b="0" i="0" dirty="0">
                <a:effectLst/>
                <a:latin typeface="-apple-system"/>
              </a:rPr>
              <a:t>Attention</a:t>
            </a:r>
            <a:r>
              <a:rPr lang="zh-CN" altLang="en-US" b="0" i="0" dirty="0">
                <a:effectLst/>
                <a:latin typeface="-apple-system"/>
              </a:rPr>
              <a:t>）来自适应地聚焦于最相关的部分。此外，</a:t>
            </a:r>
            <a:r>
              <a:rPr lang="en-US" altLang="zh-CN" b="0" i="0" dirty="0">
                <a:effectLst/>
                <a:latin typeface="-apple-system"/>
              </a:rPr>
              <a:t>SGINM</a:t>
            </a:r>
            <a:r>
              <a:rPr lang="zh-CN" altLang="en-US" b="0" i="0" dirty="0">
                <a:effectLst/>
                <a:latin typeface="-apple-system"/>
              </a:rPr>
              <a:t>算法还引入了一个通用兴趣向量，用于捕捉用户对所有商品的整体偏好。通过将全局偏好、局部偏好和通用兴趣相结合，</a:t>
            </a:r>
            <a:r>
              <a:rPr lang="en-US" altLang="zh-CN" b="0" i="0" dirty="0">
                <a:effectLst/>
                <a:latin typeface="-apple-system"/>
              </a:rPr>
              <a:t>SGINM</a:t>
            </a:r>
            <a:r>
              <a:rPr lang="zh-CN" altLang="en-US" b="0" i="0" dirty="0">
                <a:effectLst/>
                <a:latin typeface="-apple-system"/>
              </a:rPr>
              <a:t>算法能够</a:t>
            </a:r>
            <a:endParaRPr lang="zh-CN" altLang="en-US" dirty="0"/>
          </a:p>
        </p:txBody>
      </p:sp>
      <p:sp>
        <p:nvSpPr>
          <p:cNvPr id="4" name="灯片编号占位符 3"/>
          <p:cNvSpPr>
            <a:spLocks noGrp="1"/>
          </p:cNvSpPr>
          <p:nvPr>
            <p:ph type="sldNum" sz="quarter" idx="5"/>
          </p:nvPr>
        </p:nvSpPr>
        <p:spPr/>
        <p:txBody>
          <a:bodyPr/>
          <a:lstStyle/>
          <a:p>
            <a:fld id="{C1F1F848-433E-4DF7-A2C0-4347CC5AAE9B}" type="slidenum">
              <a:rPr lang="zh-CN" altLang="en-US" smtClean="0"/>
              <a:t>12</a:t>
            </a:fld>
            <a:endParaRPr lang="zh-CN" altLang="en-US"/>
          </a:p>
        </p:txBody>
      </p:sp>
    </p:spTree>
    <p:extLst>
      <p:ext uri="{BB962C8B-B14F-4D97-AF65-F5344CB8AC3E}">
        <p14:creationId xmlns:p14="http://schemas.microsoft.com/office/powerpoint/2010/main" val="297320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8760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129468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620634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0954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4217514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43050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249467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1313773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274234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34099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27727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3092944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35040840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1460685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296635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17775754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C243401-893F-4D98-B230-56B42E2163BB}" type="datetimeFigureOut">
              <a:rPr lang="zh-CN" altLang="en-US" smtClean="0"/>
              <a:t>2023/4/14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153993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C243401-893F-4D98-B230-56B42E2163BB}" type="datetimeFigureOut">
              <a:rPr lang="zh-CN" altLang="en-US" smtClean="0"/>
              <a:t>2023/4/14</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2D9E258-3D5F-473F-ADDF-0B7B4AFB40CC}" type="slidenum">
              <a:rPr lang="zh-CN" altLang="en-US" smtClean="0"/>
              <a:t>‹#›</a:t>
            </a:fld>
            <a:endParaRPr lang="zh-CN" altLang="en-US"/>
          </a:p>
        </p:txBody>
      </p:sp>
    </p:spTree>
    <p:extLst>
      <p:ext uri="{BB962C8B-B14F-4D97-AF65-F5344CB8AC3E}">
        <p14:creationId xmlns:p14="http://schemas.microsoft.com/office/powerpoint/2010/main" val="292862929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B6DE61F7-A679-4FF3-B087-F3218AF9BA4F}"/>
              </a:ext>
            </a:extLst>
          </p:cNvPr>
          <p:cNvSpPr>
            <a:spLocks noGrp="1"/>
          </p:cNvSpPr>
          <p:nvPr>
            <p:ph type="subTitle" idx="1"/>
          </p:nvPr>
        </p:nvSpPr>
        <p:spPr>
          <a:xfrm>
            <a:off x="10121639" y="6149762"/>
            <a:ext cx="1867919" cy="486631"/>
          </a:xfrm>
        </p:spPr>
        <p:txBody>
          <a:bodyPr/>
          <a:lstStyle/>
          <a:p>
            <a:r>
              <a:rPr lang="zh-CN" altLang="en-US" dirty="0">
                <a:solidFill>
                  <a:schemeClr val="tx1"/>
                </a:solidFill>
                <a:latin typeface="得意黑" pitchFamily="2" charset="-122"/>
                <a:ea typeface="得意黑" pitchFamily="2" charset="-122"/>
              </a:rPr>
              <a:t>汇报人： 杨显鹏</a:t>
            </a:r>
          </a:p>
        </p:txBody>
      </p:sp>
      <p:sp>
        <p:nvSpPr>
          <p:cNvPr id="7" name="文本框 6">
            <a:extLst>
              <a:ext uri="{FF2B5EF4-FFF2-40B4-BE49-F238E27FC236}">
                <a16:creationId xmlns:a16="http://schemas.microsoft.com/office/drawing/2014/main" id="{AAD6BBFF-02D3-4140-BE2A-AA95C3200453}"/>
              </a:ext>
            </a:extLst>
          </p:cNvPr>
          <p:cNvSpPr txBox="1"/>
          <p:nvPr/>
        </p:nvSpPr>
        <p:spPr>
          <a:xfrm>
            <a:off x="547734" y="3429000"/>
            <a:ext cx="10017562" cy="1569660"/>
          </a:xfrm>
          <a:prstGeom prst="rect">
            <a:avLst/>
          </a:prstGeom>
          <a:noFill/>
        </p:spPr>
        <p:txBody>
          <a:bodyPr wrap="square">
            <a:spAutoFit/>
          </a:bodyPr>
          <a:lstStyle/>
          <a:p>
            <a:r>
              <a:rPr lang="en-US" altLang="zh-CN" sz="3200" b="0" i="0" dirty="0">
                <a:effectLst/>
                <a:latin typeface="得意黑" pitchFamily="2" charset="-122"/>
                <a:ea typeface="得意黑" pitchFamily="2" charset="-122"/>
              </a:rPr>
              <a:t>Improving graph neural network </a:t>
            </a:r>
          </a:p>
          <a:p>
            <a:r>
              <a:rPr lang="en-US" altLang="zh-CN" sz="3200" b="0" i="0" dirty="0">
                <a:effectLst/>
                <a:latin typeface="得意黑" pitchFamily="2" charset="-122"/>
                <a:ea typeface="得意黑" pitchFamily="2" charset="-122"/>
              </a:rPr>
              <a:t>for session-based recommendation system </a:t>
            </a:r>
          </a:p>
          <a:p>
            <a:r>
              <a:rPr lang="en-US" altLang="zh-CN" sz="3200" b="0" i="0" dirty="0">
                <a:effectLst/>
                <a:latin typeface="得意黑" pitchFamily="2" charset="-122"/>
                <a:ea typeface="得意黑" pitchFamily="2" charset="-122"/>
              </a:rPr>
              <a:t>via non-sequential interactions</a:t>
            </a:r>
            <a:endParaRPr lang="zh-CN" altLang="en-US" sz="3200" dirty="0">
              <a:latin typeface="得意黑" pitchFamily="2" charset="-122"/>
              <a:ea typeface="得意黑" pitchFamily="2" charset="-122"/>
            </a:endParaRPr>
          </a:p>
        </p:txBody>
      </p:sp>
      <p:sp>
        <p:nvSpPr>
          <p:cNvPr id="9" name="文本框 8">
            <a:extLst>
              <a:ext uri="{FF2B5EF4-FFF2-40B4-BE49-F238E27FC236}">
                <a16:creationId xmlns:a16="http://schemas.microsoft.com/office/drawing/2014/main" id="{247196C7-B0AB-494C-812F-2292781B640E}"/>
              </a:ext>
            </a:extLst>
          </p:cNvPr>
          <p:cNvSpPr txBox="1"/>
          <p:nvPr/>
        </p:nvSpPr>
        <p:spPr>
          <a:xfrm>
            <a:off x="547734" y="5045839"/>
            <a:ext cx="6104586" cy="369332"/>
          </a:xfrm>
          <a:prstGeom prst="rect">
            <a:avLst/>
          </a:prstGeom>
          <a:noFill/>
        </p:spPr>
        <p:txBody>
          <a:bodyPr wrap="square">
            <a:spAutoFit/>
          </a:bodyPr>
          <a:lstStyle/>
          <a:p>
            <a:r>
              <a:rPr lang="zh-CN" altLang="en-US" b="0" i="0" dirty="0">
                <a:effectLst/>
                <a:latin typeface="微软雅黑" panose="020B0503020204020204" pitchFamily="34" charset="-122"/>
                <a:ea typeface="微软雅黑" panose="020B0503020204020204" pitchFamily="34" charset="-122"/>
              </a:rPr>
              <a:t>通过非顺序交互改进基于会话推荐系统的图形神经网络</a:t>
            </a:r>
            <a:endParaRPr lang="zh-CN" altLang="en-US" dirty="0"/>
          </a:p>
        </p:txBody>
      </p:sp>
      <p:pic>
        <p:nvPicPr>
          <p:cNvPr id="10" name="图片 9">
            <a:extLst>
              <a:ext uri="{FF2B5EF4-FFF2-40B4-BE49-F238E27FC236}">
                <a16:creationId xmlns:a16="http://schemas.microsoft.com/office/drawing/2014/main" id="{F5A6C127-C030-494E-9B3B-B5A7FED186C5}"/>
              </a:ext>
            </a:extLst>
          </p:cNvPr>
          <p:cNvPicPr>
            <a:picLocks noChangeAspect="1"/>
          </p:cNvPicPr>
          <p:nvPr/>
        </p:nvPicPr>
        <p:blipFill>
          <a:blip r:embed="rId3"/>
          <a:stretch>
            <a:fillRect/>
          </a:stretch>
        </p:blipFill>
        <p:spPr>
          <a:xfrm>
            <a:off x="547734" y="426838"/>
            <a:ext cx="5825594" cy="2465045"/>
          </a:xfrm>
          <a:prstGeom prst="rect">
            <a:avLst/>
          </a:prstGeom>
        </p:spPr>
      </p:pic>
    </p:spTree>
    <p:extLst>
      <p:ext uri="{BB962C8B-B14F-4D97-AF65-F5344CB8AC3E}">
        <p14:creationId xmlns:p14="http://schemas.microsoft.com/office/powerpoint/2010/main" val="30496620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610E2-153E-437F-B7CE-BA06E681C003}"/>
              </a:ext>
            </a:extLst>
          </p:cNvPr>
          <p:cNvPicPr>
            <a:picLocks noChangeAspect="1"/>
          </p:cNvPicPr>
          <p:nvPr/>
        </p:nvPicPr>
        <p:blipFill>
          <a:blip r:embed="rId3"/>
          <a:stretch>
            <a:fillRect/>
          </a:stretch>
        </p:blipFill>
        <p:spPr>
          <a:xfrm>
            <a:off x="448381" y="597226"/>
            <a:ext cx="11295238" cy="3552381"/>
          </a:xfrm>
          <a:prstGeom prst="rect">
            <a:avLst/>
          </a:prstGeom>
        </p:spPr>
      </p:pic>
      <p:sp>
        <p:nvSpPr>
          <p:cNvPr id="4" name="文本框 3">
            <a:extLst>
              <a:ext uri="{FF2B5EF4-FFF2-40B4-BE49-F238E27FC236}">
                <a16:creationId xmlns:a16="http://schemas.microsoft.com/office/drawing/2014/main" id="{6803E14C-D521-4E80-B29D-FAC939BEFF64}"/>
              </a:ext>
            </a:extLst>
          </p:cNvPr>
          <p:cNvSpPr txBox="1"/>
          <p:nvPr/>
        </p:nvSpPr>
        <p:spPr>
          <a:xfrm>
            <a:off x="636638" y="4396319"/>
            <a:ext cx="9411930" cy="369332"/>
          </a:xfrm>
          <a:prstGeom prst="rect">
            <a:avLst/>
          </a:prstGeom>
          <a:noFill/>
        </p:spPr>
        <p:txBody>
          <a:bodyPr wrap="square">
            <a:spAutoFit/>
          </a:bodyPr>
          <a:lstStyle/>
          <a:p>
            <a:r>
              <a:rPr lang="en-US" altLang="zh-CN" b="0" i="0">
                <a:effectLst/>
                <a:latin typeface="-apple-system"/>
              </a:rPr>
              <a:t>Precision@k</a:t>
            </a:r>
            <a:r>
              <a:rPr lang="zh-CN" altLang="en-US" b="0" i="0">
                <a:effectLst/>
                <a:latin typeface="-apple-system"/>
              </a:rPr>
              <a:t>表示在前</a:t>
            </a:r>
            <a:r>
              <a:rPr lang="en-US" altLang="zh-CN" b="0" i="0">
                <a:effectLst/>
                <a:latin typeface="-apple-system"/>
              </a:rPr>
              <a:t>k</a:t>
            </a:r>
            <a:r>
              <a:rPr lang="zh-CN" altLang="en-US" b="0" i="0">
                <a:effectLst/>
                <a:latin typeface="-apple-system"/>
              </a:rPr>
              <a:t>个推荐商品中有多少个是用户实际点击过的商品</a:t>
            </a:r>
            <a:endParaRPr lang="zh-CN" altLang="en-US" dirty="0"/>
          </a:p>
        </p:txBody>
      </p:sp>
      <p:sp>
        <p:nvSpPr>
          <p:cNvPr id="6" name="文本框 5">
            <a:extLst>
              <a:ext uri="{FF2B5EF4-FFF2-40B4-BE49-F238E27FC236}">
                <a16:creationId xmlns:a16="http://schemas.microsoft.com/office/drawing/2014/main" id="{77187F6F-B7AE-4BDF-AE50-B5DDECF78749}"/>
              </a:ext>
            </a:extLst>
          </p:cNvPr>
          <p:cNvSpPr txBox="1"/>
          <p:nvPr/>
        </p:nvSpPr>
        <p:spPr>
          <a:xfrm>
            <a:off x="636638" y="5012363"/>
            <a:ext cx="8438536" cy="369332"/>
          </a:xfrm>
          <a:prstGeom prst="rect">
            <a:avLst/>
          </a:prstGeom>
          <a:noFill/>
        </p:spPr>
        <p:txBody>
          <a:bodyPr wrap="square">
            <a:spAutoFit/>
          </a:bodyPr>
          <a:lstStyle/>
          <a:p>
            <a:r>
              <a:rPr lang="en-US" altLang="zh-CN" b="0" i="0" dirty="0">
                <a:effectLst/>
                <a:latin typeface="-apple-system"/>
              </a:rPr>
              <a:t>MRR</a:t>
            </a:r>
            <a:r>
              <a:rPr lang="zh-CN" altLang="en-US" b="0" i="0" dirty="0">
                <a:effectLst/>
                <a:latin typeface="-apple-system"/>
              </a:rPr>
              <a:t>表示在所有推荐商品中，用户实际点击的第一个商品出现的位置的倒数；</a:t>
            </a:r>
            <a:endParaRPr lang="zh-CN" altLang="en-US" dirty="0"/>
          </a:p>
        </p:txBody>
      </p:sp>
      <p:sp>
        <p:nvSpPr>
          <p:cNvPr id="7" name="矩形 6">
            <a:extLst>
              <a:ext uri="{FF2B5EF4-FFF2-40B4-BE49-F238E27FC236}">
                <a16:creationId xmlns:a16="http://schemas.microsoft.com/office/drawing/2014/main" id="{B160C50E-E598-4C2D-94FB-53B339BA69A4}"/>
              </a:ext>
            </a:extLst>
          </p:cNvPr>
          <p:cNvSpPr/>
          <p:nvPr/>
        </p:nvSpPr>
        <p:spPr>
          <a:xfrm>
            <a:off x="702860" y="1965278"/>
            <a:ext cx="10147110" cy="19789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FD5E5D-48BF-4C9F-851E-F9B457B7F060}"/>
              </a:ext>
            </a:extLst>
          </p:cNvPr>
          <p:cNvSpPr txBox="1"/>
          <p:nvPr/>
        </p:nvSpPr>
        <p:spPr>
          <a:xfrm>
            <a:off x="8435436" y="3703576"/>
            <a:ext cx="380431" cy="369332"/>
          </a:xfrm>
          <a:prstGeom prst="rect">
            <a:avLst/>
          </a:prstGeom>
          <a:noFill/>
        </p:spPr>
        <p:txBody>
          <a:bodyPr wrap="square">
            <a:spAutoFit/>
          </a:bodyPr>
          <a:lstStyle/>
          <a:p>
            <a:r>
              <a:rPr lang="zh-CN" altLang="en-US" b="0" i="0" dirty="0">
                <a:effectLst/>
                <a:latin typeface="-apple-system"/>
              </a:rPr>
              <a:t>👍</a:t>
            </a:r>
            <a:endParaRPr lang="zh-CN" altLang="en-US" dirty="0"/>
          </a:p>
        </p:txBody>
      </p:sp>
      <p:sp>
        <p:nvSpPr>
          <p:cNvPr id="3" name="矩形 2">
            <a:extLst>
              <a:ext uri="{FF2B5EF4-FFF2-40B4-BE49-F238E27FC236}">
                <a16:creationId xmlns:a16="http://schemas.microsoft.com/office/drawing/2014/main" id="{6D95F912-DA30-421C-9683-C678A0723172}"/>
              </a:ext>
            </a:extLst>
          </p:cNvPr>
          <p:cNvSpPr/>
          <p:nvPr/>
        </p:nvSpPr>
        <p:spPr>
          <a:xfrm>
            <a:off x="8815867" y="3672798"/>
            <a:ext cx="3005951"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考虑了项目之间顺序转换</a:t>
            </a:r>
          </a:p>
        </p:txBody>
      </p:sp>
      <p:sp>
        <p:nvSpPr>
          <p:cNvPr id="5" name="左大括号 4">
            <a:extLst>
              <a:ext uri="{FF2B5EF4-FFF2-40B4-BE49-F238E27FC236}">
                <a16:creationId xmlns:a16="http://schemas.microsoft.com/office/drawing/2014/main" id="{43F51ADB-3A6C-4075-9B17-2C4B86600759}"/>
              </a:ext>
            </a:extLst>
          </p:cNvPr>
          <p:cNvSpPr/>
          <p:nvPr/>
        </p:nvSpPr>
        <p:spPr>
          <a:xfrm>
            <a:off x="504967" y="1683260"/>
            <a:ext cx="191345" cy="479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3999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610E2-153E-437F-B7CE-BA06E681C003}"/>
              </a:ext>
            </a:extLst>
          </p:cNvPr>
          <p:cNvPicPr>
            <a:picLocks noChangeAspect="1"/>
          </p:cNvPicPr>
          <p:nvPr/>
        </p:nvPicPr>
        <p:blipFill>
          <a:blip r:embed="rId3"/>
          <a:stretch>
            <a:fillRect/>
          </a:stretch>
        </p:blipFill>
        <p:spPr>
          <a:xfrm>
            <a:off x="391795" y="628371"/>
            <a:ext cx="11295238" cy="3552381"/>
          </a:xfrm>
          <a:prstGeom prst="rect">
            <a:avLst/>
          </a:prstGeom>
        </p:spPr>
      </p:pic>
      <p:sp>
        <p:nvSpPr>
          <p:cNvPr id="4" name="文本框 3">
            <a:extLst>
              <a:ext uri="{FF2B5EF4-FFF2-40B4-BE49-F238E27FC236}">
                <a16:creationId xmlns:a16="http://schemas.microsoft.com/office/drawing/2014/main" id="{6803E14C-D521-4E80-B29D-FAC939BEFF64}"/>
              </a:ext>
            </a:extLst>
          </p:cNvPr>
          <p:cNvSpPr txBox="1"/>
          <p:nvPr/>
        </p:nvSpPr>
        <p:spPr>
          <a:xfrm>
            <a:off x="636638" y="4396319"/>
            <a:ext cx="9411930" cy="369332"/>
          </a:xfrm>
          <a:prstGeom prst="rect">
            <a:avLst/>
          </a:prstGeom>
          <a:noFill/>
        </p:spPr>
        <p:txBody>
          <a:bodyPr wrap="square">
            <a:spAutoFit/>
          </a:bodyPr>
          <a:lstStyle/>
          <a:p>
            <a:r>
              <a:rPr lang="en-US" altLang="zh-CN" b="0" i="0">
                <a:effectLst/>
                <a:latin typeface="-apple-system"/>
              </a:rPr>
              <a:t>Precision@k</a:t>
            </a:r>
            <a:r>
              <a:rPr lang="zh-CN" altLang="en-US" b="0" i="0">
                <a:effectLst/>
                <a:latin typeface="-apple-system"/>
              </a:rPr>
              <a:t>表示在前</a:t>
            </a:r>
            <a:r>
              <a:rPr lang="en-US" altLang="zh-CN" b="0" i="0">
                <a:effectLst/>
                <a:latin typeface="-apple-system"/>
              </a:rPr>
              <a:t>k</a:t>
            </a:r>
            <a:r>
              <a:rPr lang="zh-CN" altLang="en-US" b="0" i="0">
                <a:effectLst/>
                <a:latin typeface="-apple-system"/>
              </a:rPr>
              <a:t>个推荐商品中有多少个是用户实际点击过的商品</a:t>
            </a:r>
            <a:endParaRPr lang="zh-CN" altLang="en-US" dirty="0"/>
          </a:p>
        </p:txBody>
      </p:sp>
      <p:sp>
        <p:nvSpPr>
          <p:cNvPr id="6" name="文本框 5">
            <a:extLst>
              <a:ext uri="{FF2B5EF4-FFF2-40B4-BE49-F238E27FC236}">
                <a16:creationId xmlns:a16="http://schemas.microsoft.com/office/drawing/2014/main" id="{77187F6F-B7AE-4BDF-AE50-B5DDECF78749}"/>
              </a:ext>
            </a:extLst>
          </p:cNvPr>
          <p:cNvSpPr txBox="1"/>
          <p:nvPr/>
        </p:nvSpPr>
        <p:spPr>
          <a:xfrm>
            <a:off x="636638" y="5012363"/>
            <a:ext cx="8438536" cy="369332"/>
          </a:xfrm>
          <a:prstGeom prst="rect">
            <a:avLst/>
          </a:prstGeom>
          <a:noFill/>
        </p:spPr>
        <p:txBody>
          <a:bodyPr wrap="square">
            <a:spAutoFit/>
          </a:bodyPr>
          <a:lstStyle/>
          <a:p>
            <a:r>
              <a:rPr lang="en-US" altLang="zh-CN" b="0" i="0" dirty="0">
                <a:effectLst/>
                <a:latin typeface="-apple-system"/>
              </a:rPr>
              <a:t>MRR</a:t>
            </a:r>
            <a:r>
              <a:rPr lang="zh-CN" altLang="en-US" b="0" i="0" dirty="0">
                <a:effectLst/>
                <a:latin typeface="-apple-system"/>
              </a:rPr>
              <a:t>表示在所有推荐商品中，用户实际点击的第一个商品出现的位置的倒数；</a:t>
            </a:r>
            <a:endParaRPr lang="zh-CN" altLang="en-US" dirty="0"/>
          </a:p>
        </p:txBody>
      </p:sp>
      <p:sp>
        <p:nvSpPr>
          <p:cNvPr id="7" name="矩形 6">
            <a:extLst>
              <a:ext uri="{FF2B5EF4-FFF2-40B4-BE49-F238E27FC236}">
                <a16:creationId xmlns:a16="http://schemas.microsoft.com/office/drawing/2014/main" id="{B160C50E-E598-4C2D-94FB-53B339BA69A4}"/>
              </a:ext>
            </a:extLst>
          </p:cNvPr>
          <p:cNvSpPr/>
          <p:nvPr/>
        </p:nvSpPr>
        <p:spPr>
          <a:xfrm>
            <a:off x="696036" y="2538484"/>
            <a:ext cx="10147110" cy="19789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12FD5E5D-48BF-4C9F-851E-F9B457B7F060}"/>
              </a:ext>
            </a:extLst>
          </p:cNvPr>
          <p:cNvSpPr txBox="1"/>
          <p:nvPr/>
        </p:nvSpPr>
        <p:spPr>
          <a:xfrm rot="10800000">
            <a:off x="6947564" y="3595854"/>
            <a:ext cx="380431" cy="369332"/>
          </a:xfrm>
          <a:prstGeom prst="rect">
            <a:avLst/>
          </a:prstGeom>
          <a:noFill/>
        </p:spPr>
        <p:txBody>
          <a:bodyPr wrap="square">
            <a:spAutoFit/>
          </a:bodyPr>
          <a:lstStyle/>
          <a:p>
            <a:r>
              <a:rPr lang="zh-CN" altLang="en-US" b="0" i="0" dirty="0">
                <a:effectLst/>
                <a:latin typeface="-apple-system"/>
              </a:rPr>
              <a:t>👍</a:t>
            </a:r>
            <a:endParaRPr lang="zh-CN" altLang="en-US" dirty="0"/>
          </a:p>
        </p:txBody>
      </p:sp>
      <p:sp>
        <p:nvSpPr>
          <p:cNvPr id="3" name="矩形 2">
            <a:extLst>
              <a:ext uri="{FF2B5EF4-FFF2-40B4-BE49-F238E27FC236}">
                <a16:creationId xmlns:a16="http://schemas.microsoft.com/office/drawing/2014/main" id="{6D95F912-DA30-421C-9683-C678A0723172}"/>
              </a:ext>
            </a:extLst>
          </p:cNvPr>
          <p:cNvSpPr/>
          <p:nvPr/>
        </p:nvSpPr>
        <p:spPr>
          <a:xfrm>
            <a:off x="7137780" y="3565076"/>
            <a:ext cx="4319516" cy="400110"/>
          </a:xfrm>
          <a:prstGeom prst="rect">
            <a:avLst/>
          </a:prstGeom>
          <a:noFill/>
        </p:spPr>
        <p:txBody>
          <a:bodyPr wrap="squar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没有考虑了项目之间全局和局部偏好</a:t>
            </a:r>
          </a:p>
        </p:txBody>
      </p:sp>
      <p:sp>
        <p:nvSpPr>
          <p:cNvPr id="5" name="左大括号 4">
            <a:extLst>
              <a:ext uri="{FF2B5EF4-FFF2-40B4-BE49-F238E27FC236}">
                <a16:creationId xmlns:a16="http://schemas.microsoft.com/office/drawing/2014/main" id="{43F51ADB-3A6C-4075-9B17-2C4B86600759}"/>
              </a:ext>
            </a:extLst>
          </p:cNvPr>
          <p:cNvSpPr/>
          <p:nvPr/>
        </p:nvSpPr>
        <p:spPr>
          <a:xfrm>
            <a:off x="504967" y="2538484"/>
            <a:ext cx="191069" cy="7779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4062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610E2-153E-437F-B7CE-BA06E681C003}"/>
              </a:ext>
            </a:extLst>
          </p:cNvPr>
          <p:cNvPicPr>
            <a:picLocks noChangeAspect="1"/>
          </p:cNvPicPr>
          <p:nvPr/>
        </p:nvPicPr>
        <p:blipFill>
          <a:blip r:embed="rId3"/>
          <a:stretch>
            <a:fillRect/>
          </a:stretch>
        </p:blipFill>
        <p:spPr>
          <a:xfrm>
            <a:off x="391795" y="505965"/>
            <a:ext cx="11295238" cy="3552381"/>
          </a:xfrm>
          <a:prstGeom prst="rect">
            <a:avLst/>
          </a:prstGeom>
        </p:spPr>
      </p:pic>
      <p:sp>
        <p:nvSpPr>
          <p:cNvPr id="4" name="文本框 3">
            <a:extLst>
              <a:ext uri="{FF2B5EF4-FFF2-40B4-BE49-F238E27FC236}">
                <a16:creationId xmlns:a16="http://schemas.microsoft.com/office/drawing/2014/main" id="{6803E14C-D521-4E80-B29D-FAC939BEFF64}"/>
              </a:ext>
            </a:extLst>
          </p:cNvPr>
          <p:cNvSpPr txBox="1"/>
          <p:nvPr/>
        </p:nvSpPr>
        <p:spPr>
          <a:xfrm>
            <a:off x="636638" y="4396319"/>
            <a:ext cx="9411930" cy="369332"/>
          </a:xfrm>
          <a:prstGeom prst="rect">
            <a:avLst/>
          </a:prstGeom>
          <a:noFill/>
        </p:spPr>
        <p:txBody>
          <a:bodyPr wrap="square">
            <a:spAutoFit/>
          </a:bodyPr>
          <a:lstStyle/>
          <a:p>
            <a:r>
              <a:rPr lang="en-US" altLang="zh-CN" b="0" i="0">
                <a:effectLst/>
                <a:latin typeface="-apple-system"/>
              </a:rPr>
              <a:t>Precision@k</a:t>
            </a:r>
            <a:r>
              <a:rPr lang="zh-CN" altLang="en-US" b="0" i="0">
                <a:effectLst/>
                <a:latin typeface="-apple-system"/>
              </a:rPr>
              <a:t>表示在前</a:t>
            </a:r>
            <a:r>
              <a:rPr lang="en-US" altLang="zh-CN" b="0" i="0">
                <a:effectLst/>
                <a:latin typeface="-apple-system"/>
              </a:rPr>
              <a:t>k</a:t>
            </a:r>
            <a:r>
              <a:rPr lang="zh-CN" altLang="en-US" b="0" i="0">
                <a:effectLst/>
                <a:latin typeface="-apple-system"/>
              </a:rPr>
              <a:t>个推荐商品中有多少个是用户实际点击过的商品</a:t>
            </a:r>
            <a:endParaRPr lang="zh-CN" altLang="en-US" dirty="0"/>
          </a:p>
        </p:txBody>
      </p:sp>
      <p:sp>
        <p:nvSpPr>
          <p:cNvPr id="6" name="文本框 5">
            <a:extLst>
              <a:ext uri="{FF2B5EF4-FFF2-40B4-BE49-F238E27FC236}">
                <a16:creationId xmlns:a16="http://schemas.microsoft.com/office/drawing/2014/main" id="{77187F6F-B7AE-4BDF-AE50-B5DDECF78749}"/>
              </a:ext>
            </a:extLst>
          </p:cNvPr>
          <p:cNvSpPr txBox="1"/>
          <p:nvPr/>
        </p:nvSpPr>
        <p:spPr>
          <a:xfrm>
            <a:off x="636638" y="5012363"/>
            <a:ext cx="8438536" cy="369332"/>
          </a:xfrm>
          <a:prstGeom prst="rect">
            <a:avLst/>
          </a:prstGeom>
          <a:noFill/>
        </p:spPr>
        <p:txBody>
          <a:bodyPr wrap="square">
            <a:spAutoFit/>
          </a:bodyPr>
          <a:lstStyle/>
          <a:p>
            <a:r>
              <a:rPr lang="en-US" altLang="zh-CN" b="0" i="0" dirty="0">
                <a:effectLst/>
                <a:latin typeface="-apple-system"/>
              </a:rPr>
              <a:t>MRR</a:t>
            </a:r>
            <a:r>
              <a:rPr lang="zh-CN" altLang="en-US" b="0" i="0" dirty="0">
                <a:effectLst/>
                <a:latin typeface="-apple-system"/>
              </a:rPr>
              <a:t>表示在所有推荐商品中，用户实际点击的第一个商品出现的位置的倒数；</a:t>
            </a:r>
            <a:endParaRPr lang="zh-CN" altLang="en-US" dirty="0"/>
          </a:p>
        </p:txBody>
      </p:sp>
      <p:sp>
        <p:nvSpPr>
          <p:cNvPr id="9" name="文本框 8">
            <a:extLst>
              <a:ext uri="{FF2B5EF4-FFF2-40B4-BE49-F238E27FC236}">
                <a16:creationId xmlns:a16="http://schemas.microsoft.com/office/drawing/2014/main" id="{12FD5E5D-48BF-4C9F-851E-F9B457B7F060}"/>
              </a:ext>
            </a:extLst>
          </p:cNvPr>
          <p:cNvSpPr txBox="1"/>
          <p:nvPr/>
        </p:nvSpPr>
        <p:spPr>
          <a:xfrm rot="10800000">
            <a:off x="6096000" y="3244334"/>
            <a:ext cx="380431" cy="369332"/>
          </a:xfrm>
          <a:prstGeom prst="rect">
            <a:avLst/>
          </a:prstGeom>
          <a:noFill/>
        </p:spPr>
        <p:txBody>
          <a:bodyPr wrap="square">
            <a:spAutoFit/>
          </a:bodyPr>
          <a:lstStyle/>
          <a:p>
            <a:r>
              <a:rPr lang="zh-CN" altLang="en-US" b="0" i="0" dirty="0">
                <a:effectLst/>
                <a:latin typeface="-apple-system"/>
              </a:rPr>
              <a:t>👍</a:t>
            </a:r>
            <a:endParaRPr lang="zh-CN" altLang="en-US" dirty="0"/>
          </a:p>
        </p:txBody>
      </p:sp>
      <p:sp>
        <p:nvSpPr>
          <p:cNvPr id="3" name="矩形 2">
            <a:extLst>
              <a:ext uri="{FF2B5EF4-FFF2-40B4-BE49-F238E27FC236}">
                <a16:creationId xmlns:a16="http://schemas.microsoft.com/office/drawing/2014/main" id="{6D95F912-DA30-421C-9683-C678A0723172}"/>
              </a:ext>
            </a:extLst>
          </p:cNvPr>
          <p:cNvSpPr/>
          <p:nvPr/>
        </p:nvSpPr>
        <p:spPr>
          <a:xfrm>
            <a:off x="5729052" y="3589483"/>
            <a:ext cx="4319516" cy="400110"/>
          </a:xfrm>
          <a:prstGeom prst="rect">
            <a:avLst/>
          </a:prstGeom>
          <a:noFill/>
        </p:spPr>
        <p:txBody>
          <a:bodyPr wrap="squar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用户更喜欢排名在前的项目</a:t>
            </a:r>
          </a:p>
        </p:txBody>
      </p:sp>
      <p:sp>
        <p:nvSpPr>
          <p:cNvPr id="5" name="左大括号 4">
            <a:extLst>
              <a:ext uri="{FF2B5EF4-FFF2-40B4-BE49-F238E27FC236}">
                <a16:creationId xmlns:a16="http://schemas.microsoft.com/office/drawing/2014/main" id="{43F51ADB-3A6C-4075-9B17-2C4B86600759}"/>
              </a:ext>
            </a:extLst>
          </p:cNvPr>
          <p:cNvSpPr/>
          <p:nvPr/>
        </p:nvSpPr>
        <p:spPr>
          <a:xfrm>
            <a:off x="504967" y="2538484"/>
            <a:ext cx="191069" cy="7779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21BDEE2-6811-4BB8-9FCD-7B5996DE6244}"/>
              </a:ext>
            </a:extLst>
          </p:cNvPr>
          <p:cNvSpPr txBox="1"/>
          <p:nvPr/>
        </p:nvSpPr>
        <p:spPr>
          <a:xfrm rot="10800000">
            <a:off x="9258015" y="3282287"/>
            <a:ext cx="380431" cy="369332"/>
          </a:xfrm>
          <a:prstGeom prst="rect">
            <a:avLst/>
          </a:prstGeom>
          <a:noFill/>
        </p:spPr>
        <p:txBody>
          <a:bodyPr wrap="square">
            <a:spAutoFit/>
          </a:bodyPr>
          <a:lstStyle/>
          <a:p>
            <a:r>
              <a:rPr lang="zh-CN" altLang="en-US" b="0" i="0" dirty="0">
                <a:effectLst/>
                <a:latin typeface="-apple-system"/>
              </a:rPr>
              <a:t>👍</a:t>
            </a:r>
            <a:endParaRPr lang="zh-CN" altLang="en-US" dirty="0"/>
          </a:p>
        </p:txBody>
      </p:sp>
    </p:spTree>
    <p:extLst>
      <p:ext uri="{BB962C8B-B14F-4D97-AF65-F5344CB8AC3E}">
        <p14:creationId xmlns:p14="http://schemas.microsoft.com/office/powerpoint/2010/main" val="3215411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77C73AC-5FE4-4E65-9F32-6C2F8813BC2B}"/>
              </a:ext>
            </a:extLst>
          </p:cNvPr>
          <p:cNvPicPr>
            <a:picLocks noChangeAspect="1"/>
          </p:cNvPicPr>
          <p:nvPr/>
        </p:nvPicPr>
        <p:blipFill>
          <a:blip r:embed="rId2"/>
          <a:stretch>
            <a:fillRect/>
          </a:stretch>
        </p:blipFill>
        <p:spPr>
          <a:xfrm>
            <a:off x="293425" y="219282"/>
            <a:ext cx="8969781" cy="6419435"/>
          </a:xfrm>
          <a:prstGeom prst="rect">
            <a:avLst/>
          </a:prstGeom>
        </p:spPr>
      </p:pic>
      <p:sp>
        <p:nvSpPr>
          <p:cNvPr id="5" name="矩形 4">
            <a:extLst>
              <a:ext uri="{FF2B5EF4-FFF2-40B4-BE49-F238E27FC236}">
                <a16:creationId xmlns:a16="http://schemas.microsoft.com/office/drawing/2014/main" id="{68DABFD8-ACCC-43D0-BB8D-AE6434B5FE53}"/>
              </a:ext>
            </a:extLst>
          </p:cNvPr>
          <p:cNvSpPr/>
          <p:nvPr/>
        </p:nvSpPr>
        <p:spPr>
          <a:xfrm>
            <a:off x="670004" y="3295402"/>
            <a:ext cx="8348354" cy="461665"/>
          </a:xfrm>
          <a:prstGeom prst="rect">
            <a:avLst/>
          </a:prstGeom>
          <a:noFill/>
        </p:spPr>
        <p:txBody>
          <a:bodyPr wrap="square" lIns="91440" tIns="45720" rIns="91440" bIns="45720">
            <a:spAutoFit/>
          </a:bodyPr>
          <a:lstStyle/>
          <a:p>
            <a:pPr algn="ctr"/>
            <a:r>
              <a:rPr lang="zh-CN" altLang="en-US" sz="2400" b="0" i="0" dirty="0">
                <a:solidFill>
                  <a:srgbClr val="000000"/>
                </a:solidFill>
                <a:effectLst/>
                <a:latin typeface="微软雅黑" panose="020B0503020204020204" pitchFamily="34" charset="-122"/>
                <a:ea typeface="微软雅黑" panose="020B0503020204020204" pitchFamily="34" charset="-122"/>
              </a:rPr>
              <a:t>表明模型没有准确地将最相关的项目放在推荐列表的顶部</a:t>
            </a:r>
            <a:endParaRPr lang="zh-CN" altLang="en-US" sz="2400" b="0" cap="none" spc="0" dirty="0">
              <a:ln w="0"/>
              <a:solidFill>
                <a:schemeClr val="accent1"/>
              </a:solidFill>
              <a:effectLst>
                <a:outerShdw blurRad="38100" dist="25400" dir="5400000" algn="ctr" rotWithShape="0">
                  <a:srgbClr val="6E747A">
                    <a:alpha val="43000"/>
                  </a:srgbClr>
                </a:outerShdw>
              </a:effectLst>
            </a:endParaRPr>
          </a:p>
        </p:txBody>
      </p:sp>
      <p:sp>
        <p:nvSpPr>
          <p:cNvPr id="6" name="矩形 5">
            <a:extLst>
              <a:ext uri="{FF2B5EF4-FFF2-40B4-BE49-F238E27FC236}">
                <a16:creationId xmlns:a16="http://schemas.microsoft.com/office/drawing/2014/main" id="{06D6BF15-38E9-460D-93D2-02C660103082}"/>
              </a:ext>
            </a:extLst>
          </p:cNvPr>
          <p:cNvSpPr/>
          <p:nvPr/>
        </p:nvSpPr>
        <p:spPr>
          <a:xfrm>
            <a:off x="670004" y="1351128"/>
            <a:ext cx="1186092" cy="19993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EAA272E-F6DC-4EAC-BC35-C2781AC22D53}"/>
              </a:ext>
            </a:extLst>
          </p:cNvPr>
          <p:cNvSpPr/>
          <p:nvPr/>
        </p:nvSpPr>
        <p:spPr>
          <a:xfrm>
            <a:off x="2002935" y="927478"/>
            <a:ext cx="1186092" cy="242304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50BB9B7-51FE-42E0-BD56-79C35B7DD0D0}"/>
              </a:ext>
            </a:extLst>
          </p:cNvPr>
          <p:cNvSpPr/>
          <p:nvPr/>
        </p:nvSpPr>
        <p:spPr>
          <a:xfrm>
            <a:off x="3335867" y="503829"/>
            <a:ext cx="1186092" cy="284669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27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253A3B-2AA9-4087-831F-AB3FFA7AD947}"/>
              </a:ext>
            </a:extLst>
          </p:cNvPr>
          <p:cNvPicPr>
            <a:picLocks noChangeAspect="1"/>
          </p:cNvPicPr>
          <p:nvPr/>
        </p:nvPicPr>
        <p:blipFill>
          <a:blip r:embed="rId2"/>
          <a:stretch>
            <a:fillRect/>
          </a:stretch>
        </p:blipFill>
        <p:spPr>
          <a:xfrm>
            <a:off x="312246" y="1363894"/>
            <a:ext cx="11076190" cy="2942857"/>
          </a:xfrm>
          <a:prstGeom prst="rect">
            <a:avLst/>
          </a:prstGeom>
        </p:spPr>
      </p:pic>
      <p:sp>
        <p:nvSpPr>
          <p:cNvPr id="4" name="文本框 3">
            <a:extLst>
              <a:ext uri="{FF2B5EF4-FFF2-40B4-BE49-F238E27FC236}">
                <a16:creationId xmlns:a16="http://schemas.microsoft.com/office/drawing/2014/main" id="{5E2B2ECD-F44F-4A1E-AE5C-DD1BD0D74259}"/>
              </a:ext>
            </a:extLst>
          </p:cNvPr>
          <p:cNvSpPr txBox="1"/>
          <p:nvPr/>
        </p:nvSpPr>
        <p:spPr>
          <a:xfrm>
            <a:off x="240542" y="699026"/>
            <a:ext cx="6103960" cy="369332"/>
          </a:xfrm>
          <a:prstGeom prst="rect">
            <a:avLst/>
          </a:prstGeom>
          <a:noFill/>
        </p:spPr>
        <p:txBody>
          <a:bodyPr wrap="square">
            <a:spAutoFit/>
          </a:bodyPr>
          <a:lstStyle/>
          <a:p>
            <a:r>
              <a:rPr lang="zh-CN" altLang="en-US" dirty="0"/>
              <a:t>Analysis on session length</a:t>
            </a:r>
          </a:p>
        </p:txBody>
      </p:sp>
      <p:sp>
        <p:nvSpPr>
          <p:cNvPr id="6" name="文本框 5">
            <a:extLst>
              <a:ext uri="{FF2B5EF4-FFF2-40B4-BE49-F238E27FC236}">
                <a16:creationId xmlns:a16="http://schemas.microsoft.com/office/drawing/2014/main" id="{A59FA6EC-D791-4437-8492-AAC11C296017}"/>
              </a:ext>
            </a:extLst>
          </p:cNvPr>
          <p:cNvSpPr txBox="1"/>
          <p:nvPr/>
        </p:nvSpPr>
        <p:spPr>
          <a:xfrm>
            <a:off x="240542" y="4602287"/>
            <a:ext cx="11076189" cy="1477328"/>
          </a:xfrm>
          <a:prstGeom prst="rect">
            <a:avLst/>
          </a:prstGeom>
          <a:noFill/>
        </p:spPr>
        <p:txBody>
          <a:bodyPr wrap="square">
            <a:spAutoFit/>
          </a:bodyPr>
          <a:lstStyle/>
          <a:p>
            <a:r>
              <a:rPr lang="zh-CN" altLang="en-US" b="0" i="0" dirty="0">
                <a:effectLst/>
                <a:latin typeface="-apple-system"/>
              </a:rPr>
              <a:t>实验将会话长度分为“短”和“长”两类，其中“短”会话长度不超过</a:t>
            </a:r>
            <a:r>
              <a:rPr lang="en-US" altLang="zh-CN" b="0" i="0" dirty="0">
                <a:effectLst/>
                <a:latin typeface="-apple-system"/>
              </a:rPr>
              <a:t>5</a:t>
            </a:r>
            <a:r>
              <a:rPr lang="zh-CN" altLang="en-US" b="0" i="0" dirty="0">
                <a:effectLst/>
                <a:latin typeface="-apple-system"/>
              </a:rPr>
              <a:t>，而“长”会话长度超过</a:t>
            </a:r>
            <a:r>
              <a:rPr lang="en-US" altLang="zh-CN" b="0" i="0" dirty="0">
                <a:effectLst/>
                <a:latin typeface="-apple-system"/>
              </a:rPr>
              <a:t>5</a:t>
            </a:r>
            <a:r>
              <a:rPr lang="zh-CN" altLang="en-US" b="0" i="0" dirty="0">
                <a:effectLst/>
                <a:latin typeface="-apple-system"/>
              </a:rPr>
              <a:t>。</a:t>
            </a:r>
            <a:endParaRPr lang="en-US" altLang="zh-CN" b="0" i="0" dirty="0">
              <a:effectLst/>
              <a:latin typeface="-apple-system"/>
            </a:endParaRPr>
          </a:p>
          <a:p>
            <a:r>
              <a:rPr lang="zh-CN" altLang="en-US" b="0" i="0" dirty="0">
                <a:effectLst/>
                <a:latin typeface="-apple-system"/>
              </a:rPr>
              <a:t>实验结果表明，在两个数据集上，“短”会话占总会话数的比例至少为</a:t>
            </a:r>
            <a:r>
              <a:rPr lang="en-US" altLang="zh-CN" b="0" i="0" dirty="0">
                <a:effectLst/>
                <a:latin typeface="-apple-system"/>
              </a:rPr>
              <a:t>70%</a:t>
            </a:r>
            <a:r>
              <a:rPr lang="zh-CN" altLang="en-US" b="0" i="0" dirty="0">
                <a:effectLst/>
                <a:latin typeface="-apple-system"/>
              </a:rPr>
              <a:t>，而“长”会话占比不到</a:t>
            </a:r>
            <a:r>
              <a:rPr lang="en-US" altLang="zh-CN" b="0" i="0" dirty="0">
                <a:effectLst/>
                <a:latin typeface="-apple-system"/>
              </a:rPr>
              <a:t>30%</a:t>
            </a:r>
            <a:r>
              <a:rPr lang="zh-CN" altLang="en-US" b="0" i="0" dirty="0">
                <a:effectLst/>
                <a:latin typeface="-apple-system"/>
              </a:rPr>
              <a:t>。</a:t>
            </a:r>
            <a:endParaRPr lang="en-US" altLang="zh-CN" b="0" i="0" dirty="0">
              <a:effectLst/>
              <a:latin typeface="-apple-system"/>
            </a:endParaRPr>
          </a:p>
          <a:p>
            <a:r>
              <a:rPr lang="zh-CN" altLang="en-US" b="0" i="0" dirty="0">
                <a:effectLst/>
                <a:latin typeface="-apple-system"/>
              </a:rPr>
              <a:t>由于深度学习模型需要大量的数据进行训练，因此预计它们在处理“长”会话时的性能将下降。</a:t>
            </a:r>
            <a:endParaRPr lang="en-US" altLang="zh-CN" b="0" i="0" dirty="0">
              <a:effectLst/>
              <a:latin typeface="-apple-system"/>
            </a:endParaRPr>
          </a:p>
          <a:p>
            <a:r>
              <a:rPr lang="zh-CN" altLang="en-US" b="0" i="0" dirty="0">
                <a:effectLst/>
                <a:latin typeface="-apple-system"/>
              </a:rPr>
              <a:t>实验结果表明，在</a:t>
            </a:r>
            <a:r>
              <a:rPr lang="en-US" altLang="zh-CN" b="0" i="0" dirty="0">
                <a:effectLst/>
                <a:latin typeface="-apple-system"/>
              </a:rPr>
              <a:t>P@20</a:t>
            </a:r>
            <a:r>
              <a:rPr lang="zh-CN" altLang="en-US" b="0" i="0" dirty="0">
                <a:effectLst/>
                <a:latin typeface="-apple-system"/>
              </a:rPr>
              <a:t>和</a:t>
            </a:r>
            <a:r>
              <a:rPr lang="en-US" altLang="zh-CN" b="0" i="0" dirty="0">
                <a:effectLst/>
                <a:latin typeface="-apple-system"/>
              </a:rPr>
              <a:t>MRR@20</a:t>
            </a:r>
            <a:r>
              <a:rPr lang="zh-CN" altLang="en-US" b="0" i="0" dirty="0">
                <a:effectLst/>
                <a:latin typeface="-apple-system"/>
              </a:rPr>
              <a:t>指标上，对于“短”会话，</a:t>
            </a:r>
            <a:endParaRPr lang="en-US" altLang="zh-CN" b="0" i="0" dirty="0">
              <a:effectLst/>
              <a:latin typeface="-apple-system"/>
            </a:endParaRPr>
          </a:p>
          <a:p>
            <a:r>
              <a:rPr lang="zh-CN" altLang="en-US" b="0" i="0" dirty="0">
                <a:effectLst/>
                <a:latin typeface="-apple-system"/>
              </a:rPr>
              <a:t>深度学习模型在两个数据集上都取得了轻微的改进。</a:t>
            </a:r>
            <a:endParaRPr lang="zh-CN" altLang="en-US" dirty="0"/>
          </a:p>
        </p:txBody>
      </p:sp>
    </p:spTree>
    <p:extLst>
      <p:ext uri="{BB962C8B-B14F-4D97-AF65-F5344CB8AC3E}">
        <p14:creationId xmlns:p14="http://schemas.microsoft.com/office/powerpoint/2010/main" val="132459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F25D967-8C6C-4097-B1C8-4261871629EE}"/>
              </a:ext>
            </a:extLst>
          </p:cNvPr>
          <p:cNvPicPr>
            <a:picLocks noChangeAspect="1"/>
          </p:cNvPicPr>
          <p:nvPr/>
        </p:nvPicPr>
        <p:blipFill>
          <a:blip r:embed="rId2"/>
          <a:stretch>
            <a:fillRect/>
          </a:stretch>
        </p:blipFill>
        <p:spPr>
          <a:xfrm>
            <a:off x="473809" y="1261580"/>
            <a:ext cx="10971428" cy="2533333"/>
          </a:xfrm>
          <a:prstGeom prst="rect">
            <a:avLst/>
          </a:prstGeom>
        </p:spPr>
      </p:pic>
      <p:sp>
        <p:nvSpPr>
          <p:cNvPr id="4" name="文本框 3">
            <a:extLst>
              <a:ext uri="{FF2B5EF4-FFF2-40B4-BE49-F238E27FC236}">
                <a16:creationId xmlns:a16="http://schemas.microsoft.com/office/drawing/2014/main" id="{7C65F37A-F2E4-47D1-805D-D61EAEB8E859}"/>
              </a:ext>
            </a:extLst>
          </p:cNvPr>
          <p:cNvSpPr txBox="1"/>
          <p:nvPr/>
        </p:nvSpPr>
        <p:spPr>
          <a:xfrm>
            <a:off x="473809" y="651259"/>
            <a:ext cx="6103960" cy="369332"/>
          </a:xfrm>
          <a:prstGeom prst="rect">
            <a:avLst/>
          </a:prstGeom>
          <a:noFill/>
        </p:spPr>
        <p:txBody>
          <a:bodyPr wrap="square">
            <a:spAutoFit/>
          </a:bodyPr>
          <a:lstStyle/>
          <a:p>
            <a:r>
              <a:rPr lang="zh-CN" altLang="en-US" dirty="0"/>
              <a:t> Analysis of different GRASER modules</a:t>
            </a:r>
          </a:p>
        </p:txBody>
      </p:sp>
    </p:spTree>
    <p:extLst>
      <p:ext uri="{BB962C8B-B14F-4D97-AF65-F5344CB8AC3E}">
        <p14:creationId xmlns:p14="http://schemas.microsoft.com/office/powerpoint/2010/main" val="43804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16C0738-4246-491F-80EE-C391B2E795F4}"/>
              </a:ext>
            </a:extLst>
          </p:cNvPr>
          <p:cNvSpPr txBox="1"/>
          <p:nvPr/>
        </p:nvSpPr>
        <p:spPr>
          <a:xfrm>
            <a:off x="431610" y="398776"/>
            <a:ext cx="6103960" cy="369332"/>
          </a:xfrm>
          <a:prstGeom prst="rect">
            <a:avLst/>
          </a:prstGeom>
          <a:noFill/>
        </p:spPr>
        <p:txBody>
          <a:bodyPr wrap="square">
            <a:spAutoFit/>
          </a:bodyPr>
          <a:lstStyle/>
          <a:p>
            <a:r>
              <a:rPr lang="zh-CN" altLang="en-US" dirty="0"/>
              <a:t>Analysis of different user preferences</a:t>
            </a:r>
          </a:p>
        </p:txBody>
      </p:sp>
      <p:pic>
        <p:nvPicPr>
          <p:cNvPr id="4" name="图片 3">
            <a:extLst>
              <a:ext uri="{FF2B5EF4-FFF2-40B4-BE49-F238E27FC236}">
                <a16:creationId xmlns:a16="http://schemas.microsoft.com/office/drawing/2014/main" id="{C7A46956-1901-41AD-9480-B0945E177379}"/>
              </a:ext>
            </a:extLst>
          </p:cNvPr>
          <p:cNvPicPr>
            <a:picLocks noChangeAspect="1"/>
          </p:cNvPicPr>
          <p:nvPr/>
        </p:nvPicPr>
        <p:blipFill>
          <a:blip r:embed="rId2"/>
          <a:stretch>
            <a:fillRect/>
          </a:stretch>
        </p:blipFill>
        <p:spPr>
          <a:xfrm>
            <a:off x="431610" y="1285834"/>
            <a:ext cx="10952381" cy="2771429"/>
          </a:xfrm>
          <a:prstGeom prst="rect">
            <a:avLst/>
          </a:prstGeom>
        </p:spPr>
      </p:pic>
      <p:sp>
        <p:nvSpPr>
          <p:cNvPr id="6" name="文本框 5">
            <a:extLst>
              <a:ext uri="{FF2B5EF4-FFF2-40B4-BE49-F238E27FC236}">
                <a16:creationId xmlns:a16="http://schemas.microsoft.com/office/drawing/2014/main" id="{A05CE371-6C4A-414E-AD73-75603FE5EBDD}"/>
              </a:ext>
            </a:extLst>
          </p:cNvPr>
          <p:cNvSpPr txBox="1"/>
          <p:nvPr/>
        </p:nvSpPr>
        <p:spPr>
          <a:xfrm>
            <a:off x="431610" y="4403130"/>
            <a:ext cx="9019465" cy="923330"/>
          </a:xfrm>
          <a:prstGeom prst="rect">
            <a:avLst/>
          </a:prstGeom>
          <a:noFill/>
        </p:spPr>
        <p:txBody>
          <a:bodyPr wrap="square">
            <a:spAutoFit/>
          </a:bodyPr>
          <a:lstStyle/>
          <a:p>
            <a:r>
              <a:rPr lang="zh-CN" altLang="en-US" b="0" i="0" dirty="0">
                <a:effectLst/>
                <a:latin typeface="-apple-system"/>
              </a:rPr>
              <a:t>本地用户偏好是指在</a:t>
            </a:r>
            <a:r>
              <a:rPr lang="en-US" altLang="zh-CN" b="0" i="0" dirty="0">
                <a:effectLst/>
                <a:latin typeface="-apple-system"/>
              </a:rPr>
              <a:t>GRASER</a:t>
            </a:r>
            <a:r>
              <a:rPr lang="zh-CN" altLang="en-US" b="0" i="0" dirty="0">
                <a:effectLst/>
                <a:latin typeface="-apple-system"/>
              </a:rPr>
              <a:t>模型中仅使用本地用户行为信息来计算最终会话表示的偏好。具体而言，在本地用户偏好中，只考虑了当前会话中的物品和上下文信息，而没有考虑全局用户行为信息。在表</a:t>
            </a:r>
            <a:r>
              <a:rPr lang="en-US" altLang="zh-CN" b="0" i="0" dirty="0">
                <a:effectLst/>
                <a:latin typeface="-apple-system"/>
              </a:rPr>
              <a:t>9</a:t>
            </a:r>
            <a:r>
              <a:rPr lang="zh-CN" altLang="en-US" b="0" i="0" dirty="0">
                <a:effectLst/>
                <a:latin typeface="-apple-system"/>
              </a:rPr>
              <a:t>中，我们将本地偏好指定为“</a:t>
            </a:r>
            <a:r>
              <a:rPr lang="en-US" altLang="zh-CN" b="0" i="0" dirty="0">
                <a:effectLst/>
                <a:latin typeface="-apple-system"/>
              </a:rPr>
              <a:t>local”</a:t>
            </a:r>
            <a:r>
              <a:rPr lang="zh-CN" altLang="en-US" b="0" i="0" dirty="0">
                <a:effectLst/>
                <a:latin typeface="-apple-system"/>
              </a:rPr>
              <a:t>。</a:t>
            </a:r>
            <a:endParaRPr lang="zh-CN" altLang="en-US" dirty="0"/>
          </a:p>
        </p:txBody>
      </p:sp>
    </p:spTree>
    <p:extLst>
      <p:ext uri="{BB962C8B-B14F-4D97-AF65-F5344CB8AC3E}">
        <p14:creationId xmlns:p14="http://schemas.microsoft.com/office/powerpoint/2010/main" val="270047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860602-87F2-40EC-A3FE-48083636F787}"/>
              </a:ext>
            </a:extLst>
          </p:cNvPr>
          <p:cNvSpPr txBox="1"/>
          <p:nvPr/>
        </p:nvSpPr>
        <p:spPr>
          <a:xfrm>
            <a:off x="411139" y="501134"/>
            <a:ext cx="6103960" cy="523220"/>
          </a:xfrm>
          <a:prstGeom prst="rect">
            <a:avLst/>
          </a:prstGeom>
          <a:noFill/>
        </p:spPr>
        <p:txBody>
          <a:bodyPr wrap="square">
            <a:spAutoFit/>
          </a:bodyPr>
          <a:lstStyle/>
          <a:p>
            <a:r>
              <a:rPr lang="en-US" altLang="zh-CN" sz="2800" b="0" i="0" dirty="0">
                <a:solidFill>
                  <a:srgbClr val="FFFFFF"/>
                </a:solidFill>
                <a:effectLst/>
                <a:latin typeface="得意黑" pitchFamily="2" charset="-122"/>
                <a:ea typeface="得意黑" pitchFamily="2" charset="-122"/>
              </a:rPr>
              <a:t>conclusion</a:t>
            </a:r>
            <a:endParaRPr lang="zh-CN" altLang="en-US" sz="2800" dirty="0">
              <a:latin typeface="得意黑" pitchFamily="2" charset="-122"/>
              <a:ea typeface="得意黑" pitchFamily="2" charset="-122"/>
            </a:endParaRPr>
          </a:p>
        </p:txBody>
      </p:sp>
      <p:sp>
        <p:nvSpPr>
          <p:cNvPr id="5" name="文本框 4">
            <a:extLst>
              <a:ext uri="{FF2B5EF4-FFF2-40B4-BE49-F238E27FC236}">
                <a16:creationId xmlns:a16="http://schemas.microsoft.com/office/drawing/2014/main" id="{4E466943-3018-4D1D-AEED-0D0BCBC960FF}"/>
              </a:ext>
            </a:extLst>
          </p:cNvPr>
          <p:cNvSpPr txBox="1"/>
          <p:nvPr/>
        </p:nvSpPr>
        <p:spPr>
          <a:xfrm>
            <a:off x="342899" y="1309132"/>
            <a:ext cx="10882384" cy="954107"/>
          </a:xfrm>
          <a:prstGeom prst="rect">
            <a:avLst/>
          </a:prstGeom>
          <a:noFill/>
        </p:spPr>
        <p:txBody>
          <a:bodyPr wrap="square">
            <a:spAutoFit/>
          </a:bodyPr>
          <a:lstStyle/>
          <a:p>
            <a:r>
              <a:rPr lang="zh-CN" altLang="en-US" sz="2800" dirty="0">
                <a:solidFill>
                  <a:srgbClr val="FFFFFF"/>
                </a:solidFill>
                <a:latin typeface="得意黑" pitchFamily="2" charset="-122"/>
                <a:ea typeface="得意黑" pitchFamily="2" charset="-122"/>
              </a:rPr>
              <a:t>本文提出了一种基于</a:t>
            </a:r>
            <a:r>
              <a:rPr lang="en-US" altLang="zh-CN" sz="2800" dirty="0">
                <a:solidFill>
                  <a:srgbClr val="FFFFFF"/>
                </a:solidFill>
                <a:latin typeface="得意黑" pitchFamily="2" charset="-122"/>
                <a:ea typeface="得意黑" pitchFamily="2" charset="-122"/>
              </a:rPr>
              <a:t>GNN</a:t>
            </a:r>
            <a:r>
              <a:rPr lang="zh-CN" altLang="en-US" sz="2800" dirty="0">
                <a:solidFill>
                  <a:srgbClr val="FFFFFF"/>
                </a:solidFill>
                <a:latin typeface="得意黑" pitchFamily="2" charset="-122"/>
                <a:ea typeface="得意黑" pitchFamily="2" charset="-122"/>
              </a:rPr>
              <a:t>的推荐模型</a:t>
            </a:r>
            <a:r>
              <a:rPr lang="en-US" altLang="zh-CN" sz="2800" dirty="0">
                <a:solidFill>
                  <a:srgbClr val="FFFFFF"/>
                </a:solidFill>
                <a:latin typeface="得意黑" pitchFamily="2" charset="-122"/>
                <a:ea typeface="得意黑" pitchFamily="2" charset="-122"/>
              </a:rPr>
              <a:t>GRASER</a:t>
            </a:r>
            <a:r>
              <a:rPr lang="zh-CN" altLang="en-US" sz="2800" dirty="0">
                <a:solidFill>
                  <a:srgbClr val="FFFFFF"/>
                </a:solidFill>
                <a:latin typeface="得意黑" pitchFamily="2" charset="-122"/>
                <a:ea typeface="得意黑" pitchFamily="2" charset="-122"/>
              </a:rPr>
              <a:t>，用于基于会话的推荐。</a:t>
            </a:r>
            <a:endParaRPr lang="en-US" altLang="zh-CN" sz="2800" dirty="0">
              <a:solidFill>
                <a:srgbClr val="FFFFFF"/>
              </a:solidFill>
              <a:latin typeface="得意黑" pitchFamily="2" charset="-122"/>
              <a:ea typeface="得意黑" pitchFamily="2" charset="-122"/>
            </a:endParaRPr>
          </a:p>
          <a:p>
            <a:r>
              <a:rPr lang="en-US" altLang="zh-CN" sz="2800" dirty="0">
                <a:solidFill>
                  <a:srgbClr val="FFFFFF"/>
                </a:solidFill>
                <a:latin typeface="得意黑" pitchFamily="2" charset="-122"/>
                <a:ea typeface="得意黑" pitchFamily="2" charset="-122"/>
              </a:rPr>
              <a:t>GRASER</a:t>
            </a:r>
            <a:r>
              <a:rPr lang="zh-CN" altLang="en-US" sz="2800" dirty="0">
                <a:solidFill>
                  <a:srgbClr val="FFFFFF"/>
                </a:solidFill>
                <a:latin typeface="得意黑" pitchFamily="2" charset="-122"/>
                <a:ea typeface="得意黑" pitchFamily="2" charset="-122"/>
              </a:rPr>
              <a:t>使用</a:t>
            </a:r>
            <a:r>
              <a:rPr lang="en-US" altLang="zh-CN" sz="2800" dirty="0">
                <a:solidFill>
                  <a:srgbClr val="FFFFFF"/>
                </a:solidFill>
                <a:latin typeface="得意黑" pitchFamily="2" charset="-122"/>
                <a:ea typeface="得意黑" pitchFamily="2" charset="-122"/>
              </a:rPr>
              <a:t>GNN</a:t>
            </a:r>
            <a:r>
              <a:rPr lang="zh-CN" altLang="en-US" sz="2800" dirty="0">
                <a:solidFill>
                  <a:srgbClr val="FFFFFF"/>
                </a:solidFill>
                <a:latin typeface="得意黑" pitchFamily="2" charset="-122"/>
                <a:ea typeface="得意黑" pitchFamily="2" charset="-122"/>
              </a:rPr>
              <a:t>来学习每个会话中项目之间的顺序和非顺序复杂转换关系</a:t>
            </a:r>
            <a:endParaRPr lang="zh-CN" altLang="en-US" dirty="0"/>
          </a:p>
        </p:txBody>
      </p:sp>
    </p:spTree>
    <p:extLst>
      <p:ext uri="{BB962C8B-B14F-4D97-AF65-F5344CB8AC3E}">
        <p14:creationId xmlns:p14="http://schemas.microsoft.com/office/powerpoint/2010/main" val="88650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135678-14F2-4D6A-B150-13217EFADAB1}"/>
              </a:ext>
            </a:extLst>
          </p:cNvPr>
          <p:cNvPicPr>
            <a:picLocks noChangeAspect="1"/>
          </p:cNvPicPr>
          <p:nvPr/>
        </p:nvPicPr>
        <p:blipFill>
          <a:blip r:embed="rId3"/>
          <a:stretch>
            <a:fillRect/>
          </a:stretch>
        </p:blipFill>
        <p:spPr>
          <a:xfrm>
            <a:off x="3103810" y="1196751"/>
            <a:ext cx="5872754" cy="3445996"/>
          </a:xfrm>
          <a:prstGeom prst="rect">
            <a:avLst/>
          </a:prstGeom>
        </p:spPr>
      </p:pic>
      <p:sp>
        <p:nvSpPr>
          <p:cNvPr id="5" name="文本框 4">
            <a:extLst>
              <a:ext uri="{FF2B5EF4-FFF2-40B4-BE49-F238E27FC236}">
                <a16:creationId xmlns:a16="http://schemas.microsoft.com/office/drawing/2014/main" id="{380B3E8B-43EC-49AB-BE43-A8E33448A337}"/>
              </a:ext>
            </a:extLst>
          </p:cNvPr>
          <p:cNvSpPr txBox="1"/>
          <p:nvPr/>
        </p:nvSpPr>
        <p:spPr>
          <a:xfrm>
            <a:off x="457200" y="418341"/>
            <a:ext cx="1577662" cy="523220"/>
          </a:xfrm>
          <a:prstGeom prst="rect">
            <a:avLst/>
          </a:prstGeom>
          <a:noFill/>
        </p:spPr>
        <p:txBody>
          <a:bodyPr wrap="square" rtlCol="0">
            <a:spAutoFit/>
          </a:bodyPr>
          <a:lstStyle/>
          <a:p>
            <a:r>
              <a:rPr lang="zh-CN" altLang="en-US" sz="2800" b="1" dirty="0">
                <a:latin typeface="得意黑" pitchFamily="2" charset="-122"/>
                <a:ea typeface="得意黑" pitchFamily="2" charset="-122"/>
              </a:rPr>
              <a:t>介绍</a:t>
            </a:r>
          </a:p>
        </p:txBody>
      </p:sp>
      <p:sp>
        <p:nvSpPr>
          <p:cNvPr id="7" name="文本框 6">
            <a:extLst>
              <a:ext uri="{FF2B5EF4-FFF2-40B4-BE49-F238E27FC236}">
                <a16:creationId xmlns:a16="http://schemas.microsoft.com/office/drawing/2014/main" id="{1F0D09E4-EC43-4146-B4DF-9243A871DB30}"/>
              </a:ext>
            </a:extLst>
          </p:cNvPr>
          <p:cNvSpPr txBox="1"/>
          <p:nvPr/>
        </p:nvSpPr>
        <p:spPr>
          <a:xfrm>
            <a:off x="2556455" y="4852860"/>
            <a:ext cx="6593984" cy="923330"/>
          </a:xfrm>
          <a:prstGeom prst="rect">
            <a:avLst/>
          </a:prstGeom>
          <a:noFill/>
        </p:spPr>
        <p:txBody>
          <a:bodyPr wrap="square">
            <a:spAutoFit/>
          </a:bodyPr>
          <a:lstStyle/>
          <a:p>
            <a:r>
              <a:rPr lang="en-US" altLang="zh-CN" b="0" i="0" dirty="0">
                <a:effectLst/>
                <a:latin typeface="得意黑" pitchFamily="2" charset="-122"/>
                <a:ea typeface="得意黑" pitchFamily="2" charset="-122"/>
              </a:rPr>
              <a:t>	</a:t>
            </a:r>
            <a:r>
              <a:rPr lang="zh-CN" altLang="en-US" b="0" i="0" dirty="0">
                <a:effectLst/>
                <a:latin typeface="得意黑" pitchFamily="2" charset="-122"/>
                <a:ea typeface="得意黑" pitchFamily="2" charset="-122"/>
              </a:rPr>
              <a:t>在电子商务网站等应用场景中，用户的行为往往是非顺序的，即用户可能会在同一会话中多次浏览同一个商品或者跳转到不同的商品页面。</a:t>
            </a:r>
            <a:endParaRPr lang="en-US" altLang="zh-CN" b="0" i="0" dirty="0">
              <a:effectLst/>
              <a:latin typeface="得意黑" pitchFamily="2" charset="-122"/>
              <a:ea typeface="得意黑" pitchFamily="2" charset="-122"/>
            </a:endParaRPr>
          </a:p>
          <a:p>
            <a:r>
              <a:rPr lang="en-US" altLang="zh-CN" b="0" i="0" dirty="0">
                <a:effectLst/>
                <a:latin typeface="得意黑" pitchFamily="2" charset="-122"/>
                <a:ea typeface="得意黑" pitchFamily="2" charset="-122"/>
              </a:rPr>
              <a:t>	</a:t>
            </a:r>
            <a:r>
              <a:rPr lang="zh-CN" altLang="en-US" b="0" i="0" dirty="0">
                <a:effectLst/>
                <a:latin typeface="得意黑" pitchFamily="2" charset="-122"/>
                <a:ea typeface="得意黑" pitchFamily="2" charset="-122"/>
              </a:rPr>
              <a:t>因此，考虑非顺序交互可以更准确地捕捉用户行为，并提高推荐性能。</a:t>
            </a:r>
            <a:endParaRPr lang="zh-CN" altLang="en-US" dirty="0">
              <a:latin typeface="得意黑" pitchFamily="2" charset="-122"/>
              <a:ea typeface="得意黑" pitchFamily="2" charset="-122"/>
            </a:endParaRPr>
          </a:p>
        </p:txBody>
      </p:sp>
    </p:spTree>
    <p:extLst>
      <p:ext uri="{BB962C8B-B14F-4D97-AF65-F5344CB8AC3E}">
        <p14:creationId xmlns:p14="http://schemas.microsoft.com/office/powerpoint/2010/main" val="274277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012951-274A-473A-A096-E92B736B7A4D}"/>
              </a:ext>
            </a:extLst>
          </p:cNvPr>
          <p:cNvSpPr txBox="1"/>
          <p:nvPr/>
        </p:nvSpPr>
        <p:spPr>
          <a:xfrm>
            <a:off x="386367" y="482957"/>
            <a:ext cx="925253" cy="646331"/>
          </a:xfrm>
          <a:prstGeom prst="rect">
            <a:avLst/>
          </a:prstGeom>
          <a:noFill/>
        </p:spPr>
        <p:txBody>
          <a:bodyPr wrap="none" rtlCol="0">
            <a:spAutoFit/>
          </a:bodyPr>
          <a:lstStyle/>
          <a:p>
            <a:r>
              <a:rPr lang="zh-CN" altLang="en-US" sz="3600" b="1" dirty="0">
                <a:latin typeface="得意黑" pitchFamily="2" charset="-122"/>
                <a:ea typeface="得意黑" pitchFamily="2" charset="-122"/>
              </a:rPr>
              <a:t>方法</a:t>
            </a:r>
          </a:p>
        </p:txBody>
      </p:sp>
      <p:grpSp>
        <p:nvGrpSpPr>
          <p:cNvPr id="13" name="组合 12">
            <a:extLst>
              <a:ext uri="{FF2B5EF4-FFF2-40B4-BE49-F238E27FC236}">
                <a16:creationId xmlns:a16="http://schemas.microsoft.com/office/drawing/2014/main" id="{9CEC7CBB-C8A1-470B-BC29-A5F0ABFC904E}"/>
              </a:ext>
            </a:extLst>
          </p:cNvPr>
          <p:cNvGrpSpPr/>
          <p:nvPr/>
        </p:nvGrpSpPr>
        <p:grpSpPr>
          <a:xfrm>
            <a:off x="422979" y="2824627"/>
            <a:ext cx="8469883" cy="3086151"/>
            <a:chOff x="422979" y="2824627"/>
            <a:chExt cx="8469883" cy="3086151"/>
          </a:xfrm>
        </p:grpSpPr>
        <p:sp>
          <p:nvSpPr>
            <p:cNvPr id="5" name="文本框 4">
              <a:extLst>
                <a:ext uri="{FF2B5EF4-FFF2-40B4-BE49-F238E27FC236}">
                  <a16:creationId xmlns:a16="http://schemas.microsoft.com/office/drawing/2014/main" id="{8FEED2F3-5786-4180-AB7F-7CE04985FAB6}"/>
                </a:ext>
              </a:extLst>
            </p:cNvPr>
            <p:cNvSpPr txBox="1"/>
            <p:nvPr/>
          </p:nvSpPr>
          <p:spPr>
            <a:xfrm>
              <a:off x="422979" y="2845088"/>
              <a:ext cx="2311756" cy="369332"/>
            </a:xfrm>
            <a:prstGeom prst="rect">
              <a:avLst/>
            </a:prstGeom>
            <a:noFill/>
          </p:spPr>
          <p:txBody>
            <a:bodyPr wrap="square">
              <a:spAutoFit/>
            </a:bodyPr>
            <a:lstStyle/>
            <a:p>
              <a:r>
                <a:rPr lang="zh-CN" altLang="en-US" b="1" i="0" dirty="0">
                  <a:effectLst/>
                  <a:latin typeface="-apple-system"/>
                </a:rPr>
                <a:t>非顺序交互建模方法</a:t>
              </a:r>
              <a:r>
                <a:rPr lang="zh-CN" altLang="en-US" b="0" i="0" dirty="0">
                  <a:effectLst/>
                  <a:latin typeface="-apple-system"/>
                </a:rPr>
                <a:t>：</a:t>
              </a:r>
              <a:endParaRPr lang="zh-CN" altLang="en-US" dirty="0"/>
            </a:p>
          </p:txBody>
        </p:sp>
        <p:sp>
          <p:nvSpPr>
            <p:cNvPr id="7" name="文本框 6">
              <a:extLst>
                <a:ext uri="{FF2B5EF4-FFF2-40B4-BE49-F238E27FC236}">
                  <a16:creationId xmlns:a16="http://schemas.microsoft.com/office/drawing/2014/main" id="{08A13A02-31B9-4171-AF57-A970FA7AF6CA}"/>
                </a:ext>
              </a:extLst>
            </p:cNvPr>
            <p:cNvSpPr txBox="1"/>
            <p:nvPr/>
          </p:nvSpPr>
          <p:spPr>
            <a:xfrm>
              <a:off x="422979" y="4289603"/>
              <a:ext cx="2197872" cy="369332"/>
            </a:xfrm>
            <a:prstGeom prst="rect">
              <a:avLst/>
            </a:prstGeom>
            <a:noFill/>
          </p:spPr>
          <p:txBody>
            <a:bodyPr wrap="square">
              <a:spAutoFit/>
            </a:bodyPr>
            <a:lstStyle/>
            <a:p>
              <a:r>
                <a:rPr lang="zh-CN" altLang="en-US" b="1" i="0" dirty="0">
                  <a:effectLst/>
                  <a:latin typeface="-apple-system"/>
                </a:rPr>
                <a:t>会话通用兴趣机制 ：</a:t>
              </a:r>
              <a:endParaRPr lang="zh-CN" altLang="en-US" b="1" dirty="0"/>
            </a:p>
          </p:txBody>
        </p:sp>
        <p:sp>
          <p:nvSpPr>
            <p:cNvPr id="9" name="文本框 8">
              <a:extLst>
                <a:ext uri="{FF2B5EF4-FFF2-40B4-BE49-F238E27FC236}">
                  <a16:creationId xmlns:a16="http://schemas.microsoft.com/office/drawing/2014/main" id="{45F2F9AD-AE04-498C-B49F-EEFF96037DD1}"/>
                </a:ext>
              </a:extLst>
            </p:cNvPr>
            <p:cNvSpPr txBox="1"/>
            <p:nvPr/>
          </p:nvSpPr>
          <p:spPr>
            <a:xfrm>
              <a:off x="2788276" y="2824627"/>
              <a:ext cx="6104586" cy="830997"/>
            </a:xfrm>
            <a:prstGeom prst="rect">
              <a:avLst/>
            </a:prstGeom>
            <a:noFill/>
          </p:spPr>
          <p:txBody>
            <a:bodyPr wrap="square">
              <a:spAutoFit/>
            </a:bodyPr>
            <a:lstStyle/>
            <a:p>
              <a:r>
                <a:rPr lang="en-US" altLang="zh-CN" sz="1600" b="0" i="0" dirty="0">
                  <a:effectLst/>
                  <a:latin typeface="宋体" panose="02010600030101010101" pitchFamily="2" charset="-122"/>
                  <a:ea typeface="宋体" panose="02010600030101010101" pitchFamily="2" charset="-122"/>
                </a:rPr>
                <a:t>	</a:t>
              </a:r>
              <a:r>
                <a:rPr lang="zh-CN" altLang="en-US" sz="1600" b="0" i="0" dirty="0">
                  <a:effectLst/>
                  <a:latin typeface="宋体" panose="02010600030101010101" pitchFamily="2" charset="-122"/>
                  <a:ea typeface="宋体" panose="02010600030101010101" pitchFamily="2" charset="-122"/>
                </a:rPr>
                <a:t>该方法使用了基于图神经网络（</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）的技术，在一个图上对所有商品进行编码，并通过消息传递机制来更新每个节点（即每个商品）的表示。</a:t>
              </a:r>
              <a:endParaRPr lang="zh-CN" altLang="en-US" sz="1600" dirty="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2A3D2AD0-3D13-42C6-B6F7-3E38DDFA53F0}"/>
                </a:ext>
              </a:extLst>
            </p:cNvPr>
            <p:cNvSpPr txBox="1"/>
            <p:nvPr/>
          </p:nvSpPr>
          <p:spPr>
            <a:xfrm>
              <a:off x="2734735" y="4341118"/>
              <a:ext cx="6104586" cy="1569660"/>
            </a:xfrm>
            <a:prstGeom prst="rect">
              <a:avLst/>
            </a:prstGeom>
            <a:noFill/>
          </p:spPr>
          <p:txBody>
            <a:bodyPr wrap="square">
              <a:spAutoFit/>
            </a:bodyPr>
            <a:lstStyle/>
            <a:p>
              <a:r>
                <a:rPr lang="en-US" altLang="zh-CN" sz="1600" b="0" i="0" dirty="0">
                  <a:effectLst/>
                  <a:latin typeface="宋体" panose="02010600030101010101" pitchFamily="2" charset="-122"/>
                  <a:ea typeface="宋体" panose="02010600030101010101" pitchFamily="2" charset="-122"/>
                </a:rPr>
                <a:t>	</a:t>
              </a:r>
              <a:r>
                <a:rPr lang="zh-CN" altLang="en-US" sz="1600" b="0" i="0" dirty="0">
                  <a:effectLst/>
                  <a:latin typeface="宋体" panose="02010600030101010101" pitchFamily="2" charset="-122"/>
                  <a:ea typeface="宋体" panose="02010600030101010101" pitchFamily="2" charset="-122"/>
                </a:rPr>
                <a:t>该机制首先将当前会话中的所有商品与用户历史行为序列中的所有商品进行相似度计算，并得到一个权重向量。</a:t>
              </a:r>
              <a:endParaRPr lang="en-US" altLang="zh-CN" sz="1600" b="0" i="0" dirty="0">
                <a:effectLst/>
                <a:latin typeface="宋体" panose="02010600030101010101" pitchFamily="2" charset="-122"/>
                <a:ea typeface="宋体" panose="02010600030101010101" pitchFamily="2" charset="-122"/>
              </a:endParaRPr>
            </a:p>
            <a:p>
              <a:r>
                <a:rPr lang="en-US" altLang="zh-CN" sz="1600" b="0" i="0" dirty="0">
                  <a:effectLst/>
                  <a:latin typeface="宋体" panose="02010600030101010101" pitchFamily="2" charset="-122"/>
                  <a:ea typeface="宋体" panose="02010600030101010101" pitchFamily="2" charset="-122"/>
                </a:rPr>
                <a:t>	</a:t>
              </a:r>
              <a:r>
                <a:rPr lang="zh-CN" altLang="en-US" sz="1600" b="0" i="0" dirty="0">
                  <a:effectLst/>
                  <a:latin typeface="宋体" panose="02010600030101010101" pitchFamily="2" charset="-122"/>
                  <a:ea typeface="宋体" panose="02010600030101010101" pitchFamily="2" charset="-122"/>
                </a:rPr>
                <a:t>然后，通过注意力机制将该权重向量应用到当前会话中的所有商品上，并得到一个加权后的当前会话商品表示。</a:t>
              </a:r>
              <a:endParaRPr lang="en-US" altLang="zh-CN" sz="1600" b="0" i="0" dirty="0">
                <a:effectLst/>
                <a:latin typeface="宋体" panose="02010600030101010101" pitchFamily="2" charset="-122"/>
                <a:ea typeface="宋体" panose="02010600030101010101" pitchFamily="2" charset="-122"/>
              </a:endParaRPr>
            </a:p>
            <a:p>
              <a:r>
                <a:rPr lang="en-US" altLang="zh-CN" sz="1600" b="0" i="0" dirty="0">
                  <a:effectLst/>
                  <a:latin typeface="宋体" panose="02010600030101010101" pitchFamily="2" charset="-122"/>
                  <a:ea typeface="宋体" panose="02010600030101010101" pitchFamily="2" charset="-122"/>
                </a:rPr>
                <a:t>	</a:t>
              </a:r>
              <a:r>
                <a:rPr lang="zh-CN" altLang="en-US" sz="1600" b="0" i="0" dirty="0">
                  <a:effectLst/>
                  <a:latin typeface="宋体" panose="02010600030101010101" pitchFamily="2" charset="-122"/>
                  <a:ea typeface="宋体" panose="02010600030101010101" pitchFamily="2" charset="-122"/>
                </a:rPr>
                <a:t>最终，根据加权后的表示对当前会话中的所有商品进行排序并输出推荐结果。</a:t>
              </a:r>
              <a:endParaRPr lang="zh-CN" altLang="en-US" sz="1600" dirty="0">
                <a:latin typeface="宋体" panose="02010600030101010101" pitchFamily="2" charset="-122"/>
                <a:ea typeface="宋体" panose="02010600030101010101" pitchFamily="2" charset="-122"/>
              </a:endParaRPr>
            </a:p>
          </p:txBody>
        </p:sp>
      </p:grpSp>
      <p:pic>
        <p:nvPicPr>
          <p:cNvPr id="12" name="图片 11">
            <a:extLst>
              <a:ext uri="{FF2B5EF4-FFF2-40B4-BE49-F238E27FC236}">
                <a16:creationId xmlns:a16="http://schemas.microsoft.com/office/drawing/2014/main" id="{BCA687B0-4178-4552-96C4-3A6381D70F1B}"/>
              </a:ext>
            </a:extLst>
          </p:cNvPr>
          <p:cNvPicPr>
            <a:picLocks noChangeAspect="1"/>
          </p:cNvPicPr>
          <p:nvPr/>
        </p:nvPicPr>
        <p:blipFill>
          <a:blip r:embed="rId3"/>
          <a:stretch>
            <a:fillRect/>
          </a:stretch>
        </p:blipFill>
        <p:spPr>
          <a:xfrm>
            <a:off x="2885907" y="193938"/>
            <a:ext cx="5802241" cy="2336252"/>
          </a:xfrm>
          <a:prstGeom prst="rect">
            <a:avLst/>
          </a:prstGeom>
        </p:spPr>
      </p:pic>
    </p:spTree>
    <p:extLst>
      <p:ext uri="{BB962C8B-B14F-4D97-AF65-F5344CB8AC3E}">
        <p14:creationId xmlns:p14="http://schemas.microsoft.com/office/powerpoint/2010/main" val="127302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1E70A6-2113-41D3-860E-55BABD72339F}"/>
              </a:ext>
            </a:extLst>
          </p:cNvPr>
          <p:cNvPicPr>
            <a:picLocks noChangeAspect="1"/>
          </p:cNvPicPr>
          <p:nvPr/>
        </p:nvPicPr>
        <p:blipFill>
          <a:blip r:embed="rId2"/>
          <a:stretch>
            <a:fillRect/>
          </a:stretch>
        </p:blipFill>
        <p:spPr>
          <a:xfrm>
            <a:off x="910286" y="224230"/>
            <a:ext cx="6971444" cy="2784737"/>
          </a:xfrm>
          <a:prstGeom prst="rect">
            <a:avLst/>
          </a:prstGeom>
        </p:spPr>
      </p:pic>
      <p:sp>
        <p:nvSpPr>
          <p:cNvPr id="7" name="箭头: 下 6">
            <a:extLst>
              <a:ext uri="{FF2B5EF4-FFF2-40B4-BE49-F238E27FC236}">
                <a16:creationId xmlns:a16="http://schemas.microsoft.com/office/drawing/2014/main" id="{D0881F9B-C551-4CD2-87FE-F00CA9C02B0D}"/>
              </a:ext>
            </a:extLst>
          </p:cNvPr>
          <p:cNvSpPr/>
          <p:nvPr/>
        </p:nvSpPr>
        <p:spPr>
          <a:xfrm rot="570812">
            <a:off x="1723390" y="1702277"/>
            <a:ext cx="582488" cy="13051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79C195C-7CF7-46B6-B1F2-8DACAA7CE96E}"/>
              </a:ext>
            </a:extLst>
          </p:cNvPr>
          <p:cNvSpPr txBox="1"/>
          <p:nvPr/>
        </p:nvSpPr>
        <p:spPr>
          <a:xfrm>
            <a:off x="281655" y="3059668"/>
            <a:ext cx="2954655" cy="369332"/>
          </a:xfrm>
          <a:prstGeom prst="rect">
            <a:avLst/>
          </a:prstGeom>
          <a:noFill/>
        </p:spPr>
        <p:txBody>
          <a:bodyPr wrap="none" rtlCol="0">
            <a:spAutoFit/>
          </a:bodyPr>
          <a:lstStyle/>
          <a:p>
            <a:r>
              <a:rPr lang="zh-CN" altLang="en-US" dirty="0"/>
              <a:t>将会话序列构建为图的形式</a:t>
            </a:r>
          </a:p>
        </p:txBody>
      </p:sp>
      <p:pic>
        <p:nvPicPr>
          <p:cNvPr id="9" name="图片 8">
            <a:extLst>
              <a:ext uri="{FF2B5EF4-FFF2-40B4-BE49-F238E27FC236}">
                <a16:creationId xmlns:a16="http://schemas.microsoft.com/office/drawing/2014/main" id="{780B2DA1-09F3-4A84-9873-AC464D7FF2CC}"/>
              </a:ext>
            </a:extLst>
          </p:cNvPr>
          <p:cNvPicPr>
            <a:picLocks noChangeAspect="1"/>
          </p:cNvPicPr>
          <p:nvPr/>
        </p:nvPicPr>
        <p:blipFill>
          <a:blip r:embed="rId3"/>
          <a:stretch>
            <a:fillRect/>
          </a:stretch>
        </p:blipFill>
        <p:spPr>
          <a:xfrm>
            <a:off x="657837" y="3732764"/>
            <a:ext cx="2202289" cy="2065359"/>
          </a:xfrm>
          <a:prstGeom prst="rect">
            <a:avLst/>
          </a:prstGeom>
        </p:spPr>
      </p:pic>
      <p:pic>
        <p:nvPicPr>
          <p:cNvPr id="2" name="图片 1">
            <a:extLst>
              <a:ext uri="{FF2B5EF4-FFF2-40B4-BE49-F238E27FC236}">
                <a16:creationId xmlns:a16="http://schemas.microsoft.com/office/drawing/2014/main" id="{7D078738-8591-4594-A61F-4E180BC1C1E8}"/>
              </a:ext>
            </a:extLst>
          </p:cNvPr>
          <p:cNvPicPr>
            <a:picLocks noChangeAspect="1"/>
          </p:cNvPicPr>
          <p:nvPr/>
        </p:nvPicPr>
        <p:blipFill>
          <a:blip r:embed="rId4"/>
          <a:stretch>
            <a:fillRect/>
          </a:stretch>
        </p:blipFill>
        <p:spPr>
          <a:xfrm>
            <a:off x="3693411" y="3427793"/>
            <a:ext cx="7756468" cy="3430207"/>
          </a:xfrm>
          <a:prstGeom prst="rect">
            <a:avLst/>
          </a:prstGeom>
        </p:spPr>
      </p:pic>
    </p:spTree>
    <p:extLst>
      <p:ext uri="{BB962C8B-B14F-4D97-AF65-F5344CB8AC3E}">
        <p14:creationId xmlns:p14="http://schemas.microsoft.com/office/powerpoint/2010/main" val="3975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1E70A6-2113-41D3-860E-55BABD72339F}"/>
              </a:ext>
            </a:extLst>
          </p:cNvPr>
          <p:cNvPicPr>
            <a:picLocks noChangeAspect="1"/>
          </p:cNvPicPr>
          <p:nvPr/>
        </p:nvPicPr>
        <p:blipFill>
          <a:blip r:embed="rId2"/>
          <a:stretch>
            <a:fillRect/>
          </a:stretch>
        </p:blipFill>
        <p:spPr>
          <a:xfrm>
            <a:off x="2490139" y="333702"/>
            <a:ext cx="6675370" cy="2666470"/>
          </a:xfrm>
          <a:prstGeom prst="rect">
            <a:avLst/>
          </a:prstGeom>
        </p:spPr>
      </p:pic>
      <p:sp>
        <p:nvSpPr>
          <p:cNvPr id="7" name="箭头: 下 6">
            <a:extLst>
              <a:ext uri="{FF2B5EF4-FFF2-40B4-BE49-F238E27FC236}">
                <a16:creationId xmlns:a16="http://schemas.microsoft.com/office/drawing/2014/main" id="{D0881F9B-C551-4CD2-87FE-F00CA9C02B0D}"/>
              </a:ext>
            </a:extLst>
          </p:cNvPr>
          <p:cNvSpPr/>
          <p:nvPr/>
        </p:nvSpPr>
        <p:spPr>
          <a:xfrm rot="2028315">
            <a:off x="3444736" y="1683771"/>
            <a:ext cx="413173" cy="1374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79C195C-7CF7-46B6-B1F2-8DACAA7CE96E}"/>
              </a:ext>
            </a:extLst>
          </p:cNvPr>
          <p:cNvSpPr txBox="1"/>
          <p:nvPr/>
        </p:nvSpPr>
        <p:spPr>
          <a:xfrm>
            <a:off x="1064070" y="4091120"/>
            <a:ext cx="1569660" cy="369332"/>
          </a:xfrm>
          <a:prstGeom prst="rect">
            <a:avLst/>
          </a:prstGeom>
          <a:noFill/>
        </p:spPr>
        <p:txBody>
          <a:bodyPr wrap="none" rtlCol="0">
            <a:spAutoFit/>
          </a:bodyPr>
          <a:lstStyle/>
          <a:p>
            <a:r>
              <a:rPr lang="zh-CN" altLang="en-US" dirty="0">
                <a:latin typeface="-apple-system"/>
              </a:rPr>
              <a:t>一般兴趣模型</a:t>
            </a:r>
          </a:p>
        </p:txBody>
      </p:sp>
      <p:sp>
        <p:nvSpPr>
          <p:cNvPr id="5" name="左大括号 4">
            <a:extLst>
              <a:ext uri="{FF2B5EF4-FFF2-40B4-BE49-F238E27FC236}">
                <a16:creationId xmlns:a16="http://schemas.microsoft.com/office/drawing/2014/main" id="{2DCCA8C0-615B-4646-94DF-395D811F111F}"/>
              </a:ext>
            </a:extLst>
          </p:cNvPr>
          <p:cNvSpPr/>
          <p:nvPr/>
        </p:nvSpPr>
        <p:spPr>
          <a:xfrm>
            <a:off x="2910625" y="3429000"/>
            <a:ext cx="631311" cy="1693572"/>
          </a:xfrm>
          <a:prstGeom prst="leftBrace">
            <a:avLst/>
          </a:prstGeom>
          <a:noFill/>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0EC435B-B3E4-456F-84B2-F47F34861A4A}"/>
              </a:ext>
            </a:extLst>
          </p:cNvPr>
          <p:cNvSpPr txBox="1"/>
          <p:nvPr/>
        </p:nvSpPr>
        <p:spPr>
          <a:xfrm>
            <a:off x="3915177" y="3429000"/>
            <a:ext cx="1107996" cy="369332"/>
          </a:xfrm>
          <a:prstGeom prst="rect">
            <a:avLst/>
          </a:prstGeom>
          <a:noFill/>
        </p:spPr>
        <p:txBody>
          <a:bodyPr wrap="none" rtlCol="0">
            <a:spAutoFit/>
          </a:bodyPr>
          <a:lstStyle/>
          <a:p>
            <a:r>
              <a:rPr lang="zh-CN" altLang="en-US" dirty="0"/>
              <a:t>消息生成</a:t>
            </a:r>
          </a:p>
        </p:txBody>
      </p:sp>
      <p:sp>
        <p:nvSpPr>
          <p:cNvPr id="11" name="文本框 10">
            <a:extLst>
              <a:ext uri="{FF2B5EF4-FFF2-40B4-BE49-F238E27FC236}">
                <a16:creationId xmlns:a16="http://schemas.microsoft.com/office/drawing/2014/main" id="{DA36B93E-C554-4B56-9E40-E07C53D01819}"/>
              </a:ext>
            </a:extLst>
          </p:cNvPr>
          <p:cNvSpPr txBox="1"/>
          <p:nvPr/>
        </p:nvSpPr>
        <p:spPr>
          <a:xfrm>
            <a:off x="3915177" y="4671811"/>
            <a:ext cx="1107996" cy="369332"/>
          </a:xfrm>
          <a:prstGeom prst="rect">
            <a:avLst/>
          </a:prstGeom>
          <a:noFill/>
        </p:spPr>
        <p:txBody>
          <a:bodyPr wrap="none" rtlCol="0">
            <a:spAutoFit/>
          </a:bodyPr>
          <a:lstStyle/>
          <a:p>
            <a:r>
              <a:rPr lang="zh-CN" altLang="en-US" dirty="0"/>
              <a:t>消息更新</a:t>
            </a:r>
          </a:p>
        </p:txBody>
      </p:sp>
      <p:sp>
        <p:nvSpPr>
          <p:cNvPr id="15" name="文本框 14">
            <a:extLst>
              <a:ext uri="{FF2B5EF4-FFF2-40B4-BE49-F238E27FC236}">
                <a16:creationId xmlns:a16="http://schemas.microsoft.com/office/drawing/2014/main" id="{BA4622FF-58AA-430D-BFAE-2E4B0AE415A5}"/>
              </a:ext>
            </a:extLst>
          </p:cNvPr>
          <p:cNvSpPr txBox="1"/>
          <p:nvPr/>
        </p:nvSpPr>
        <p:spPr>
          <a:xfrm>
            <a:off x="5023173" y="4670574"/>
            <a:ext cx="6104586" cy="646331"/>
          </a:xfrm>
          <a:prstGeom prst="rect">
            <a:avLst/>
          </a:prstGeom>
          <a:noFill/>
        </p:spPr>
        <p:txBody>
          <a:bodyPr wrap="square">
            <a:spAutoFit/>
          </a:bodyPr>
          <a:lstStyle/>
          <a:p>
            <a:r>
              <a:rPr lang="zh-CN" altLang="en-US" b="0" i="0" dirty="0">
                <a:effectLst/>
                <a:latin typeface="-apple-system"/>
              </a:rPr>
              <a:t>消息更新器将每个节点（即每个商品）的表示与其邻居节点的表示进行聚合，并通过一个</a:t>
            </a:r>
            <a:r>
              <a:rPr lang="en-US" altLang="zh-CN" b="0" i="0" dirty="0">
                <a:effectLst/>
                <a:latin typeface="-apple-system"/>
              </a:rPr>
              <a:t>MLP</a:t>
            </a:r>
            <a:r>
              <a:rPr lang="zh-CN" altLang="en-US" b="0" i="0" dirty="0">
                <a:effectLst/>
                <a:latin typeface="-apple-system"/>
              </a:rPr>
              <a:t>来进行非线性变换。</a:t>
            </a:r>
            <a:endParaRPr lang="zh-CN" altLang="en-US" dirty="0"/>
          </a:p>
        </p:txBody>
      </p:sp>
      <p:sp>
        <p:nvSpPr>
          <p:cNvPr id="17" name="文本框 16">
            <a:extLst>
              <a:ext uri="{FF2B5EF4-FFF2-40B4-BE49-F238E27FC236}">
                <a16:creationId xmlns:a16="http://schemas.microsoft.com/office/drawing/2014/main" id="{A7FABBCF-BE27-4A98-B6A9-1A7529AB9E91}"/>
              </a:ext>
            </a:extLst>
          </p:cNvPr>
          <p:cNvSpPr txBox="1"/>
          <p:nvPr/>
        </p:nvSpPr>
        <p:spPr>
          <a:xfrm>
            <a:off x="1205737" y="5637623"/>
            <a:ext cx="8955693" cy="923330"/>
          </a:xfrm>
          <a:prstGeom prst="rect">
            <a:avLst/>
          </a:prstGeom>
          <a:noFill/>
        </p:spPr>
        <p:txBody>
          <a:bodyPr wrap="square">
            <a:spAutoFit/>
          </a:bodyPr>
          <a:lstStyle/>
          <a:p>
            <a:r>
              <a:rPr lang="zh-CN" altLang="en-US" b="0" i="0" dirty="0">
                <a:effectLst/>
                <a:latin typeface="-apple-system"/>
              </a:rPr>
              <a:t>获得一个表示当前会话中所有商品通用兴趣的向量。这个向量将作为下一阶段（即顺序</a:t>
            </a:r>
            <a:r>
              <a:rPr lang="en-US" altLang="zh-CN" b="0" i="0" dirty="0">
                <a:effectLst/>
                <a:latin typeface="-apple-system"/>
              </a:rPr>
              <a:t>GGNN</a:t>
            </a:r>
            <a:r>
              <a:rPr lang="zh-CN" altLang="en-US" b="0" i="0" dirty="0">
                <a:effectLst/>
                <a:latin typeface="-apple-system"/>
              </a:rPr>
              <a:t>更新阶段）的输入，并与历史行为序列进行交互以进一步提高推荐准确率和召回率。</a:t>
            </a:r>
            <a:endParaRPr lang="zh-CN" altLang="en-US" dirty="0"/>
          </a:p>
        </p:txBody>
      </p:sp>
      <p:pic>
        <p:nvPicPr>
          <p:cNvPr id="18" name="图片 17">
            <a:extLst>
              <a:ext uri="{FF2B5EF4-FFF2-40B4-BE49-F238E27FC236}">
                <a16:creationId xmlns:a16="http://schemas.microsoft.com/office/drawing/2014/main" id="{855A646C-45A2-4BD1-968A-83CFA2372A46}"/>
              </a:ext>
            </a:extLst>
          </p:cNvPr>
          <p:cNvPicPr>
            <a:picLocks noChangeAspect="1"/>
          </p:cNvPicPr>
          <p:nvPr/>
        </p:nvPicPr>
        <p:blipFill>
          <a:blip r:embed="rId3"/>
          <a:stretch>
            <a:fillRect/>
          </a:stretch>
        </p:blipFill>
        <p:spPr>
          <a:xfrm>
            <a:off x="5494647" y="3484616"/>
            <a:ext cx="1009524" cy="352381"/>
          </a:xfrm>
          <a:prstGeom prst="rect">
            <a:avLst/>
          </a:prstGeom>
        </p:spPr>
      </p:pic>
      <p:pic>
        <p:nvPicPr>
          <p:cNvPr id="19" name="图片 18">
            <a:extLst>
              <a:ext uri="{FF2B5EF4-FFF2-40B4-BE49-F238E27FC236}">
                <a16:creationId xmlns:a16="http://schemas.microsoft.com/office/drawing/2014/main" id="{2CBB76D7-CA50-4588-AEC1-704E6713C31C}"/>
              </a:ext>
            </a:extLst>
          </p:cNvPr>
          <p:cNvPicPr>
            <a:picLocks noChangeAspect="1"/>
          </p:cNvPicPr>
          <p:nvPr/>
        </p:nvPicPr>
        <p:blipFill>
          <a:blip r:embed="rId4"/>
          <a:stretch>
            <a:fillRect/>
          </a:stretch>
        </p:blipFill>
        <p:spPr>
          <a:xfrm>
            <a:off x="6694224" y="3301414"/>
            <a:ext cx="285714" cy="295238"/>
          </a:xfrm>
          <a:prstGeom prst="rect">
            <a:avLst/>
          </a:prstGeom>
        </p:spPr>
      </p:pic>
      <p:pic>
        <p:nvPicPr>
          <p:cNvPr id="20" name="图片 19">
            <a:extLst>
              <a:ext uri="{FF2B5EF4-FFF2-40B4-BE49-F238E27FC236}">
                <a16:creationId xmlns:a16="http://schemas.microsoft.com/office/drawing/2014/main" id="{33F00394-9551-4EEE-BBCB-8760C896A515}"/>
              </a:ext>
            </a:extLst>
          </p:cNvPr>
          <p:cNvPicPr>
            <a:picLocks noChangeAspect="1"/>
          </p:cNvPicPr>
          <p:nvPr/>
        </p:nvPicPr>
        <p:blipFill>
          <a:blip r:embed="rId5"/>
          <a:stretch>
            <a:fillRect/>
          </a:stretch>
        </p:blipFill>
        <p:spPr>
          <a:xfrm>
            <a:off x="6746605" y="3714701"/>
            <a:ext cx="180952" cy="238095"/>
          </a:xfrm>
          <a:prstGeom prst="rect">
            <a:avLst/>
          </a:prstGeom>
        </p:spPr>
      </p:pic>
      <p:sp>
        <p:nvSpPr>
          <p:cNvPr id="21" name="文本框 20">
            <a:extLst>
              <a:ext uri="{FF2B5EF4-FFF2-40B4-BE49-F238E27FC236}">
                <a16:creationId xmlns:a16="http://schemas.microsoft.com/office/drawing/2014/main" id="{B6C4907E-0C9E-4339-B957-FDCACE8B3603}"/>
              </a:ext>
            </a:extLst>
          </p:cNvPr>
          <p:cNvSpPr txBox="1"/>
          <p:nvPr/>
        </p:nvSpPr>
        <p:spPr>
          <a:xfrm>
            <a:off x="6975645" y="3244334"/>
            <a:ext cx="1223412" cy="369332"/>
          </a:xfrm>
          <a:prstGeom prst="rect">
            <a:avLst/>
          </a:prstGeom>
          <a:noFill/>
        </p:spPr>
        <p:txBody>
          <a:bodyPr wrap="none" rtlCol="0">
            <a:spAutoFit/>
          </a:bodyPr>
          <a:lstStyle/>
          <a:p>
            <a:r>
              <a:rPr lang="zh-CN" altLang="en-US" dirty="0"/>
              <a:t>第</a:t>
            </a:r>
            <a:r>
              <a:rPr lang="en-US" altLang="zh-CN" dirty="0"/>
              <a:t>k</a:t>
            </a:r>
            <a:r>
              <a:rPr lang="zh-CN" altLang="en-US" dirty="0"/>
              <a:t>层更新</a:t>
            </a:r>
          </a:p>
        </p:txBody>
      </p:sp>
      <p:sp>
        <p:nvSpPr>
          <p:cNvPr id="22" name="文本框 21">
            <a:extLst>
              <a:ext uri="{FF2B5EF4-FFF2-40B4-BE49-F238E27FC236}">
                <a16:creationId xmlns:a16="http://schemas.microsoft.com/office/drawing/2014/main" id="{EA2ADEEE-9515-4FBC-A6F5-95516C5B72AC}"/>
              </a:ext>
            </a:extLst>
          </p:cNvPr>
          <p:cNvSpPr txBox="1"/>
          <p:nvPr/>
        </p:nvSpPr>
        <p:spPr>
          <a:xfrm>
            <a:off x="7005414" y="3640964"/>
            <a:ext cx="1800493" cy="369332"/>
          </a:xfrm>
          <a:prstGeom prst="rect">
            <a:avLst/>
          </a:prstGeom>
          <a:noFill/>
        </p:spPr>
        <p:txBody>
          <a:bodyPr wrap="none" rtlCol="0">
            <a:spAutoFit/>
          </a:bodyPr>
          <a:lstStyle/>
          <a:p>
            <a:r>
              <a:rPr lang="zh-CN" altLang="en-US" dirty="0"/>
              <a:t>归一化邻接矩阵</a:t>
            </a:r>
          </a:p>
        </p:txBody>
      </p:sp>
    </p:spTree>
    <p:extLst>
      <p:ext uri="{BB962C8B-B14F-4D97-AF65-F5344CB8AC3E}">
        <p14:creationId xmlns:p14="http://schemas.microsoft.com/office/powerpoint/2010/main" val="3484862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1E70A6-2113-41D3-860E-55BABD72339F}"/>
              </a:ext>
            </a:extLst>
          </p:cNvPr>
          <p:cNvPicPr>
            <a:picLocks noChangeAspect="1"/>
          </p:cNvPicPr>
          <p:nvPr/>
        </p:nvPicPr>
        <p:blipFill>
          <a:blip r:embed="rId2"/>
          <a:stretch>
            <a:fillRect/>
          </a:stretch>
        </p:blipFill>
        <p:spPr>
          <a:xfrm>
            <a:off x="2824989" y="258656"/>
            <a:ext cx="6675370" cy="2666470"/>
          </a:xfrm>
          <a:prstGeom prst="rect">
            <a:avLst/>
          </a:prstGeom>
        </p:spPr>
      </p:pic>
      <p:sp>
        <p:nvSpPr>
          <p:cNvPr id="7" name="箭头: 下 6">
            <a:extLst>
              <a:ext uri="{FF2B5EF4-FFF2-40B4-BE49-F238E27FC236}">
                <a16:creationId xmlns:a16="http://schemas.microsoft.com/office/drawing/2014/main" id="{D0881F9B-C551-4CD2-87FE-F00CA9C02B0D}"/>
              </a:ext>
            </a:extLst>
          </p:cNvPr>
          <p:cNvSpPr/>
          <p:nvPr/>
        </p:nvSpPr>
        <p:spPr>
          <a:xfrm rot="2592732">
            <a:off x="5300794" y="1869090"/>
            <a:ext cx="413173" cy="1374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79C195C-7CF7-46B6-B1F2-8DACAA7CE96E}"/>
              </a:ext>
            </a:extLst>
          </p:cNvPr>
          <p:cNvSpPr txBox="1"/>
          <p:nvPr/>
        </p:nvSpPr>
        <p:spPr>
          <a:xfrm>
            <a:off x="1064070" y="4091120"/>
            <a:ext cx="1107996" cy="369332"/>
          </a:xfrm>
          <a:prstGeom prst="rect">
            <a:avLst/>
          </a:prstGeom>
          <a:noFill/>
        </p:spPr>
        <p:txBody>
          <a:bodyPr wrap="none" rtlCol="0">
            <a:spAutoFit/>
          </a:bodyPr>
          <a:lstStyle/>
          <a:p>
            <a:r>
              <a:rPr lang="zh-CN" altLang="en-US" dirty="0">
                <a:latin typeface="-apple-system"/>
              </a:rPr>
              <a:t>顺序模型</a:t>
            </a:r>
          </a:p>
        </p:txBody>
      </p:sp>
      <p:sp>
        <p:nvSpPr>
          <p:cNvPr id="5" name="左大括号 4">
            <a:extLst>
              <a:ext uri="{FF2B5EF4-FFF2-40B4-BE49-F238E27FC236}">
                <a16:creationId xmlns:a16="http://schemas.microsoft.com/office/drawing/2014/main" id="{2DCCA8C0-615B-4646-94DF-395D811F111F}"/>
              </a:ext>
            </a:extLst>
          </p:cNvPr>
          <p:cNvSpPr/>
          <p:nvPr/>
        </p:nvSpPr>
        <p:spPr>
          <a:xfrm>
            <a:off x="2910625" y="3429000"/>
            <a:ext cx="631311" cy="1693572"/>
          </a:xfrm>
          <a:prstGeom prst="leftBrace">
            <a:avLst/>
          </a:prstGeom>
          <a:noFill/>
          <a:ln>
            <a:solidFill>
              <a:schemeClr val="tx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0EC435B-B3E4-456F-84B2-F47F34861A4A}"/>
              </a:ext>
            </a:extLst>
          </p:cNvPr>
          <p:cNvSpPr txBox="1"/>
          <p:nvPr/>
        </p:nvSpPr>
        <p:spPr>
          <a:xfrm>
            <a:off x="3915177" y="3429000"/>
            <a:ext cx="1107996" cy="369332"/>
          </a:xfrm>
          <a:prstGeom prst="rect">
            <a:avLst/>
          </a:prstGeom>
          <a:noFill/>
        </p:spPr>
        <p:txBody>
          <a:bodyPr wrap="none" rtlCol="0">
            <a:spAutoFit/>
          </a:bodyPr>
          <a:lstStyle/>
          <a:p>
            <a:r>
              <a:rPr lang="zh-CN" altLang="en-US" dirty="0"/>
              <a:t>消息生成</a:t>
            </a:r>
          </a:p>
        </p:txBody>
      </p:sp>
      <p:sp>
        <p:nvSpPr>
          <p:cNvPr id="11" name="文本框 10">
            <a:extLst>
              <a:ext uri="{FF2B5EF4-FFF2-40B4-BE49-F238E27FC236}">
                <a16:creationId xmlns:a16="http://schemas.microsoft.com/office/drawing/2014/main" id="{DA36B93E-C554-4B56-9E40-E07C53D01819}"/>
              </a:ext>
            </a:extLst>
          </p:cNvPr>
          <p:cNvSpPr txBox="1"/>
          <p:nvPr/>
        </p:nvSpPr>
        <p:spPr>
          <a:xfrm>
            <a:off x="3915177" y="4671811"/>
            <a:ext cx="1107996" cy="369332"/>
          </a:xfrm>
          <a:prstGeom prst="rect">
            <a:avLst/>
          </a:prstGeom>
          <a:noFill/>
        </p:spPr>
        <p:txBody>
          <a:bodyPr wrap="none" rtlCol="0">
            <a:spAutoFit/>
          </a:bodyPr>
          <a:lstStyle/>
          <a:p>
            <a:r>
              <a:rPr lang="zh-CN" altLang="en-US" dirty="0"/>
              <a:t>消息更新</a:t>
            </a:r>
          </a:p>
        </p:txBody>
      </p:sp>
      <p:pic>
        <p:nvPicPr>
          <p:cNvPr id="19" name="图片 18">
            <a:extLst>
              <a:ext uri="{FF2B5EF4-FFF2-40B4-BE49-F238E27FC236}">
                <a16:creationId xmlns:a16="http://schemas.microsoft.com/office/drawing/2014/main" id="{F3EFD2B8-C0E9-4796-81C0-7F1F01350DA7}"/>
              </a:ext>
            </a:extLst>
          </p:cNvPr>
          <p:cNvPicPr>
            <a:picLocks noChangeAspect="1"/>
          </p:cNvPicPr>
          <p:nvPr/>
        </p:nvPicPr>
        <p:blipFill>
          <a:blip r:embed="rId3"/>
          <a:stretch>
            <a:fillRect/>
          </a:stretch>
        </p:blipFill>
        <p:spPr>
          <a:xfrm>
            <a:off x="5253520" y="3455475"/>
            <a:ext cx="1285714" cy="342857"/>
          </a:xfrm>
          <a:prstGeom prst="rect">
            <a:avLst/>
          </a:prstGeom>
        </p:spPr>
      </p:pic>
      <p:sp>
        <p:nvSpPr>
          <p:cNvPr id="20" name="文本框 19">
            <a:extLst>
              <a:ext uri="{FF2B5EF4-FFF2-40B4-BE49-F238E27FC236}">
                <a16:creationId xmlns:a16="http://schemas.microsoft.com/office/drawing/2014/main" id="{7557A4F5-89A9-403B-9C81-DE70502733B8}"/>
              </a:ext>
            </a:extLst>
          </p:cNvPr>
          <p:cNvSpPr txBox="1"/>
          <p:nvPr/>
        </p:nvSpPr>
        <p:spPr>
          <a:xfrm>
            <a:off x="6600422" y="3450178"/>
            <a:ext cx="3775393" cy="369332"/>
          </a:xfrm>
          <a:prstGeom prst="rect">
            <a:avLst/>
          </a:prstGeom>
          <a:noFill/>
        </p:spPr>
        <p:txBody>
          <a:bodyPr wrap="none" rtlCol="0">
            <a:spAutoFit/>
          </a:bodyPr>
          <a:lstStyle/>
          <a:p>
            <a:r>
              <a:rPr lang="zh-CN" altLang="en-US" dirty="0"/>
              <a:t>一般兴趣矩阵 传入与传出 连接构成</a:t>
            </a:r>
          </a:p>
        </p:txBody>
      </p:sp>
      <p:sp>
        <p:nvSpPr>
          <p:cNvPr id="22" name="文本框 21">
            <a:extLst>
              <a:ext uri="{FF2B5EF4-FFF2-40B4-BE49-F238E27FC236}">
                <a16:creationId xmlns:a16="http://schemas.microsoft.com/office/drawing/2014/main" id="{FFB72F07-F8D6-4DE6-AD62-1E2ED5C61DE7}"/>
              </a:ext>
            </a:extLst>
          </p:cNvPr>
          <p:cNvSpPr txBox="1"/>
          <p:nvPr/>
        </p:nvSpPr>
        <p:spPr>
          <a:xfrm>
            <a:off x="5196625" y="4460452"/>
            <a:ext cx="6104586" cy="1477328"/>
          </a:xfrm>
          <a:prstGeom prst="rect">
            <a:avLst/>
          </a:prstGeom>
          <a:noFill/>
        </p:spPr>
        <p:txBody>
          <a:bodyPr wrap="square">
            <a:spAutoFit/>
          </a:bodyPr>
          <a:lstStyle/>
          <a:p>
            <a:r>
              <a:rPr lang="zh-CN" altLang="en-US" b="0" i="0" dirty="0">
                <a:effectLst/>
                <a:latin typeface="-apple-system"/>
              </a:rPr>
              <a:t>使用了门控循环单元（</a:t>
            </a:r>
            <a:r>
              <a:rPr lang="en-US" altLang="zh-CN" b="0" i="0" dirty="0">
                <a:effectLst/>
                <a:latin typeface="-apple-system"/>
              </a:rPr>
              <a:t>GRU</a:t>
            </a:r>
            <a:r>
              <a:rPr lang="zh-CN" altLang="en-US" b="0" i="0" dirty="0">
                <a:effectLst/>
                <a:latin typeface="-apple-system"/>
              </a:rPr>
              <a:t>）来对每个节点的表示进行更新。在顺序</a:t>
            </a:r>
            <a:r>
              <a:rPr lang="en-US" altLang="zh-CN" b="0" i="0" dirty="0">
                <a:effectLst/>
                <a:latin typeface="-apple-system"/>
              </a:rPr>
              <a:t>GGNN</a:t>
            </a:r>
            <a:r>
              <a:rPr lang="zh-CN" altLang="en-US" b="0" i="0" dirty="0">
                <a:effectLst/>
                <a:latin typeface="-apple-system"/>
              </a:rPr>
              <a:t>更新阶段中，消息更新器将前一时刻节点的表示和邻居节点的表示作为输入，并通过一个</a:t>
            </a:r>
            <a:r>
              <a:rPr lang="en-US" altLang="zh-CN" b="0" i="0" dirty="0">
                <a:effectLst/>
                <a:latin typeface="-apple-system"/>
              </a:rPr>
              <a:t>GRU</a:t>
            </a:r>
            <a:r>
              <a:rPr lang="zh-CN" altLang="en-US" b="0" i="0" dirty="0">
                <a:effectLst/>
                <a:latin typeface="-apple-system"/>
              </a:rPr>
              <a:t>来生成当前时刻节点的表示。 </a:t>
            </a:r>
            <a:br>
              <a:rPr lang="zh-CN" altLang="en-US" dirty="0"/>
            </a:br>
            <a:endParaRPr lang="zh-CN" altLang="en-US" dirty="0"/>
          </a:p>
        </p:txBody>
      </p:sp>
      <p:sp>
        <p:nvSpPr>
          <p:cNvPr id="24" name="文本框 23">
            <a:extLst>
              <a:ext uri="{FF2B5EF4-FFF2-40B4-BE49-F238E27FC236}">
                <a16:creationId xmlns:a16="http://schemas.microsoft.com/office/drawing/2014/main" id="{72AB65C9-B6A7-4D7C-A22E-88E18BB2A319}"/>
              </a:ext>
            </a:extLst>
          </p:cNvPr>
          <p:cNvSpPr txBox="1"/>
          <p:nvPr/>
        </p:nvSpPr>
        <p:spPr>
          <a:xfrm>
            <a:off x="2910624" y="5676014"/>
            <a:ext cx="8287555" cy="923330"/>
          </a:xfrm>
          <a:prstGeom prst="rect">
            <a:avLst/>
          </a:prstGeom>
          <a:noFill/>
        </p:spPr>
        <p:txBody>
          <a:bodyPr wrap="square">
            <a:spAutoFit/>
          </a:bodyPr>
          <a:lstStyle/>
          <a:p>
            <a:r>
              <a:rPr lang="zh-CN" altLang="en-US" b="0" i="0" dirty="0">
                <a:effectLst/>
                <a:latin typeface="-apple-system"/>
              </a:rPr>
              <a:t>在</a:t>
            </a:r>
            <a:r>
              <a:rPr lang="en-US" altLang="zh-CN" b="0" i="0" dirty="0">
                <a:effectLst/>
                <a:latin typeface="-apple-system"/>
              </a:rPr>
              <a:t>GRASER</a:t>
            </a:r>
            <a:r>
              <a:rPr lang="zh-CN" altLang="en-US" b="0" i="0" dirty="0">
                <a:effectLst/>
                <a:latin typeface="-apple-system"/>
              </a:rPr>
              <a:t>模型中，</a:t>
            </a:r>
            <a:r>
              <a:rPr lang="en-US" altLang="zh-CN" b="0" i="0" dirty="0">
                <a:effectLst/>
                <a:latin typeface="-apple-system"/>
              </a:rPr>
              <a:t>Sequential modelling</a:t>
            </a:r>
            <a:r>
              <a:rPr lang="zh-CN" altLang="en-US" b="0" i="0" dirty="0">
                <a:effectLst/>
                <a:latin typeface="-apple-system"/>
              </a:rPr>
              <a:t>阶段的最终输出是一个表示用户历史行为序列和当前会话中所有商品之间交互关系的向量。这个向量将作为推荐系统的输入</a:t>
            </a:r>
            <a:endParaRPr lang="zh-CN" altLang="en-US" dirty="0"/>
          </a:p>
        </p:txBody>
      </p:sp>
    </p:spTree>
    <p:extLst>
      <p:ext uri="{BB962C8B-B14F-4D97-AF65-F5344CB8AC3E}">
        <p14:creationId xmlns:p14="http://schemas.microsoft.com/office/powerpoint/2010/main" val="90614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1E70A6-2113-41D3-860E-55BABD72339F}"/>
              </a:ext>
            </a:extLst>
          </p:cNvPr>
          <p:cNvPicPr>
            <a:picLocks noChangeAspect="1"/>
          </p:cNvPicPr>
          <p:nvPr/>
        </p:nvPicPr>
        <p:blipFill>
          <a:blip r:embed="rId2"/>
          <a:stretch>
            <a:fillRect/>
          </a:stretch>
        </p:blipFill>
        <p:spPr>
          <a:xfrm>
            <a:off x="2618927" y="184026"/>
            <a:ext cx="6675370" cy="2666470"/>
          </a:xfrm>
          <a:prstGeom prst="rect">
            <a:avLst/>
          </a:prstGeom>
        </p:spPr>
      </p:pic>
      <p:sp>
        <p:nvSpPr>
          <p:cNvPr id="7" name="箭头: 下 6">
            <a:extLst>
              <a:ext uri="{FF2B5EF4-FFF2-40B4-BE49-F238E27FC236}">
                <a16:creationId xmlns:a16="http://schemas.microsoft.com/office/drawing/2014/main" id="{D0881F9B-C551-4CD2-87FE-F00CA9C02B0D}"/>
              </a:ext>
            </a:extLst>
          </p:cNvPr>
          <p:cNvSpPr/>
          <p:nvPr/>
        </p:nvSpPr>
        <p:spPr>
          <a:xfrm>
            <a:off x="6936471" y="1751878"/>
            <a:ext cx="413173" cy="15189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5E8BCD5-E7DA-4495-8CD2-680FF70CC3FF}"/>
              </a:ext>
            </a:extLst>
          </p:cNvPr>
          <p:cNvSpPr txBox="1"/>
          <p:nvPr/>
        </p:nvSpPr>
        <p:spPr>
          <a:xfrm>
            <a:off x="2286133" y="3322100"/>
            <a:ext cx="8970002" cy="646331"/>
          </a:xfrm>
          <a:prstGeom prst="rect">
            <a:avLst/>
          </a:prstGeom>
          <a:noFill/>
        </p:spPr>
        <p:txBody>
          <a:bodyPr wrap="square">
            <a:spAutoFit/>
          </a:bodyPr>
          <a:lstStyle/>
          <a:p>
            <a:r>
              <a:rPr lang="en-US" altLang="zh-CN" b="0" i="0" dirty="0">
                <a:effectLst/>
                <a:latin typeface="-apple-system"/>
              </a:rPr>
              <a:t>Final session representation</a:t>
            </a:r>
            <a:r>
              <a:rPr lang="zh-CN" altLang="en-US" b="0" i="0" dirty="0">
                <a:effectLst/>
                <a:latin typeface="-apple-system"/>
              </a:rPr>
              <a:t>阶段的作用是将</a:t>
            </a:r>
            <a:r>
              <a:rPr lang="en-US" altLang="zh-CN" b="0" i="0" dirty="0">
                <a:effectLst/>
                <a:latin typeface="-apple-system"/>
              </a:rPr>
              <a:t>Sequential modelling</a:t>
            </a:r>
            <a:r>
              <a:rPr lang="zh-CN" altLang="en-US" b="0" i="0" dirty="0">
                <a:effectLst/>
                <a:latin typeface="-apple-system"/>
              </a:rPr>
              <a:t>阶段和</a:t>
            </a:r>
            <a:r>
              <a:rPr lang="en-US" altLang="zh-CN" b="0" i="0" dirty="0">
                <a:effectLst/>
                <a:latin typeface="-apple-system"/>
              </a:rPr>
              <a:t>Session-based Interest Learning</a:t>
            </a:r>
            <a:r>
              <a:rPr lang="zh-CN" altLang="en-US" b="0" i="0" dirty="0">
                <a:effectLst/>
                <a:latin typeface="-apple-system"/>
              </a:rPr>
              <a:t>阶段的输出进行融合，以得到最终的推荐结果。</a:t>
            </a:r>
            <a:endParaRPr lang="zh-CN" altLang="en-US" dirty="0"/>
          </a:p>
        </p:txBody>
      </p:sp>
      <p:pic>
        <p:nvPicPr>
          <p:cNvPr id="3" name="图片 2">
            <a:extLst>
              <a:ext uri="{FF2B5EF4-FFF2-40B4-BE49-F238E27FC236}">
                <a16:creationId xmlns:a16="http://schemas.microsoft.com/office/drawing/2014/main" id="{06D80795-E73A-41B2-8B99-85A8688C9F4A}"/>
              </a:ext>
            </a:extLst>
          </p:cNvPr>
          <p:cNvPicPr>
            <a:picLocks noChangeAspect="1"/>
          </p:cNvPicPr>
          <p:nvPr/>
        </p:nvPicPr>
        <p:blipFill>
          <a:blip r:embed="rId3"/>
          <a:stretch>
            <a:fillRect/>
          </a:stretch>
        </p:blipFill>
        <p:spPr>
          <a:xfrm>
            <a:off x="759853" y="4336848"/>
            <a:ext cx="1760620" cy="584526"/>
          </a:xfrm>
          <a:prstGeom prst="rect">
            <a:avLst/>
          </a:prstGeom>
        </p:spPr>
      </p:pic>
      <p:sp>
        <p:nvSpPr>
          <p:cNvPr id="16" name="文本框 15">
            <a:extLst>
              <a:ext uri="{FF2B5EF4-FFF2-40B4-BE49-F238E27FC236}">
                <a16:creationId xmlns:a16="http://schemas.microsoft.com/office/drawing/2014/main" id="{AD3DA2CF-5F6F-4359-8006-B0027B4E7F1E}"/>
              </a:ext>
            </a:extLst>
          </p:cNvPr>
          <p:cNvSpPr txBox="1"/>
          <p:nvPr/>
        </p:nvSpPr>
        <p:spPr>
          <a:xfrm>
            <a:off x="2618927" y="4552042"/>
            <a:ext cx="6104586" cy="369332"/>
          </a:xfrm>
          <a:prstGeom prst="rect">
            <a:avLst/>
          </a:prstGeom>
          <a:noFill/>
        </p:spPr>
        <p:txBody>
          <a:bodyPr wrap="square">
            <a:spAutoFit/>
          </a:bodyPr>
          <a:lstStyle/>
          <a:p>
            <a:r>
              <a:rPr lang="zh-CN" altLang="en-US" dirty="0">
                <a:latin typeface="-apple-system"/>
              </a:rPr>
              <a:t>由本地和全局偏好组成</a:t>
            </a:r>
          </a:p>
        </p:txBody>
      </p:sp>
      <p:pic>
        <p:nvPicPr>
          <p:cNvPr id="10" name="图片 9">
            <a:extLst>
              <a:ext uri="{FF2B5EF4-FFF2-40B4-BE49-F238E27FC236}">
                <a16:creationId xmlns:a16="http://schemas.microsoft.com/office/drawing/2014/main" id="{A34922A7-1761-43F0-8C6F-0F0BBC07923F}"/>
              </a:ext>
            </a:extLst>
          </p:cNvPr>
          <p:cNvPicPr>
            <a:picLocks noChangeAspect="1"/>
          </p:cNvPicPr>
          <p:nvPr/>
        </p:nvPicPr>
        <p:blipFill>
          <a:blip r:embed="rId4"/>
          <a:stretch>
            <a:fillRect/>
          </a:stretch>
        </p:blipFill>
        <p:spPr>
          <a:xfrm>
            <a:off x="881900" y="5289791"/>
            <a:ext cx="844613" cy="387528"/>
          </a:xfrm>
          <a:prstGeom prst="rect">
            <a:avLst/>
          </a:prstGeom>
        </p:spPr>
      </p:pic>
      <p:pic>
        <p:nvPicPr>
          <p:cNvPr id="12" name="图片 11">
            <a:extLst>
              <a:ext uri="{FF2B5EF4-FFF2-40B4-BE49-F238E27FC236}">
                <a16:creationId xmlns:a16="http://schemas.microsoft.com/office/drawing/2014/main" id="{BB0C763F-A6DC-4136-9125-881CD6B3C080}"/>
              </a:ext>
            </a:extLst>
          </p:cNvPr>
          <p:cNvPicPr>
            <a:picLocks noChangeAspect="1"/>
          </p:cNvPicPr>
          <p:nvPr/>
        </p:nvPicPr>
        <p:blipFill>
          <a:blip r:embed="rId5"/>
          <a:stretch>
            <a:fillRect/>
          </a:stretch>
        </p:blipFill>
        <p:spPr>
          <a:xfrm>
            <a:off x="1944710" y="5257615"/>
            <a:ext cx="809862" cy="451880"/>
          </a:xfrm>
          <a:prstGeom prst="rect">
            <a:avLst/>
          </a:prstGeom>
        </p:spPr>
      </p:pic>
    </p:spTree>
    <p:extLst>
      <p:ext uri="{BB962C8B-B14F-4D97-AF65-F5344CB8AC3E}">
        <p14:creationId xmlns:p14="http://schemas.microsoft.com/office/powerpoint/2010/main" val="128644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21E70A6-2113-41D3-860E-55BABD72339F}"/>
              </a:ext>
            </a:extLst>
          </p:cNvPr>
          <p:cNvPicPr>
            <a:picLocks noChangeAspect="1"/>
          </p:cNvPicPr>
          <p:nvPr/>
        </p:nvPicPr>
        <p:blipFill>
          <a:blip r:embed="rId2"/>
          <a:stretch>
            <a:fillRect/>
          </a:stretch>
        </p:blipFill>
        <p:spPr>
          <a:xfrm>
            <a:off x="2651124" y="762530"/>
            <a:ext cx="6675370" cy="2666470"/>
          </a:xfrm>
          <a:prstGeom prst="rect">
            <a:avLst/>
          </a:prstGeom>
        </p:spPr>
      </p:pic>
      <p:sp>
        <p:nvSpPr>
          <p:cNvPr id="11" name="文本框 10">
            <a:extLst>
              <a:ext uri="{FF2B5EF4-FFF2-40B4-BE49-F238E27FC236}">
                <a16:creationId xmlns:a16="http://schemas.microsoft.com/office/drawing/2014/main" id="{39AA2462-F785-4535-871C-83DAE4BE14BE}"/>
              </a:ext>
            </a:extLst>
          </p:cNvPr>
          <p:cNvSpPr txBox="1"/>
          <p:nvPr/>
        </p:nvSpPr>
        <p:spPr>
          <a:xfrm>
            <a:off x="1262128" y="4255172"/>
            <a:ext cx="10077719" cy="646331"/>
          </a:xfrm>
          <a:prstGeom prst="rect">
            <a:avLst/>
          </a:prstGeom>
          <a:noFill/>
        </p:spPr>
        <p:txBody>
          <a:bodyPr wrap="square">
            <a:spAutoFit/>
          </a:bodyPr>
          <a:lstStyle/>
          <a:p>
            <a:r>
              <a:rPr lang="zh-CN" altLang="en-US" b="0" i="0" dirty="0">
                <a:effectLst/>
                <a:latin typeface="-apple-system"/>
              </a:rPr>
              <a:t>首先将</a:t>
            </a:r>
            <a:r>
              <a:rPr lang="en-US" altLang="zh-CN" b="0" i="0" dirty="0">
                <a:effectLst/>
                <a:latin typeface="-apple-system"/>
              </a:rPr>
              <a:t>Final session representation</a:t>
            </a:r>
            <a:r>
              <a:rPr lang="zh-CN" altLang="en-US" b="0" i="0" dirty="0">
                <a:effectLst/>
                <a:latin typeface="-apple-system"/>
              </a:rPr>
              <a:t>阶段的输出作为输入，并通过一个全连接层来得到每个商品的得分。然后，对所有商品进行排序，并将排名前</a:t>
            </a:r>
            <a:r>
              <a:rPr lang="en-US" altLang="zh-CN" b="0" i="0" dirty="0">
                <a:effectLst/>
                <a:latin typeface="-apple-system"/>
              </a:rPr>
              <a:t>K</a:t>
            </a:r>
            <a:r>
              <a:rPr lang="zh-CN" altLang="en-US" b="0" i="0" dirty="0">
                <a:effectLst/>
                <a:latin typeface="-apple-system"/>
              </a:rPr>
              <a:t>个商品推荐给用户。</a:t>
            </a:r>
            <a:endParaRPr lang="zh-CN" altLang="en-US" dirty="0"/>
          </a:p>
        </p:txBody>
      </p:sp>
    </p:spTree>
    <p:extLst>
      <p:ext uri="{BB962C8B-B14F-4D97-AF65-F5344CB8AC3E}">
        <p14:creationId xmlns:p14="http://schemas.microsoft.com/office/powerpoint/2010/main" val="210961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D063DF-28F8-44E9-8CAB-ACE7A32077D9}"/>
              </a:ext>
            </a:extLst>
          </p:cNvPr>
          <p:cNvSpPr txBox="1"/>
          <p:nvPr/>
        </p:nvSpPr>
        <p:spPr>
          <a:xfrm>
            <a:off x="386367" y="482957"/>
            <a:ext cx="1665841" cy="646331"/>
          </a:xfrm>
          <a:prstGeom prst="rect">
            <a:avLst/>
          </a:prstGeom>
          <a:noFill/>
        </p:spPr>
        <p:txBody>
          <a:bodyPr wrap="none" rtlCol="0">
            <a:spAutoFit/>
          </a:bodyPr>
          <a:lstStyle/>
          <a:p>
            <a:r>
              <a:rPr lang="zh-CN" altLang="en-US" sz="3600" b="1" dirty="0">
                <a:latin typeface="得意黑" pitchFamily="2" charset="-122"/>
                <a:ea typeface="得意黑" pitchFamily="2" charset="-122"/>
              </a:rPr>
              <a:t>实验结果</a:t>
            </a:r>
          </a:p>
        </p:txBody>
      </p:sp>
      <p:pic>
        <p:nvPicPr>
          <p:cNvPr id="3" name="图片 2">
            <a:extLst>
              <a:ext uri="{FF2B5EF4-FFF2-40B4-BE49-F238E27FC236}">
                <a16:creationId xmlns:a16="http://schemas.microsoft.com/office/drawing/2014/main" id="{69FECA9C-59CE-49D4-AC7D-CB485511950A}"/>
              </a:ext>
            </a:extLst>
          </p:cNvPr>
          <p:cNvPicPr>
            <a:picLocks noChangeAspect="1"/>
          </p:cNvPicPr>
          <p:nvPr/>
        </p:nvPicPr>
        <p:blipFill>
          <a:blip r:embed="rId3"/>
          <a:stretch>
            <a:fillRect/>
          </a:stretch>
        </p:blipFill>
        <p:spPr>
          <a:xfrm>
            <a:off x="499896" y="1229153"/>
            <a:ext cx="10895238" cy="1476190"/>
          </a:xfrm>
          <a:prstGeom prst="rect">
            <a:avLst/>
          </a:prstGeom>
        </p:spPr>
      </p:pic>
    </p:spTree>
    <p:extLst>
      <p:ext uri="{BB962C8B-B14F-4D97-AF65-F5344CB8AC3E}">
        <p14:creationId xmlns:p14="http://schemas.microsoft.com/office/powerpoint/2010/main" val="103913672"/>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660</TotalTime>
  <Words>2443</Words>
  <Application>Microsoft Office PowerPoint</Application>
  <PresentationFormat>宽屏</PresentationFormat>
  <Paragraphs>89</Paragraphs>
  <Slides>17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得意黑</vt:lpstr>
      <vt:lpstr>等线</vt:lpstr>
      <vt:lpstr>宋体</vt:lpstr>
      <vt:lpstr>微软雅黑</vt:lpstr>
      <vt:lpstr>Century Gothic</vt:lpstr>
      <vt:lpstr>Wingdings 3</vt:lpstr>
      <vt:lpstr>切片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显鹏</dc:creator>
  <cp:lastModifiedBy>杨 显鹏</cp:lastModifiedBy>
  <cp:revision>30</cp:revision>
  <dcterms:created xsi:type="dcterms:W3CDTF">2023-04-13T03:52:51Z</dcterms:created>
  <dcterms:modified xsi:type="dcterms:W3CDTF">2023-04-14T02:00:28Z</dcterms:modified>
</cp:coreProperties>
</file>