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9"/>
  </p:notesMasterIdLst>
  <p:handoutMasterIdLst>
    <p:handoutMasterId r:id="rId20"/>
  </p:handoutMasterIdLst>
  <p:sldIdLst>
    <p:sldId id="3800" r:id="rId2"/>
    <p:sldId id="3779" r:id="rId3"/>
    <p:sldId id="3801" r:id="rId4"/>
    <p:sldId id="3838" r:id="rId5"/>
    <p:sldId id="3840" r:id="rId6"/>
    <p:sldId id="3841" r:id="rId7"/>
    <p:sldId id="3842" r:id="rId8"/>
    <p:sldId id="3843" r:id="rId9"/>
    <p:sldId id="3804" r:id="rId10"/>
    <p:sldId id="3805" r:id="rId11"/>
    <p:sldId id="3844" r:id="rId12"/>
    <p:sldId id="3811" r:id="rId13"/>
    <p:sldId id="3847" r:id="rId14"/>
    <p:sldId id="3806" r:id="rId15"/>
    <p:sldId id="3845" r:id="rId16"/>
    <p:sldId id="3813" r:id="rId17"/>
    <p:sldId id="3846" r:id="rId18"/>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p15:clr>
            <a:srgbClr val="A4A3A4"/>
          </p15:clr>
        </p15:guide>
        <p15:guide id="2" orient="horz" pos="4183">
          <p15:clr>
            <a:srgbClr val="A4A3A4"/>
          </p15:clr>
        </p15:guide>
        <p15:guide id="3" pos="4050">
          <p15:clr>
            <a:srgbClr val="A4A3A4"/>
          </p15:clr>
        </p15:guide>
        <p15:guide id="4" pos="557">
          <p15:clr>
            <a:srgbClr val="A4A3A4"/>
          </p15:clr>
        </p15:guide>
        <p15:guide id="5" pos="7478">
          <p15:clr>
            <a:srgbClr val="A4A3A4"/>
          </p15:clr>
        </p15:guide>
        <p15:guide id="6" pos="690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1801"/>
    <a:srgbClr val="682F03"/>
    <a:srgbClr val="F08200"/>
    <a:srgbClr val="E91E21"/>
    <a:srgbClr val="010066"/>
    <a:srgbClr val="DA1F28"/>
    <a:srgbClr val="4BC1DD"/>
    <a:srgbClr val="333F50"/>
    <a:srgbClr val="8A4795"/>
    <a:srgbClr val="82C0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9" autoAdjust="0"/>
    <p:restoredTop sz="73736" autoAdjust="0"/>
  </p:normalViewPr>
  <p:slideViewPr>
    <p:cSldViewPr>
      <p:cViewPr>
        <p:scale>
          <a:sx n="75" d="100"/>
          <a:sy n="75" d="100"/>
        </p:scale>
        <p:origin x="725" y="43"/>
      </p:cViewPr>
      <p:guideLst>
        <p:guide orient="horz" pos="328"/>
        <p:guide orient="horz" pos="4183"/>
        <p:guide pos="4050"/>
        <p:guide pos="557"/>
        <p:guide pos="7478"/>
        <p:guide pos="6908"/>
      </p:guideLst>
    </p:cSldViewPr>
  </p:slideViewPr>
  <p:outlineViewPr>
    <p:cViewPr>
      <p:scale>
        <a:sx n="100" d="100"/>
        <a:sy n="100" d="100"/>
      </p:scale>
      <p:origin x="0" y="-20556"/>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2023/4/10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2023/4/10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老师们上午好，大家上午好，今天我汇报的题目是</a:t>
            </a:r>
            <a:r>
              <a:rPr lang="en-US" altLang="zh-CN" dirty="0"/>
              <a:t>《</a:t>
            </a:r>
            <a:r>
              <a:rPr lang="zh-CN" altLang="en-US" dirty="0"/>
              <a:t>知识图谱嵌入通过关系旋转和复卷积进行链接预测</a:t>
            </a:r>
            <a:r>
              <a:rPr lang="en-US" altLang="zh-CN" dirty="0"/>
              <a:t>》</a:t>
            </a:r>
            <a:r>
              <a:rPr lang="zh-CN" altLang="en-US" dirty="0"/>
              <a:t>，这是</a:t>
            </a:r>
            <a:r>
              <a:rPr lang="en-US" altLang="zh-CN" dirty="0"/>
              <a:t>2023</a:t>
            </a:r>
            <a:r>
              <a:rPr lang="zh-CN" altLang="en-US" dirty="0"/>
              <a:t>年发表在</a:t>
            </a:r>
            <a:r>
              <a:rPr lang="en-US" altLang="zh-CN" dirty="0"/>
              <a:t>C</a:t>
            </a:r>
            <a:r>
              <a:rPr lang="zh-CN" altLang="en-US" dirty="0"/>
              <a:t>类期刊</a:t>
            </a:r>
            <a:r>
              <a:rPr lang="en-US" altLang="zh-CN" dirty="0"/>
              <a:t>ESWA</a:t>
            </a:r>
            <a:r>
              <a:rPr lang="zh-CN" altLang="en-US" dirty="0"/>
              <a:t>上的论文。</a:t>
            </a:r>
            <a:endParaRPr lang="en-US" altLang="zh-CN"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提出的模型的总体工作流程如图所示。</a:t>
            </a:r>
            <a:endParaRPr lang="en-US" altLang="zh-CN" dirty="0"/>
          </a:p>
          <a:p>
            <a:r>
              <a:rPr lang="zh-CN" altLang="en-US" dirty="0"/>
              <a:t>输入是实体和关系的嵌入向量；</a:t>
            </a:r>
            <a:endParaRPr lang="en-US" altLang="zh-CN" dirty="0"/>
          </a:p>
          <a:p>
            <a:r>
              <a:rPr lang="zh-CN" altLang="en-US" dirty="0"/>
              <a:t>输出是预测得分向量。残差连接表示原始头部和关系嵌入向量在评分函数中的作用。</a:t>
            </a:r>
            <a:endParaRPr lang="en-US" altLang="zh-CN" dirty="0"/>
          </a:p>
          <a:p>
            <a:r>
              <a:rPr lang="zh-CN" altLang="en-US" dirty="0"/>
              <a:t>卷积模块为旋转变换产生一个支持向量。</a:t>
            </a:r>
            <a:endParaRPr lang="en-US" altLang="zh-CN" dirty="0"/>
          </a:p>
          <a:p>
            <a:r>
              <a:rPr lang="zh-CN" altLang="en-US" dirty="0"/>
              <a:t>利用评分函数与目标嵌入一起使用，给出预测值，并通过损失函数调整模型参数。</a:t>
            </a:r>
          </a:p>
        </p:txBody>
      </p:sp>
      <p:sp>
        <p:nvSpPr>
          <p:cNvPr id="4" name="灯片编号占位符 3"/>
          <p:cNvSpPr>
            <a:spLocks noGrp="1"/>
          </p:cNvSpPr>
          <p:nvPr>
            <p:ph type="sldNum" sz="quarter" idx="10"/>
          </p:nvPr>
        </p:nvSpPr>
        <p:spPr/>
        <p:txBody>
          <a:bodyPr/>
          <a:lstStyle/>
          <a:p>
            <a:fld id="{CB449327-3B2F-EA4B-902F-85ED6D917E13}"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11</a:t>
            </a:fld>
            <a:endParaRPr lang="zh-CN" altLang="en-US"/>
          </a:p>
        </p:txBody>
      </p:sp>
    </p:spTree>
    <p:extLst>
      <p:ext uri="{BB962C8B-B14F-4D97-AF65-F5344CB8AC3E}">
        <p14:creationId xmlns:p14="http://schemas.microsoft.com/office/powerpoint/2010/main" val="3092667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a:t>
            </a:r>
            <a:r>
              <a:rPr lang="en-US" altLang="zh-CN" dirty="0"/>
              <a:t>FB15k</a:t>
            </a:r>
            <a:r>
              <a:rPr lang="zh-CN" altLang="en-US" dirty="0"/>
              <a:t>的实验结果相比，该模型在</a:t>
            </a:r>
            <a:r>
              <a:rPr lang="en-US" altLang="zh-CN" dirty="0"/>
              <a:t>Hits@3</a:t>
            </a:r>
            <a:r>
              <a:rPr lang="zh-CN" altLang="en-US" dirty="0"/>
              <a:t>比基线模型提高了</a:t>
            </a:r>
            <a:r>
              <a:rPr lang="en-US" altLang="zh-CN" dirty="0"/>
              <a:t>1.08 %</a:t>
            </a:r>
            <a:r>
              <a:rPr lang="zh-CN" altLang="en-US" dirty="0"/>
              <a:t>，在</a:t>
            </a:r>
            <a:r>
              <a:rPr lang="en-US" altLang="zh-CN" dirty="0"/>
              <a:t>Hits@10</a:t>
            </a:r>
            <a:r>
              <a:rPr lang="zh-CN" altLang="en-US" dirty="0"/>
              <a:t>上提高了</a:t>
            </a:r>
            <a:r>
              <a:rPr lang="en-US" altLang="zh-CN" dirty="0"/>
              <a:t>1.13 %</a:t>
            </a:r>
            <a:r>
              <a:rPr lang="zh-CN" altLang="en-US" dirty="0"/>
              <a:t>。</a:t>
            </a:r>
            <a:endParaRPr lang="en-US" altLang="zh-CN" dirty="0"/>
          </a:p>
          <a:p>
            <a:r>
              <a:rPr lang="zh-CN" altLang="en-US" dirty="0"/>
              <a:t>然而，对于</a:t>
            </a:r>
            <a:r>
              <a:rPr lang="en-US" altLang="zh-CN" dirty="0"/>
              <a:t>MRR</a:t>
            </a:r>
            <a:r>
              <a:rPr lang="zh-CN" altLang="en-US" dirty="0"/>
              <a:t>和</a:t>
            </a:r>
            <a:r>
              <a:rPr lang="en-US" altLang="zh-CN" dirty="0"/>
              <a:t>Hit@1</a:t>
            </a:r>
            <a:r>
              <a:rPr lang="zh-CN" altLang="en-US" dirty="0"/>
              <a:t>，分别新模型低于</a:t>
            </a:r>
            <a:r>
              <a:rPr lang="en-US" altLang="zh-CN" dirty="0"/>
              <a:t>RotatE</a:t>
            </a:r>
            <a:r>
              <a:rPr lang="zh-CN" altLang="en-US" dirty="0"/>
              <a:t>模型</a:t>
            </a:r>
            <a:r>
              <a:rPr lang="en-US" altLang="zh-CN" dirty="0"/>
              <a:t>1.01%</a:t>
            </a:r>
            <a:r>
              <a:rPr lang="zh-CN" altLang="en-US" dirty="0"/>
              <a:t>和</a:t>
            </a:r>
            <a:r>
              <a:rPr lang="en-US" altLang="zh-CN" dirty="0"/>
              <a:t>1.03 %</a:t>
            </a:r>
            <a:r>
              <a:rPr lang="zh-CN" altLang="en-US" dirty="0"/>
              <a:t>。</a:t>
            </a:r>
            <a:endParaRPr lang="en-US" altLang="zh-CN" dirty="0"/>
          </a:p>
          <a:p>
            <a:r>
              <a:rPr lang="zh-CN" altLang="en-US" dirty="0"/>
              <a:t>对于</a:t>
            </a:r>
            <a:r>
              <a:rPr lang="en-US" altLang="zh-CN" dirty="0"/>
              <a:t>WN18</a:t>
            </a:r>
            <a:r>
              <a:rPr lang="zh-CN" altLang="en-US" dirty="0"/>
              <a:t>数据集，</a:t>
            </a:r>
            <a:r>
              <a:rPr lang="en-US" altLang="zh-CN" dirty="0" err="1"/>
              <a:t>ConvRot</a:t>
            </a:r>
            <a:r>
              <a:rPr lang="zh-CN" altLang="en-US" dirty="0"/>
              <a:t>显示了良好的结果，对所有评估指标都有改进。与</a:t>
            </a:r>
            <a:r>
              <a:rPr lang="en-US" altLang="zh-CN" dirty="0"/>
              <a:t>RotatE</a:t>
            </a:r>
            <a:r>
              <a:rPr lang="zh-CN" altLang="en-US" dirty="0"/>
              <a:t>模型相比，该模型大约增强了约</a:t>
            </a:r>
            <a:r>
              <a:rPr lang="en-US" altLang="zh-CN" dirty="0"/>
              <a:t>1.02%</a:t>
            </a:r>
            <a:r>
              <a:rPr lang="zh-CN" altLang="en-US" dirty="0"/>
              <a:t>的</a:t>
            </a:r>
            <a:r>
              <a:rPr lang="en-US" altLang="zh-CN" dirty="0"/>
              <a:t>MRR</a:t>
            </a:r>
            <a:r>
              <a:rPr lang="zh-CN" altLang="en-US" dirty="0"/>
              <a:t>和</a:t>
            </a:r>
            <a:r>
              <a:rPr lang="en-US" altLang="zh-CN" dirty="0" err="1"/>
              <a:t>Hits@N</a:t>
            </a:r>
            <a:r>
              <a:rPr lang="zh-CN" altLang="en-US" dirty="0"/>
              <a:t>（</a:t>
            </a:r>
            <a:r>
              <a:rPr lang="en-US" altLang="zh-CN" dirty="0"/>
              <a:t>N = 1,3,10</a:t>
            </a:r>
            <a:r>
              <a:rPr lang="zh-CN" altLang="en-US" dirty="0"/>
              <a:t>）。</a:t>
            </a:r>
            <a:endParaRPr lang="en-US" altLang="zh-CN" dirty="0"/>
          </a:p>
          <a:p>
            <a:r>
              <a:rPr lang="zh-CN" altLang="en-US" dirty="0"/>
              <a:t>与</a:t>
            </a:r>
            <a:r>
              <a:rPr lang="en-US" altLang="zh-CN" dirty="0" err="1"/>
              <a:t>RotatHS</a:t>
            </a:r>
            <a:r>
              <a:rPr lang="zh-CN" altLang="en-US" dirty="0"/>
              <a:t>模型和</a:t>
            </a:r>
            <a:r>
              <a:rPr lang="en-US" altLang="zh-CN" dirty="0" err="1"/>
              <a:t>ConvR</a:t>
            </a:r>
            <a:r>
              <a:rPr lang="zh-CN" altLang="en-US" dirty="0"/>
              <a:t>模型相比，该模型还比</a:t>
            </a:r>
            <a:r>
              <a:rPr lang="en-US" altLang="zh-CN" dirty="0"/>
              <a:t>MRR</a:t>
            </a:r>
            <a:r>
              <a:rPr lang="zh-CN" altLang="en-US" dirty="0"/>
              <a:t>和</a:t>
            </a:r>
            <a:r>
              <a:rPr lang="en-US" altLang="zh-CN" dirty="0" err="1"/>
              <a:t>Hits@N</a:t>
            </a:r>
            <a:r>
              <a:rPr lang="zh-CN" altLang="en-US" dirty="0"/>
              <a:t>指标提高了约</a:t>
            </a:r>
            <a:r>
              <a:rPr lang="en-US" altLang="zh-CN" dirty="0"/>
              <a:t>1%</a:t>
            </a:r>
            <a:r>
              <a:rPr lang="zh-CN" altLang="en-US" dirty="0"/>
              <a:t>。</a:t>
            </a:r>
            <a:endParaRPr lang="en-US" altLang="zh-CN" dirty="0"/>
          </a:p>
        </p:txBody>
      </p:sp>
      <p:sp>
        <p:nvSpPr>
          <p:cNvPr id="4" name="灯片编号占位符 3"/>
          <p:cNvSpPr>
            <a:spLocks noGrp="1"/>
          </p:cNvSpPr>
          <p:nvPr>
            <p:ph type="sldNum" sz="quarter" idx="10"/>
          </p:nvPr>
        </p:nvSpPr>
        <p:spPr/>
        <p:txBody>
          <a:bodyPr/>
          <a:lstStyle/>
          <a:p>
            <a:fld id="{4A4E2E4E-2FFD-4B0E-BE9C-FA7BDC09154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a:t>
            </a:r>
            <a:r>
              <a:rPr lang="en-US" altLang="zh-CN" dirty="0"/>
              <a:t>FB15k</a:t>
            </a:r>
            <a:r>
              <a:rPr lang="zh-CN" altLang="en-US" dirty="0"/>
              <a:t>的实验结果相比，该模型在</a:t>
            </a:r>
            <a:r>
              <a:rPr lang="en-US" altLang="zh-CN" dirty="0"/>
              <a:t>Hits@3</a:t>
            </a:r>
            <a:r>
              <a:rPr lang="zh-CN" altLang="en-US" dirty="0"/>
              <a:t>比基线模型提高了</a:t>
            </a:r>
            <a:r>
              <a:rPr lang="en-US" altLang="zh-CN" dirty="0"/>
              <a:t>1.08 %</a:t>
            </a:r>
            <a:r>
              <a:rPr lang="zh-CN" altLang="en-US" dirty="0"/>
              <a:t>，在</a:t>
            </a:r>
            <a:r>
              <a:rPr lang="en-US" altLang="zh-CN" dirty="0"/>
              <a:t>Hits@10</a:t>
            </a:r>
            <a:r>
              <a:rPr lang="zh-CN" altLang="en-US" dirty="0"/>
              <a:t>上提高了</a:t>
            </a:r>
            <a:r>
              <a:rPr lang="en-US" altLang="zh-CN" dirty="0"/>
              <a:t>1.13 %</a:t>
            </a:r>
            <a:r>
              <a:rPr lang="zh-CN" altLang="en-US" dirty="0"/>
              <a:t>。</a:t>
            </a:r>
            <a:endParaRPr lang="en-US" altLang="zh-CN" dirty="0"/>
          </a:p>
          <a:p>
            <a:r>
              <a:rPr lang="zh-CN" altLang="en-US" dirty="0"/>
              <a:t>然而，对于</a:t>
            </a:r>
            <a:r>
              <a:rPr lang="en-US" altLang="zh-CN" dirty="0"/>
              <a:t>MRR</a:t>
            </a:r>
            <a:r>
              <a:rPr lang="zh-CN" altLang="en-US" dirty="0"/>
              <a:t>和</a:t>
            </a:r>
            <a:r>
              <a:rPr lang="en-US" altLang="zh-CN" dirty="0"/>
              <a:t>Hit@1</a:t>
            </a:r>
            <a:r>
              <a:rPr lang="zh-CN" altLang="en-US" dirty="0"/>
              <a:t>，分别新模型低于</a:t>
            </a:r>
            <a:r>
              <a:rPr lang="en-US" altLang="zh-CN" dirty="0"/>
              <a:t>RotatE</a:t>
            </a:r>
            <a:r>
              <a:rPr lang="zh-CN" altLang="en-US" dirty="0"/>
              <a:t>模型</a:t>
            </a:r>
            <a:r>
              <a:rPr lang="en-US" altLang="zh-CN" dirty="0"/>
              <a:t>1.01%</a:t>
            </a:r>
            <a:r>
              <a:rPr lang="zh-CN" altLang="en-US" dirty="0"/>
              <a:t>和</a:t>
            </a:r>
            <a:r>
              <a:rPr lang="en-US" altLang="zh-CN" dirty="0"/>
              <a:t>1.03 %</a:t>
            </a:r>
            <a:r>
              <a:rPr lang="zh-CN" altLang="en-US" dirty="0"/>
              <a:t>。</a:t>
            </a:r>
            <a:endParaRPr lang="en-US" altLang="zh-CN" dirty="0"/>
          </a:p>
          <a:p>
            <a:r>
              <a:rPr lang="zh-CN" altLang="en-US" dirty="0"/>
              <a:t>对于</a:t>
            </a:r>
            <a:r>
              <a:rPr lang="en-US" altLang="zh-CN" dirty="0"/>
              <a:t>WN18</a:t>
            </a:r>
            <a:r>
              <a:rPr lang="zh-CN" altLang="en-US" dirty="0"/>
              <a:t>数据集，</a:t>
            </a:r>
            <a:r>
              <a:rPr lang="en-US" altLang="zh-CN" dirty="0" err="1"/>
              <a:t>ConvRot</a:t>
            </a:r>
            <a:r>
              <a:rPr lang="zh-CN" altLang="en-US" dirty="0"/>
              <a:t>显示了良好的结果，对所有评估指标都有改进。与</a:t>
            </a:r>
            <a:r>
              <a:rPr lang="en-US" altLang="zh-CN" dirty="0"/>
              <a:t>RotatE</a:t>
            </a:r>
            <a:r>
              <a:rPr lang="zh-CN" altLang="en-US" dirty="0"/>
              <a:t>模型相比，该模型大约增强了约</a:t>
            </a:r>
            <a:r>
              <a:rPr lang="en-US" altLang="zh-CN" dirty="0"/>
              <a:t>1.02%</a:t>
            </a:r>
            <a:r>
              <a:rPr lang="zh-CN" altLang="en-US" dirty="0"/>
              <a:t>的</a:t>
            </a:r>
            <a:r>
              <a:rPr lang="en-US" altLang="zh-CN" dirty="0"/>
              <a:t>MRR</a:t>
            </a:r>
            <a:r>
              <a:rPr lang="zh-CN" altLang="en-US" dirty="0"/>
              <a:t>和</a:t>
            </a:r>
            <a:r>
              <a:rPr lang="en-US" altLang="zh-CN" dirty="0" err="1"/>
              <a:t>Hits@N</a:t>
            </a:r>
            <a:r>
              <a:rPr lang="zh-CN" altLang="en-US" dirty="0"/>
              <a:t>（</a:t>
            </a:r>
            <a:r>
              <a:rPr lang="en-US" altLang="zh-CN" dirty="0"/>
              <a:t>N = 1,3,10</a:t>
            </a:r>
            <a:r>
              <a:rPr lang="zh-CN" altLang="en-US" dirty="0"/>
              <a:t>）。</a:t>
            </a:r>
            <a:endParaRPr lang="en-US" altLang="zh-CN" dirty="0"/>
          </a:p>
          <a:p>
            <a:r>
              <a:rPr lang="zh-CN" altLang="en-US" dirty="0"/>
              <a:t>与</a:t>
            </a:r>
            <a:r>
              <a:rPr lang="en-US" altLang="zh-CN" dirty="0" err="1"/>
              <a:t>RotatHS</a:t>
            </a:r>
            <a:r>
              <a:rPr lang="zh-CN" altLang="en-US" dirty="0"/>
              <a:t>模型和</a:t>
            </a:r>
            <a:r>
              <a:rPr lang="en-US" altLang="zh-CN" dirty="0" err="1"/>
              <a:t>ConvR</a:t>
            </a:r>
            <a:r>
              <a:rPr lang="zh-CN" altLang="en-US" dirty="0"/>
              <a:t>模型相比，该模型还比</a:t>
            </a:r>
            <a:r>
              <a:rPr lang="en-US" altLang="zh-CN" dirty="0"/>
              <a:t>MRR</a:t>
            </a:r>
            <a:r>
              <a:rPr lang="zh-CN" altLang="en-US" dirty="0"/>
              <a:t>和</a:t>
            </a:r>
            <a:r>
              <a:rPr lang="en-US" altLang="zh-CN" dirty="0" err="1"/>
              <a:t>Hits@N</a:t>
            </a:r>
            <a:r>
              <a:rPr lang="zh-CN" altLang="en-US" dirty="0"/>
              <a:t>指标提高了约</a:t>
            </a:r>
            <a:r>
              <a:rPr lang="en-US" altLang="zh-CN" dirty="0"/>
              <a:t>1%</a:t>
            </a:r>
            <a:r>
              <a:rPr lang="zh-CN" altLang="en-US" dirty="0"/>
              <a:t>。</a:t>
            </a:r>
            <a:endParaRPr lang="en-US" altLang="zh-CN" dirty="0"/>
          </a:p>
        </p:txBody>
      </p:sp>
      <p:sp>
        <p:nvSpPr>
          <p:cNvPr id="4" name="灯片编号占位符 3"/>
          <p:cNvSpPr>
            <a:spLocks noGrp="1"/>
          </p:cNvSpPr>
          <p:nvPr>
            <p:ph type="sldNum" sz="quarter" idx="10"/>
          </p:nvPr>
        </p:nvSpPr>
        <p:spPr/>
        <p:txBody>
          <a:bodyPr/>
          <a:lstStyle/>
          <a:p>
            <a:fld id="{4A4E2E4E-2FFD-4B0E-BE9C-FA7BDC09154E}" type="slidenum">
              <a:rPr lang="zh-CN" altLang="en-US" smtClean="0"/>
              <a:t>13</a:t>
            </a:fld>
            <a:endParaRPr lang="zh-CN" altLang="en-US"/>
          </a:p>
        </p:txBody>
      </p:sp>
    </p:spTree>
    <p:extLst>
      <p:ext uri="{BB962C8B-B14F-4D97-AF65-F5344CB8AC3E}">
        <p14:creationId xmlns:p14="http://schemas.microsoft.com/office/powerpoint/2010/main" val="1452210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对于</a:t>
            </a:r>
            <a:r>
              <a:rPr lang="en-US" altLang="zh-CN" dirty="0"/>
              <a:t>1-1</a:t>
            </a:r>
            <a:r>
              <a:rPr lang="zh-CN" altLang="en-US" dirty="0"/>
              <a:t>关系，</a:t>
            </a:r>
            <a:r>
              <a:rPr lang="en-US" altLang="zh-CN" dirty="0" err="1"/>
              <a:t>ConvRot</a:t>
            </a:r>
            <a:r>
              <a:rPr lang="zh-CN" altLang="en-US" dirty="0"/>
              <a:t>的结果大致相同。然而，在</a:t>
            </a:r>
            <a:r>
              <a:rPr lang="en-US" altLang="zh-CN" dirty="0"/>
              <a:t>1-N</a:t>
            </a:r>
            <a:r>
              <a:rPr lang="zh-CN" altLang="en-US" dirty="0"/>
              <a:t>关系中，头部预测比尾部预测具有更高的优势。结果表明，一个具有许多候选尾实体的头实体更容易找到正确的连接。这种现象在</a:t>
            </a:r>
            <a:r>
              <a:rPr lang="en-US" altLang="zh-CN" dirty="0"/>
              <a:t>N-1</a:t>
            </a:r>
            <a:r>
              <a:rPr lang="zh-CN" altLang="en-US" dirty="0"/>
              <a:t>关系中也很明显。</a:t>
            </a:r>
            <a:endParaRPr lang="en-US" altLang="zh-CN" dirty="0"/>
          </a:p>
        </p:txBody>
      </p:sp>
      <p:sp>
        <p:nvSpPr>
          <p:cNvPr id="4" name="灯片编号占位符 3"/>
          <p:cNvSpPr>
            <a:spLocks noGrp="1"/>
          </p:cNvSpPr>
          <p:nvPr>
            <p:ph type="sldNum" sz="quarter" idx="10"/>
          </p:nvPr>
        </p:nvSpPr>
        <p:spPr/>
        <p:txBody>
          <a:bodyPr/>
          <a:lstStyle/>
          <a:p>
            <a:fld id="{858E6889-349A-49E8-AAE1-A1FB1A7B972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extLst>
      <p:ext uri="{BB962C8B-B14F-4D97-AF65-F5344CB8AC3E}">
        <p14:creationId xmlns:p14="http://schemas.microsoft.com/office/powerpoint/2010/main" val="3159691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12B508-BCC1-4B94-A6A0-10389344182C}"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extLst>
      <p:ext uri="{BB962C8B-B14F-4D97-AF65-F5344CB8AC3E}">
        <p14:creationId xmlns:p14="http://schemas.microsoft.com/office/powerpoint/2010/main" val="4141561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问题提出，知识图谱自身具有不完备的局限性，文中指出现有方法的不足，仅使用旋转操作意味着这些模型没有基于神经网络的模型的表达能力，为了解决这个问题，本文提出了一个新的模型。</a:t>
            </a:r>
          </a:p>
        </p:txBody>
      </p:sp>
      <p:sp>
        <p:nvSpPr>
          <p:cNvPr id="4" name="灯片编号占位符 3"/>
          <p:cNvSpPr>
            <a:spLocks noGrp="1"/>
          </p:cNvSpPr>
          <p:nvPr>
            <p:ph type="sldNum" sz="quarter" idx="10"/>
          </p:nvPr>
        </p:nvSpPr>
        <p:spPr/>
        <p:txBody>
          <a:bodyPr/>
          <a:lstStyle/>
          <a:p>
            <a:fld id="{0E21FD59-C920-460C-B1C9-0346C59420B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文中提出新的模型</a:t>
            </a:r>
            <a:r>
              <a:rPr lang="en-US" altLang="zh-CN" dirty="0" err="1"/>
              <a:t>ConvRot</a:t>
            </a:r>
            <a:r>
              <a:rPr lang="zh-CN" altLang="en-US" dirty="0"/>
              <a:t>，该模型由卷积操作和旋转变换两部分组成。首先是对头实体和关系嵌入进行卷积操作，然后将卷积操作的输出、头实体嵌入和关系嵌入进行哈达玛积运算，也就是旋转操作。</a:t>
            </a:r>
            <a:endParaRPr lang="en-US" altLang="zh-CN" dirty="0"/>
          </a:p>
          <a:p>
            <a:r>
              <a:rPr lang="zh-CN" altLang="en-US" dirty="0"/>
              <a:t>卷积操作的主要挑战是从嵌入中生成有价值的、灵活的类似图像的数据，以及设计一个高效的卷积模块来捕获尽可能多的有用信息。文中通过将头实体和关系的每个复值嵌入分离到实部和虚部来解决。</a:t>
            </a:r>
          </a:p>
        </p:txBody>
      </p:sp>
      <p:sp>
        <p:nvSpPr>
          <p:cNvPr id="4" name="灯片编号占位符 3"/>
          <p:cNvSpPr>
            <a:spLocks noGrp="1"/>
          </p:cNvSpPr>
          <p:nvPr>
            <p:ph type="sldNum" sz="quarter" idx="10"/>
          </p:nvPr>
        </p:nvSpPr>
        <p:spPr/>
        <p:txBody>
          <a:bodyPr/>
          <a:lstStyle/>
          <a:p>
            <a:fld id="{0E21FD59-C920-460C-B1C9-0346C59420B0}" type="slidenum">
              <a:rPr lang="zh-CN" altLang="en-US" smtClean="0"/>
              <a:t>5</a:t>
            </a:fld>
            <a:endParaRPr lang="zh-CN" altLang="en-US"/>
          </a:p>
        </p:txBody>
      </p:sp>
    </p:spTree>
    <p:extLst>
      <p:ext uri="{BB962C8B-B14F-4D97-AF65-F5344CB8AC3E}">
        <p14:creationId xmlns:p14="http://schemas.microsoft.com/office/powerpoint/2010/main" val="3174681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下面是模型详解的内容。</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extLst>
      <p:ext uri="{BB962C8B-B14F-4D97-AF65-F5344CB8AC3E}">
        <p14:creationId xmlns:p14="http://schemas.microsoft.com/office/powerpoint/2010/main" val="4089811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在卷积操作上文中提出了两种策略，如图所示是第一种策略。头实体和关系嵌入被堆叠和卷积以形成特征映射，每个嵌入的实部和虚部可以被连接起来。</a:t>
            </a:r>
            <a:endParaRPr lang="en-US" altLang="zh-CN" dirty="0"/>
          </a:p>
          <a:p>
            <a:r>
              <a:rPr lang="zh-CN" altLang="en-US" dirty="0"/>
              <a:t>嵌入向量被分成实部和虚部后，被堆叠起来，按照顺序产生一个类似图像的结构：头实体的实部、头实体的虚部、关系的实部和关系的虚部。这种分离产生了一个大小为</a:t>
            </a:r>
            <a:r>
              <a:rPr lang="en-US" altLang="zh-CN" dirty="0"/>
              <a:t>4×d</a:t>
            </a:r>
            <a:r>
              <a:rPr lang="zh-CN" altLang="en-US" dirty="0"/>
              <a:t>的二维向量，可用作卷积操作的输入。卷积矩阵核</a:t>
            </a:r>
            <a:r>
              <a:rPr lang="en-US" altLang="zh-CN" dirty="0"/>
              <a:t>ω</a:t>
            </a:r>
            <a:r>
              <a:rPr lang="zh-CN" altLang="en-US" dirty="0"/>
              <a:t>是一个固定大小为</a:t>
            </a:r>
            <a:r>
              <a:rPr lang="en-US" altLang="zh-CN" dirty="0"/>
              <a:t>3×3</a:t>
            </a:r>
            <a:r>
              <a:rPr lang="zh-CN" altLang="en-US" dirty="0"/>
              <a:t>。这个核大小是固定的，以保持参数的数量足够小，降低计算复杂度。在特征映射中使用</a:t>
            </a:r>
            <a:r>
              <a:rPr lang="en-US" altLang="zh-CN" dirty="0"/>
              <a:t>dropout</a:t>
            </a:r>
            <a:r>
              <a:rPr lang="zh-CN" altLang="en-US" dirty="0"/>
              <a:t>，以</a:t>
            </a:r>
            <a:r>
              <a:rPr lang="en-US" altLang="zh-CN" dirty="0"/>
              <a:t>0.2</a:t>
            </a:r>
            <a:r>
              <a:rPr lang="zh-CN" altLang="en-US" dirty="0"/>
              <a:t>的概率剔除一些特征防止过拟合。最后的向量被分成实部和虚部，为后面的旋转变换做准备。该模块作为一个</a:t>
            </a:r>
            <a:r>
              <a:rPr lang="en-US" altLang="zh-CN" dirty="0"/>
              <a:t>CNN</a:t>
            </a:r>
            <a:r>
              <a:rPr lang="zh-CN" altLang="en-US" dirty="0"/>
              <a:t>，提取实体与关系之间的交互特征。文中将这个版本命名为</a:t>
            </a:r>
            <a:r>
              <a:rPr lang="en-US" altLang="zh-CN" dirty="0" err="1"/>
              <a:t>NConvRot</a:t>
            </a:r>
            <a:r>
              <a:rPr lang="zh-CN" altLang="en-US" dirty="0"/>
              <a:t>。在形式上，卷积运算表示如图所示。</a:t>
            </a:r>
          </a:p>
        </p:txBody>
      </p:sp>
      <p:sp>
        <p:nvSpPr>
          <p:cNvPr id="4" name="灯片编号占位符 3"/>
          <p:cNvSpPr>
            <a:spLocks noGrp="1"/>
          </p:cNvSpPr>
          <p:nvPr>
            <p:ph type="sldNum" sz="quarter" idx="10"/>
          </p:nvPr>
        </p:nvSpPr>
        <p:spPr/>
        <p:txBody>
          <a:bodyPr/>
          <a:lstStyle/>
          <a:p>
            <a:fld id="{CB449327-3B2F-EA4B-902F-85ED6D917E13}"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简单的卷积过程可能不会利用尽可能多的本地信息。因此，必须创建更复杂和更强大的卷积模块设计方法。第二种策略对头实体和关系进行了不同的操作： </a:t>
            </a:r>
            <a:r>
              <a:rPr lang="en-US" altLang="zh-CN" dirty="0"/>
              <a:t>Dropout</a:t>
            </a:r>
            <a:r>
              <a:rPr lang="zh-CN" altLang="en-US" dirty="0"/>
              <a:t>应用于头实体，而</a:t>
            </a:r>
            <a:r>
              <a:rPr lang="en-US" altLang="zh-CN" dirty="0" err="1"/>
              <a:t>HyperNetwork</a:t>
            </a:r>
            <a:r>
              <a:rPr lang="zh-CN" altLang="en-US" dirty="0"/>
              <a:t>超网络架构应用于关系，为头实体上的卷积过程生成过滤器。</a:t>
            </a:r>
            <a:endParaRPr lang="en-US" altLang="zh-CN" dirty="0"/>
          </a:p>
          <a:p>
            <a:r>
              <a:rPr lang="zh-CN" altLang="en-US" dirty="0"/>
              <a:t>输入仍然是头部嵌入和关系嵌入，在复向量空间中表示包括两个分量：实部和虚部。这些向量的结构类似于</a:t>
            </a:r>
            <a:r>
              <a:rPr lang="en-US" altLang="zh-CN" dirty="0" err="1"/>
              <a:t>NConvRot</a:t>
            </a:r>
            <a:r>
              <a:rPr lang="zh-CN" altLang="en-US" dirty="0"/>
              <a:t>方法。然而，头部嵌入的部分不是相互堆叠，而是将头实体嵌入部分连接起来，保持原始的关系嵌入。超网络是一个全连接层，通过关系嵌入</a:t>
            </a:r>
            <a:r>
              <a:rPr lang="en-US" altLang="zh-CN" dirty="0"/>
              <a:t>r</a:t>
            </a:r>
            <a:r>
              <a:rPr lang="zh-CN" altLang="en-US" dirty="0"/>
              <a:t>，重构生成卷积过滤器矩阵。接下来，将连接的头部嵌入与这些过滤器卷积，创建二维特征。然后，将特征映射向量化，并通过权重矩阵</a:t>
            </a:r>
            <a:r>
              <a:rPr lang="en-US" altLang="zh-CN" dirty="0"/>
              <a:t>W</a:t>
            </a:r>
            <a:r>
              <a:rPr lang="zh-CN" altLang="en-US" dirty="0"/>
              <a:t>投影到二维空间。最后，为了保证神经网络模型的非线性，文中应用了</a:t>
            </a:r>
            <a:r>
              <a:rPr lang="en-US" altLang="zh-CN" dirty="0" err="1"/>
              <a:t>ReLU</a:t>
            </a:r>
            <a:r>
              <a:rPr lang="zh-CN" altLang="en-US" dirty="0"/>
              <a:t>激活函数。此外，我们在头部嵌入、超网络滤波器和特征图上使用了</a:t>
            </a:r>
            <a:r>
              <a:rPr lang="en-US" altLang="zh-CN" dirty="0"/>
              <a:t>dropout</a:t>
            </a:r>
            <a:r>
              <a:rPr lang="zh-CN" altLang="en-US" dirty="0"/>
              <a:t>来减少过拟合。文中将这个版本命名为</a:t>
            </a:r>
            <a:r>
              <a:rPr lang="en-US" altLang="zh-CN" dirty="0" err="1"/>
              <a:t>HConvRot</a:t>
            </a:r>
            <a:r>
              <a:rPr lang="zh-CN" altLang="en-US" dirty="0"/>
              <a:t>。这一部分的表示形式如图所示。</a:t>
            </a:r>
          </a:p>
        </p:txBody>
      </p:sp>
      <p:sp>
        <p:nvSpPr>
          <p:cNvPr id="4" name="灯片编号占位符 3"/>
          <p:cNvSpPr>
            <a:spLocks noGrp="1"/>
          </p:cNvSpPr>
          <p:nvPr>
            <p:ph type="sldNum" sz="quarter" idx="10"/>
          </p:nvPr>
        </p:nvSpPr>
        <p:spPr/>
        <p:txBody>
          <a:bodyPr/>
          <a:lstStyle/>
          <a:p>
            <a:fld id="{CB449327-3B2F-EA4B-902F-85ED6D917E13}" type="slidenum">
              <a:rPr lang="en-US" smtClean="0"/>
              <a:t>8</a:t>
            </a:fld>
            <a:endParaRPr lang="en-US"/>
          </a:p>
        </p:txBody>
      </p:sp>
    </p:spTree>
    <p:extLst>
      <p:ext uri="{BB962C8B-B14F-4D97-AF65-F5344CB8AC3E}">
        <p14:creationId xmlns:p14="http://schemas.microsoft.com/office/powerpoint/2010/main" val="1603425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旋转转换已被证明在区分各种关系类型，如对称、反对称性、逆和组合。因此，将链路预测的旋转变换应用于本文中。</a:t>
            </a:r>
            <a:endParaRPr lang="en-US" altLang="zh-CN" dirty="0"/>
          </a:p>
          <a:p>
            <a:r>
              <a:rPr lang="zh-CN" altLang="en-US" dirty="0"/>
              <a:t>与以前的模型的不同之处在于，文中在旋转转换中添加了实体和关系之间交互特征。这些特性为模型提供了更多的信息来识别正确的目标实体。具体来说，在对头部和关系嵌入进行卷积操作后，输出、头部嵌入和关系嵌入都由阿达玛乘积合并。然后，利用转换的结果来确定目标实体。表示形式如图所示。</a:t>
            </a:r>
          </a:p>
        </p:txBody>
      </p:sp>
      <p:sp>
        <p:nvSpPr>
          <p:cNvPr id="4" name="灯片编号占位符 3"/>
          <p:cNvSpPr>
            <a:spLocks noGrp="1"/>
          </p:cNvSpPr>
          <p:nvPr>
            <p:ph type="sldNum" sz="quarter" idx="10"/>
          </p:nvPr>
        </p:nvSpPr>
        <p:spPr/>
        <p:txBody>
          <a:bodyPr/>
          <a:lstStyle/>
          <a:p>
            <a:fld id="{CB449327-3B2F-EA4B-902F-85ED6D917E13}"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2023/4/10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圆角矩形 5"/>
          <p:cNvSpPr/>
          <p:nvPr userDrawn="1"/>
        </p:nvSpPr>
        <p:spPr>
          <a:xfrm>
            <a:off x="0" y="1888133"/>
            <a:ext cx="12858750" cy="2088232"/>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1100783" y="1024037"/>
            <a:ext cx="3852428" cy="3852428"/>
          </a:xfrm>
          <a:prstGeom prst="ellipse">
            <a:avLst/>
          </a:prstGeom>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userDrawn="1"/>
        </p:nvSpPr>
        <p:spPr>
          <a:xfrm>
            <a:off x="1784859" y="1672109"/>
            <a:ext cx="2520280" cy="2520280"/>
          </a:xfrm>
          <a:prstGeom prst="ellipse">
            <a:avLst/>
          </a:prstGeom>
          <a:solidFill>
            <a:schemeClr val="bg1"/>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9"/>
          <p:cNvSpPr>
            <a:spLocks noGrp="1"/>
          </p:cNvSpPr>
          <p:nvPr>
            <p:ph type="body" sz="quarter" idx="10" hasCustomPrompt="1"/>
          </p:nvPr>
        </p:nvSpPr>
        <p:spPr>
          <a:xfrm>
            <a:off x="1981486" y="2140161"/>
            <a:ext cx="2127025" cy="1584176"/>
          </a:xfrm>
          <a:effectLst>
            <a:outerShdw blurRad="419100" dist="419100" dir="5400000" algn="ctr" rotWithShape="0">
              <a:srgbClr val="000000">
                <a:alpha val="43137"/>
              </a:srgbClr>
            </a:outerShdw>
          </a:effectLst>
        </p:spPr>
        <p:txBody>
          <a:bodyPr anchor="ctr">
            <a:noAutofit/>
          </a:bodyPr>
          <a:lstStyle>
            <a:lvl1pPr marL="0" indent="0" algn="ctr">
              <a:buNone/>
              <a:defRPr sz="13800">
                <a:solidFill>
                  <a:srgbClr val="0070C0"/>
                </a:solidFill>
                <a:latin typeface="Impact" panose="020B0806030902050204" pitchFamily="34" charset="0"/>
              </a:defRPr>
            </a:lvl1pPr>
          </a:lstStyle>
          <a:p>
            <a:pPr lvl="0"/>
            <a:r>
              <a:rPr lang="en-US" altLang="zh-CN" dirty="0"/>
              <a:t>01</a:t>
            </a:r>
            <a:endParaRPr lang="zh-CN" altLang="en-US" dirty="0"/>
          </a:p>
        </p:txBody>
      </p:sp>
      <p:sp>
        <p:nvSpPr>
          <p:cNvPr id="12" name="文本占位符 9"/>
          <p:cNvSpPr>
            <a:spLocks noGrp="1"/>
          </p:cNvSpPr>
          <p:nvPr>
            <p:ph type="body" sz="quarter" idx="12" hasCustomPrompt="1"/>
          </p:nvPr>
        </p:nvSpPr>
        <p:spPr>
          <a:xfrm>
            <a:off x="5317392" y="2032149"/>
            <a:ext cx="7344188" cy="1584176"/>
          </a:xfrm>
          <a:effectLst>
            <a:outerShdw blurRad="419100" dist="419100" dir="5400000" algn="ctr" rotWithShape="0">
              <a:srgbClr val="000000">
                <a:alpha val="43137"/>
              </a:srgbClr>
            </a:outerShdw>
          </a:effectLst>
        </p:spPr>
        <p:txBody>
          <a:bodyPr anchor="ctr">
            <a:noAutofit/>
          </a:bodyPr>
          <a:lstStyle>
            <a:lvl1pPr marL="0" indent="0" algn="ctr">
              <a:buNone/>
              <a:defRPr sz="6000">
                <a:solidFill>
                  <a:schemeClr val="bg1"/>
                </a:solidFill>
                <a:latin typeface="Impact" panose="020B0806030902050204" pitchFamily="34" charset="0"/>
              </a:defRPr>
            </a:lvl1pPr>
          </a:lstStyle>
          <a:p>
            <a:pPr lvl="0"/>
            <a:r>
              <a:rPr lang="zh-CN" altLang="en-US" dirty="0"/>
              <a:t>点击输入章节标题</a:t>
            </a:r>
          </a:p>
        </p:txBody>
      </p:sp>
      <p:sp>
        <p:nvSpPr>
          <p:cNvPr id="13" name="文本占位符 9"/>
          <p:cNvSpPr>
            <a:spLocks noGrp="1"/>
          </p:cNvSpPr>
          <p:nvPr>
            <p:ph type="body" sz="quarter" idx="13" hasCustomPrompt="1"/>
          </p:nvPr>
        </p:nvSpPr>
        <p:spPr>
          <a:xfrm>
            <a:off x="6089998" y="4005810"/>
            <a:ext cx="2664296" cy="702078"/>
          </a:xfrm>
          <a:effectLst/>
        </p:spPr>
        <p:txBody>
          <a:bodyPr anchor="t">
            <a:noAutofit/>
          </a:bodyPr>
          <a:lstStyle>
            <a:lvl1pPr marL="342900" indent="-342900" algn="ctr">
              <a:buFont typeface="Wingdings" panose="05000000000000000000" pitchFamily="2" charset="2"/>
              <a:buChar char="ü"/>
              <a:defRPr sz="2400">
                <a:solidFill>
                  <a:schemeClr val="tx1">
                    <a:lumMod val="65000"/>
                    <a:lumOff val="35000"/>
                  </a:schemeClr>
                </a:solidFill>
                <a:latin typeface="Impact" panose="020B0806030902050204" pitchFamily="34" charset="0"/>
              </a:defRPr>
            </a:lvl1pPr>
          </a:lstStyle>
          <a:p>
            <a:pPr lvl="0"/>
            <a:r>
              <a:rPr lang="zh-CN" altLang="en-US" dirty="0"/>
              <a:t>输入副标题</a:t>
            </a:r>
          </a:p>
        </p:txBody>
      </p:sp>
      <p:sp>
        <p:nvSpPr>
          <p:cNvPr id="14" name="文本占位符 9"/>
          <p:cNvSpPr>
            <a:spLocks noGrp="1"/>
          </p:cNvSpPr>
          <p:nvPr>
            <p:ph type="body" sz="quarter" idx="14" hasCustomPrompt="1"/>
          </p:nvPr>
        </p:nvSpPr>
        <p:spPr>
          <a:xfrm>
            <a:off x="9207005" y="4005810"/>
            <a:ext cx="2664296" cy="702078"/>
          </a:xfrm>
          <a:effectLst/>
        </p:spPr>
        <p:txBody>
          <a:bodyPr anchor="t">
            <a:noAutofit/>
          </a:bodyPr>
          <a:lstStyle>
            <a:lvl1pPr marL="342900" indent="-342900" algn="ctr">
              <a:buFont typeface="Wingdings" panose="05000000000000000000" pitchFamily="2" charset="2"/>
              <a:buChar char="ü"/>
              <a:defRPr sz="2400">
                <a:solidFill>
                  <a:schemeClr val="tx1">
                    <a:lumMod val="65000"/>
                    <a:lumOff val="35000"/>
                  </a:schemeClr>
                </a:solidFill>
                <a:latin typeface="Impact" panose="020B0806030902050204" pitchFamily="34" charset="0"/>
              </a:defRPr>
            </a:lvl1pPr>
          </a:lstStyle>
          <a:p>
            <a:pPr lvl="0"/>
            <a:r>
              <a:rPr lang="zh-CN" altLang="en-US" dirty="0"/>
              <a:t>输入副标题</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15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10">
                                            <p:txEl>
                                              <p:pRg st="0" end="0"/>
                                            </p:txEl>
                                          </p:spTgt>
                                        </p:tgtEl>
                                        <p:attrNameLst>
                                          <p:attrName>style.visibility</p:attrName>
                                        </p:attrNameLst>
                                      </p:cBhvr>
                                      <p:to>
                                        <p:strVal val="visible"/>
                                      </p:to>
                                    </p:set>
                                    <p:anim by="(-#ppt_w*2)" calcmode="lin" valueType="num">
                                      <p:cBhvr rctx="PPT">
                                        <p:cTn id="23" dur="500" autoRev="1" fill="hold">
                                          <p:stCondLst>
                                            <p:cond delay="0"/>
                                          </p:stCondLst>
                                        </p:cTn>
                                        <p:tgtEl>
                                          <p:spTgt spid="10">
                                            <p:txEl>
                                              <p:pRg st="0" end="0"/>
                                            </p:txEl>
                                          </p:spTgt>
                                        </p:tgtEl>
                                        <p:attrNameLst>
                                          <p:attrName>ppt_w</p:attrName>
                                        </p:attrNameLst>
                                      </p:cBhvr>
                                    </p:anim>
                                    <p:anim by="(#ppt_w*0.50)" calcmode="lin" valueType="num">
                                      <p:cBhvr>
                                        <p:cTn id="24" dur="500" decel="50000" autoRev="1" fill="hold">
                                          <p:stCondLst>
                                            <p:cond delay="0"/>
                                          </p:stCondLst>
                                        </p:cTn>
                                        <p:tgtEl>
                                          <p:spTgt spid="10">
                                            <p:txEl>
                                              <p:pRg st="0" end="0"/>
                                            </p:txEl>
                                          </p:spTgt>
                                        </p:tgtEl>
                                        <p:attrNameLst>
                                          <p:attrName>ppt_x</p:attrName>
                                        </p:attrNameLst>
                                      </p:cBhvr>
                                    </p:anim>
                                    <p:anim from="(-#ppt_h/2)" to="(#ppt_y)" calcmode="lin" valueType="num">
                                      <p:cBhvr>
                                        <p:cTn id="25" dur="1000" fill="hold">
                                          <p:stCondLst>
                                            <p:cond delay="0"/>
                                          </p:stCondLst>
                                        </p:cTn>
                                        <p:tgtEl>
                                          <p:spTgt spid="10">
                                            <p:txEl>
                                              <p:pRg st="0" end="0"/>
                                            </p:txEl>
                                          </p:spTgt>
                                        </p:tgtEl>
                                        <p:attrNameLst>
                                          <p:attrName>ppt_y</p:attrName>
                                        </p:attrNameLst>
                                      </p:cBhvr>
                                    </p:anim>
                                    <p:animRot by="21600000">
                                      <p:cBhvr>
                                        <p:cTn id="26" dur="1000" fill="hold">
                                          <p:stCondLst>
                                            <p:cond delay="0"/>
                                          </p:stCondLst>
                                        </p:cTn>
                                        <p:tgtEl>
                                          <p:spTgt spid="10">
                                            <p:txEl>
                                              <p:pRg st="0" end="0"/>
                                            </p:txEl>
                                          </p:spTgt>
                                        </p:tgtEl>
                                        <p:attrNameLst>
                                          <p:attrName>r</p:attrName>
                                        </p:attrNameLst>
                                      </p:cBhvr>
                                    </p:animRot>
                                  </p:childTnLst>
                                </p:cTn>
                              </p:par>
                            </p:childTnLst>
                          </p:cTn>
                        </p:par>
                        <p:par>
                          <p:cTn id="27" fill="hold">
                            <p:stCondLst>
                              <p:cond delay="2599"/>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12">
                                            <p:txEl>
                                              <p:pRg st="0" end="0"/>
                                            </p:txEl>
                                          </p:spTgt>
                                        </p:tgtEl>
                                        <p:attrNameLst>
                                          <p:attrName>style.visibility</p:attrName>
                                        </p:attrNameLst>
                                      </p:cBhvr>
                                      <p:to>
                                        <p:strVal val="visible"/>
                                      </p:to>
                                    </p:set>
                                    <p:anim calcmode="lin" valueType="num">
                                      <p:cBhvr>
                                        <p:cTn id="30" dur="500" fill="hold"/>
                                        <p:tgtEl>
                                          <p:spTgt spid="1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12">
                                            <p:txEl>
                                              <p:pRg st="0" end="0"/>
                                            </p:txEl>
                                          </p:spTgt>
                                        </p:tgtEl>
                                        <p:attrNameLst>
                                          <p:attrName>ppt_y</p:attrName>
                                        </p:attrNameLst>
                                      </p:cBhvr>
                                      <p:tavLst>
                                        <p:tav tm="0">
                                          <p:val>
                                            <p:strVal val="#ppt_y"/>
                                          </p:val>
                                        </p:tav>
                                        <p:tav tm="100000">
                                          <p:val>
                                            <p:strVal val="#ppt_y"/>
                                          </p:val>
                                        </p:tav>
                                      </p:tavLst>
                                    </p:anim>
                                    <p:anim calcmode="lin" valueType="num">
                                      <p:cBhvr>
                                        <p:cTn id="32" dur="500" fill="hold"/>
                                        <p:tgtEl>
                                          <p:spTgt spid="1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1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12">
                                            <p:txEl>
                                              <p:pRg st="0" end="0"/>
                                            </p:txEl>
                                          </p:spTgt>
                                        </p:tgtEl>
                                      </p:cBhvr>
                                    </p:animEffect>
                                  </p:childTnLst>
                                </p:cTn>
                              </p:par>
                            </p:childTnLst>
                          </p:cTn>
                        </p:par>
                        <p:par>
                          <p:cTn id="35" fill="hold">
                            <p:stCondLst>
                              <p:cond delay="3450"/>
                            </p:stCondLst>
                            <p:childTnLst>
                              <p:par>
                                <p:cTn id="36" presetID="22" presetClass="entr" presetSubtype="1" fill="hold" grpId="0" nodeType="afterEffect">
                                  <p:stCondLst>
                                    <p:cond delay="0"/>
                                  </p:stCondLst>
                                  <p:childTnLst>
                                    <p:set>
                                      <p:cBhvr>
                                        <p:cTn id="37" dur="1" fill="hold">
                                          <p:stCondLst>
                                            <p:cond delay="0"/>
                                          </p:stCondLst>
                                        </p:cTn>
                                        <p:tgtEl>
                                          <p:spTgt spid="13">
                                            <p:txEl>
                                              <p:pRg st="0" end="0"/>
                                            </p:txEl>
                                          </p:spTgt>
                                        </p:tgtEl>
                                        <p:attrNameLst>
                                          <p:attrName>style.visibility</p:attrName>
                                        </p:attrNameLst>
                                      </p:cBhvr>
                                      <p:to>
                                        <p:strVal val="visible"/>
                                      </p:to>
                                    </p:set>
                                    <p:animEffect transition="in" filter="wipe(up)">
                                      <p:cBhvr>
                                        <p:cTn id="38" dur="500"/>
                                        <p:tgtEl>
                                          <p:spTgt spid="13">
                                            <p:txEl>
                                              <p:pRg st="0" end="0"/>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up)">
                                      <p:cBhvr>
                                        <p:cTn id="4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build="p">
        <p:tmplLst>
          <p:tmpl lvl="1">
            <p:tnLst>
              <p:par>
                <p:cTn presetID="56" presetClass="entr" presetSubtype="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by="(-#ppt_w*2)" calcmode="lin" valueType="num">
                      <p:cBhvr rctx="PPT">
                        <p:cTn dur="500" autoRev="1" fill="hold">
                          <p:stCondLst>
                            <p:cond delay="0"/>
                          </p:stCondLst>
                        </p:cTn>
                        <p:tgtEl>
                          <p:spTgt spid="10"/>
                        </p:tgtEl>
                        <p:attrNameLst>
                          <p:attrName>ppt_w</p:attrName>
                        </p:attrNameLst>
                      </p:cBhvr>
                    </p:anim>
                    <p:anim by="(#ppt_w*0.50)" calcmode="lin" valueType="num">
                      <p:cBhvr>
                        <p:cTn dur="500" decel="50000" autoRev="1" fill="hold">
                          <p:stCondLst>
                            <p:cond delay="0"/>
                          </p:stCondLst>
                        </p:cTn>
                        <p:tgtEl>
                          <p:spTgt spid="10"/>
                        </p:tgtEl>
                        <p:attrNameLst>
                          <p:attrName>ppt_x</p:attrName>
                        </p:attrNameLst>
                      </p:cBhvr>
                    </p:anim>
                    <p:anim from="(-#ppt_h/2)" to="(#ppt_y)" calcmode="lin" valueType="num">
                      <p:cBhvr>
                        <p:cTn dur="1000" fill="hold">
                          <p:stCondLst>
                            <p:cond delay="0"/>
                          </p:stCondLst>
                        </p:cTn>
                        <p:tgtEl>
                          <p:spTgt spid="10"/>
                        </p:tgtEl>
                        <p:attrNameLst>
                          <p:attrName>ppt_y</p:attrName>
                        </p:attrNameLst>
                      </p:cBhvr>
                    </p:anim>
                    <p:animRot by="21600000">
                      <p:cBhvr>
                        <p:cTn dur="1000" fill="hold">
                          <p:stCondLst>
                            <p:cond delay="0"/>
                          </p:stCondLst>
                        </p:cTn>
                        <p:tgtEl>
                          <p:spTgt spid="10"/>
                        </p:tgtEl>
                        <p:attrNameLst>
                          <p:attrName>r</p:attrName>
                        </p:attrNameLst>
                      </p:cBhvr>
                    </p:animRot>
                  </p:childTnLst>
                </p:cTn>
              </p:par>
            </p:tnLst>
          </p:tmpl>
        </p:tmplLst>
      </p:bldP>
      <p:bldP spid="12" grpId="0" build="p">
        <p:tmplLst>
          <p:tmpl lvl="1">
            <p:tnLst>
              <p:par>
                <p:cTn presetID="41" presetClass="entr" presetSubtype="0" fill="hold" nodeType="afterEffect">
                  <p:stCondLst>
                    <p:cond delay="0"/>
                  </p:stCondLst>
                  <p:iterate type="lt">
                    <p:tmPct val="10000"/>
                  </p:iterate>
                  <p:childTnLst>
                    <p:set>
                      <p:cBhvr>
                        <p:cTn dur="1" fill="hold">
                          <p:stCondLst>
                            <p:cond delay="0"/>
                          </p:stCondLst>
                        </p:cTn>
                        <p:tgtEl>
                          <p:spTgt spid="12"/>
                        </p:tgtEl>
                        <p:attrNameLst>
                          <p:attrName>style.visibility</p:attrName>
                        </p:attrNameLst>
                      </p:cBhvr>
                      <p:to>
                        <p:strVal val="visible"/>
                      </p:to>
                    </p:set>
                    <p:anim calcmode="lin" valueType="num">
                      <p:cBhvr>
                        <p:cTn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dur="500" fill="hold"/>
                        <p:tgtEl>
                          <p:spTgt spid="12"/>
                        </p:tgtEl>
                        <p:attrNameLst>
                          <p:attrName>ppt_y</p:attrName>
                        </p:attrNameLst>
                      </p:cBhvr>
                      <p:tavLst>
                        <p:tav tm="0">
                          <p:val>
                            <p:strVal val="#ppt_y"/>
                          </p:val>
                        </p:tav>
                        <p:tav tm="100000">
                          <p:val>
                            <p:strVal val="#ppt_y"/>
                          </p:val>
                        </p:tav>
                      </p:tavLst>
                    </p:anim>
                    <p:anim calcmode="lin" valueType="num">
                      <p:cBhvr>
                        <p:cTn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dur="500" tmFilter="0,0; .5, 1; 1, 1"/>
                        <p:tgtEl>
                          <p:spTgt spid="12"/>
                        </p:tgtEl>
                      </p:cBhvr>
                    </p:animEffect>
                  </p:childTnLst>
                </p:cTn>
              </p:par>
            </p:tnLst>
          </p:tmpl>
        </p:tmplLst>
      </p:bldP>
      <p:bldP spid="13" grpId="0" build="p">
        <p:tmplLst>
          <p:tmpl lvl="1">
            <p:tnLst>
              <p:par>
                <p:cTn presetID="22" presetClass="entr" presetSubtype="1"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up)">
                      <p:cBhvr>
                        <p:cTn dur="500"/>
                        <p:tgtEl>
                          <p:spTgt spid="13"/>
                        </p:tgtEl>
                      </p:cBhvr>
                    </p:animEffect>
                  </p:childTnLst>
                </p:cTn>
              </p:par>
            </p:tnLst>
          </p:tmpl>
        </p:tmplLst>
      </p:bldP>
      <p:bldP spid="14" grpId="0" build="p">
        <p:tmplLst>
          <p:tmpl lvl="1">
            <p:tnLst>
              <p:par>
                <p:cTn presetID="22" presetClass="entr" presetSubtype="1"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圆角矩形 5"/>
          <p:cNvSpPr/>
          <p:nvPr userDrawn="1"/>
        </p:nvSpPr>
        <p:spPr>
          <a:xfrm>
            <a:off x="0" y="375965"/>
            <a:ext cx="12858750" cy="698195"/>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146156" y="55258"/>
            <a:ext cx="1260000" cy="1260000"/>
          </a:xfrm>
          <a:prstGeom prst="ellipse">
            <a:avLst/>
          </a:prstGeom>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userDrawn="1"/>
        </p:nvSpPr>
        <p:spPr>
          <a:xfrm>
            <a:off x="326156" y="235258"/>
            <a:ext cx="900000" cy="900000"/>
          </a:xfrm>
          <a:prstGeom prst="ellipse">
            <a:avLst/>
          </a:prstGeom>
          <a:solidFill>
            <a:schemeClr val="bg1"/>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rgbClr val="0070C0"/>
              </a:solidFill>
            </a:endParaRPr>
          </a:p>
        </p:txBody>
      </p:sp>
      <p:sp>
        <p:nvSpPr>
          <p:cNvPr id="10" name="文本占位符 9"/>
          <p:cNvSpPr>
            <a:spLocks noGrp="1"/>
          </p:cNvSpPr>
          <p:nvPr>
            <p:ph type="body" sz="quarter" idx="13" hasCustomPrompt="1"/>
          </p:nvPr>
        </p:nvSpPr>
        <p:spPr>
          <a:xfrm>
            <a:off x="1768476" y="454672"/>
            <a:ext cx="3168922" cy="503560"/>
          </a:xfrm>
        </p:spPr>
        <p:txBody>
          <a:bodyPr anchor="ctr">
            <a:normAutofit/>
          </a:bodyPr>
          <a:lstStyle>
            <a:lvl1pPr marL="0" indent="0">
              <a:buNone/>
              <a:defRPr sz="2400">
                <a:solidFill>
                  <a:schemeClr val="bg1"/>
                </a:solidFill>
              </a:defRPr>
            </a:lvl1pPr>
          </a:lstStyle>
          <a:p>
            <a:pPr lvl="0"/>
            <a:r>
              <a:rPr lang="zh-CN" altLang="en-US" dirty="0"/>
              <a:t>点击输入标题内容</a:t>
            </a:r>
          </a:p>
        </p:txBody>
      </p:sp>
      <p:pic>
        <p:nvPicPr>
          <p:cNvPr id="11" name="Picture 2" descr="F:\0PPT素材\北京大学3.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8853" y="301308"/>
            <a:ext cx="774607" cy="767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2023/4/10</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多边形 22"/>
          <p:cNvSpPr/>
          <p:nvPr/>
        </p:nvSpPr>
        <p:spPr bwMode="auto">
          <a:xfrm>
            <a:off x="1" y="1"/>
            <a:ext cx="5832648" cy="7232649"/>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Lst>
            <a:ahLst/>
            <a:cxnLst>
              <a:cxn ang="0">
                <a:pos x="connsiteX0" y="connsiteY0"/>
              </a:cxn>
              <a:cxn ang="0">
                <a:pos x="connsiteX1" y="connsiteY1"/>
              </a:cxn>
              <a:cxn ang="0">
                <a:pos x="connsiteX2" y="connsiteY2"/>
              </a:cxn>
              <a:cxn ang="0">
                <a:pos x="connsiteX3" y="connsiteY3"/>
              </a:cxn>
            </a:cxnLst>
            <a:rect l="l" t="t" r="r" b="b"/>
            <a:pathLst>
              <a:path w="9922865" h="7492075">
                <a:moveTo>
                  <a:pt x="0" y="0"/>
                </a:moveTo>
                <a:lnTo>
                  <a:pt x="9922865" y="0"/>
                </a:lnTo>
                <a:lnTo>
                  <a:pt x="1647718" y="7492075"/>
                </a:lnTo>
                <a:lnTo>
                  <a:pt x="0" y="7492075"/>
                </a:lnTo>
                <a:close/>
              </a:path>
            </a:pathLst>
          </a:custGeom>
          <a:solidFill>
            <a:schemeClr val="tx1">
              <a:lumMod val="50000"/>
              <a:lumOff val="50000"/>
            </a:schemeClr>
          </a:solidFill>
          <a:ln w="0">
            <a:noFill/>
            <a:prstDash val="solid"/>
            <a:round/>
          </a:ln>
          <a:effectLst/>
        </p:spPr>
        <p:txBody>
          <a:bodyPr vert="horz" wrap="square" lIns="128580" tIns="64290" rIns="128580" bIns="64290" numCol="1" anchor="t" anchorCtr="0" compatLnSpc="1">
            <a:noAutofit/>
          </a:bodyPr>
          <a:lstStyle/>
          <a:p>
            <a:endParaRPr lang="zh-CN" altLang="en-US">
              <a:latin typeface="+mn-lt"/>
              <a:ea typeface="+mn-ea"/>
              <a:cs typeface="+mn-ea"/>
              <a:sym typeface="+mn-lt"/>
            </a:endParaRPr>
          </a:p>
        </p:txBody>
      </p:sp>
      <p:sp>
        <p:nvSpPr>
          <p:cNvPr id="25" name="任意多边形 24"/>
          <p:cNvSpPr/>
          <p:nvPr/>
        </p:nvSpPr>
        <p:spPr bwMode="auto">
          <a:xfrm>
            <a:off x="-11013" y="1"/>
            <a:ext cx="3992116" cy="7232650"/>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Lst>
            <a:ahLst/>
            <a:cxnLst>
              <a:cxn ang="0">
                <a:pos x="connsiteX0" y="connsiteY0"/>
              </a:cxn>
              <a:cxn ang="0">
                <a:pos x="connsiteX1" y="connsiteY1"/>
              </a:cxn>
              <a:cxn ang="0">
                <a:pos x="connsiteX2" y="connsiteY2"/>
              </a:cxn>
              <a:cxn ang="0">
                <a:pos x="connsiteX3" y="connsiteY3"/>
              </a:cxn>
            </a:cxnLst>
            <a:rect l="l" t="t" r="r" b="b"/>
            <a:pathLst>
              <a:path w="9219111" h="7492076">
                <a:moveTo>
                  <a:pt x="0" y="0"/>
                </a:moveTo>
                <a:lnTo>
                  <a:pt x="9219111" y="0"/>
                </a:lnTo>
                <a:lnTo>
                  <a:pt x="948639" y="7492076"/>
                </a:lnTo>
                <a:lnTo>
                  <a:pt x="0" y="7492076"/>
                </a:lnTo>
                <a:close/>
              </a:path>
            </a:pathLst>
          </a:custGeom>
          <a:solidFill>
            <a:srgbClr val="0070C0"/>
          </a:solidFill>
          <a:ln w="0">
            <a:noFill/>
            <a:prstDash val="solid"/>
            <a:round/>
          </a:ln>
          <a:effectLst/>
        </p:spPr>
        <p:txBody>
          <a:bodyPr vert="horz" wrap="square" lIns="128580" tIns="64290" rIns="128580" bIns="64290" numCol="1" anchor="t" anchorCtr="0" compatLnSpc="1">
            <a:noAutofit/>
          </a:bodyPr>
          <a:lstStyle/>
          <a:p>
            <a:endParaRPr lang="zh-CN" altLang="en-US">
              <a:latin typeface="+mn-lt"/>
              <a:ea typeface="+mn-ea"/>
              <a:cs typeface="+mn-ea"/>
              <a:sym typeface="+mn-lt"/>
            </a:endParaRPr>
          </a:p>
        </p:txBody>
      </p:sp>
      <p:sp>
        <p:nvSpPr>
          <p:cNvPr id="12" name="Freeform 8"/>
          <p:cNvSpPr/>
          <p:nvPr/>
        </p:nvSpPr>
        <p:spPr bwMode="auto">
          <a:xfrm>
            <a:off x="1129651" y="523245"/>
            <a:ext cx="3787556" cy="378576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p:spPr>
        <p:txBody>
          <a:bodyPr vert="horz" wrap="square" lIns="128580" tIns="64290" rIns="128580" bIns="64290" numCol="1" anchor="t" anchorCtr="0" compatLnSpc="1"/>
          <a:lstStyle/>
          <a:p>
            <a:endParaRPr lang="zh-CN" altLang="en-US">
              <a:latin typeface="+mn-lt"/>
              <a:ea typeface="+mn-ea"/>
              <a:cs typeface="+mn-ea"/>
              <a:sym typeface="+mn-lt"/>
            </a:endParaRPr>
          </a:p>
        </p:txBody>
      </p:sp>
      <p:sp>
        <p:nvSpPr>
          <p:cNvPr id="14" name="矩形 259"/>
          <p:cNvSpPr>
            <a:spLocks noChangeArrowheads="1"/>
          </p:cNvSpPr>
          <p:nvPr/>
        </p:nvSpPr>
        <p:spPr bwMode="auto">
          <a:xfrm>
            <a:off x="4929471" y="1376913"/>
            <a:ext cx="7653511" cy="1575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dirty="0">
                <a:latin typeface="Times New Roman" panose="02020603050405020304" pitchFamily="18" charset="0"/>
                <a:cs typeface="Times New Roman" panose="02020603050405020304" pitchFamily="18" charset="0"/>
              </a:rPr>
              <a:t>Knowledge graph embedding </a:t>
            </a:r>
          </a:p>
          <a:p>
            <a:pPr algn="ctr">
              <a:buNone/>
            </a:pPr>
            <a:r>
              <a:rPr lang="en-US" altLang="zh-CN" dirty="0">
                <a:latin typeface="Times New Roman" panose="02020603050405020304" pitchFamily="18" charset="0"/>
                <a:cs typeface="Times New Roman" panose="02020603050405020304" pitchFamily="18" charset="0"/>
              </a:rPr>
              <a:t>by relational rotation and complex convolution for link prediction </a:t>
            </a:r>
            <a:endParaRPr lang="zh-CN" altLang="en-US" sz="3600" cap="all" dirty="0">
              <a:solidFill>
                <a:schemeClr val="bg1">
                  <a:lumMod val="65000"/>
                </a:schemeClr>
              </a:solidFill>
              <a:latin typeface="Times New Roman" panose="02020603050405020304" pitchFamily="18" charset="0"/>
              <a:ea typeface="+mn-ea"/>
              <a:cs typeface="Times New Roman" panose="02020603050405020304" pitchFamily="18" charset="0"/>
              <a:sym typeface="+mn-lt"/>
            </a:endParaRPr>
          </a:p>
        </p:txBody>
      </p:sp>
      <p:sp>
        <p:nvSpPr>
          <p:cNvPr id="15" name="矩形 259"/>
          <p:cNvSpPr>
            <a:spLocks noChangeArrowheads="1"/>
          </p:cNvSpPr>
          <p:nvPr/>
        </p:nvSpPr>
        <p:spPr bwMode="auto">
          <a:xfrm>
            <a:off x="5931489" y="3832349"/>
            <a:ext cx="5832648" cy="30777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a:buNone/>
            </a:pPr>
            <a:r>
              <a:rPr lang="zh-CN" altLang="en-US" sz="2000" cap="all" dirty="0">
                <a:latin typeface="+mn-lt"/>
                <a:ea typeface="+mn-ea"/>
                <a:cs typeface="+mn-ea"/>
                <a:sym typeface="+mn-lt"/>
              </a:rPr>
              <a:t>大连海事大学  信息科学技术学院  计算机科学与技术</a:t>
            </a:r>
            <a:endParaRPr lang="en-US" altLang="zh-CN" sz="2000" cap="all" dirty="0">
              <a:latin typeface="+mn-lt"/>
              <a:ea typeface="+mn-ea"/>
              <a:cs typeface="+mn-ea"/>
              <a:sym typeface="+mn-lt"/>
            </a:endParaRPr>
          </a:p>
        </p:txBody>
      </p:sp>
      <p:sp>
        <p:nvSpPr>
          <p:cNvPr id="11" name="矩形 259"/>
          <p:cNvSpPr>
            <a:spLocks noChangeArrowheads="1"/>
          </p:cNvSpPr>
          <p:nvPr/>
        </p:nvSpPr>
        <p:spPr bwMode="auto">
          <a:xfrm>
            <a:off x="5994449" y="4939019"/>
            <a:ext cx="5706728" cy="307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dist">
              <a:buNone/>
            </a:pPr>
            <a:r>
              <a:rPr lang="zh-CN" altLang="en-US" sz="2000" dirty="0">
                <a:latin typeface="+mn-lt"/>
                <a:ea typeface="+mn-ea"/>
                <a:cs typeface="+mn-ea"/>
                <a:sym typeface="+mn-lt"/>
              </a:rPr>
              <a:t>答辩人：孟繁琛      导师：李冠宇</a:t>
            </a:r>
          </a:p>
        </p:txBody>
      </p:sp>
      <p:pic>
        <p:nvPicPr>
          <p:cNvPr id="7" name="图片 6" descr="大连海事大学"/>
          <p:cNvPicPr>
            <a:picLocks noChangeAspect="1"/>
          </p:cNvPicPr>
          <p:nvPr/>
        </p:nvPicPr>
        <p:blipFill>
          <a:blip r:embed="rId3"/>
          <a:stretch>
            <a:fillRect/>
          </a:stretch>
        </p:blipFill>
        <p:spPr>
          <a:xfrm>
            <a:off x="1028775" y="447973"/>
            <a:ext cx="3956685" cy="3937635"/>
          </a:xfrm>
          <a:prstGeom prst="rect">
            <a:avLst/>
          </a:prstGeom>
          <a:ln>
            <a:noFill/>
          </a:ln>
          <a:effectLst/>
        </p:spPr>
      </p:pic>
      <p:sp>
        <p:nvSpPr>
          <p:cNvPr id="3" name="文本框 2">
            <a:extLst>
              <a:ext uri="{FF2B5EF4-FFF2-40B4-BE49-F238E27FC236}">
                <a16:creationId xmlns:a16="http://schemas.microsoft.com/office/drawing/2014/main" id="{F4327C1B-DAFA-4D5B-987F-73E96AA4FB28}"/>
              </a:ext>
            </a:extLst>
          </p:cNvPr>
          <p:cNvSpPr txBox="1"/>
          <p:nvPr/>
        </p:nvSpPr>
        <p:spPr>
          <a:xfrm>
            <a:off x="6208736" y="6208613"/>
            <a:ext cx="5278154" cy="369332"/>
          </a:xfrm>
          <a:prstGeom prst="rect">
            <a:avLst/>
          </a:prstGeom>
          <a:noFill/>
          <a:effectLst/>
        </p:spPr>
        <p:txBody>
          <a:bodyPr wrap="square" rtlCol="0">
            <a:spAutoFit/>
          </a:bodyPr>
          <a:lstStyle/>
          <a:p>
            <a:r>
              <a:rPr lang="en-US" altLang="zh-CN" sz="1800" dirty="0">
                <a:effectLst/>
                <a:latin typeface="Times New Roman" panose="02020603050405020304" pitchFamily="18" charset="0"/>
                <a:cs typeface="Times New Roman" panose="02020603050405020304" pitchFamily="18" charset="0"/>
              </a:rPr>
              <a:t>Expert Systems With Applications 214 (2023) 119122</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0-#ppt_w/2"/>
                                          </p:val>
                                        </p:tav>
                                        <p:tav tm="100000">
                                          <p:val>
                                            <p:strVal val="#ppt_x"/>
                                          </p:val>
                                        </p:tav>
                                      </p:tavLst>
                                    </p:anim>
                                    <p:anim calcmode="lin" valueType="num">
                                      <p:cBhvr additive="base">
                                        <p:cTn id="13" dur="500" fill="hold"/>
                                        <p:tgtEl>
                                          <p:spTgt spid="2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par>
                          <p:cTn id="20" fill="hold">
                            <p:stCondLst>
                              <p:cond delay="15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4"/>
                                        </p:tgtEl>
                                        <p:attrNameLst>
                                          <p:attrName>ppt_y</p:attrName>
                                        </p:attrNameLst>
                                      </p:cBhvr>
                                      <p:tavLst>
                                        <p:tav tm="0">
                                          <p:val>
                                            <p:strVal val="#ppt_y"/>
                                          </p:val>
                                        </p:tav>
                                        <p:tav tm="100000">
                                          <p:val>
                                            <p:strVal val="#ppt_y"/>
                                          </p:val>
                                        </p:tav>
                                      </p:tavLst>
                                    </p:anim>
                                    <p:anim calcmode="lin" valueType="num">
                                      <p:cBhvr>
                                        <p:cTn id="25"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4"/>
                                        </p:tgtEl>
                                      </p:cBhvr>
                                    </p:animEffect>
                                  </p:childTnLst>
                                </p:cTn>
                              </p:par>
                            </p:childTnLst>
                          </p:cTn>
                        </p:par>
                        <p:par>
                          <p:cTn id="28" fill="hold">
                            <p:stCondLst>
                              <p:cond delay="6000"/>
                            </p:stCondLst>
                            <p:childTnLst>
                              <p:par>
                                <p:cTn id="29" presetID="26" presetClass="emph" presetSubtype="0" fill="hold" grpId="1" nodeType="afterEffect">
                                  <p:stCondLst>
                                    <p:cond delay="0"/>
                                  </p:stCondLst>
                                  <p:iterate type="lt">
                                    <p:tmPct val="0"/>
                                  </p:iterate>
                                  <p:childTnLst>
                                    <p:animEffect transition="out" filter="fade">
                                      <p:cBhvr>
                                        <p:cTn id="30" dur="500" tmFilter="0, 0; .2, .5; .8, .5; 1, 0"/>
                                        <p:tgtEl>
                                          <p:spTgt spid="14"/>
                                        </p:tgtEl>
                                      </p:cBhvr>
                                    </p:animEffect>
                                    <p:animScale>
                                      <p:cBhvr>
                                        <p:cTn id="31" dur="250" autoRev="1" fill="hold"/>
                                        <p:tgtEl>
                                          <p:spTgt spid="14"/>
                                        </p:tgtEl>
                                      </p:cBhvr>
                                      <p:by x="105000" y="105000"/>
                                    </p:animScale>
                                  </p:childTnLst>
                                </p:cTn>
                              </p:par>
                            </p:childTnLst>
                          </p:cTn>
                        </p:par>
                        <p:par>
                          <p:cTn id="32" fill="hold">
                            <p:stCondLst>
                              <p:cond delay="65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5"/>
                                        </p:tgtEl>
                                        <p:attrNameLst>
                                          <p:attrName>ppt_y</p:attrName>
                                        </p:attrNameLst>
                                      </p:cBhvr>
                                      <p:tavLst>
                                        <p:tav tm="0">
                                          <p:val>
                                            <p:strVal val="#ppt_y"/>
                                          </p:val>
                                        </p:tav>
                                        <p:tav tm="100000">
                                          <p:val>
                                            <p:strVal val="#ppt_y"/>
                                          </p:val>
                                        </p:tav>
                                      </p:tavLst>
                                    </p:anim>
                                    <p:anim calcmode="lin" valueType="num">
                                      <p:cBhvr>
                                        <p:cTn id="37"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5"/>
                                        </p:tgtEl>
                                      </p:cBhvr>
                                    </p:animEffect>
                                  </p:childTnLst>
                                </p:cTn>
                              </p:par>
                            </p:childTnLst>
                          </p:cTn>
                        </p:par>
                        <p:par>
                          <p:cTn id="40" fill="hold">
                            <p:stCondLst>
                              <p:cond delay="8050"/>
                            </p:stCondLst>
                            <p:childTnLst>
                              <p:par>
                                <p:cTn id="41" presetID="26" presetClass="emph" presetSubtype="0" fill="hold" grpId="1" nodeType="afterEffect">
                                  <p:stCondLst>
                                    <p:cond delay="0"/>
                                  </p:stCondLst>
                                  <p:iterate type="lt">
                                    <p:tmPct val="0"/>
                                  </p:iterate>
                                  <p:childTnLst>
                                    <p:animEffect transition="out" filter="fade">
                                      <p:cBhvr>
                                        <p:cTn id="42" dur="500" tmFilter="0, 0; .2, .5; .8, .5; 1, 0"/>
                                        <p:tgtEl>
                                          <p:spTgt spid="15"/>
                                        </p:tgtEl>
                                      </p:cBhvr>
                                    </p:animEffect>
                                    <p:animScale>
                                      <p:cBhvr>
                                        <p:cTn id="43" dur="250" autoRev="1" fill="hold"/>
                                        <p:tgtEl>
                                          <p:spTgt spid="15"/>
                                        </p:tgtEl>
                                      </p:cBhvr>
                                      <p:by x="105000" y="105000"/>
                                    </p:animScale>
                                  </p:childTnLst>
                                </p:cTn>
                              </p:par>
                            </p:childTnLst>
                          </p:cTn>
                        </p:par>
                        <p:par>
                          <p:cTn id="44" fill="hold">
                            <p:stCondLst>
                              <p:cond delay="855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11"/>
                                        </p:tgtEl>
                                        <p:attrNameLst>
                                          <p:attrName>style.visibility</p:attrName>
                                        </p:attrNameLst>
                                      </p:cBhvr>
                                      <p:to>
                                        <p:strVal val="visible"/>
                                      </p:to>
                                    </p:set>
                                    <p:anim calcmode="lin" valueType="num">
                                      <p:cBhvr>
                                        <p:cTn id="4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11"/>
                                        </p:tgtEl>
                                        <p:attrNameLst>
                                          <p:attrName>ppt_y</p:attrName>
                                        </p:attrNameLst>
                                      </p:cBhvr>
                                      <p:tavLst>
                                        <p:tav tm="0">
                                          <p:val>
                                            <p:strVal val="#ppt_y"/>
                                          </p:val>
                                        </p:tav>
                                        <p:tav tm="100000">
                                          <p:val>
                                            <p:strVal val="#ppt_y"/>
                                          </p:val>
                                        </p:tav>
                                      </p:tavLst>
                                    </p:anim>
                                    <p:anim calcmode="lin" valueType="num">
                                      <p:cBhvr>
                                        <p:cTn id="4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11"/>
                                        </p:tgtEl>
                                      </p:cBhvr>
                                    </p:animEffect>
                                  </p:childTnLst>
                                </p:cTn>
                              </p:par>
                            </p:childTnLst>
                          </p:cTn>
                        </p:par>
                        <p:par>
                          <p:cTn id="52" fill="hold">
                            <p:stCondLst>
                              <p:cond delay="9650"/>
                            </p:stCondLst>
                            <p:childTnLst>
                              <p:par>
                                <p:cTn id="53" presetID="26" presetClass="emph" presetSubtype="0" fill="hold" grpId="1" nodeType="afterEffect">
                                  <p:stCondLst>
                                    <p:cond delay="0"/>
                                  </p:stCondLst>
                                  <p:iterate type="lt">
                                    <p:tmPct val="0"/>
                                  </p:iterate>
                                  <p:childTnLst>
                                    <p:animEffect transition="out" filter="fade">
                                      <p:cBhvr>
                                        <p:cTn id="54" dur="500" tmFilter="0, 0; .2, .5; .8, .5; 1, 0"/>
                                        <p:tgtEl>
                                          <p:spTgt spid="11"/>
                                        </p:tgtEl>
                                      </p:cBhvr>
                                    </p:animEffect>
                                    <p:animScale>
                                      <p:cBhvr>
                                        <p:cTn id="55"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12" grpId="0" animBg="1"/>
      <p:bldP spid="14" grpId="0"/>
      <p:bldP spid="14" grpId="1"/>
      <p:bldP spid="15" grpId="0"/>
      <p:bldP spid="15" grpId="1"/>
      <p:bldP spid="11" grpId="0"/>
      <p:bldP spid="11"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cs typeface="+mn-ea"/>
                <a:sym typeface="+mn-lt"/>
              </a:rPr>
              <a:t>总体流程</a:t>
            </a:r>
          </a:p>
        </p:txBody>
      </p:sp>
      <p:sp>
        <p:nvSpPr>
          <p:cNvPr id="3" name="灯片编号占位符 2"/>
          <p:cNvSpPr>
            <a:spLocks noGrp="1"/>
          </p:cNvSpPr>
          <p:nvPr>
            <p:ph type="sldNum" sz="quarter" idx="4294967295"/>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t>10</a:t>
            </a:fld>
            <a:endParaRPr lang="zh-CN" altLang="en-US">
              <a:latin typeface="+mn-lt"/>
              <a:ea typeface="+mn-ea"/>
              <a:cs typeface="+mn-ea"/>
              <a:sym typeface="+mn-lt"/>
            </a:endParaRPr>
          </a:p>
        </p:txBody>
      </p:sp>
      <p:pic>
        <p:nvPicPr>
          <p:cNvPr id="4" name="图片 3" descr="大连海事大学"/>
          <p:cNvPicPr>
            <a:picLocks noChangeAspect="1"/>
          </p:cNvPicPr>
          <p:nvPr/>
        </p:nvPicPr>
        <p:blipFill>
          <a:blip r:embed="rId3"/>
          <a:stretch>
            <a:fillRect/>
          </a:stretch>
        </p:blipFill>
        <p:spPr>
          <a:xfrm>
            <a:off x="308610" y="232410"/>
            <a:ext cx="913130" cy="897890"/>
          </a:xfrm>
          <a:prstGeom prst="rect">
            <a:avLst/>
          </a:prstGeom>
        </p:spPr>
      </p:pic>
      <p:pic>
        <p:nvPicPr>
          <p:cNvPr id="5" name="图片 4">
            <a:extLst>
              <a:ext uri="{FF2B5EF4-FFF2-40B4-BE49-F238E27FC236}">
                <a16:creationId xmlns:a16="http://schemas.microsoft.com/office/drawing/2014/main" id="{6EB5704F-49DE-453F-89E5-9F944C64EE24}"/>
              </a:ext>
            </a:extLst>
          </p:cNvPr>
          <p:cNvPicPr>
            <a:picLocks noChangeAspect="1"/>
          </p:cNvPicPr>
          <p:nvPr/>
        </p:nvPicPr>
        <p:blipFill>
          <a:blip r:embed="rId4"/>
          <a:stretch>
            <a:fillRect/>
          </a:stretch>
        </p:blipFill>
        <p:spPr>
          <a:xfrm>
            <a:off x="264194" y="1535275"/>
            <a:ext cx="12330361" cy="3240360"/>
          </a:xfrm>
          <a:prstGeom prst="rect">
            <a:avLst/>
          </a:prstGeom>
        </p:spPr>
      </p:pic>
      <p:pic>
        <p:nvPicPr>
          <p:cNvPr id="25" name="图片 24">
            <a:extLst>
              <a:ext uri="{FF2B5EF4-FFF2-40B4-BE49-F238E27FC236}">
                <a16:creationId xmlns:a16="http://schemas.microsoft.com/office/drawing/2014/main" id="{21586562-1A14-4C54-BE0C-483AD959E950}"/>
              </a:ext>
            </a:extLst>
          </p:cNvPr>
          <p:cNvPicPr>
            <a:picLocks noChangeAspect="1"/>
          </p:cNvPicPr>
          <p:nvPr/>
        </p:nvPicPr>
        <p:blipFill>
          <a:blip r:embed="rId5"/>
          <a:stretch>
            <a:fillRect/>
          </a:stretch>
        </p:blipFill>
        <p:spPr>
          <a:xfrm>
            <a:off x="720137" y="5470752"/>
            <a:ext cx="4236852" cy="503560"/>
          </a:xfrm>
          <a:prstGeom prst="rect">
            <a:avLst/>
          </a:prstGeom>
        </p:spPr>
      </p:pic>
      <p:sp>
        <p:nvSpPr>
          <p:cNvPr id="6" name="文本框 5">
            <a:extLst>
              <a:ext uri="{FF2B5EF4-FFF2-40B4-BE49-F238E27FC236}">
                <a16:creationId xmlns:a16="http://schemas.microsoft.com/office/drawing/2014/main" id="{F6819987-4F1E-4DF2-8EDB-5EE4C22AD3A2}"/>
              </a:ext>
            </a:extLst>
          </p:cNvPr>
          <p:cNvSpPr txBox="1"/>
          <p:nvPr/>
        </p:nvSpPr>
        <p:spPr>
          <a:xfrm>
            <a:off x="524719" y="4696445"/>
            <a:ext cx="1440160" cy="369332"/>
          </a:xfrm>
          <a:prstGeom prst="rect">
            <a:avLst/>
          </a:prstGeom>
          <a:noFill/>
        </p:spPr>
        <p:txBody>
          <a:bodyPr wrap="square" rtlCol="0">
            <a:spAutoFit/>
          </a:bodyPr>
          <a:lstStyle/>
          <a:p>
            <a:r>
              <a:rPr lang="zh-CN" altLang="en-US" dirty="0"/>
              <a:t>评分函数：</a:t>
            </a:r>
          </a:p>
        </p:txBody>
      </p:sp>
      <p:sp>
        <p:nvSpPr>
          <p:cNvPr id="18" name="文本框 17">
            <a:extLst>
              <a:ext uri="{FF2B5EF4-FFF2-40B4-BE49-F238E27FC236}">
                <a16:creationId xmlns:a16="http://schemas.microsoft.com/office/drawing/2014/main" id="{418E9509-D117-4BE9-8846-FD7CCB90EDD8}"/>
              </a:ext>
            </a:extLst>
          </p:cNvPr>
          <p:cNvSpPr txBox="1"/>
          <p:nvPr/>
        </p:nvSpPr>
        <p:spPr>
          <a:xfrm>
            <a:off x="5853311" y="4877722"/>
            <a:ext cx="3960440" cy="369332"/>
          </a:xfrm>
          <a:prstGeom prst="rect">
            <a:avLst/>
          </a:prstGeom>
          <a:noFill/>
        </p:spPr>
        <p:txBody>
          <a:bodyPr wrap="square" rtlCol="0">
            <a:spAutoFit/>
          </a:bodyPr>
          <a:lstStyle/>
          <a:p>
            <a:r>
              <a:rPr lang="zh-CN" altLang="en-US" dirty="0"/>
              <a:t>损失函数：自对抗负采样损失函数</a:t>
            </a:r>
          </a:p>
        </p:txBody>
      </p:sp>
      <p:pic>
        <p:nvPicPr>
          <p:cNvPr id="28" name="图片 27">
            <a:extLst>
              <a:ext uri="{FF2B5EF4-FFF2-40B4-BE49-F238E27FC236}">
                <a16:creationId xmlns:a16="http://schemas.microsoft.com/office/drawing/2014/main" id="{739128C9-9705-406C-9749-099571504F30}"/>
              </a:ext>
            </a:extLst>
          </p:cNvPr>
          <p:cNvPicPr>
            <a:picLocks noChangeAspect="1"/>
          </p:cNvPicPr>
          <p:nvPr/>
        </p:nvPicPr>
        <p:blipFill>
          <a:blip r:embed="rId6"/>
          <a:stretch>
            <a:fillRect/>
          </a:stretch>
        </p:blipFill>
        <p:spPr>
          <a:xfrm>
            <a:off x="6069335" y="5417070"/>
            <a:ext cx="5828704" cy="503559"/>
          </a:xfrm>
          <a:prstGeom prst="rect">
            <a:avLst/>
          </a:prstGeom>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latin typeface="+mn-lt"/>
                <a:cs typeface="+mn-ea"/>
                <a:sym typeface="+mn-lt"/>
              </a:rPr>
              <a:t>03</a:t>
            </a:r>
            <a:endParaRPr lang="zh-CN" altLang="en-US" dirty="0">
              <a:latin typeface="+mn-lt"/>
              <a:cs typeface="+mn-ea"/>
              <a:sym typeface="+mn-lt"/>
            </a:endParaRPr>
          </a:p>
        </p:txBody>
      </p:sp>
      <p:sp>
        <p:nvSpPr>
          <p:cNvPr id="4" name="文本占位符 3"/>
          <p:cNvSpPr>
            <a:spLocks noGrp="1"/>
          </p:cNvSpPr>
          <p:nvPr>
            <p:ph type="body" sz="quarter" idx="12"/>
          </p:nvPr>
        </p:nvSpPr>
        <p:spPr/>
        <p:txBody>
          <a:bodyPr/>
          <a:lstStyle/>
          <a:p>
            <a:r>
              <a:rPr lang="zh-CN" altLang="en-US" dirty="0">
                <a:latin typeface="+mn-lt"/>
                <a:cs typeface="+mn-ea"/>
                <a:sym typeface="+mn-lt"/>
              </a:rPr>
              <a:t>实验结果分析</a:t>
            </a:r>
          </a:p>
        </p:txBody>
      </p:sp>
    </p:spTree>
    <p:extLst>
      <p:ext uri="{BB962C8B-B14F-4D97-AF65-F5344CB8AC3E}">
        <p14:creationId xmlns:p14="http://schemas.microsoft.com/office/powerpoint/2010/main" val="37864181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占位符 20"/>
          <p:cNvSpPr>
            <a:spLocks noGrp="1"/>
          </p:cNvSpPr>
          <p:nvPr>
            <p:ph type="body" sz="quarter" idx="13"/>
          </p:nvPr>
        </p:nvSpPr>
        <p:spPr/>
        <p:txBody>
          <a:bodyPr/>
          <a:lstStyle/>
          <a:p>
            <a:r>
              <a:rPr lang="zh-CN" altLang="en-US" dirty="0">
                <a:cs typeface="+mn-ea"/>
                <a:sym typeface="+mn-lt"/>
              </a:rPr>
              <a:t>链接预测</a:t>
            </a:r>
          </a:p>
        </p:txBody>
      </p:sp>
      <p:sp>
        <p:nvSpPr>
          <p:cNvPr id="3" name="灯片编号占位符 2"/>
          <p:cNvSpPr>
            <a:spLocks noGrp="1"/>
          </p:cNvSpPr>
          <p:nvPr>
            <p:ph type="sldNum" sz="quarter" idx="4294967295"/>
          </p:nvPr>
        </p:nvSpPr>
        <p:spPr>
          <a:xfrm>
            <a:off x="12385675" y="6911975"/>
            <a:ext cx="473075" cy="384175"/>
          </a:xfrm>
        </p:spPr>
        <p:txBody>
          <a:bodyPr/>
          <a:lstStyle/>
          <a:p>
            <a:fld id="{8C92ADDF-ABC6-4EEC-846D-A1AE2D410679}" type="slidenum">
              <a:rPr lang="zh-CN" altLang="en-US" smtClean="0">
                <a:latin typeface="+mn-lt"/>
                <a:ea typeface="+mn-ea"/>
                <a:cs typeface="+mn-ea"/>
                <a:sym typeface="+mn-lt"/>
              </a:rPr>
              <a:t>12</a:t>
            </a:fld>
            <a:endParaRPr lang="zh-CN" altLang="en-US">
              <a:latin typeface="+mn-lt"/>
              <a:ea typeface="+mn-ea"/>
              <a:cs typeface="+mn-ea"/>
              <a:sym typeface="+mn-lt"/>
            </a:endParaRPr>
          </a:p>
        </p:txBody>
      </p:sp>
      <p:pic>
        <p:nvPicPr>
          <p:cNvPr id="2" name="图片 1" descr="大连海事大学"/>
          <p:cNvPicPr>
            <a:picLocks noChangeAspect="1"/>
          </p:cNvPicPr>
          <p:nvPr/>
        </p:nvPicPr>
        <p:blipFill>
          <a:blip r:embed="rId3"/>
          <a:stretch>
            <a:fillRect/>
          </a:stretch>
        </p:blipFill>
        <p:spPr>
          <a:xfrm>
            <a:off x="308610" y="232410"/>
            <a:ext cx="913130" cy="897890"/>
          </a:xfrm>
          <a:prstGeom prst="rect">
            <a:avLst/>
          </a:prstGeom>
        </p:spPr>
      </p:pic>
      <p:pic>
        <p:nvPicPr>
          <p:cNvPr id="30" name="图片 29">
            <a:extLst>
              <a:ext uri="{FF2B5EF4-FFF2-40B4-BE49-F238E27FC236}">
                <a16:creationId xmlns:a16="http://schemas.microsoft.com/office/drawing/2014/main" id="{14AF8AAB-A38B-4738-9E42-AD0D164B75DD}"/>
              </a:ext>
            </a:extLst>
          </p:cNvPr>
          <p:cNvPicPr>
            <a:picLocks noChangeAspect="1"/>
          </p:cNvPicPr>
          <p:nvPr/>
        </p:nvPicPr>
        <p:blipFill>
          <a:blip r:embed="rId4"/>
          <a:stretch>
            <a:fillRect/>
          </a:stretch>
        </p:blipFill>
        <p:spPr>
          <a:xfrm>
            <a:off x="1028775" y="1528093"/>
            <a:ext cx="11140637" cy="3384376"/>
          </a:xfrm>
          <a:prstGeom prst="rect">
            <a:avLst/>
          </a:prstGeo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占位符 20"/>
          <p:cNvSpPr>
            <a:spLocks noGrp="1"/>
          </p:cNvSpPr>
          <p:nvPr>
            <p:ph type="body" sz="quarter" idx="13"/>
          </p:nvPr>
        </p:nvSpPr>
        <p:spPr/>
        <p:txBody>
          <a:bodyPr/>
          <a:lstStyle/>
          <a:p>
            <a:r>
              <a:rPr lang="zh-CN" altLang="en-US" dirty="0">
                <a:cs typeface="+mn-ea"/>
                <a:sym typeface="+mn-lt"/>
              </a:rPr>
              <a:t>链接预测</a:t>
            </a:r>
          </a:p>
        </p:txBody>
      </p:sp>
      <p:sp>
        <p:nvSpPr>
          <p:cNvPr id="3" name="灯片编号占位符 2"/>
          <p:cNvSpPr>
            <a:spLocks noGrp="1"/>
          </p:cNvSpPr>
          <p:nvPr>
            <p:ph type="sldNum" sz="quarter" idx="4294967295"/>
          </p:nvPr>
        </p:nvSpPr>
        <p:spPr>
          <a:xfrm>
            <a:off x="12385675" y="6911975"/>
            <a:ext cx="473075" cy="384175"/>
          </a:xfrm>
        </p:spPr>
        <p:txBody>
          <a:bodyPr/>
          <a:lstStyle/>
          <a:p>
            <a:fld id="{8C92ADDF-ABC6-4EEC-846D-A1AE2D410679}" type="slidenum">
              <a:rPr lang="zh-CN" altLang="en-US" smtClean="0">
                <a:latin typeface="+mn-lt"/>
                <a:ea typeface="+mn-ea"/>
                <a:cs typeface="+mn-ea"/>
                <a:sym typeface="+mn-lt"/>
              </a:rPr>
              <a:t>13</a:t>
            </a:fld>
            <a:endParaRPr lang="zh-CN" altLang="en-US">
              <a:latin typeface="+mn-lt"/>
              <a:ea typeface="+mn-ea"/>
              <a:cs typeface="+mn-ea"/>
              <a:sym typeface="+mn-lt"/>
            </a:endParaRPr>
          </a:p>
        </p:txBody>
      </p:sp>
      <p:pic>
        <p:nvPicPr>
          <p:cNvPr id="2" name="图片 1" descr="大连海事大学"/>
          <p:cNvPicPr>
            <a:picLocks noChangeAspect="1"/>
          </p:cNvPicPr>
          <p:nvPr/>
        </p:nvPicPr>
        <p:blipFill>
          <a:blip r:embed="rId3"/>
          <a:stretch>
            <a:fillRect/>
          </a:stretch>
        </p:blipFill>
        <p:spPr>
          <a:xfrm>
            <a:off x="308610" y="232410"/>
            <a:ext cx="913130" cy="897890"/>
          </a:xfrm>
          <a:prstGeom prst="rect">
            <a:avLst/>
          </a:prstGeom>
        </p:spPr>
      </p:pic>
      <p:pic>
        <p:nvPicPr>
          <p:cNvPr id="31" name="图片 30">
            <a:extLst>
              <a:ext uri="{FF2B5EF4-FFF2-40B4-BE49-F238E27FC236}">
                <a16:creationId xmlns:a16="http://schemas.microsoft.com/office/drawing/2014/main" id="{FD2C60BD-8BBD-4CDA-9062-1F2FD13942C7}"/>
              </a:ext>
            </a:extLst>
          </p:cNvPr>
          <p:cNvPicPr>
            <a:picLocks noChangeAspect="1"/>
          </p:cNvPicPr>
          <p:nvPr/>
        </p:nvPicPr>
        <p:blipFill>
          <a:blip r:embed="rId4"/>
          <a:stretch>
            <a:fillRect/>
          </a:stretch>
        </p:blipFill>
        <p:spPr>
          <a:xfrm>
            <a:off x="1233259" y="1240061"/>
            <a:ext cx="10297144" cy="4415540"/>
          </a:xfrm>
          <a:prstGeom prst="rect">
            <a:avLst/>
          </a:prstGeom>
        </p:spPr>
      </p:pic>
    </p:spTree>
    <p:extLst>
      <p:ext uri="{BB962C8B-B14F-4D97-AF65-F5344CB8AC3E}">
        <p14:creationId xmlns:p14="http://schemas.microsoft.com/office/powerpoint/2010/main" val="51705113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p:txBody>
          <a:bodyPr/>
          <a:lstStyle/>
          <a:p>
            <a:r>
              <a:rPr lang="zh-CN" altLang="en-US" dirty="0">
                <a:cs typeface="+mn-ea"/>
                <a:sym typeface="+mn-lt"/>
              </a:rPr>
              <a:t>多元关系预测</a:t>
            </a:r>
          </a:p>
        </p:txBody>
      </p:sp>
      <p:sp>
        <p:nvSpPr>
          <p:cNvPr id="31" name="灯片编号占位符 2"/>
          <p:cNvSpPr>
            <a:spLocks noGrp="1"/>
          </p:cNvSpPr>
          <p:nvPr>
            <p:ph type="sldNum" sz="quarter" idx="4294967295"/>
          </p:nvPr>
        </p:nvSpPr>
        <p:spPr>
          <a:xfrm>
            <a:off x="12230100" y="266700"/>
            <a:ext cx="628650" cy="385763"/>
          </a:xfrm>
        </p:spPr>
        <p:txBody>
          <a:bodyPr/>
          <a:lstStyle/>
          <a:p>
            <a:fld id="{370D8578-DDD4-487D-A316-C8E65CC577E1}" type="slidenum">
              <a:rPr lang="zh-CN" altLang="en-US" smtClean="0">
                <a:latin typeface="+mn-lt"/>
                <a:ea typeface="+mn-ea"/>
                <a:cs typeface="+mn-ea"/>
                <a:sym typeface="+mn-lt"/>
              </a:rPr>
              <a:t>14</a:t>
            </a:fld>
            <a:endParaRPr lang="zh-CN" altLang="en-US" dirty="0">
              <a:latin typeface="+mn-lt"/>
              <a:ea typeface="+mn-ea"/>
              <a:cs typeface="+mn-ea"/>
              <a:sym typeface="+mn-lt"/>
            </a:endParaRPr>
          </a:p>
        </p:txBody>
      </p:sp>
      <p:pic>
        <p:nvPicPr>
          <p:cNvPr id="17" name="图片 16" descr="大连海事大学"/>
          <p:cNvPicPr>
            <a:picLocks noChangeAspect="1"/>
          </p:cNvPicPr>
          <p:nvPr/>
        </p:nvPicPr>
        <p:blipFill>
          <a:blip r:embed="rId3"/>
          <a:stretch>
            <a:fillRect/>
          </a:stretch>
        </p:blipFill>
        <p:spPr>
          <a:xfrm>
            <a:off x="308610" y="232410"/>
            <a:ext cx="913130" cy="897890"/>
          </a:xfrm>
          <a:prstGeom prst="rect">
            <a:avLst/>
          </a:prstGeom>
        </p:spPr>
      </p:pic>
      <p:pic>
        <p:nvPicPr>
          <p:cNvPr id="2" name="图片 1">
            <a:extLst>
              <a:ext uri="{FF2B5EF4-FFF2-40B4-BE49-F238E27FC236}">
                <a16:creationId xmlns:a16="http://schemas.microsoft.com/office/drawing/2014/main" id="{B56A4004-2F98-4E37-AB23-A3B597241570}"/>
              </a:ext>
            </a:extLst>
          </p:cNvPr>
          <p:cNvPicPr>
            <a:picLocks noChangeAspect="1"/>
          </p:cNvPicPr>
          <p:nvPr/>
        </p:nvPicPr>
        <p:blipFill>
          <a:blip r:embed="rId4"/>
          <a:stretch>
            <a:fillRect/>
          </a:stretch>
        </p:blipFill>
        <p:spPr>
          <a:xfrm>
            <a:off x="1964879" y="1528093"/>
            <a:ext cx="9198137" cy="4633362"/>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latin typeface="+mn-lt"/>
                <a:cs typeface="+mn-ea"/>
                <a:sym typeface="+mn-lt"/>
              </a:rPr>
              <a:t>04</a:t>
            </a:r>
            <a:endParaRPr lang="zh-CN" altLang="en-US" dirty="0">
              <a:latin typeface="+mn-lt"/>
              <a:cs typeface="+mn-ea"/>
              <a:sym typeface="+mn-lt"/>
            </a:endParaRPr>
          </a:p>
        </p:txBody>
      </p:sp>
      <p:sp>
        <p:nvSpPr>
          <p:cNvPr id="4" name="文本占位符 3"/>
          <p:cNvSpPr>
            <a:spLocks noGrp="1"/>
          </p:cNvSpPr>
          <p:nvPr>
            <p:ph type="body" sz="quarter" idx="12"/>
          </p:nvPr>
        </p:nvSpPr>
        <p:spPr/>
        <p:txBody>
          <a:bodyPr/>
          <a:lstStyle/>
          <a:p>
            <a:r>
              <a:rPr lang="zh-CN" altLang="en-US" dirty="0">
                <a:latin typeface="+mn-lt"/>
                <a:cs typeface="+mn-ea"/>
                <a:sym typeface="+mn-lt"/>
              </a:rPr>
              <a:t>总结展望</a:t>
            </a:r>
          </a:p>
        </p:txBody>
      </p:sp>
    </p:spTree>
    <p:extLst>
      <p:ext uri="{BB962C8B-B14F-4D97-AF65-F5344CB8AC3E}">
        <p14:creationId xmlns:p14="http://schemas.microsoft.com/office/powerpoint/2010/main" val="119000554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cs typeface="+mn-ea"/>
                <a:sym typeface="+mn-lt"/>
              </a:rPr>
              <a:t>总结与展望</a:t>
            </a:r>
          </a:p>
        </p:txBody>
      </p:sp>
      <p:grpSp>
        <p:nvGrpSpPr>
          <p:cNvPr id="3" name="Group 4"/>
          <p:cNvGrpSpPr/>
          <p:nvPr/>
        </p:nvGrpSpPr>
        <p:grpSpPr>
          <a:xfrm>
            <a:off x="4252181" y="2017563"/>
            <a:ext cx="3998323" cy="3850152"/>
            <a:chOff x="4200186" y="2320894"/>
            <a:chExt cx="3791627" cy="3651116"/>
          </a:xfrm>
        </p:grpSpPr>
        <p:sp>
          <p:nvSpPr>
            <p:cNvPr id="4" name="Rounded Rectangle 6"/>
            <p:cNvSpPr/>
            <p:nvPr/>
          </p:nvSpPr>
          <p:spPr>
            <a:xfrm flipH="1">
              <a:off x="4214254" y="4850056"/>
              <a:ext cx="3777559" cy="91440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5" name="Rounded Rectangle 5"/>
            <p:cNvSpPr/>
            <p:nvPr/>
          </p:nvSpPr>
          <p:spPr>
            <a:xfrm rot="3492391" flipH="1">
              <a:off x="4991307" y="3689252"/>
              <a:ext cx="3651116" cy="91440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6" name="Rounded Rectangle 3"/>
            <p:cNvSpPr/>
            <p:nvPr/>
          </p:nvSpPr>
          <p:spPr>
            <a:xfrm rot="18107609">
              <a:off x="3556490" y="3689252"/>
              <a:ext cx="3651116" cy="91440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7" name="Rounded Rectangle 9"/>
            <p:cNvSpPr/>
            <p:nvPr/>
          </p:nvSpPr>
          <p:spPr>
            <a:xfrm flipH="1">
              <a:off x="4200186" y="4850056"/>
              <a:ext cx="1948760" cy="914400"/>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8" name="Oval 13"/>
            <p:cNvSpPr/>
            <p:nvPr/>
          </p:nvSpPr>
          <p:spPr>
            <a:xfrm>
              <a:off x="5725181" y="2613073"/>
              <a:ext cx="755703" cy="755703"/>
            </a:xfrm>
            <a:prstGeom prst="ellipse">
              <a:avLst/>
            </a:prstGeom>
            <a:solidFill>
              <a:schemeClr val="bg1"/>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9" name="Oval 14"/>
            <p:cNvSpPr/>
            <p:nvPr/>
          </p:nvSpPr>
          <p:spPr>
            <a:xfrm>
              <a:off x="4297730" y="4929404"/>
              <a:ext cx="755703" cy="755703"/>
            </a:xfrm>
            <a:prstGeom prst="ellipse">
              <a:avLst/>
            </a:prstGeom>
            <a:solidFill>
              <a:schemeClr val="bg1"/>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10" name="Oval 15"/>
            <p:cNvSpPr/>
            <p:nvPr/>
          </p:nvSpPr>
          <p:spPr>
            <a:xfrm>
              <a:off x="7164059" y="4930934"/>
              <a:ext cx="755703" cy="755703"/>
            </a:xfrm>
            <a:prstGeom prst="ellipse">
              <a:avLst/>
            </a:prstGeom>
            <a:solidFill>
              <a:schemeClr val="bg1"/>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cs typeface="+mn-ea"/>
                <a:sym typeface="+mn-lt"/>
              </a:endParaRPr>
            </a:p>
          </p:txBody>
        </p:sp>
        <p:sp>
          <p:nvSpPr>
            <p:cNvPr id="11" name="Freeform 17"/>
            <p:cNvSpPr>
              <a:spLocks noEditPoints="1"/>
            </p:cNvSpPr>
            <p:nvPr/>
          </p:nvSpPr>
          <p:spPr bwMode="auto">
            <a:xfrm>
              <a:off x="5950368" y="2791506"/>
              <a:ext cx="305327" cy="398835"/>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070C0"/>
            </a:solidFill>
            <a:ln>
              <a:noFill/>
            </a:ln>
          </p:spPr>
          <p:txBody>
            <a:bodyPr vert="horz" wrap="square" lIns="96425" tIns="48213" rIns="96425" bIns="482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prstClr val="black"/>
                </a:solidFill>
                <a:cs typeface="+mn-ea"/>
                <a:sym typeface="+mn-lt"/>
              </a:endParaRPr>
            </a:p>
          </p:txBody>
        </p:sp>
        <p:sp>
          <p:nvSpPr>
            <p:cNvPr id="12" name="Freeform 18"/>
            <p:cNvSpPr>
              <a:spLocks noEditPoints="1"/>
            </p:cNvSpPr>
            <p:nvPr/>
          </p:nvSpPr>
          <p:spPr bwMode="auto">
            <a:xfrm>
              <a:off x="4537230" y="5088755"/>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070C0"/>
            </a:solidFill>
            <a:ln>
              <a:noFill/>
            </a:ln>
          </p:spPr>
          <p:txBody>
            <a:bodyPr vert="horz" wrap="square" lIns="96425" tIns="48213" rIns="96425" bIns="482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prstClr val="black"/>
                </a:solidFill>
                <a:cs typeface="+mn-ea"/>
                <a:sym typeface="+mn-lt"/>
              </a:endParaRPr>
            </a:p>
          </p:txBody>
        </p:sp>
        <p:sp>
          <p:nvSpPr>
            <p:cNvPr id="13" name="Freeform 19"/>
            <p:cNvSpPr>
              <a:spLocks noEditPoints="1"/>
            </p:cNvSpPr>
            <p:nvPr/>
          </p:nvSpPr>
          <p:spPr bwMode="auto">
            <a:xfrm>
              <a:off x="7348218" y="5147991"/>
              <a:ext cx="387383" cy="332044"/>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0070C0"/>
            </a:solidFill>
            <a:ln>
              <a:noFill/>
            </a:ln>
          </p:spPr>
          <p:txBody>
            <a:bodyPr vert="horz" wrap="square" lIns="96425" tIns="48213" rIns="96425" bIns="482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prstClr val="black"/>
                </a:solidFill>
                <a:cs typeface="+mn-ea"/>
                <a:sym typeface="+mn-lt"/>
              </a:endParaRPr>
            </a:p>
          </p:txBody>
        </p:sp>
      </p:grpSp>
      <p:grpSp>
        <p:nvGrpSpPr>
          <p:cNvPr id="14" name="Group 23"/>
          <p:cNvGrpSpPr/>
          <p:nvPr/>
        </p:nvGrpSpPr>
        <p:grpSpPr>
          <a:xfrm>
            <a:off x="8478987" y="4568289"/>
            <a:ext cx="3855044" cy="2092568"/>
            <a:chOff x="8512415" y="2327889"/>
            <a:chExt cx="3256083" cy="1984392"/>
          </a:xfrm>
        </p:grpSpPr>
        <p:sp>
          <p:nvSpPr>
            <p:cNvPr id="15" name="TextBox 24"/>
            <p:cNvSpPr txBox="1"/>
            <p:nvPr/>
          </p:nvSpPr>
          <p:spPr>
            <a:xfrm>
              <a:off x="8512415" y="2327889"/>
              <a:ext cx="2823598" cy="413111"/>
            </a:xfrm>
            <a:prstGeom prst="rect">
              <a:avLst/>
            </a:prstGeom>
            <a:noFill/>
          </p:spPr>
          <p:txBody>
            <a:bodyPr wrap="square" rtlCol="0">
              <a:spAutoFit/>
            </a:bodyPr>
            <a:lstStyle/>
            <a:p>
              <a:pPr>
                <a:lnSpc>
                  <a:spcPct val="120000"/>
                </a:lnSpc>
              </a:pPr>
              <a:r>
                <a:rPr lang="zh-CN" altLang="en-US" sz="2000" dirty="0">
                  <a:latin typeface="+mn-lt"/>
                  <a:ea typeface="+mn-ea"/>
                  <a:cs typeface="+mn-ea"/>
                  <a:sym typeface="+mn-lt"/>
                </a:rPr>
                <a:t>可行性</a:t>
              </a:r>
              <a:endParaRPr lang="en-GB" sz="2000" dirty="0">
                <a:latin typeface="+mn-lt"/>
                <a:ea typeface="+mn-ea"/>
                <a:cs typeface="+mn-ea"/>
                <a:sym typeface="+mn-lt"/>
              </a:endParaRPr>
            </a:p>
          </p:txBody>
        </p:sp>
        <p:sp>
          <p:nvSpPr>
            <p:cNvPr id="16" name="Rectangle 25"/>
            <p:cNvSpPr/>
            <p:nvPr/>
          </p:nvSpPr>
          <p:spPr>
            <a:xfrm>
              <a:off x="8512415" y="2848634"/>
              <a:ext cx="3256083" cy="1463647"/>
            </a:xfrm>
            <a:prstGeom prst="rect">
              <a:avLst/>
            </a:prstGeom>
          </p:spPr>
          <p:txBody>
            <a:bodyPr wrap="square">
              <a:spAutoFit/>
            </a:bodyPr>
            <a:lstStyle/>
            <a:p>
              <a:pPr algn="just">
                <a:lnSpc>
                  <a:spcPct val="120000"/>
                </a:lnSpc>
              </a:pPr>
              <a:r>
                <a:rPr lang="zh-CN" altLang="en-US" sz="1600" dirty="0">
                  <a:latin typeface="+mn-lt"/>
                  <a:ea typeface="+mn-ea"/>
                  <a:cs typeface="+mn-ea"/>
                  <a:sym typeface="+mn-lt"/>
                </a:rPr>
                <a:t>理论可行性：本文给出了结合可行性的先行实验</a:t>
              </a:r>
              <a:endParaRPr lang="en-US" altLang="zh-CN" sz="1600" dirty="0">
                <a:latin typeface="+mn-lt"/>
                <a:ea typeface="+mn-ea"/>
                <a:cs typeface="+mn-ea"/>
                <a:sym typeface="+mn-lt"/>
              </a:endParaRPr>
            </a:p>
            <a:p>
              <a:pPr algn="just">
                <a:lnSpc>
                  <a:spcPct val="120000"/>
                </a:lnSpc>
              </a:pPr>
              <a:r>
                <a:rPr lang="zh-CN" altLang="en-US" sz="1600" dirty="0">
                  <a:latin typeface="+mn-lt"/>
                  <a:ea typeface="+mn-ea"/>
                  <a:cs typeface="+mn-ea"/>
                  <a:sym typeface="+mn-lt"/>
                </a:rPr>
                <a:t>代码可行性：本文有代码，圆柱坐标系有代码，可以进行结合的尝试</a:t>
              </a:r>
              <a:endParaRPr lang="en-GB" altLang="zh-CN" sz="1600" dirty="0">
                <a:latin typeface="+mn-lt"/>
                <a:ea typeface="+mn-ea"/>
                <a:cs typeface="+mn-ea"/>
                <a:sym typeface="+mn-lt"/>
              </a:endParaRPr>
            </a:p>
          </p:txBody>
        </p:sp>
      </p:grpSp>
      <p:grpSp>
        <p:nvGrpSpPr>
          <p:cNvPr id="17" name="Group 26"/>
          <p:cNvGrpSpPr/>
          <p:nvPr/>
        </p:nvGrpSpPr>
        <p:grpSpPr>
          <a:xfrm flipH="1">
            <a:off x="1964879" y="1926683"/>
            <a:ext cx="3377877" cy="1493120"/>
            <a:chOff x="8519744" y="2327889"/>
            <a:chExt cx="4648948" cy="1415929"/>
          </a:xfrm>
        </p:grpSpPr>
        <p:sp>
          <p:nvSpPr>
            <p:cNvPr id="18" name="TextBox 27"/>
            <p:cNvSpPr txBox="1"/>
            <p:nvPr/>
          </p:nvSpPr>
          <p:spPr>
            <a:xfrm>
              <a:off x="8519744" y="2327889"/>
              <a:ext cx="2964178" cy="413111"/>
            </a:xfrm>
            <a:prstGeom prst="rect">
              <a:avLst/>
            </a:prstGeom>
            <a:noFill/>
          </p:spPr>
          <p:txBody>
            <a:bodyPr wrap="square" rtlCol="0">
              <a:spAutoFit/>
            </a:bodyPr>
            <a:lstStyle/>
            <a:p>
              <a:pPr algn="r">
                <a:lnSpc>
                  <a:spcPct val="120000"/>
                </a:lnSpc>
              </a:pPr>
              <a:r>
                <a:rPr lang="zh-CN" altLang="en-US" sz="2000" dirty="0">
                  <a:latin typeface="+mn-lt"/>
                  <a:ea typeface="+mn-ea"/>
                  <a:cs typeface="+mn-ea"/>
                  <a:sym typeface="+mn-lt"/>
                </a:rPr>
                <a:t>提出了新的思想</a:t>
              </a:r>
              <a:endParaRPr lang="en-GB" sz="2000" dirty="0">
                <a:latin typeface="+mn-lt"/>
                <a:ea typeface="+mn-ea"/>
                <a:cs typeface="+mn-ea"/>
                <a:sym typeface="+mn-lt"/>
              </a:endParaRPr>
            </a:p>
          </p:txBody>
        </p:sp>
        <p:sp>
          <p:nvSpPr>
            <p:cNvPr id="19" name="Rectangle 28"/>
            <p:cNvSpPr/>
            <p:nvPr/>
          </p:nvSpPr>
          <p:spPr>
            <a:xfrm>
              <a:off x="8777773" y="2840555"/>
              <a:ext cx="4390919" cy="903263"/>
            </a:xfrm>
            <a:prstGeom prst="rect">
              <a:avLst/>
            </a:prstGeom>
          </p:spPr>
          <p:txBody>
            <a:bodyPr wrap="square">
              <a:spAutoFit/>
            </a:bodyPr>
            <a:lstStyle/>
            <a:p>
              <a:pPr algn="r">
                <a:lnSpc>
                  <a:spcPct val="120000"/>
                </a:lnSpc>
              </a:pPr>
              <a:r>
                <a:rPr lang="zh-CN" altLang="en-US" sz="1600" dirty="0">
                  <a:latin typeface="+mn-lt"/>
                  <a:ea typeface="+mn-ea"/>
                  <a:cs typeface="+mn-ea"/>
                  <a:sym typeface="+mn-lt"/>
                </a:rPr>
                <a:t>将卷积网络与旋转操作结合，将实体和关系嵌入进行类似图像的堆叠后输出</a:t>
              </a:r>
              <a:endParaRPr lang="en-GB" altLang="zh-CN" sz="1600" dirty="0">
                <a:latin typeface="+mn-lt"/>
                <a:ea typeface="+mn-ea"/>
                <a:cs typeface="+mn-ea"/>
                <a:sym typeface="+mn-lt"/>
              </a:endParaRPr>
            </a:p>
          </p:txBody>
        </p:sp>
      </p:grpSp>
      <p:grpSp>
        <p:nvGrpSpPr>
          <p:cNvPr id="20" name="Group 30"/>
          <p:cNvGrpSpPr/>
          <p:nvPr/>
        </p:nvGrpSpPr>
        <p:grpSpPr>
          <a:xfrm flipH="1">
            <a:off x="1532831" y="4736126"/>
            <a:ext cx="2549158" cy="1517476"/>
            <a:chOff x="8509971" y="2327889"/>
            <a:chExt cx="3508388" cy="1439026"/>
          </a:xfrm>
        </p:grpSpPr>
        <p:sp>
          <p:nvSpPr>
            <p:cNvPr id="21" name="TextBox 31"/>
            <p:cNvSpPr txBox="1"/>
            <p:nvPr/>
          </p:nvSpPr>
          <p:spPr>
            <a:xfrm>
              <a:off x="8519741" y="2327889"/>
              <a:ext cx="2903993" cy="413111"/>
            </a:xfrm>
            <a:prstGeom prst="rect">
              <a:avLst/>
            </a:prstGeom>
            <a:noFill/>
          </p:spPr>
          <p:txBody>
            <a:bodyPr wrap="square" rtlCol="0">
              <a:spAutoFit/>
            </a:bodyPr>
            <a:lstStyle/>
            <a:p>
              <a:pPr algn="r">
                <a:lnSpc>
                  <a:spcPct val="120000"/>
                </a:lnSpc>
              </a:pPr>
              <a:r>
                <a:rPr lang="zh-CN" altLang="en-US" sz="2000" dirty="0">
                  <a:latin typeface="+mn-lt"/>
                  <a:ea typeface="+mn-ea"/>
                  <a:cs typeface="+mn-ea"/>
                  <a:sym typeface="+mn-lt"/>
                </a:rPr>
                <a:t>考虑方向</a:t>
              </a:r>
              <a:endParaRPr lang="en-GB" sz="2000" dirty="0">
                <a:latin typeface="+mn-lt"/>
                <a:ea typeface="+mn-ea"/>
                <a:cs typeface="+mn-ea"/>
                <a:sym typeface="+mn-lt"/>
              </a:endParaRPr>
            </a:p>
          </p:txBody>
        </p:sp>
        <p:sp>
          <p:nvSpPr>
            <p:cNvPr id="22" name="Rectangle 32"/>
            <p:cNvSpPr/>
            <p:nvPr/>
          </p:nvSpPr>
          <p:spPr>
            <a:xfrm>
              <a:off x="8509971" y="2863652"/>
              <a:ext cx="3508388" cy="903263"/>
            </a:xfrm>
            <a:prstGeom prst="rect">
              <a:avLst/>
            </a:prstGeom>
          </p:spPr>
          <p:txBody>
            <a:bodyPr wrap="square">
              <a:spAutoFit/>
            </a:bodyPr>
            <a:lstStyle/>
            <a:p>
              <a:pPr algn="r">
                <a:lnSpc>
                  <a:spcPct val="120000"/>
                </a:lnSpc>
              </a:pPr>
              <a:r>
                <a:rPr lang="zh-CN" altLang="en-US" sz="1600" dirty="0">
                  <a:latin typeface="+mn-lt"/>
                  <a:ea typeface="+mn-ea"/>
                  <a:cs typeface="+mn-ea"/>
                  <a:sym typeface="+mn-lt"/>
                </a:rPr>
                <a:t>将卷积神经网络与圆柱坐标系结合，进行进一步研究</a:t>
              </a:r>
              <a:endParaRPr lang="en-GB" altLang="zh-CN" sz="1600" dirty="0">
                <a:latin typeface="+mn-lt"/>
                <a:ea typeface="+mn-ea"/>
                <a:cs typeface="+mn-ea"/>
                <a:sym typeface="+mn-lt"/>
              </a:endParaRPr>
            </a:p>
          </p:txBody>
        </p:sp>
      </p:grpSp>
      <p:pic>
        <p:nvPicPr>
          <p:cNvPr id="23" name="图片 22" descr="大连海事大学"/>
          <p:cNvPicPr>
            <a:picLocks noChangeAspect="1"/>
          </p:cNvPicPr>
          <p:nvPr/>
        </p:nvPicPr>
        <p:blipFill>
          <a:blip r:embed="rId3"/>
          <a:stretch>
            <a:fillRect/>
          </a:stretch>
        </p:blipFill>
        <p:spPr>
          <a:xfrm>
            <a:off x="308610" y="232410"/>
            <a:ext cx="913130" cy="89789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多边形 22"/>
          <p:cNvSpPr/>
          <p:nvPr/>
        </p:nvSpPr>
        <p:spPr bwMode="auto">
          <a:xfrm>
            <a:off x="0" y="1"/>
            <a:ext cx="8805639" cy="7232649"/>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Lst>
            <a:ahLst/>
            <a:cxnLst>
              <a:cxn ang="0">
                <a:pos x="connsiteX0" y="connsiteY0"/>
              </a:cxn>
              <a:cxn ang="0">
                <a:pos x="connsiteX1" y="connsiteY1"/>
              </a:cxn>
              <a:cxn ang="0">
                <a:pos x="connsiteX2" y="connsiteY2"/>
              </a:cxn>
              <a:cxn ang="0">
                <a:pos x="connsiteX3" y="connsiteY3"/>
              </a:cxn>
            </a:cxnLst>
            <a:rect l="l" t="t" r="r" b="b"/>
            <a:pathLst>
              <a:path w="9922865" h="7492075">
                <a:moveTo>
                  <a:pt x="0" y="0"/>
                </a:moveTo>
                <a:lnTo>
                  <a:pt x="9922865" y="0"/>
                </a:lnTo>
                <a:lnTo>
                  <a:pt x="1647718" y="7492075"/>
                </a:lnTo>
                <a:lnTo>
                  <a:pt x="0" y="7492075"/>
                </a:lnTo>
                <a:close/>
              </a:path>
            </a:pathLst>
          </a:custGeom>
          <a:solidFill>
            <a:schemeClr val="tx1">
              <a:lumMod val="50000"/>
              <a:lumOff val="50000"/>
            </a:schemeClr>
          </a:solidFill>
          <a:ln w="0">
            <a:noFill/>
            <a:prstDash val="solid"/>
            <a:round/>
          </a:ln>
        </p:spPr>
        <p:txBody>
          <a:bodyPr vert="horz" wrap="square" lIns="128580" tIns="64290" rIns="128580" bIns="64290" numCol="1" anchor="t" anchorCtr="0" compatLnSpc="1">
            <a:noAutofit/>
          </a:bodyPr>
          <a:lstStyle/>
          <a:p>
            <a:endParaRPr lang="zh-CN" altLang="en-US">
              <a:latin typeface="+mn-lt"/>
              <a:ea typeface="+mn-ea"/>
              <a:cs typeface="+mn-ea"/>
              <a:sym typeface="+mn-lt"/>
            </a:endParaRPr>
          </a:p>
        </p:txBody>
      </p:sp>
      <p:sp>
        <p:nvSpPr>
          <p:cNvPr id="25" name="任意多边形 24"/>
          <p:cNvSpPr/>
          <p:nvPr/>
        </p:nvSpPr>
        <p:spPr bwMode="auto">
          <a:xfrm>
            <a:off x="-11013" y="1"/>
            <a:ext cx="8181122" cy="7232650"/>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Lst>
            <a:ahLst/>
            <a:cxnLst>
              <a:cxn ang="0">
                <a:pos x="connsiteX0" y="connsiteY0"/>
              </a:cxn>
              <a:cxn ang="0">
                <a:pos x="connsiteX1" y="connsiteY1"/>
              </a:cxn>
              <a:cxn ang="0">
                <a:pos x="connsiteX2" y="connsiteY2"/>
              </a:cxn>
              <a:cxn ang="0">
                <a:pos x="connsiteX3" y="connsiteY3"/>
              </a:cxn>
            </a:cxnLst>
            <a:rect l="l" t="t" r="r" b="b"/>
            <a:pathLst>
              <a:path w="9219111" h="7492076">
                <a:moveTo>
                  <a:pt x="0" y="0"/>
                </a:moveTo>
                <a:lnTo>
                  <a:pt x="9219111" y="0"/>
                </a:lnTo>
                <a:lnTo>
                  <a:pt x="948639" y="7492076"/>
                </a:lnTo>
                <a:lnTo>
                  <a:pt x="0" y="7492076"/>
                </a:lnTo>
                <a:close/>
              </a:path>
            </a:pathLst>
          </a:custGeom>
          <a:solidFill>
            <a:srgbClr val="0070C0"/>
          </a:solidFill>
          <a:ln w="0">
            <a:noFill/>
            <a:prstDash val="solid"/>
            <a:round/>
          </a:ln>
          <a:effectLst>
            <a:outerShdw blurRad="50800" dist="38100" dir="2700000" algn="tl" rotWithShape="0">
              <a:prstClr val="black">
                <a:alpha val="40000"/>
              </a:prstClr>
            </a:outerShdw>
          </a:effectLst>
        </p:spPr>
        <p:txBody>
          <a:bodyPr vert="horz" wrap="square" lIns="128580" tIns="64290" rIns="128580" bIns="64290" numCol="1" anchor="t" anchorCtr="0" compatLnSpc="1">
            <a:noAutofit/>
          </a:bodyPr>
          <a:lstStyle/>
          <a:p>
            <a:endParaRPr lang="zh-CN" altLang="en-US">
              <a:latin typeface="+mn-lt"/>
              <a:ea typeface="+mn-ea"/>
              <a:cs typeface="+mn-ea"/>
              <a:sym typeface="+mn-lt"/>
            </a:endParaRPr>
          </a:p>
        </p:txBody>
      </p:sp>
      <p:sp>
        <p:nvSpPr>
          <p:cNvPr id="12" name="Freeform 8"/>
          <p:cNvSpPr/>
          <p:nvPr/>
        </p:nvSpPr>
        <p:spPr bwMode="auto">
          <a:xfrm>
            <a:off x="3438871" y="523245"/>
            <a:ext cx="3787556" cy="378576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8580" tIns="64290" rIns="128580" bIns="64290" numCol="1" anchor="t" anchorCtr="0" compatLnSpc="1"/>
          <a:lstStyle/>
          <a:p>
            <a:endParaRPr lang="zh-CN" altLang="en-US">
              <a:latin typeface="+mn-lt"/>
              <a:ea typeface="+mn-ea"/>
              <a:cs typeface="+mn-ea"/>
              <a:sym typeface="+mn-lt"/>
            </a:endParaRPr>
          </a:p>
        </p:txBody>
      </p:sp>
      <p:sp>
        <p:nvSpPr>
          <p:cNvPr id="13" name="Freeform 9"/>
          <p:cNvSpPr/>
          <p:nvPr/>
        </p:nvSpPr>
        <p:spPr bwMode="auto">
          <a:xfrm>
            <a:off x="3694351" y="798856"/>
            <a:ext cx="3276595" cy="3273021"/>
          </a:xfrm>
          <a:custGeom>
            <a:avLst/>
            <a:gdLst>
              <a:gd name="T0" fmla="*/ 917 w 1834"/>
              <a:gd name="T1" fmla="*/ 0 h 1832"/>
              <a:gd name="T2" fmla="*/ 1016 w 1834"/>
              <a:gd name="T3" fmla="*/ 5 h 1832"/>
              <a:gd name="T4" fmla="*/ 1112 w 1834"/>
              <a:gd name="T5" fmla="*/ 21 h 1832"/>
              <a:gd name="T6" fmla="*/ 1207 w 1834"/>
              <a:gd name="T7" fmla="*/ 47 h 1832"/>
              <a:gd name="T8" fmla="*/ 1296 w 1834"/>
              <a:gd name="T9" fmla="*/ 80 h 1832"/>
              <a:gd name="T10" fmla="*/ 1380 w 1834"/>
              <a:gd name="T11" fmla="*/ 124 h 1832"/>
              <a:gd name="T12" fmla="*/ 1458 w 1834"/>
              <a:gd name="T13" fmla="*/ 176 h 1832"/>
              <a:gd name="T14" fmla="*/ 1531 w 1834"/>
              <a:gd name="T15" fmla="*/ 236 h 1832"/>
              <a:gd name="T16" fmla="*/ 1598 w 1834"/>
              <a:gd name="T17" fmla="*/ 302 h 1832"/>
              <a:gd name="T18" fmla="*/ 1657 w 1834"/>
              <a:gd name="T19" fmla="*/ 375 h 1832"/>
              <a:gd name="T20" fmla="*/ 1708 w 1834"/>
              <a:gd name="T21" fmla="*/ 454 h 1832"/>
              <a:gd name="T22" fmla="*/ 1751 w 1834"/>
              <a:gd name="T23" fmla="*/ 538 h 1832"/>
              <a:gd name="T24" fmla="*/ 1786 w 1834"/>
              <a:gd name="T25" fmla="*/ 627 h 1832"/>
              <a:gd name="T26" fmla="*/ 1813 w 1834"/>
              <a:gd name="T27" fmla="*/ 719 h 1832"/>
              <a:gd name="T28" fmla="*/ 1828 w 1834"/>
              <a:gd name="T29" fmla="*/ 817 h 1832"/>
              <a:gd name="T30" fmla="*/ 1834 w 1834"/>
              <a:gd name="T31" fmla="*/ 916 h 1832"/>
              <a:gd name="T32" fmla="*/ 1828 w 1834"/>
              <a:gd name="T33" fmla="*/ 1016 h 1832"/>
              <a:gd name="T34" fmla="*/ 1813 w 1834"/>
              <a:gd name="T35" fmla="*/ 1112 h 1832"/>
              <a:gd name="T36" fmla="*/ 1786 w 1834"/>
              <a:gd name="T37" fmla="*/ 1206 h 1832"/>
              <a:gd name="T38" fmla="*/ 1751 w 1834"/>
              <a:gd name="T39" fmla="*/ 1295 h 1832"/>
              <a:gd name="T40" fmla="*/ 1708 w 1834"/>
              <a:gd name="T41" fmla="*/ 1379 h 1832"/>
              <a:gd name="T42" fmla="*/ 1657 w 1834"/>
              <a:gd name="T43" fmla="*/ 1457 h 1832"/>
              <a:gd name="T44" fmla="*/ 1598 w 1834"/>
              <a:gd name="T45" fmla="*/ 1529 h 1832"/>
              <a:gd name="T46" fmla="*/ 1531 w 1834"/>
              <a:gd name="T47" fmla="*/ 1595 h 1832"/>
              <a:gd name="T48" fmla="*/ 1458 w 1834"/>
              <a:gd name="T49" fmla="*/ 1654 h 1832"/>
              <a:gd name="T50" fmla="*/ 1380 w 1834"/>
              <a:gd name="T51" fmla="*/ 1707 h 1832"/>
              <a:gd name="T52" fmla="*/ 1296 w 1834"/>
              <a:gd name="T53" fmla="*/ 1750 h 1832"/>
              <a:gd name="T54" fmla="*/ 1207 w 1834"/>
              <a:gd name="T55" fmla="*/ 1785 h 1832"/>
              <a:gd name="T56" fmla="*/ 1112 w 1834"/>
              <a:gd name="T57" fmla="*/ 1811 h 1832"/>
              <a:gd name="T58" fmla="*/ 1016 w 1834"/>
              <a:gd name="T59" fmla="*/ 1827 h 1832"/>
              <a:gd name="T60" fmla="*/ 917 w 1834"/>
              <a:gd name="T61" fmla="*/ 1832 h 1832"/>
              <a:gd name="T62" fmla="*/ 817 w 1834"/>
              <a:gd name="T63" fmla="*/ 1827 h 1832"/>
              <a:gd name="T64" fmla="*/ 720 w 1834"/>
              <a:gd name="T65" fmla="*/ 1811 h 1832"/>
              <a:gd name="T66" fmla="*/ 627 w 1834"/>
              <a:gd name="T67" fmla="*/ 1785 h 1832"/>
              <a:gd name="T68" fmla="*/ 538 w 1834"/>
              <a:gd name="T69" fmla="*/ 1750 h 1832"/>
              <a:gd name="T70" fmla="*/ 454 w 1834"/>
              <a:gd name="T71" fmla="*/ 1707 h 1832"/>
              <a:gd name="T72" fmla="*/ 376 w 1834"/>
              <a:gd name="T73" fmla="*/ 1654 h 1832"/>
              <a:gd name="T74" fmla="*/ 302 w 1834"/>
              <a:gd name="T75" fmla="*/ 1595 h 1832"/>
              <a:gd name="T76" fmla="*/ 236 w 1834"/>
              <a:gd name="T77" fmla="*/ 1529 h 1832"/>
              <a:gd name="T78" fmla="*/ 177 w 1834"/>
              <a:gd name="T79" fmla="*/ 1457 h 1832"/>
              <a:gd name="T80" fmla="*/ 126 w 1834"/>
              <a:gd name="T81" fmla="*/ 1379 h 1832"/>
              <a:gd name="T82" fmla="*/ 82 w 1834"/>
              <a:gd name="T83" fmla="*/ 1295 h 1832"/>
              <a:gd name="T84" fmla="*/ 47 w 1834"/>
              <a:gd name="T85" fmla="*/ 1206 h 1832"/>
              <a:gd name="T86" fmla="*/ 21 w 1834"/>
              <a:gd name="T87" fmla="*/ 1112 h 1832"/>
              <a:gd name="T88" fmla="*/ 6 w 1834"/>
              <a:gd name="T89" fmla="*/ 1016 h 1832"/>
              <a:gd name="T90" fmla="*/ 0 w 1834"/>
              <a:gd name="T91" fmla="*/ 916 h 1832"/>
              <a:gd name="T92" fmla="*/ 6 w 1834"/>
              <a:gd name="T93" fmla="*/ 817 h 1832"/>
              <a:gd name="T94" fmla="*/ 21 w 1834"/>
              <a:gd name="T95" fmla="*/ 719 h 1832"/>
              <a:gd name="T96" fmla="*/ 47 w 1834"/>
              <a:gd name="T97" fmla="*/ 627 h 1832"/>
              <a:gd name="T98" fmla="*/ 82 w 1834"/>
              <a:gd name="T99" fmla="*/ 538 h 1832"/>
              <a:gd name="T100" fmla="*/ 126 w 1834"/>
              <a:gd name="T101" fmla="*/ 454 h 1832"/>
              <a:gd name="T102" fmla="*/ 177 w 1834"/>
              <a:gd name="T103" fmla="*/ 375 h 1832"/>
              <a:gd name="T104" fmla="*/ 236 w 1834"/>
              <a:gd name="T105" fmla="*/ 302 h 1832"/>
              <a:gd name="T106" fmla="*/ 302 w 1834"/>
              <a:gd name="T107" fmla="*/ 236 h 1832"/>
              <a:gd name="T108" fmla="*/ 376 w 1834"/>
              <a:gd name="T109" fmla="*/ 176 h 1832"/>
              <a:gd name="T110" fmla="*/ 454 w 1834"/>
              <a:gd name="T111" fmla="*/ 124 h 1832"/>
              <a:gd name="T112" fmla="*/ 538 w 1834"/>
              <a:gd name="T113" fmla="*/ 80 h 1832"/>
              <a:gd name="T114" fmla="*/ 627 w 1834"/>
              <a:gd name="T115" fmla="*/ 47 h 1832"/>
              <a:gd name="T116" fmla="*/ 720 w 1834"/>
              <a:gd name="T117" fmla="*/ 21 h 1832"/>
              <a:gd name="T118" fmla="*/ 817 w 1834"/>
              <a:gd name="T119" fmla="*/ 5 h 1832"/>
              <a:gd name="T120" fmla="*/ 917 w 1834"/>
              <a:gd name="T121" fmla="*/ 0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1832">
                <a:moveTo>
                  <a:pt x="917" y="0"/>
                </a:moveTo>
                <a:lnTo>
                  <a:pt x="1016" y="5"/>
                </a:lnTo>
                <a:lnTo>
                  <a:pt x="1112" y="21"/>
                </a:lnTo>
                <a:lnTo>
                  <a:pt x="1207" y="47"/>
                </a:lnTo>
                <a:lnTo>
                  <a:pt x="1296" y="80"/>
                </a:lnTo>
                <a:lnTo>
                  <a:pt x="1380" y="124"/>
                </a:lnTo>
                <a:lnTo>
                  <a:pt x="1458" y="176"/>
                </a:lnTo>
                <a:lnTo>
                  <a:pt x="1531" y="236"/>
                </a:lnTo>
                <a:lnTo>
                  <a:pt x="1598" y="302"/>
                </a:lnTo>
                <a:lnTo>
                  <a:pt x="1657" y="375"/>
                </a:lnTo>
                <a:lnTo>
                  <a:pt x="1708" y="454"/>
                </a:lnTo>
                <a:lnTo>
                  <a:pt x="1751" y="538"/>
                </a:lnTo>
                <a:lnTo>
                  <a:pt x="1786" y="627"/>
                </a:lnTo>
                <a:lnTo>
                  <a:pt x="1813" y="719"/>
                </a:lnTo>
                <a:lnTo>
                  <a:pt x="1828" y="817"/>
                </a:lnTo>
                <a:lnTo>
                  <a:pt x="1834" y="916"/>
                </a:lnTo>
                <a:lnTo>
                  <a:pt x="1828" y="1016"/>
                </a:lnTo>
                <a:lnTo>
                  <a:pt x="1813" y="1112"/>
                </a:lnTo>
                <a:lnTo>
                  <a:pt x="1786" y="1206"/>
                </a:lnTo>
                <a:lnTo>
                  <a:pt x="1751" y="1295"/>
                </a:lnTo>
                <a:lnTo>
                  <a:pt x="1708" y="1379"/>
                </a:lnTo>
                <a:lnTo>
                  <a:pt x="1657" y="1457"/>
                </a:lnTo>
                <a:lnTo>
                  <a:pt x="1598" y="1529"/>
                </a:lnTo>
                <a:lnTo>
                  <a:pt x="1531" y="1595"/>
                </a:lnTo>
                <a:lnTo>
                  <a:pt x="1458" y="1654"/>
                </a:lnTo>
                <a:lnTo>
                  <a:pt x="1380" y="1707"/>
                </a:lnTo>
                <a:lnTo>
                  <a:pt x="1296" y="1750"/>
                </a:lnTo>
                <a:lnTo>
                  <a:pt x="1207" y="1785"/>
                </a:lnTo>
                <a:lnTo>
                  <a:pt x="1112" y="1811"/>
                </a:lnTo>
                <a:lnTo>
                  <a:pt x="1016" y="1827"/>
                </a:lnTo>
                <a:lnTo>
                  <a:pt x="917" y="1832"/>
                </a:lnTo>
                <a:lnTo>
                  <a:pt x="817" y="1827"/>
                </a:lnTo>
                <a:lnTo>
                  <a:pt x="720" y="1811"/>
                </a:lnTo>
                <a:lnTo>
                  <a:pt x="627" y="1785"/>
                </a:lnTo>
                <a:lnTo>
                  <a:pt x="538" y="1750"/>
                </a:lnTo>
                <a:lnTo>
                  <a:pt x="454" y="1707"/>
                </a:lnTo>
                <a:lnTo>
                  <a:pt x="376" y="1654"/>
                </a:lnTo>
                <a:lnTo>
                  <a:pt x="302" y="1595"/>
                </a:lnTo>
                <a:lnTo>
                  <a:pt x="236" y="1529"/>
                </a:lnTo>
                <a:lnTo>
                  <a:pt x="177" y="1457"/>
                </a:lnTo>
                <a:lnTo>
                  <a:pt x="126" y="1379"/>
                </a:lnTo>
                <a:lnTo>
                  <a:pt x="82" y="1295"/>
                </a:lnTo>
                <a:lnTo>
                  <a:pt x="47" y="1206"/>
                </a:lnTo>
                <a:lnTo>
                  <a:pt x="21" y="1112"/>
                </a:lnTo>
                <a:lnTo>
                  <a:pt x="6" y="1016"/>
                </a:lnTo>
                <a:lnTo>
                  <a:pt x="0" y="916"/>
                </a:lnTo>
                <a:lnTo>
                  <a:pt x="6" y="817"/>
                </a:lnTo>
                <a:lnTo>
                  <a:pt x="21" y="719"/>
                </a:lnTo>
                <a:lnTo>
                  <a:pt x="47" y="627"/>
                </a:lnTo>
                <a:lnTo>
                  <a:pt x="82" y="538"/>
                </a:lnTo>
                <a:lnTo>
                  <a:pt x="126" y="454"/>
                </a:lnTo>
                <a:lnTo>
                  <a:pt x="177" y="375"/>
                </a:lnTo>
                <a:lnTo>
                  <a:pt x="236" y="302"/>
                </a:lnTo>
                <a:lnTo>
                  <a:pt x="302" y="236"/>
                </a:lnTo>
                <a:lnTo>
                  <a:pt x="376" y="176"/>
                </a:lnTo>
                <a:lnTo>
                  <a:pt x="454" y="124"/>
                </a:lnTo>
                <a:lnTo>
                  <a:pt x="538" y="80"/>
                </a:lnTo>
                <a:lnTo>
                  <a:pt x="627" y="47"/>
                </a:lnTo>
                <a:lnTo>
                  <a:pt x="720" y="21"/>
                </a:lnTo>
                <a:lnTo>
                  <a:pt x="817" y="5"/>
                </a:lnTo>
                <a:lnTo>
                  <a:pt x="917" y="0"/>
                </a:lnTo>
                <a:close/>
              </a:path>
            </a:pathLst>
          </a:custGeom>
          <a:solidFill>
            <a:srgbClr val="0070C0"/>
          </a:solidFill>
          <a:ln w="0">
            <a:noFill/>
            <a:prstDash val="solid"/>
            <a:round/>
          </a:ln>
        </p:spPr>
        <p:txBody>
          <a:bodyPr vert="horz" wrap="square" lIns="128580" tIns="64290" rIns="128580" bIns="64290" numCol="1" anchor="t" anchorCtr="0" compatLnSpc="1"/>
          <a:lstStyle/>
          <a:p>
            <a:endParaRPr lang="zh-CN" altLang="en-US">
              <a:latin typeface="+mn-lt"/>
              <a:ea typeface="+mn-ea"/>
              <a:cs typeface="+mn-ea"/>
              <a:sym typeface="+mn-lt"/>
            </a:endParaRPr>
          </a:p>
        </p:txBody>
      </p:sp>
      <p:sp>
        <p:nvSpPr>
          <p:cNvPr id="14" name="矩形 259"/>
          <p:cNvSpPr>
            <a:spLocks noChangeArrowheads="1"/>
          </p:cNvSpPr>
          <p:nvPr/>
        </p:nvSpPr>
        <p:spPr bwMode="auto">
          <a:xfrm>
            <a:off x="6101954" y="1759227"/>
            <a:ext cx="6383142" cy="1828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5400" b="1" cap="all" dirty="0">
                <a:latin typeface="+mn-lt"/>
                <a:ea typeface="+mn-ea"/>
                <a:cs typeface="+mn-ea"/>
                <a:sym typeface="+mn-lt"/>
              </a:rPr>
              <a:t>感谢聆听  </a:t>
            </a:r>
            <a:endParaRPr lang="en-US" altLang="zh-CN" sz="5400" b="1" cap="all" dirty="0">
              <a:latin typeface="+mn-lt"/>
              <a:ea typeface="+mn-ea"/>
              <a:cs typeface="+mn-ea"/>
              <a:sym typeface="+mn-lt"/>
            </a:endParaRPr>
          </a:p>
          <a:p>
            <a:pPr algn="ctr">
              <a:buNone/>
            </a:pPr>
            <a:r>
              <a:rPr lang="zh-CN" altLang="en-US" sz="5400" b="1" cap="all" dirty="0">
                <a:latin typeface="+mn-lt"/>
                <a:ea typeface="+mn-ea"/>
                <a:cs typeface="+mn-ea"/>
                <a:sym typeface="+mn-lt"/>
              </a:rPr>
              <a:t>请批评指正</a:t>
            </a:r>
          </a:p>
        </p:txBody>
      </p:sp>
      <p:sp>
        <p:nvSpPr>
          <p:cNvPr id="15" name="矩形 259"/>
          <p:cNvSpPr>
            <a:spLocks noChangeArrowheads="1"/>
          </p:cNvSpPr>
          <p:nvPr/>
        </p:nvSpPr>
        <p:spPr bwMode="auto">
          <a:xfrm>
            <a:off x="6330308" y="4669513"/>
            <a:ext cx="5926434"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a:buNone/>
            </a:pPr>
            <a:r>
              <a:rPr lang="zh-CN" altLang="en-US" sz="2000" cap="all" dirty="0">
                <a:latin typeface="+mn-lt"/>
                <a:ea typeface="+mn-ea"/>
                <a:cs typeface="+mn-ea"/>
                <a:sym typeface="+mn-lt"/>
              </a:rPr>
              <a:t>     大连海事大学 信息科学技术学院 计算机科学与技术  </a:t>
            </a:r>
            <a:endParaRPr lang="en-US" altLang="zh-CN" sz="2000" cap="all" dirty="0">
              <a:latin typeface="+mn-lt"/>
              <a:ea typeface="+mn-ea"/>
              <a:cs typeface="+mn-ea"/>
              <a:sym typeface="+mn-lt"/>
            </a:endParaRPr>
          </a:p>
        </p:txBody>
      </p:sp>
      <p:sp>
        <p:nvSpPr>
          <p:cNvPr id="11" name="矩形 259"/>
          <p:cNvSpPr>
            <a:spLocks noChangeArrowheads="1"/>
          </p:cNvSpPr>
          <p:nvPr/>
        </p:nvSpPr>
        <p:spPr bwMode="auto">
          <a:xfrm>
            <a:off x="6383983" y="5802775"/>
            <a:ext cx="5706728"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dist">
              <a:buNone/>
            </a:pPr>
            <a:r>
              <a:rPr lang="zh-CN" altLang="en-US" sz="2000" dirty="0">
                <a:latin typeface="+mn-lt"/>
                <a:ea typeface="+mn-ea"/>
                <a:cs typeface="+mn-ea"/>
                <a:sym typeface="+mn-lt"/>
              </a:rPr>
              <a:t>答辩人：孟繁琛      指导老师：李冠宇</a:t>
            </a:r>
          </a:p>
        </p:txBody>
      </p:sp>
      <p:pic>
        <p:nvPicPr>
          <p:cNvPr id="16" name="Picture 2" descr="F:\0PPT素材\北京大学3.png"/>
          <p:cNvPicPr>
            <a:picLocks noChangeAspect="1" noChangeArrowheads="1"/>
          </p:cNvPicPr>
          <p:nvPr/>
        </p:nvPicPr>
        <p:blipFill>
          <a:blip r:embed="rId3" cstate="print">
            <a:lum bright="70000" contrast="-70000"/>
            <a:extLst>
              <a:ext uri="{BEBA8EAE-BF5A-486C-A8C5-ECC9F3942E4B}">
                <a14:imgProps xmlns:a14="http://schemas.microsoft.com/office/drawing/2010/main">
                  <a14:imgLayer r:embed="rId4">
                    <a14:imgEffect>
                      <a14:artisticPhotocopy detail="2"/>
                    </a14:imgEffect>
                  </a14:imgLayer>
                </a14:imgProps>
              </a:ext>
              <a:ext uri="{28A0092B-C50C-407E-A947-70E740481C1C}">
                <a14:useLocalDpi xmlns:a14="http://schemas.microsoft.com/office/drawing/2010/main" val="0"/>
              </a:ext>
            </a:extLst>
          </a:blip>
          <a:srcRect/>
          <a:stretch>
            <a:fillRect/>
          </a:stretch>
        </p:blipFill>
        <p:spPr bwMode="auto">
          <a:xfrm>
            <a:off x="3644156" y="761492"/>
            <a:ext cx="3376983" cy="3347747"/>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descr="大连海事大学"/>
          <p:cNvPicPr>
            <a:picLocks noChangeAspect="1"/>
          </p:cNvPicPr>
          <p:nvPr/>
        </p:nvPicPr>
        <p:blipFill>
          <a:blip r:embed="rId5"/>
          <a:stretch>
            <a:fillRect/>
          </a:stretch>
        </p:blipFill>
        <p:spPr>
          <a:xfrm>
            <a:off x="3538220" y="610235"/>
            <a:ext cx="3627755" cy="3589020"/>
          </a:xfrm>
          <a:prstGeom prst="rect">
            <a:avLst/>
          </a:prstGeom>
        </p:spPr>
      </p:pic>
    </p:spTree>
    <p:extLst>
      <p:ext uri="{BB962C8B-B14F-4D97-AF65-F5344CB8AC3E}">
        <p14:creationId xmlns:p14="http://schemas.microsoft.com/office/powerpoint/2010/main" val="27061150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childTnLst>
                          </p:cTn>
                        </p:par>
                        <p:par>
                          <p:cTn id="12" fill="hold">
                            <p:stCondLst>
                              <p:cond delay="9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4"/>
                                        </p:tgtEl>
                                      </p:cBhvr>
                                    </p:animEffect>
                                    <p:animScale>
                                      <p:cBhvr>
                                        <p:cTn id="15"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429375" y="1220420"/>
            <a:ext cx="4854342" cy="755777"/>
            <a:chOff x="5844664" y="1806352"/>
            <a:chExt cx="4854342" cy="755777"/>
          </a:xfrm>
          <a:effectLst/>
        </p:grpSpPr>
        <p:sp>
          <p:nvSpPr>
            <p:cNvPr id="4" name="圆角矩形 3"/>
            <p:cNvSpPr/>
            <p:nvPr/>
          </p:nvSpPr>
          <p:spPr>
            <a:xfrm>
              <a:off x="5844664" y="1806352"/>
              <a:ext cx="4854342" cy="755777"/>
            </a:xfrm>
            <a:prstGeom prst="roundRect">
              <a:avLst>
                <a:gd name="adj" fmla="val 50000"/>
              </a:avLst>
            </a:prstGeom>
            <a:noFill/>
            <a:ln>
              <a:solidFill>
                <a:schemeClr val="accent1"/>
              </a:solid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cs typeface="+mn-ea"/>
                <a:sym typeface="+mn-lt"/>
              </a:endParaRPr>
            </a:p>
          </p:txBody>
        </p:sp>
        <p:sp>
          <p:nvSpPr>
            <p:cNvPr id="5" name="椭圆 4"/>
            <p:cNvSpPr/>
            <p:nvPr/>
          </p:nvSpPr>
          <p:spPr>
            <a:xfrm>
              <a:off x="5979977" y="1902970"/>
              <a:ext cx="562540" cy="562540"/>
            </a:xfrm>
            <a:prstGeom prst="ellipse">
              <a:avLst/>
            </a:prstGeom>
            <a:solidFill>
              <a:schemeClr val="accent1"/>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r>
                <a:rPr lang="en-US" altLang="zh-CN" sz="1510" dirty="0">
                  <a:cs typeface="+mn-ea"/>
                  <a:sym typeface="+mn-lt"/>
                </a:rPr>
                <a:t>01</a:t>
              </a:r>
              <a:endParaRPr lang="zh-CN" altLang="en-US" sz="1510" dirty="0">
                <a:cs typeface="+mn-ea"/>
                <a:sym typeface="+mn-lt"/>
              </a:endParaRPr>
            </a:p>
          </p:txBody>
        </p:sp>
        <p:sp>
          <p:nvSpPr>
            <p:cNvPr id="40" name="MH_Entry_1"/>
            <p:cNvSpPr/>
            <p:nvPr>
              <p:custDataLst>
                <p:tags r:id="rId4"/>
              </p:custDataLst>
            </p:nvPr>
          </p:nvSpPr>
          <p:spPr>
            <a:xfrm>
              <a:off x="7036905" y="1968468"/>
              <a:ext cx="3167713" cy="4308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2800" dirty="0">
                  <a:solidFill>
                    <a:schemeClr val="tx1"/>
                  </a:solidFill>
                  <a:cs typeface="+mn-ea"/>
                  <a:sym typeface="+mn-lt"/>
                </a:rPr>
                <a:t>模型提出</a:t>
              </a:r>
            </a:p>
          </p:txBody>
        </p:sp>
      </p:grpSp>
      <p:grpSp>
        <p:nvGrpSpPr>
          <p:cNvPr id="6" name="组合 5"/>
          <p:cNvGrpSpPr/>
          <p:nvPr/>
        </p:nvGrpSpPr>
        <p:grpSpPr>
          <a:xfrm>
            <a:off x="6429375" y="2277695"/>
            <a:ext cx="4854342" cy="755777"/>
            <a:chOff x="5844664" y="2863627"/>
            <a:chExt cx="4854342" cy="755777"/>
          </a:xfrm>
          <a:effectLst/>
        </p:grpSpPr>
        <p:sp>
          <p:nvSpPr>
            <p:cNvPr id="28" name="圆角矩形 27"/>
            <p:cNvSpPr/>
            <p:nvPr/>
          </p:nvSpPr>
          <p:spPr>
            <a:xfrm>
              <a:off x="5844664" y="2863627"/>
              <a:ext cx="4854342" cy="755777"/>
            </a:xfrm>
            <a:prstGeom prst="roundRect">
              <a:avLst>
                <a:gd name="adj"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cs typeface="+mn-ea"/>
                <a:sym typeface="+mn-lt"/>
              </a:endParaRPr>
            </a:p>
          </p:txBody>
        </p:sp>
        <p:sp>
          <p:nvSpPr>
            <p:cNvPr id="29" name="椭圆 28"/>
            <p:cNvSpPr/>
            <p:nvPr/>
          </p:nvSpPr>
          <p:spPr>
            <a:xfrm>
              <a:off x="5979977" y="2936432"/>
              <a:ext cx="562540" cy="562540"/>
            </a:xfrm>
            <a:prstGeom prst="ellipse">
              <a:avLst/>
            </a:prstGeom>
            <a:solidFill>
              <a:srgbClr val="0070C0"/>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r>
                <a:rPr lang="en-US" altLang="zh-CN" sz="1510" dirty="0">
                  <a:cs typeface="+mn-ea"/>
                  <a:sym typeface="+mn-lt"/>
                </a:rPr>
                <a:t>02</a:t>
              </a:r>
              <a:endParaRPr lang="zh-CN" altLang="en-US" sz="1510" dirty="0">
                <a:cs typeface="+mn-ea"/>
                <a:sym typeface="+mn-lt"/>
              </a:endParaRPr>
            </a:p>
          </p:txBody>
        </p:sp>
        <p:sp>
          <p:nvSpPr>
            <p:cNvPr id="41" name="MH_Entry_2"/>
            <p:cNvSpPr/>
            <p:nvPr>
              <p:custDataLst>
                <p:tags r:id="rId3"/>
              </p:custDataLst>
            </p:nvPr>
          </p:nvSpPr>
          <p:spPr>
            <a:xfrm>
              <a:off x="6928892" y="3002258"/>
              <a:ext cx="3383737" cy="4308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2800" dirty="0">
                  <a:solidFill>
                    <a:schemeClr val="tx1"/>
                  </a:solidFill>
                  <a:cs typeface="+mn-ea"/>
                  <a:sym typeface="+mn-lt"/>
                </a:rPr>
                <a:t>模型详解</a:t>
              </a:r>
            </a:p>
          </p:txBody>
        </p:sp>
      </p:grpSp>
      <p:grpSp>
        <p:nvGrpSpPr>
          <p:cNvPr id="8" name="组合 7"/>
          <p:cNvGrpSpPr/>
          <p:nvPr/>
        </p:nvGrpSpPr>
        <p:grpSpPr>
          <a:xfrm>
            <a:off x="6429375" y="3299251"/>
            <a:ext cx="4854342" cy="755777"/>
            <a:chOff x="5844664" y="3885183"/>
            <a:chExt cx="4854342" cy="755777"/>
          </a:xfrm>
          <a:effectLst/>
        </p:grpSpPr>
        <p:sp>
          <p:nvSpPr>
            <p:cNvPr id="31" name="圆角矩形 30"/>
            <p:cNvSpPr/>
            <p:nvPr/>
          </p:nvSpPr>
          <p:spPr>
            <a:xfrm>
              <a:off x="5844664" y="3885183"/>
              <a:ext cx="4854342" cy="755777"/>
            </a:xfrm>
            <a:prstGeom prst="roundRect">
              <a:avLst>
                <a:gd name="adj" fmla="val 50000"/>
              </a:avLst>
            </a:prstGeom>
            <a:noFill/>
            <a:ln>
              <a:solidFill>
                <a:schemeClr val="accent1"/>
              </a:solid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cs typeface="+mn-ea"/>
                <a:sym typeface="+mn-lt"/>
              </a:endParaRPr>
            </a:p>
          </p:txBody>
        </p:sp>
        <p:sp>
          <p:nvSpPr>
            <p:cNvPr id="32" name="椭圆 31"/>
            <p:cNvSpPr/>
            <p:nvPr/>
          </p:nvSpPr>
          <p:spPr>
            <a:xfrm>
              <a:off x="5979977" y="3981801"/>
              <a:ext cx="562540" cy="562540"/>
            </a:xfrm>
            <a:prstGeom prst="ellipse">
              <a:avLst/>
            </a:prstGeom>
            <a:solidFill>
              <a:schemeClr val="accent1"/>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r>
                <a:rPr lang="en-US" altLang="zh-CN" sz="1510" dirty="0">
                  <a:cs typeface="+mn-ea"/>
                  <a:sym typeface="+mn-lt"/>
                </a:rPr>
                <a:t>03</a:t>
              </a:r>
              <a:endParaRPr lang="zh-CN" altLang="en-US" sz="1510" dirty="0">
                <a:cs typeface="+mn-ea"/>
                <a:sym typeface="+mn-lt"/>
              </a:endParaRPr>
            </a:p>
          </p:txBody>
        </p:sp>
        <p:sp>
          <p:nvSpPr>
            <p:cNvPr id="42" name="MH_Entry_3"/>
            <p:cNvSpPr/>
            <p:nvPr>
              <p:custDataLst>
                <p:tags r:id="rId2"/>
              </p:custDataLst>
            </p:nvPr>
          </p:nvSpPr>
          <p:spPr>
            <a:xfrm>
              <a:off x="7125180" y="4047627"/>
              <a:ext cx="2991163" cy="4308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2800" dirty="0">
                  <a:solidFill>
                    <a:schemeClr val="tx1"/>
                  </a:solidFill>
                  <a:cs typeface="+mn-ea"/>
                  <a:sym typeface="+mn-lt"/>
                </a:rPr>
                <a:t>实验结果分析</a:t>
              </a:r>
            </a:p>
          </p:txBody>
        </p:sp>
      </p:grpSp>
      <p:grpSp>
        <p:nvGrpSpPr>
          <p:cNvPr id="7" name="组合 6"/>
          <p:cNvGrpSpPr/>
          <p:nvPr/>
        </p:nvGrpSpPr>
        <p:grpSpPr>
          <a:xfrm>
            <a:off x="6429375" y="4320807"/>
            <a:ext cx="4854342" cy="755777"/>
            <a:chOff x="5844664" y="4906739"/>
            <a:chExt cx="4854342" cy="755777"/>
          </a:xfrm>
          <a:effectLst/>
        </p:grpSpPr>
        <p:sp>
          <p:nvSpPr>
            <p:cNvPr id="34" name="圆角矩形 33"/>
            <p:cNvSpPr/>
            <p:nvPr/>
          </p:nvSpPr>
          <p:spPr>
            <a:xfrm>
              <a:off x="5844664" y="4906739"/>
              <a:ext cx="4854342" cy="755777"/>
            </a:xfrm>
            <a:prstGeom prst="roundRect">
              <a:avLst>
                <a:gd name="adj"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cs typeface="+mn-ea"/>
                <a:sym typeface="+mn-lt"/>
              </a:endParaRPr>
            </a:p>
          </p:txBody>
        </p:sp>
        <p:sp>
          <p:nvSpPr>
            <p:cNvPr id="35" name="椭圆 34"/>
            <p:cNvSpPr/>
            <p:nvPr/>
          </p:nvSpPr>
          <p:spPr>
            <a:xfrm>
              <a:off x="5979977" y="5003357"/>
              <a:ext cx="562540" cy="562540"/>
            </a:xfrm>
            <a:prstGeom prst="ellipse">
              <a:avLst/>
            </a:prstGeom>
            <a:solidFill>
              <a:srgbClr val="0070C0"/>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r>
                <a:rPr lang="en-US" altLang="zh-CN" sz="1510" dirty="0">
                  <a:cs typeface="+mn-ea"/>
                  <a:sym typeface="+mn-lt"/>
                </a:rPr>
                <a:t>04</a:t>
              </a:r>
              <a:endParaRPr lang="zh-CN" altLang="en-US" sz="1510" dirty="0">
                <a:cs typeface="+mn-ea"/>
                <a:sym typeface="+mn-lt"/>
              </a:endParaRPr>
            </a:p>
          </p:txBody>
        </p:sp>
        <p:sp>
          <p:nvSpPr>
            <p:cNvPr id="43" name="MH_Entry_4"/>
            <p:cNvSpPr/>
            <p:nvPr>
              <p:custDataLst>
                <p:tags r:id="rId1"/>
              </p:custDataLst>
            </p:nvPr>
          </p:nvSpPr>
          <p:spPr>
            <a:xfrm>
              <a:off x="7387490" y="5051242"/>
              <a:ext cx="2466542" cy="4308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2800" dirty="0">
                  <a:solidFill>
                    <a:schemeClr val="tx1"/>
                  </a:solidFill>
                  <a:cs typeface="+mn-ea"/>
                  <a:sym typeface="+mn-lt"/>
                </a:rPr>
                <a:t>总结与展望</a:t>
              </a:r>
            </a:p>
          </p:txBody>
        </p:sp>
      </p:grpSp>
      <p:grpSp>
        <p:nvGrpSpPr>
          <p:cNvPr id="30" name="组合 29"/>
          <p:cNvGrpSpPr/>
          <p:nvPr/>
        </p:nvGrpSpPr>
        <p:grpSpPr>
          <a:xfrm>
            <a:off x="194372" y="-19571"/>
            <a:ext cx="5564065" cy="7232650"/>
            <a:chOff x="0" y="-14713"/>
            <a:chExt cx="5564065" cy="7232650"/>
          </a:xfrm>
          <a:solidFill>
            <a:schemeClr val="tx1">
              <a:lumMod val="65000"/>
              <a:lumOff val="35000"/>
            </a:schemeClr>
          </a:solidFill>
          <a:effectLst/>
        </p:grpSpPr>
        <p:sp>
          <p:nvSpPr>
            <p:cNvPr id="33" name="等腰三角形 32"/>
            <p:cNvSpPr/>
            <p:nvPr/>
          </p:nvSpPr>
          <p:spPr>
            <a:xfrm rot="5400000">
              <a:off x="5171328" y="1205572"/>
              <a:ext cx="421829" cy="3636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cs typeface="+mn-ea"/>
                <a:sym typeface="+mn-lt"/>
              </a:endParaRPr>
            </a:p>
          </p:txBody>
        </p:sp>
        <p:sp>
          <p:nvSpPr>
            <p:cNvPr id="36" name="矩形 35"/>
            <p:cNvSpPr/>
            <p:nvPr/>
          </p:nvSpPr>
          <p:spPr>
            <a:xfrm>
              <a:off x="0" y="-14713"/>
              <a:ext cx="5200420" cy="7232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cs typeface="+mn-ea"/>
                <a:sym typeface="+mn-lt"/>
              </a:endParaRPr>
            </a:p>
          </p:txBody>
        </p:sp>
      </p:grpSp>
      <p:grpSp>
        <p:nvGrpSpPr>
          <p:cNvPr id="2" name="组合 1"/>
          <p:cNvGrpSpPr/>
          <p:nvPr/>
        </p:nvGrpSpPr>
        <p:grpSpPr>
          <a:xfrm>
            <a:off x="0" y="-14713"/>
            <a:ext cx="5564065" cy="7232650"/>
            <a:chOff x="0" y="-14713"/>
            <a:chExt cx="5564065" cy="7232650"/>
          </a:xfrm>
          <a:effectLst/>
        </p:grpSpPr>
        <p:sp>
          <p:nvSpPr>
            <p:cNvPr id="13" name="等腰三角形 12"/>
            <p:cNvSpPr/>
            <p:nvPr/>
          </p:nvSpPr>
          <p:spPr>
            <a:xfrm rot="5400000">
              <a:off x="5171328" y="1205572"/>
              <a:ext cx="421829" cy="36364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effectLst>
                  <a:outerShdw blurRad="419100" dist="419100" dir="5400000" algn="ctr" rotWithShape="0">
                    <a:srgbClr val="000000">
                      <a:alpha val="43137"/>
                    </a:srgbClr>
                  </a:outerShdw>
                </a:effectLst>
                <a:cs typeface="+mn-ea"/>
                <a:sym typeface="+mn-lt"/>
              </a:endParaRPr>
            </a:p>
          </p:txBody>
        </p:sp>
        <p:sp>
          <p:nvSpPr>
            <p:cNvPr id="12" name="矩形 11"/>
            <p:cNvSpPr/>
            <p:nvPr/>
          </p:nvSpPr>
          <p:spPr>
            <a:xfrm>
              <a:off x="0" y="-14713"/>
              <a:ext cx="5200420" cy="72326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effectLst>
                  <a:outerShdw blurRad="419100" dist="419100" dir="5400000" algn="ctr" rotWithShape="0">
                    <a:srgbClr val="000000">
                      <a:alpha val="43137"/>
                    </a:srgbClr>
                  </a:outerShdw>
                </a:effectLst>
                <a:cs typeface="+mn-ea"/>
                <a:sym typeface="+mn-lt"/>
              </a:endParaRPr>
            </a:p>
          </p:txBody>
        </p:sp>
      </p:grpSp>
      <p:sp>
        <p:nvSpPr>
          <p:cNvPr id="25" name="椭圆 24"/>
          <p:cNvSpPr/>
          <p:nvPr/>
        </p:nvSpPr>
        <p:spPr>
          <a:xfrm>
            <a:off x="1612653" y="2523796"/>
            <a:ext cx="1588559" cy="1588559"/>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r>
              <a:rPr lang="zh-CN" altLang="en-US" sz="3600" b="1" dirty="0">
                <a:solidFill>
                  <a:srgbClr val="0070C0"/>
                </a:solidFill>
                <a:cs typeface="+mn-ea"/>
                <a:sym typeface="+mn-lt"/>
              </a:rPr>
              <a:t>目录</a:t>
            </a:r>
          </a:p>
        </p:txBody>
      </p:sp>
      <p:sp>
        <p:nvSpPr>
          <p:cNvPr id="22" name="同心圆 21"/>
          <p:cNvSpPr/>
          <p:nvPr/>
        </p:nvSpPr>
        <p:spPr>
          <a:xfrm>
            <a:off x="755437" y="1673859"/>
            <a:ext cx="3302992" cy="3302992"/>
          </a:xfrm>
          <a:prstGeom prst="donut">
            <a:avLst>
              <a:gd name="adj" fmla="val 1519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3600" b="1" dirty="0">
              <a:solidFill>
                <a:schemeClr val="bg1">
                  <a:lumMod val="50000"/>
                </a:schemeClr>
              </a:solidFill>
              <a:cs typeface="+mn-ea"/>
              <a:sym typeface="+mn-lt"/>
            </a:endParaRPr>
          </a:p>
        </p:txBody>
      </p:sp>
    </p:spTree>
  </p:cSld>
  <p:clrMapOvr>
    <a:masterClrMapping/>
  </p:clrMapOvr>
  <p:transition spd="slow">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anim calcmode="lin" valueType="num">
                                          <p:cBhvr>
                                            <p:cTn id="16" dur="1000" fill="hold"/>
                                            <p:tgtEl>
                                              <p:spTgt spid="22"/>
                                            </p:tgtEl>
                                            <p:attrNameLst>
                                              <p:attrName>ppt_x</p:attrName>
                                            </p:attrNameLst>
                                          </p:cBhvr>
                                          <p:tavLst>
                                            <p:tav tm="0">
                                              <p:val>
                                                <p:strVal val="#ppt_x"/>
                                              </p:val>
                                            </p:tav>
                                            <p:tav tm="100000">
                                              <p:val>
                                                <p:strVal val="#ppt_x"/>
                                              </p:val>
                                            </p:tav>
                                          </p:tavLst>
                                        </p:anim>
                                        <p:anim calcmode="lin" valueType="num">
                                          <p:cBhvr>
                                            <p:cTn id="17" dur="1000" fill="hold"/>
                                            <p:tgtEl>
                                              <p:spTgt spid="2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 presetClass="entr" presetSubtype="8" accel="40000" fill="hold" nodeType="afterEffect" p14:presetBounceEnd="40000">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14:bounceEnd="40000">
                                          <p:cBhvr additive="base">
                                            <p:cTn id="27" dur="1500" fill="hold"/>
                                            <p:tgtEl>
                                              <p:spTgt spid="3"/>
                                            </p:tgtEl>
                                            <p:attrNameLst>
                                              <p:attrName>ppt_x</p:attrName>
                                            </p:attrNameLst>
                                          </p:cBhvr>
                                          <p:tavLst>
                                            <p:tav tm="0">
                                              <p:val>
                                                <p:strVal val="0-#ppt_w/2"/>
                                              </p:val>
                                            </p:tav>
                                            <p:tav tm="100000">
                                              <p:val>
                                                <p:strVal val="#ppt_x"/>
                                              </p:val>
                                            </p:tav>
                                          </p:tavLst>
                                        </p:anim>
                                        <p:anim calcmode="lin" valueType="num" p14:bounceEnd="40000">
                                          <p:cBhvr additive="base">
                                            <p:cTn id="28" dur="1500" fill="hold"/>
                                            <p:tgtEl>
                                              <p:spTgt spid="3"/>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2" presetClass="entr" presetSubtype="8" accel="40000" fill="hold" nodeType="afterEffect" p14:presetBounceEnd="40000">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14:bounceEnd="40000">
                                          <p:cBhvr additive="base">
                                            <p:cTn id="32" dur="15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33" dur="1500" fill="hold"/>
                                            <p:tgtEl>
                                              <p:spTgt spid="6"/>
                                            </p:tgtEl>
                                            <p:attrNameLst>
                                              <p:attrName>ppt_y</p:attrName>
                                            </p:attrNameLst>
                                          </p:cBhvr>
                                          <p:tavLst>
                                            <p:tav tm="0">
                                              <p:val>
                                                <p:strVal val="#ppt_y"/>
                                              </p:val>
                                            </p:tav>
                                            <p:tav tm="100000">
                                              <p:val>
                                                <p:strVal val="#ppt_y"/>
                                              </p:val>
                                            </p:tav>
                                          </p:tavLst>
                                        </p:anim>
                                      </p:childTnLst>
                                    </p:cTn>
                                  </p:par>
                                </p:childTnLst>
                              </p:cTn>
                            </p:par>
                            <p:par>
                              <p:cTn id="34" fill="hold">
                                <p:stCondLst>
                                  <p:cond delay="6000"/>
                                </p:stCondLst>
                                <p:childTnLst>
                                  <p:par>
                                    <p:cTn id="35" presetID="2" presetClass="entr" presetSubtype="8" accel="40000" fill="hold" nodeType="afterEffect" p14:presetBounceEnd="40000">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14:bounceEnd="40000">
                                          <p:cBhvr additive="base">
                                            <p:cTn id="37" dur="1500" fill="hold"/>
                                            <p:tgtEl>
                                              <p:spTgt spid="8"/>
                                            </p:tgtEl>
                                            <p:attrNameLst>
                                              <p:attrName>ppt_x</p:attrName>
                                            </p:attrNameLst>
                                          </p:cBhvr>
                                          <p:tavLst>
                                            <p:tav tm="0">
                                              <p:val>
                                                <p:strVal val="0-#ppt_w/2"/>
                                              </p:val>
                                            </p:tav>
                                            <p:tav tm="100000">
                                              <p:val>
                                                <p:strVal val="#ppt_x"/>
                                              </p:val>
                                            </p:tav>
                                          </p:tavLst>
                                        </p:anim>
                                        <p:anim calcmode="lin" valueType="num" p14:bounceEnd="40000">
                                          <p:cBhvr additive="base">
                                            <p:cTn id="38" dur="1500" fill="hold"/>
                                            <p:tgtEl>
                                              <p:spTgt spid="8"/>
                                            </p:tgtEl>
                                            <p:attrNameLst>
                                              <p:attrName>ppt_y</p:attrName>
                                            </p:attrNameLst>
                                          </p:cBhvr>
                                          <p:tavLst>
                                            <p:tav tm="0">
                                              <p:val>
                                                <p:strVal val="#ppt_y"/>
                                              </p:val>
                                            </p:tav>
                                            <p:tav tm="100000">
                                              <p:val>
                                                <p:strVal val="#ppt_y"/>
                                              </p:val>
                                            </p:tav>
                                          </p:tavLst>
                                        </p:anim>
                                      </p:childTnLst>
                                    </p:cTn>
                                  </p:par>
                                </p:childTnLst>
                              </p:cTn>
                            </p:par>
                            <p:par>
                              <p:cTn id="39" fill="hold">
                                <p:stCondLst>
                                  <p:cond delay="7500"/>
                                </p:stCondLst>
                                <p:childTnLst>
                                  <p:par>
                                    <p:cTn id="40" presetID="2" presetClass="entr" presetSubtype="8" accel="40000" fill="hold" nodeType="afterEffect" p14:presetBounceEnd="40000">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14:bounceEnd="40000">
                                          <p:cBhvr additive="base">
                                            <p:cTn id="42" dur="1500" fill="hold"/>
                                            <p:tgtEl>
                                              <p:spTgt spid="7"/>
                                            </p:tgtEl>
                                            <p:attrNameLst>
                                              <p:attrName>ppt_x</p:attrName>
                                            </p:attrNameLst>
                                          </p:cBhvr>
                                          <p:tavLst>
                                            <p:tav tm="0">
                                              <p:val>
                                                <p:strVal val="0-#ppt_w/2"/>
                                              </p:val>
                                            </p:tav>
                                            <p:tav tm="100000">
                                              <p:val>
                                                <p:strVal val="#ppt_x"/>
                                              </p:val>
                                            </p:tav>
                                          </p:tavLst>
                                        </p:anim>
                                        <p:anim calcmode="lin" valueType="num" p14:bounceEnd="40000">
                                          <p:cBhvr additive="base">
                                            <p:cTn id="43"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anim calcmode="lin" valueType="num">
                                          <p:cBhvr>
                                            <p:cTn id="16" dur="1000" fill="hold"/>
                                            <p:tgtEl>
                                              <p:spTgt spid="22"/>
                                            </p:tgtEl>
                                            <p:attrNameLst>
                                              <p:attrName>ppt_x</p:attrName>
                                            </p:attrNameLst>
                                          </p:cBhvr>
                                          <p:tavLst>
                                            <p:tav tm="0">
                                              <p:val>
                                                <p:strVal val="#ppt_x"/>
                                              </p:val>
                                            </p:tav>
                                            <p:tav tm="100000">
                                              <p:val>
                                                <p:strVal val="#ppt_x"/>
                                              </p:val>
                                            </p:tav>
                                          </p:tavLst>
                                        </p:anim>
                                        <p:anim calcmode="lin" valueType="num">
                                          <p:cBhvr>
                                            <p:cTn id="17" dur="1000" fill="hold"/>
                                            <p:tgtEl>
                                              <p:spTgt spid="2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 presetClass="entr" presetSubtype="8" accel="4000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1500" fill="hold"/>
                                            <p:tgtEl>
                                              <p:spTgt spid="3"/>
                                            </p:tgtEl>
                                            <p:attrNameLst>
                                              <p:attrName>ppt_x</p:attrName>
                                            </p:attrNameLst>
                                          </p:cBhvr>
                                          <p:tavLst>
                                            <p:tav tm="0">
                                              <p:val>
                                                <p:strVal val="0-#ppt_w/2"/>
                                              </p:val>
                                            </p:tav>
                                            <p:tav tm="100000">
                                              <p:val>
                                                <p:strVal val="#ppt_x"/>
                                              </p:val>
                                            </p:tav>
                                          </p:tavLst>
                                        </p:anim>
                                        <p:anim calcmode="lin" valueType="num">
                                          <p:cBhvr additive="base">
                                            <p:cTn id="28" dur="1500" fill="hold"/>
                                            <p:tgtEl>
                                              <p:spTgt spid="3"/>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2" presetClass="entr" presetSubtype="8" accel="4000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1500" fill="hold"/>
                                            <p:tgtEl>
                                              <p:spTgt spid="6"/>
                                            </p:tgtEl>
                                            <p:attrNameLst>
                                              <p:attrName>ppt_x</p:attrName>
                                            </p:attrNameLst>
                                          </p:cBhvr>
                                          <p:tavLst>
                                            <p:tav tm="0">
                                              <p:val>
                                                <p:strVal val="0-#ppt_w/2"/>
                                              </p:val>
                                            </p:tav>
                                            <p:tav tm="100000">
                                              <p:val>
                                                <p:strVal val="#ppt_x"/>
                                              </p:val>
                                            </p:tav>
                                          </p:tavLst>
                                        </p:anim>
                                        <p:anim calcmode="lin" valueType="num">
                                          <p:cBhvr additive="base">
                                            <p:cTn id="33" dur="1500" fill="hold"/>
                                            <p:tgtEl>
                                              <p:spTgt spid="6"/>
                                            </p:tgtEl>
                                            <p:attrNameLst>
                                              <p:attrName>ppt_y</p:attrName>
                                            </p:attrNameLst>
                                          </p:cBhvr>
                                          <p:tavLst>
                                            <p:tav tm="0">
                                              <p:val>
                                                <p:strVal val="#ppt_y"/>
                                              </p:val>
                                            </p:tav>
                                            <p:tav tm="100000">
                                              <p:val>
                                                <p:strVal val="#ppt_y"/>
                                              </p:val>
                                            </p:tav>
                                          </p:tavLst>
                                        </p:anim>
                                      </p:childTnLst>
                                    </p:cTn>
                                  </p:par>
                                </p:childTnLst>
                              </p:cTn>
                            </p:par>
                            <p:par>
                              <p:cTn id="34" fill="hold">
                                <p:stCondLst>
                                  <p:cond delay="6000"/>
                                </p:stCondLst>
                                <p:childTnLst>
                                  <p:par>
                                    <p:cTn id="35" presetID="2" presetClass="entr" presetSubtype="8" accel="40000"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1500" fill="hold"/>
                                            <p:tgtEl>
                                              <p:spTgt spid="8"/>
                                            </p:tgtEl>
                                            <p:attrNameLst>
                                              <p:attrName>ppt_x</p:attrName>
                                            </p:attrNameLst>
                                          </p:cBhvr>
                                          <p:tavLst>
                                            <p:tav tm="0">
                                              <p:val>
                                                <p:strVal val="0-#ppt_w/2"/>
                                              </p:val>
                                            </p:tav>
                                            <p:tav tm="100000">
                                              <p:val>
                                                <p:strVal val="#ppt_x"/>
                                              </p:val>
                                            </p:tav>
                                          </p:tavLst>
                                        </p:anim>
                                        <p:anim calcmode="lin" valueType="num">
                                          <p:cBhvr additive="base">
                                            <p:cTn id="38" dur="1500" fill="hold"/>
                                            <p:tgtEl>
                                              <p:spTgt spid="8"/>
                                            </p:tgtEl>
                                            <p:attrNameLst>
                                              <p:attrName>ppt_y</p:attrName>
                                            </p:attrNameLst>
                                          </p:cBhvr>
                                          <p:tavLst>
                                            <p:tav tm="0">
                                              <p:val>
                                                <p:strVal val="#ppt_y"/>
                                              </p:val>
                                            </p:tav>
                                            <p:tav tm="100000">
                                              <p:val>
                                                <p:strVal val="#ppt_y"/>
                                              </p:val>
                                            </p:tav>
                                          </p:tavLst>
                                        </p:anim>
                                      </p:childTnLst>
                                    </p:cTn>
                                  </p:par>
                                </p:childTnLst>
                              </p:cTn>
                            </p:par>
                            <p:par>
                              <p:cTn id="39" fill="hold">
                                <p:stCondLst>
                                  <p:cond delay="7500"/>
                                </p:stCondLst>
                                <p:childTnLst>
                                  <p:par>
                                    <p:cTn id="40" presetID="2" presetClass="entr" presetSubtype="8" accel="40000"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1500" fill="hold"/>
                                            <p:tgtEl>
                                              <p:spTgt spid="7"/>
                                            </p:tgtEl>
                                            <p:attrNameLst>
                                              <p:attrName>ppt_x</p:attrName>
                                            </p:attrNameLst>
                                          </p:cBhvr>
                                          <p:tavLst>
                                            <p:tav tm="0">
                                              <p:val>
                                                <p:strVal val="0-#ppt_w/2"/>
                                              </p:val>
                                            </p:tav>
                                            <p:tav tm="100000">
                                              <p:val>
                                                <p:strVal val="#ppt_x"/>
                                              </p:val>
                                            </p:tav>
                                          </p:tavLst>
                                        </p:anim>
                                        <p:anim calcmode="lin" valueType="num">
                                          <p:cBhvr additive="base">
                                            <p:cTn id="43" dur="1500" fill="hold"/>
                                            <p:tgtEl>
                                              <p:spTgt spid="7"/>
                                            </p:tgtEl>
                                            <p:attrNameLst>
                                              <p:attrName>ppt_y</p:attrName>
                                            </p:attrNameLst>
                                          </p:cBhvr>
                                          <p:tavLst>
                                            <p:tav tm="0">
                                              <p:val>
                                                <p:strVal val="#ppt_y"/>
                                              </p:val>
                                            </p:tav>
                                            <p:tav tm="100000">
                                              <p:val>
                                                <p:strVal val="#ppt_y"/>
                                              </p:val>
                                            </p:tav>
                                          </p:tavLst>
                                        </p:anim>
                                      </p:childTnLst>
                                    </p:cTn>
                                  </p:par>
                                </p:childTnLst>
                              </p:cTn>
                            </p:par>
                            <p:par>
                              <p:cTn id="44" fill="hold">
                                <p:stCondLst>
                                  <p:cond delay="9000"/>
                                </p:stCondLst>
                                <p:childTnLst>
                                  <p:par>
                                    <p:cTn id="45" presetID="2" presetClass="entr" presetSubtype="8" accel="40000" fill="hold"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1500" fill="hold"/>
                                            <p:tgtEl>
                                              <p:spTgt spid="23"/>
                                            </p:tgtEl>
                                            <p:attrNameLst>
                                              <p:attrName>ppt_x</p:attrName>
                                            </p:attrNameLst>
                                          </p:cBhvr>
                                          <p:tavLst>
                                            <p:tav tm="0">
                                              <p:val>
                                                <p:strVal val="0-#ppt_w/2"/>
                                              </p:val>
                                            </p:tav>
                                            <p:tav tm="100000">
                                              <p:val>
                                                <p:strVal val="#ppt_x"/>
                                              </p:val>
                                            </p:tav>
                                          </p:tavLst>
                                        </p:anim>
                                        <p:anim calcmode="lin" valueType="num">
                                          <p:cBhvr additive="base">
                                            <p:cTn id="48" dur="1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2"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effectLst/>
        </p:spPr>
        <p:txBody>
          <a:bodyPr/>
          <a:lstStyle/>
          <a:p>
            <a:r>
              <a:rPr lang="en-US" altLang="zh-CN" dirty="0">
                <a:latin typeface="+mn-lt"/>
                <a:cs typeface="+mn-ea"/>
                <a:sym typeface="+mn-lt"/>
              </a:rPr>
              <a:t>01</a:t>
            </a:r>
            <a:endParaRPr lang="zh-CN" altLang="en-US" dirty="0">
              <a:latin typeface="+mn-lt"/>
              <a:cs typeface="+mn-ea"/>
              <a:sym typeface="+mn-lt"/>
            </a:endParaRPr>
          </a:p>
        </p:txBody>
      </p:sp>
      <p:sp>
        <p:nvSpPr>
          <p:cNvPr id="3" name="文本占位符 2"/>
          <p:cNvSpPr>
            <a:spLocks noGrp="1"/>
          </p:cNvSpPr>
          <p:nvPr>
            <p:ph type="body" sz="quarter" idx="12"/>
          </p:nvPr>
        </p:nvSpPr>
        <p:spPr>
          <a:effectLst/>
        </p:spPr>
        <p:txBody>
          <a:bodyPr/>
          <a:lstStyle/>
          <a:p>
            <a:r>
              <a:rPr lang="zh-CN" altLang="en-US" dirty="0">
                <a:latin typeface="+mn-lt"/>
                <a:cs typeface="+mn-ea"/>
                <a:sym typeface="+mn-lt"/>
              </a:rPr>
              <a:t>模型提出</a:t>
            </a: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29175" y="2295411"/>
            <a:ext cx="5768887" cy="1248906"/>
          </a:xfrm>
          <a:prstGeom prst="rect">
            <a:avLst/>
          </a:prstGeom>
          <a:noFill/>
          <a:ln>
            <a:solidFill>
              <a:srgbClr val="1A2B78"/>
            </a:solidFill>
          </a:ln>
          <a:effectLst/>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lstStyle/>
          <a:p>
            <a:pPr algn="ctr"/>
            <a:endParaRPr lang="zh-CN" altLang="en-US">
              <a:cs typeface="+mn-ea"/>
              <a:sym typeface="+mn-lt"/>
            </a:endParaRPr>
          </a:p>
        </p:txBody>
      </p:sp>
      <p:sp>
        <p:nvSpPr>
          <p:cNvPr id="4" name="矩形 3"/>
          <p:cNvSpPr/>
          <p:nvPr/>
        </p:nvSpPr>
        <p:spPr>
          <a:xfrm>
            <a:off x="4869284" y="2070059"/>
            <a:ext cx="4943226" cy="488760"/>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lstStyle/>
          <a:p>
            <a:pPr algn="ctr"/>
            <a:r>
              <a:rPr lang="zh-CN" altLang="en-US" dirty="0">
                <a:cs typeface="+mn-ea"/>
                <a:sym typeface="+mn-lt"/>
              </a:rPr>
              <a:t>知识图谱自身局限</a:t>
            </a:r>
          </a:p>
        </p:txBody>
      </p:sp>
      <p:sp>
        <p:nvSpPr>
          <p:cNvPr id="5" name="六边形 4"/>
          <p:cNvSpPr/>
          <p:nvPr/>
        </p:nvSpPr>
        <p:spPr>
          <a:xfrm>
            <a:off x="1437947" y="3491012"/>
            <a:ext cx="1674066" cy="1442556"/>
          </a:xfrm>
          <a:prstGeom prst="hexagon">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lstStyle/>
          <a:p>
            <a:pPr algn="ctr"/>
            <a:r>
              <a:rPr lang="zh-CN" altLang="en-US" sz="3375" dirty="0">
                <a:cs typeface="+mn-ea"/>
                <a:sym typeface="+mn-lt"/>
              </a:rPr>
              <a:t>背景</a:t>
            </a:r>
          </a:p>
        </p:txBody>
      </p:sp>
      <p:cxnSp>
        <p:nvCxnSpPr>
          <p:cNvPr id="6" name="直接箭头连接符 5"/>
          <p:cNvCxnSpPr>
            <a:cxnSpLocks/>
            <a:stCxn id="5" idx="5"/>
            <a:endCxn id="3" idx="1"/>
          </p:cNvCxnSpPr>
          <p:nvPr/>
        </p:nvCxnSpPr>
        <p:spPr>
          <a:xfrm flipV="1">
            <a:off x="2751374" y="2919864"/>
            <a:ext cx="1877801" cy="571148"/>
          </a:xfrm>
          <a:prstGeom prst="straightConnector1">
            <a:avLst/>
          </a:prstGeom>
          <a:ln>
            <a:solidFill>
              <a:srgbClr val="414455"/>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9" name="直接箭头连接符 8"/>
          <p:cNvCxnSpPr>
            <a:cxnSpLocks/>
            <a:stCxn id="5" idx="1"/>
            <a:endCxn id="14" idx="1"/>
          </p:cNvCxnSpPr>
          <p:nvPr/>
        </p:nvCxnSpPr>
        <p:spPr>
          <a:xfrm>
            <a:off x="2751374" y="4933568"/>
            <a:ext cx="1945915" cy="202131"/>
          </a:xfrm>
          <a:prstGeom prst="straightConnector1">
            <a:avLst/>
          </a:prstGeom>
          <a:ln>
            <a:solidFill>
              <a:srgbClr val="414455"/>
            </a:solidFill>
            <a:tailEnd type="arrow"/>
          </a:ln>
          <a:effectLst/>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69284" y="2601527"/>
            <a:ext cx="5164385" cy="421044"/>
          </a:xfrm>
          <a:prstGeom prst="rect">
            <a:avLst/>
          </a:prstGeom>
          <a:noFill/>
          <a:effectLst/>
        </p:spPr>
        <p:txBody>
          <a:bodyPr wrap="square" lIns="96424" tIns="48212" rIns="96424" bIns="48212" rtlCol="0">
            <a:spAutoFit/>
          </a:bodyPr>
          <a:lstStyle/>
          <a:p>
            <a:pPr algn="ctr">
              <a:lnSpc>
                <a:spcPct val="130000"/>
              </a:lnSpc>
            </a:pPr>
            <a:r>
              <a:rPr lang="zh-CN" altLang="en-US" dirty="0">
                <a:latin typeface="+mn-lt"/>
                <a:ea typeface="+mn-ea"/>
                <a:cs typeface="+mn-ea"/>
                <a:sym typeface="+mn-lt"/>
              </a:rPr>
              <a:t>知识图通常存在不完备性</a:t>
            </a:r>
          </a:p>
        </p:txBody>
      </p:sp>
      <p:sp>
        <p:nvSpPr>
          <p:cNvPr id="14" name="矩形 13"/>
          <p:cNvSpPr/>
          <p:nvPr/>
        </p:nvSpPr>
        <p:spPr>
          <a:xfrm>
            <a:off x="4697289" y="4489750"/>
            <a:ext cx="5768887" cy="1291897"/>
          </a:xfrm>
          <a:prstGeom prst="rect">
            <a:avLst/>
          </a:prstGeom>
          <a:noFill/>
          <a:ln>
            <a:solidFill>
              <a:srgbClr val="1A2B78"/>
            </a:solidFill>
          </a:ln>
          <a:effectLst/>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lstStyle/>
          <a:p>
            <a:pPr algn="ctr"/>
            <a:endParaRPr lang="zh-CN" altLang="en-US">
              <a:cs typeface="+mn-ea"/>
              <a:sym typeface="+mn-lt"/>
            </a:endParaRPr>
          </a:p>
        </p:txBody>
      </p:sp>
      <p:sp>
        <p:nvSpPr>
          <p:cNvPr id="15" name="矩形 14"/>
          <p:cNvSpPr/>
          <p:nvPr/>
        </p:nvSpPr>
        <p:spPr>
          <a:xfrm>
            <a:off x="4937398" y="4264397"/>
            <a:ext cx="4943226" cy="488760"/>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lstStyle/>
          <a:p>
            <a:pPr algn="ctr"/>
            <a:r>
              <a:rPr lang="zh-CN" altLang="en-US" dirty="0">
                <a:cs typeface="+mn-ea"/>
                <a:sym typeface="+mn-lt"/>
              </a:rPr>
              <a:t>现有方法不足</a:t>
            </a:r>
          </a:p>
        </p:txBody>
      </p:sp>
      <p:sp>
        <p:nvSpPr>
          <p:cNvPr id="16" name="TextBox 15"/>
          <p:cNvSpPr txBox="1"/>
          <p:nvPr/>
        </p:nvSpPr>
        <p:spPr>
          <a:xfrm>
            <a:off x="4937398" y="4795866"/>
            <a:ext cx="5308401" cy="781143"/>
          </a:xfrm>
          <a:prstGeom prst="rect">
            <a:avLst/>
          </a:prstGeom>
          <a:noFill/>
          <a:effectLst/>
        </p:spPr>
        <p:txBody>
          <a:bodyPr wrap="square" lIns="96424" tIns="48212" rIns="96424" bIns="48212" rtlCol="0">
            <a:spAutoFit/>
          </a:bodyPr>
          <a:lstStyle/>
          <a:p>
            <a:pPr algn="ctr">
              <a:lnSpc>
                <a:spcPct val="130000"/>
              </a:lnSpc>
            </a:pPr>
            <a:r>
              <a:rPr lang="zh-CN" altLang="en-US" dirty="0">
                <a:latin typeface="+mn-lt"/>
                <a:ea typeface="+mn-ea"/>
                <a:cs typeface="+mn-ea"/>
                <a:sym typeface="+mn-lt"/>
              </a:rPr>
              <a:t>仅使用旋转操作意味着这些模型没有基于神经网络的模型的表达能力</a:t>
            </a:r>
          </a:p>
        </p:txBody>
      </p:sp>
      <p:sp>
        <p:nvSpPr>
          <p:cNvPr id="7" name="文本占位符 6"/>
          <p:cNvSpPr>
            <a:spLocks noGrp="1"/>
          </p:cNvSpPr>
          <p:nvPr>
            <p:ph type="body" sz="quarter" idx="13"/>
          </p:nvPr>
        </p:nvSpPr>
        <p:spPr>
          <a:effectLst/>
        </p:spPr>
        <p:txBody>
          <a:bodyPr/>
          <a:lstStyle/>
          <a:p>
            <a:r>
              <a:rPr lang="zh-CN" altLang="en-US" dirty="0">
                <a:cs typeface="+mn-ea"/>
                <a:sym typeface="+mn-lt"/>
              </a:rPr>
              <a:t>问题提出</a:t>
            </a:r>
          </a:p>
        </p:txBody>
      </p:sp>
      <p:sp>
        <p:nvSpPr>
          <p:cNvPr id="2" name="灯片编号占位符 1"/>
          <p:cNvSpPr>
            <a:spLocks noGrp="1"/>
          </p:cNvSpPr>
          <p:nvPr>
            <p:ph type="sldNum" sz="quarter" idx="4294967295"/>
          </p:nvPr>
        </p:nvSpPr>
        <p:spPr>
          <a:xfrm>
            <a:off x="12230100" y="266700"/>
            <a:ext cx="628650" cy="385763"/>
          </a:xfrm>
          <a:effectLst/>
        </p:spPr>
        <p:txBody>
          <a:bodyPr/>
          <a:lstStyle/>
          <a:p>
            <a:fld id="{EB730883-2733-4EB0-9793-894FF9D50112}" type="slidenum">
              <a:rPr lang="zh-CN" altLang="en-US" smtClean="0">
                <a:latin typeface="+mn-lt"/>
                <a:ea typeface="+mn-ea"/>
                <a:cs typeface="+mn-ea"/>
                <a:sym typeface="+mn-lt"/>
              </a:rPr>
              <a:t>4</a:t>
            </a:fld>
            <a:endParaRPr lang="zh-CN" altLang="en-US">
              <a:latin typeface="+mn-lt"/>
              <a:ea typeface="+mn-ea"/>
              <a:cs typeface="+mn-ea"/>
              <a:sym typeface="+mn-lt"/>
            </a:endParaRPr>
          </a:p>
        </p:txBody>
      </p:sp>
      <p:pic>
        <p:nvPicPr>
          <p:cNvPr id="17" name="图片 16" descr="大连海事大学"/>
          <p:cNvPicPr>
            <a:picLocks noChangeAspect="1"/>
          </p:cNvPicPr>
          <p:nvPr/>
        </p:nvPicPr>
        <p:blipFill>
          <a:blip r:embed="rId3"/>
          <a:stretch>
            <a:fillRect/>
          </a:stretch>
        </p:blipFill>
        <p:spPr>
          <a:xfrm>
            <a:off x="308610" y="232410"/>
            <a:ext cx="913130" cy="897890"/>
          </a:xfrm>
          <a:prstGeom prst="rect">
            <a:avLst/>
          </a:prstGeom>
          <a:effectLst/>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28777" y="1240061"/>
            <a:ext cx="2880320" cy="2721026"/>
            <a:chOff x="2714799" y="2648622"/>
            <a:chExt cx="1891378" cy="1891378"/>
          </a:xfrm>
          <a:solidFill>
            <a:srgbClr val="0070C0"/>
          </a:solidFill>
          <a:effectLst/>
        </p:grpSpPr>
        <p:sp>
          <p:nvSpPr>
            <p:cNvPr id="20" name="Oval 8"/>
            <p:cNvSpPr/>
            <p:nvPr/>
          </p:nvSpPr>
          <p:spPr>
            <a:xfrm>
              <a:off x="2714799" y="2648622"/>
              <a:ext cx="1891378" cy="1891378"/>
            </a:xfrm>
            <a:prstGeom prst="ellipse">
              <a:avLst/>
            </a:prstGeom>
            <a:grpFill/>
            <a:ln w="666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390" tIns="48195" rIns="96390" bIns="48195" numCol="1" spcCol="0" rtlCol="0" fromWordArt="0" anchor="ctr" anchorCtr="0" forceAA="0" compatLnSpc="1">
              <a:noAutofit/>
            </a:bodyPr>
            <a:lstStyle/>
            <a:p>
              <a:pPr algn="ctr"/>
              <a:endParaRPr lang="en-US" dirty="0">
                <a:solidFill>
                  <a:schemeClr val="lt1"/>
                </a:solidFill>
                <a:cs typeface="+mn-ea"/>
                <a:sym typeface="+mn-lt"/>
              </a:endParaRPr>
            </a:p>
          </p:txBody>
        </p:sp>
        <p:sp>
          <p:nvSpPr>
            <p:cNvPr id="75" name="Text Placeholder 2"/>
            <p:cNvSpPr txBox="1"/>
            <p:nvPr/>
          </p:nvSpPr>
          <p:spPr>
            <a:xfrm>
              <a:off x="2783107" y="3339794"/>
              <a:ext cx="1751013" cy="538405"/>
            </a:xfrm>
            <a:prstGeom prst="rect">
              <a:avLst/>
            </a:prstGeom>
            <a:grp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en-US" altLang="zh-CN" sz="2400" b="1" dirty="0">
                  <a:solidFill>
                    <a:schemeClr val="bg1"/>
                  </a:solidFill>
                  <a:latin typeface="Times New Roman" panose="02020603050405020304" pitchFamily="18" charset="0"/>
                  <a:cs typeface="Times New Roman" panose="02020603050405020304" pitchFamily="18" charset="0"/>
                  <a:sym typeface="+mn-lt"/>
                </a:rPr>
                <a:t> convolution operator</a:t>
              </a:r>
            </a:p>
          </p:txBody>
        </p:sp>
      </p:grpSp>
      <p:grpSp>
        <p:nvGrpSpPr>
          <p:cNvPr id="80" name="组合 79"/>
          <p:cNvGrpSpPr/>
          <p:nvPr/>
        </p:nvGrpSpPr>
        <p:grpSpPr>
          <a:xfrm>
            <a:off x="4989217" y="1384077"/>
            <a:ext cx="2592285" cy="2520280"/>
            <a:chOff x="5867096" y="2648622"/>
            <a:chExt cx="1891378" cy="1891378"/>
          </a:xfrm>
          <a:solidFill>
            <a:srgbClr val="0070C0"/>
          </a:solidFill>
          <a:effectLst/>
        </p:grpSpPr>
        <p:sp>
          <p:nvSpPr>
            <p:cNvPr id="53" name="Oval 10"/>
            <p:cNvSpPr/>
            <p:nvPr/>
          </p:nvSpPr>
          <p:spPr>
            <a:xfrm>
              <a:off x="5867096" y="2648622"/>
              <a:ext cx="1891378" cy="1891378"/>
            </a:xfrm>
            <a:prstGeom prst="ellipse">
              <a:avLst/>
            </a:prstGeom>
            <a:grpFill/>
            <a:ln w="666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390" tIns="48195" rIns="96390" bIns="48195" numCol="1" spcCol="0" rtlCol="0" fromWordArt="0" anchor="ctr" anchorCtr="0" forceAA="0" compatLnSpc="1">
              <a:noAutofit/>
            </a:bodyPr>
            <a:lstStyle/>
            <a:p>
              <a:pPr algn="ctr"/>
              <a:endParaRPr lang="en-US" dirty="0">
                <a:solidFill>
                  <a:schemeClr val="lt1"/>
                </a:solidFill>
                <a:cs typeface="+mn-ea"/>
                <a:sym typeface="+mn-lt"/>
              </a:endParaRPr>
            </a:p>
          </p:txBody>
        </p:sp>
        <p:sp>
          <p:nvSpPr>
            <p:cNvPr id="77" name="Text Placeholder 2"/>
            <p:cNvSpPr txBox="1"/>
            <p:nvPr/>
          </p:nvSpPr>
          <p:spPr>
            <a:xfrm>
              <a:off x="5952953" y="3270095"/>
              <a:ext cx="1707746" cy="567411"/>
            </a:xfrm>
            <a:prstGeom prst="rect">
              <a:avLst/>
            </a:prstGeom>
            <a:grp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en-US" altLang="zh-CN" sz="2400" b="1" dirty="0">
                  <a:solidFill>
                    <a:schemeClr val="bg1"/>
                  </a:solidFill>
                  <a:latin typeface="Times New Roman" panose="02020603050405020304" pitchFamily="18" charset="0"/>
                  <a:cs typeface="Times New Roman" panose="02020603050405020304" pitchFamily="18" charset="0"/>
                  <a:sym typeface="+mn-lt"/>
                </a:rPr>
                <a:t>rotation transformation</a:t>
              </a:r>
            </a:p>
          </p:txBody>
        </p:sp>
      </p:grpSp>
      <p:sp>
        <p:nvSpPr>
          <p:cNvPr id="4" name="文本占位符 3"/>
          <p:cNvSpPr>
            <a:spLocks noGrp="1"/>
          </p:cNvSpPr>
          <p:nvPr>
            <p:ph type="body" sz="quarter" idx="13"/>
          </p:nvPr>
        </p:nvSpPr>
        <p:spPr>
          <a:effectLst/>
        </p:spPr>
        <p:txBody>
          <a:bodyPr/>
          <a:lstStyle/>
          <a:p>
            <a:r>
              <a:rPr lang="zh-CN" altLang="en-US" dirty="0">
                <a:cs typeface="+mn-ea"/>
                <a:sym typeface="+mn-lt"/>
              </a:rPr>
              <a:t>解决方案</a:t>
            </a:r>
          </a:p>
        </p:txBody>
      </p:sp>
      <p:sp>
        <p:nvSpPr>
          <p:cNvPr id="3" name="灯片编号占位符 2"/>
          <p:cNvSpPr>
            <a:spLocks noGrp="1"/>
          </p:cNvSpPr>
          <p:nvPr>
            <p:ph type="sldNum" sz="quarter" idx="4294967295"/>
          </p:nvPr>
        </p:nvSpPr>
        <p:spPr>
          <a:xfrm>
            <a:off x="12230100" y="266700"/>
            <a:ext cx="628650" cy="385763"/>
          </a:xfrm>
          <a:effectLst/>
        </p:spPr>
        <p:txBody>
          <a:bodyPr/>
          <a:lstStyle/>
          <a:p>
            <a:fld id="{EB730883-2733-4EB0-9793-894FF9D50112}" type="slidenum">
              <a:rPr lang="zh-CN" altLang="en-US" smtClean="0">
                <a:latin typeface="+mn-lt"/>
                <a:ea typeface="+mn-ea"/>
                <a:cs typeface="+mn-ea"/>
                <a:sym typeface="+mn-lt"/>
              </a:rPr>
              <a:t>5</a:t>
            </a:fld>
            <a:endParaRPr lang="zh-CN" altLang="en-US">
              <a:latin typeface="+mn-lt"/>
              <a:ea typeface="+mn-ea"/>
              <a:cs typeface="+mn-ea"/>
              <a:sym typeface="+mn-lt"/>
            </a:endParaRPr>
          </a:p>
        </p:txBody>
      </p:sp>
      <p:pic>
        <p:nvPicPr>
          <p:cNvPr id="17" name="图片 16" descr="大连海事大学"/>
          <p:cNvPicPr>
            <a:picLocks noChangeAspect="1"/>
          </p:cNvPicPr>
          <p:nvPr/>
        </p:nvPicPr>
        <p:blipFill>
          <a:blip r:embed="rId3"/>
          <a:stretch>
            <a:fillRect/>
          </a:stretch>
        </p:blipFill>
        <p:spPr>
          <a:xfrm>
            <a:off x="308610" y="232410"/>
            <a:ext cx="913130" cy="897890"/>
          </a:xfrm>
          <a:prstGeom prst="rect">
            <a:avLst/>
          </a:prstGeom>
          <a:effectLst/>
        </p:spPr>
      </p:pic>
      <p:sp>
        <p:nvSpPr>
          <p:cNvPr id="6" name="加号 5">
            <a:extLst>
              <a:ext uri="{FF2B5EF4-FFF2-40B4-BE49-F238E27FC236}">
                <a16:creationId xmlns:a16="http://schemas.microsoft.com/office/drawing/2014/main" id="{FF2EF9B8-AE12-4F1A-AB8A-E656AA4BDEBA}"/>
              </a:ext>
            </a:extLst>
          </p:cNvPr>
          <p:cNvSpPr/>
          <p:nvPr/>
        </p:nvSpPr>
        <p:spPr>
          <a:xfrm>
            <a:off x="3765079" y="1878184"/>
            <a:ext cx="1333132" cy="136815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号 6">
            <a:extLst>
              <a:ext uri="{FF2B5EF4-FFF2-40B4-BE49-F238E27FC236}">
                <a16:creationId xmlns:a16="http://schemas.microsoft.com/office/drawing/2014/main" id="{2F9DBB85-EBC7-476B-8E83-A2F52D9C1FBF}"/>
              </a:ext>
            </a:extLst>
          </p:cNvPr>
          <p:cNvSpPr/>
          <p:nvPr/>
        </p:nvSpPr>
        <p:spPr>
          <a:xfrm>
            <a:off x="7581503" y="2166216"/>
            <a:ext cx="1872208" cy="936104"/>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a:extLst>
              <a:ext uri="{FF2B5EF4-FFF2-40B4-BE49-F238E27FC236}">
                <a16:creationId xmlns:a16="http://schemas.microsoft.com/office/drawing/2014/main" id="{59C9030C-2E63-4D52-99E5-232FE0DA6189}"/>
              </a:ext>
            </a:extLst>
          </p:cNvPr>
          <p:cNvSpPr/>
          <p:nvPr/>
        </p:nvSpPr>
        <p:spPr>
          <a:xfrm>
            <a:off x="9453711" y="1806176"/>
            <a:ext cx="2736304"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latin typeface="Times New Roman" panose="02020603050405020304" pitchFamily="18" charset="0"/>
                <a:cs typeface="Times New Roman" panose="02020603050405020304" pitchFamily="18" charset="0"/>
              </a:rPr>
              <a:t>ConvRot</a:t>
            </a:r>
            <a:endParaRPr lang="zh-CN" altLang="en-US" sz="28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3590768A-C1B0-4DAA-AEAF-291D31F33DF6}"/>
              </a:ext>
            </a:extLst>
          </p:cNvPr>
          <p:cNvSpPr txBox="1"/>
          <p:nvPr/>
        </p:nvSpPr>
        <p:spPr>
          <a:xfrm>
            <a:off x="1097930" y="4203025"/>
            <a:ext cx="2736304" cy="1200329"/>
          </a:xfrm>
          <a:prstGeom prst="rect">
            <a:avLst/>
          </a:prstGeom>
          <a:noFill/>
        </p:spPr>
        <p:txBody>
          <a:bodyPr wrap="square" rtlCol="0">
            <a:spAutoFit/>
          </a:bodyPr>
          <a:lstStyle/>
          <a:p>
            <a:pPr algn="just"/>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头部和关系嵌入可以堆叠以形成类似图像的数据。然后，对该数据进行卷积操作，以获取局部信息</a:t>
            </a:r>
            <a:endParaRPr lang="zh-CN" altLang="en-US" dirty="0"/>
          </a:p>
        </p:txBody>
      </p:sp>
      <p:sp>
        <p:nvSpPr>
          <p:cNvPr id="11" name="文本框 10">
            <a:extLst>
              <a:ext uri="{FF2B5EF4-FFF2-40B4-BE49-F238E27FC236}">
                <a16:creationId xmlns:a16="http://schemas.microsoft.com/office/drawing/2014/main" id="{3363C8F7-06DF-4539-91FB-1B5EAFDF9D03}"/>
              </a:ext>
            </a:extLst>
          </p:cNvPr>
          <p:cNvSpPr txBox="1"/>
          <p:nvPr/>
        </p:nvSpPr>
        <p:spPr>
          <a:xfrm>
            <a:off x="4685647" y="4145862"/>
            <a:ext cx="3487455" cy="1200329"/>
          </a:xfrm>
          <a:prstGeom prst="rect">
            <a:avLst/>
          </a:prstGeom>
          <a:noFill/>
        </p:spPr>
        <p:txBody>
          <a:bodyPr wrap="square" rtlCol="0">
            <a:spAutoFit/>
          </a:bodyPr>
          <a:lstStyle/>
          <a:p>
            <a:r>
              <a:rPr lang="zh-CN" altLang="en-US" dirty="0"/>
              <a:t>在对头部和关系嵌入进行卷积操作后，输出、头部嵌入和关系嵌入都由阿达玛乘积合并。然后，利用转换的结果来确定目标实体</a:t>
            </a:r>
          </a:p>
        </p:txBody>
      </p:sp>
    </p:spTree>
    <p:extLst>
      <p:ext uri="{BB962C8B-B14F-4D97-AF65-F5344CB8AC3E}">
        <p14:creationId xmlns:p14="http://schemas.microsoft.com/office/powerpoint/2010/main" val="188736649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effectLst/>
        </p:spPr>
        <p:txBody>
          <a:bodyPr/>
          <a:lstStyle/>
          <a:p>
            <a:r>
              <a:rPr lang="en-US" altLang="zh-CN" dirty="0">
                <a:latin typeface="+mn-lt"/>
                <a:cs typeface="+mn-ea"/>
                <a:sym typeface="+mn-lt"/>
              </a:rPr>
              <a:t>02</a:t>
            </a:r>
            <a:endParaRPr lang="zh-CN" altLang="en-US" dirty="0">
              <a:latin typeface="+mn-lt"/>
              <a:cs typeface="+mn-ea"/>
              <a:sym typeface="+mn-lt"/>
            </a:endParaRPr>
          </a:p>
        </p:txBody>
      </p:sp>
      <p:sp>
        <p:nvSpPr>
          <p:cNvPr id="4" name="文本占位符 3"/>
          <p:cNvSpPr>
            <a:spLocks noGrp="1"/>
          </p:cNvSpPr>
          <p:nvPr>
            <p:ph type="body" sz="quarter" idx="12"/>
          </p:nvPr>
        </p:nvSpPr>
        <p:spPr>
          <a:effectLst/>
        </p:spPr>
        <p:txBody>
          <a:bodyPr/>
          <a:lstStyle/>
          <a:p>
            <a:r>
              <a:rPr lang="zh-CN" altLang="en-US" dirty="0">
                <a:latin typeface="+mn-lt"/>
                <a:cs typeface="+mn-ea"/>
                <a:sym typeface="+mn-lt"/>
              </a:rPr>
              <a:t>模型详解</a:t>
            </a:r>
          </a:p>
        </p:txBody>
      </p:sp>
    </p:spTree>
    <p:extLst>
      <p:ext uri="{BB962C8B-B14F-4D97-AF65-F5344CB8AC3E}">
        <p14:creationId xmlns:p14="http://schemas.microsoft.com/office/powerpoint/2010/main" val="28697918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1768475" y="454672"/>
            <a:ext cx="5092947" cy="503560"/>
          </a:xfrm>
          <a:effectLst/>
        </p:spPr>
        <p:txBody>
          <a:bodyPr>
            <a:normAutofit/>
          </a:bodyPr>
          <a:lstStyle/>
          <a:p>
            <a:r>
              <a:rPr lang="en-US" altLang="zh-CN" sz="2400" b="1" dirty="0">
                <a:solidFill>
                  <a:schemeClr val="bg1"/>
                </a:solidFill>
                <a:latin typeface="Times New Roman" panose="02020603050405020304" pitchFamily="18" charset="0"/>
                <a:cs typeface="Times New Roman" panose="02020603050405020304" pitchFamily="18" charset="0"/>
                <a:sym typeface="+mn-lt"/>
              </a:rPr>
              <a:t>convolution operator——</a:t>
            </a:r>
            <a:r>
              <a:rPr lang="en-US" altLang="zh-CN" sz="2400" b="1" dirty="0" err="1">
                <a:solidFill>
                  <a:schemeClr val="bg1"/>
                </a:solidFill>
                <a:latin typeface="Times New Roman" panose="02020603050405020304" pitchFamily="18" charset="0"/>
                <a:cs typeface="Times New Roman" panose="02020603050405020304" pitchFamily="18" charset="0"/>
                <a:sym typeface="+mn-lt"/>
              </a:rPr>
              <a:t>NConvRot</a:t>
            </a:r>
            <a:endParaRPr lang="zh-CN" altLang="en-US" dirty="0">
              <a:cs typeface="+mn-ea"/>
              <a:sym typeface="+mn-lt"/>
            </a:endParaRPr>
          </a:p>
        </p:txBody>
      </p:sp>
      <p:sp>
        <p:nvSpPr>
          <p:cNvPr id="17" name="灯片编号占位符 16"/>
          <p:cNvSpPr>
            <a:spLocks noGrp="1"/>
          </p:cNvSpPr>
          <p:nvPr>
            <p:ph type="sldNum" sz="quarter" idx="4294967295"/>
          </p:nvPr>
        </p:nvSpPr>
        <p:spPr>
          <a:xfrm>
            <a:off x="12230100" y="266700"/>
            <a:ext cx="628650" cy="385763"/>
          </a:xfrm>
          <a:effectLst/>
        </p:spPr>
        <p:txBody>
          <a:bodyPr/>
          <a:lstStyle/>
          <a:p>
            <a:fld id="{EB730883-2733-4EB0-9793-894FF9D50112}" type="slidenum">
              <a:rPr lang="zh-CN" altLang="en-US" smtClean="0">
                <a:latin typeface="+mn-lt"/>
                <a:ea typeface="+mn-ea"/>
                <a:cs typeface="+mn-ea"/>
                <a:sym typeface="+mn-lt"/>
              </a:rPr>
              <a:t>7</a:t>
            </a:fld>
            <a:endParaRPr lang="zh-CN" altLang="en-US">
              <a:latin typeface="+mn-lt"/>
              <a:ea typeface="+mn-ea"/>
              <a:cs typeface="+mn-ea"/>
              <a:sym typeface="+mn-lt"/>
            </a:endParaRPr>
          </a:p>
        </p:txBody>
      </p:sp>
      <p:pic>
        <p:nvPicPr>
          <p:cNvPr id="2" name="图片 1" descr="大连海事大学"/>
          <p:cNvPicPr>
            <a:picLocks noChangeAspect="1"/>
          </p:cNvPicPr>
          <p:nvPr/>
        </p:nvPicPr>
        <p:blipFill>
          <a:blip r:embed="rId3"/>
          <a:stretch>
            <a:fillRect/>
          </a:stretch>
        </p:blipFill>
        <p:spPr>
          <a:xfrm>
            <a:off x="308610" y="232410"/>
            <a:ext cx="913130" cy="897890"/>
          </a:xfrm>
          <a:prstGeom prst="rect">
            <a:avLst/>
          </a:prstGeom>
          <a:effectLst/>
        </p:spPr>
      </p:pic>
      <p:pic>
        <p:nvPicPr>
          <p:cNvPr id="5" name="图片 4">
            <a:extLst>
              <a:ext uri="{FF2B5EF4-FFF2-40B4-BE49-F238E27FC236}">
                <a16:creationId xmlns:a16="http://schemas.microsoft.com/office/drawing/2014/main" id="{AEAC61F0-26AA-41E8-87AE-D0E7FF5BED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610" y="1600101"/>
            <a:ext cx="12047609" cy="3241774"/>
          </a:xfrm>
          <a:prstGeom prst="rect">
            <a:avLst/>
          </a:prstGeom>
        </p:spPr>
      </p:pic>
      <p:pic>
        <p:nvPicPr>
          <p:cNvPr id="6" name="图片 5">
            <a:extLst>
              <a:ext uri="{FF2B5EF4-FFF2-40B4-BE49-F238E27FC236}">
                <a16:creationId xmlns:a16="http://schemas.microsoft.com/office/drawing/2014/main" id="{8707D36A-3FB2-4538-8337-10E521C160B7}"/>
              </a:ext>
            </a:extLst>
          </p:cNvPr>
          <p:cNvPicPr>
            <a:picLocks noChangeAspect="1"/>
          </p:cNvPicPr>
          <p:nvPr/>
        </p:nvPicPr>
        <p:blipFill>
          <a:blip r:embed="rId5"/>
          <a:stretch>
            <a:fillRect/>
          </a:stretch>
        </p:blipFill>
        <p:spPr>
          <a:xfrm>
            <a:off x="308610" y="5426928"/>
            <a:ext cx="4887634" cy="362585"/>
          </a:xfrm>
          <a:prstGeom prst="rect">
            <a:avLst/>
          </a:prstGeom>
        </p:spPr>
      </p:pic>
      <p:sp>
        <p:nvSpPr>
          <p:cNvPr id="7" name="文本框 6">
            <a:extLst>
              <a:ext uri="{FF2B5EF4-FFF2-40B4-BE49-F238E27FC236}">
                <a16:creationId xmlns:a16="http://schemas.microsoft.com/office/drawing/2014/main" id="{83B7BF71-AEB3-487A-A5C5-503F0BB43EB1}"/>
              </a:ext>
            </a:extLst>
          </p:cNvPr>
          <p:cNvSpPr txBox="1"/>
          <p:nvPr/>
        </p:nvSpPr>
        <p:spPr>
          <a:xfrm>
            <a:off x="5853311" y="5311676"/>
            <a:ext cx="5256584" cy="923330"/>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是一个非线性激活函数（即</a:t>
            </a:r>
            <a:r>
              <a:rPr lang="en-US" altLang="zh-CN" dirty="0" err="1">
                <a:latin typeface="Times New Roman" panose="02020603050405020304" pitchFamily="18" charset="0"/>
                <a:cs typeface="Times New Roman" panose="02020603050405020304" pitchFamily="18" charset="0"/>
              </a:rPr>
              <a:t>ReLU</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vec</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是扁平化算子，*是卷积算子，</a:t>
            </a:r>
            <a:r>
              <a:rPr lang="en-US" altLang="zh-CN" dirty="0">
                <a:latin typeface="Times New Roman" panose="02020603050405020304" pitchFamily="18" charset="0"/>
                <a:cs typeface="Times New Roman" panose="02020603050405020304" pitchFamily="18" charset="0"/>
              </a:rPr>
              <a:t>ω</a:t>
            </a:r>
            <a:r>
              <a:rPr lang="zh-CN" altLang="en-US" dirty="0">
                <a:latin typeface="Times New Roman" panose="02020603050405020304" pitchFamily="18" charset="0"/>
                <a:cs typeface="Times New Roman" panose="02020603050405020304" pitchFamily="18" charset="0"/>
              </a:rPr>
              <a:t>表示卷积滤波器，</a:t>
            </a:r>
            <a:r>
              <a:rPr lang="en-US" altLang="zh-CN" dirty="0">
                <a:latin typeface="Times New Roman" panose="02020603050405020304" pitchFamily="18" charset="0"/>
                <a:cs typeface="Times New Roman" panose="02020603050405020304" pitchFamily="18" charset="0"/>
              </a:rPr>
              <a:t>W</a:t>
            </a:r>
            <a:r>
              <a:rPr lang="zh-CN" altLang="en-US" dirty="0">
                <a:latin typeface="Times New Roman" panose="02020603050405020304" pitchFamily="18" charset="0"/>
                <a:cs typeface="Times New Roman" panose="02020603050405020304" pitchFamily="18" charset="0"/>
              </a:rPr>
              <a:t>是共享参数矩阵，</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表示卷积操作中的偏置。</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1768475" y="454672"/>
            <a:ext cx="5092947" cy="503560"/>
          </a:xfrm>
          <a:effectLst/>
        </p:spPr>
        <p:txBody>
          <a:bodyPr>
            <a:normAutofit/>
          </a:bodyPr>
          <a:lstStyle/>
          <a:p>
            <a:r>
              <a:rPr lang="en-US" altLang="zh-CN" sz="2400" b="1" dirty="0">
                <a:solidFill>
                  <a:schemeClr val="bg1"/>
                </a:solidFill>
                <a:latin typeface="Times New Roman" panose="02020603050405020304" pitchFamily="18" charset="0"/>
                <a:cs typeface="Times New Roman" panose="02020603050405020304" pitchFamily="18" charset="0"/>
                <a:sym typeface="+mn-lt"/>
              </a:rPr>
              <a:t>convolution operator——</a:t>
            </a:r>
            <a:r>
              <a:rPr lang="en-US" altLang="zh-CN" sz="2400" b="1" dirty="0" err="1">
                <a:solidFill>
                  <a:schemeClr val="bg1"/>
                </a:solidFill>
                <a:latin typeface="Times New Roman" panose="02020603050405020304" pitchFamily="18" charset="0"/>
                <a:cs typeface="Times New Roman" panose="02020603050405020304" pitchFamily="18" charset="0"/>
                <a:sym typeface="+mn-lt"/>
              </a:rPr>
              <a:t>HConvRot</a:t>
            </a:r>
            <a:endParaRPr lang="zh-CN" altLang="en-US" dirty="0">
              <a:cs typeface="+mn-ea"/>
              <a:sym typeface="+mn-lt"/>
            </a:endParaRPr>
          </a:p>
        </p:txBody>
      </p:sp>
      <p:sp>
        <p:nvSpPr>
          <p:cNvPr id="17" name="灯片编号占位符 16"/>
          <p:cNvSpPr>
            <a:spLocks noGrp="1"/>
          </p:cNvSpPr>
          <p:nvPr>
            <p:ph type="sldNum" sz="quarter" idx="4294967295"/>
          </p:nvPr>
        </p:nvSpPr>
        <p:spPr>
          <a:xfrm>
            <a:off x="12230100" y="266700"/>
            <a:ext cx="628650" cy="385763"/>
          </a:xfrm>
          <a:effectLst/>
        </p:spPr>
        <p:txBody>
          <a:bodyPr/>
          <a:lstStyle/>
          <a:p>
            <a:fld id="{EB730883-2733-4EB0-9793-894FF9D50112}" type="slidenum">
              <a:rPr lang="zh-CN" altLang="en-US" smtClean="0">
                <a:latin typeface="+mn-lt"/>
                <a:ea typeface="+mn-ea"/>
                <a:cs typeface="+mn-ea"/>
                <a:sym typeface="+mn-lt"/>
              </a:rPr>
              <a:t>8</a:t>
            </a:fld>
            <a:endParaRPr lang="zh-CN" altLang="en-US">
              <a:latin typeface="+mn-lt"/>
              <a:ea typeface="+mn-ea"/>
              <a:cs typeface="+mn-ea"/>
              <a:sym typeface="+mn-lt"/>
            </a:endParaRPr>
          </a:p>
        </p:txBody>
      </p:sp>
      <p:pic>
        <p:nvPicPr>
          <p:cNvPr id="2" name="图片 1" descr="大连海事大学"/>
          <p:cNvPicPr>
            <a:picLocks noChangeAspect="1"/>
          </p:cNvPicPr>
          <p:nvPr/>
        </p:nvPicPr>
        <p:blipFill>
          <a:blip r:embed="rId3"/>
          <a:stretch>
            <a:fillRect/>
          </a:stretch>
        </p:blipFill>
        <p:spPr>
          <a:xfrm>
            <a:off x="308610" y="232410"/>
            <a:ext cx="913130" cy="897890"/>
          </a:xfrm>
          <a:prstGeom prst="rect">
            <a:avLst/>
          </a:prstGeom>
          <a:effectLst/>
        </p:spPr>
      </p:pic>
      <p:pic>
        <p:nvPicPr>
          <p:cNvPr id="4" name="图片 3">
            <a:extLst>
              <a:ext uri="{FF2B5EF4-FFF2-40B4-BE49-F238E27FC236}">
                <a16:creationId xmlns:a16="http://schemas.microsoft.com/office/drawing/2014/main" id="{1C1932B7-D8D1-4F9E-AFF0-6B987966B5B3}"/>
              </a:ext>
            </a:extLst>
          </p:cNvPr>
          <p:cNvPicPr>
            <a:picLocks noChangeAspect="1"/>
          </p:cNvPicPr>
          <p:nvPr/>
        </p:nvPicPr>
        <p:blipFill>
          <a:blip r:embed="rId4"/>
          <a:stretch>
            <a:fillRect/>
          </a:stretch>
        </p:blipFill>
        <p:spPr>
          <a:xfrm>
            <a:off x="452711" y="1528093"/>
            <a:ext cx="12097344" cy="3170339"/>
          </a:xfrm>
          <a:prstGeom prst="rect">
            <a:avLst/>
          </a:prstGeom>
        </p:spPr>
      </p:pic>
      <p:pic>
        <p:nvPicPr>
          <p:cNvPr id="7" name="图片 6">
            <a:extLst>
              <a:ext uri="{FF2B5EF4-FFF2-40B4-BE49-F238E27FC236}">
                <a16:creationId xmlns:a16="http://schemas.microsoft.com/office/drawing/2014/main" id="{F0F31535-ED83-47F9-B198-90EBC9EC7A55}"/>
              </a:ext>
            </a:extLst>
          </p:cNvPr>
          <p:cNvPicPr>
            <a:picLocks noChangeAspect="1"/>
          </p:cNvPicPr>
          <p:nvPr/>
        </p:nvPicPr>
        <p:blipFill>
          <a:blip r:embed="rId5"/>
          <a:stretch>
            <a:fillRect/>
          </a:stretch>
        </p:blipFill>
        <p:spPr>
          <a:xfrm>
            <a:off x="308610" y="5363910"/>
            <a:ext cx="7352657" cy="447878"/>
          </a:xfrm>
          <a:prstGeom prst="rect">
            <a:avLst/>
          </a:prstGeom>
        </p:spPr>
      </p:pic>
      <p:sp>
        <p:nvSpPr>
          <p:cNvPr id="8" name="文本框 7">
            <a:extLst>
              <a:ext uri="{FF2B5EF4-FFF2-40B4-BE49-F238E27FC236}">
                <a16:creationId xmlns:a16="http://schemas.microsoft.com/office/drawing/2014/main" id="{7A8E2EDA-F280-4C24-88C3-8B191BFB9DC0}"/>
              </a:ext>
            </a:extLst>
          </p:cNvPr>
          <p:cNvSpPr txBox="1"/>
          <p:nvPr/>
        </p:nvSpPr>
        <p:spPr>
          <a:xfrm>
            <a:off x="7797527" y="5350123"/>
            <a:ext cx="2880320"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vec</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是将向量转换为矩阵的算子，</a:t>
            </a:r>
            <a:r>
              <a:rPr lang="en-US" altLang="zh-CN" dirty="0">
                <a:latin typeface="Times New Roman" panose="02020603050405020304" pitchFamily="18" charset="0"/>
                <a:cs typeface="Times New Roman" panose="02020603050405020304" pitchFamily="18" charset="0"/>
              </a:rPr>
              <a:t>H</a:t>
            </a:r>
            <a:r>
              <a:rPr lang="zh-CN" altLang="en-US" dirty="0">
                <a:latin typeface="Times New Roman" panose="02020603050405020304" pitchFamily="18" charset="0"/>
                <a:cs typeface="Times New Roman" panose="02020603050405020304" pitchFamily="18" charset="0"/>
              </a:rPr>
              <a:t>是超网络，</a:t>
            </a:r>
            <a:r>
              <a:rPr lang="en-US" altLang="zh-CN" dirty="0">
                <a:latin typeface="Times New Roman" panose="02020603050405020304" pitchFamily="18" charset="0"/>
                <a:cs typeface="Times New Roman" panose="02020603050405020304" pitchFamily="18" charset="0"/>
              </a:rPr>
              <a:t>W</a:t>
            </a:r>
            <a:r>
              <a:rPr lang="zh-CN" altLang="en-US" dirty="0">
                <a:latin typeface="Times New Roman" panose="02020603050405020304" pitchFamily="18" charset="0"/>
                <a:cs typeface="Times New Roman" panose="02020603050405020304" pitchFamily="18" charset="0"/>
              </a:rPr>
              <a:t>是共享参数矩阵。</a:t>
            </a:r>
          </a:p>
        </p:txBody>
      </p:sp>
    </p:spTree>
    <p:extLst>
      <p:ext uri="{BB962C8B-B14F-4D97-AF65-F5344CB8AC3E}">
        <p14:creationId xmlns:p14="http://schemas.microsoft.com/office/powerpoint/2010/main" val="312241537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1768476" y="454672"/>
            <a:ext cx="3168922" cy="503560"/>
          </a:xfrm>
        </p:spPr>
        <p:txBody>
          <a:bodyPr>
            <a:normAutofit fontScale="92500"/>
          </a:bodyPr>
          <a:lstStyle/>
          <a:p>
            <a:pPr algn="ctr"/>
            <a:r>
              <a:rPr lang="en-US" altLang="zh-CN" sz="2400" b="1" dirty="0">
                <a:solidFill>
                  <a:schemeClr val="bg1"/>
                </a:solidFill>
                <a:latin typeface="Times New Roman" panose="02020603050405020304" pitchFamily="18" charset="0"/>
                <a:cs typeface="Times New Roman" panose="02020603050405020304" pitchFamily="18" charset="0"/>
                <a:sym typeface="+mn-lt"/>
              </a:rPr>
              <a:t>rotation transformation</a:t>
            </a:r>
          </a:p>
        </p:txBody>
      </p:sp>
      <p:sp>
        <p:nvSpPr>
          <p:cNvPr id="17" name="灯片编号占位符 16"/>
          <p:cNvSpPr>
            <a:spLocks noGrp="1"/>
          </p:cNvSpPr>
          <p:nvPr>
            <p:ph type="sldNum" sz="quarter" idx="4294967295"/>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t>9</a:t>
            </a:fld>
            <a:endParaRPr lang="zh-CN" altLang="en-US">
              <a:latin typeface="+mn-lt"/>
              <a:ea typeface="+mn-ea"/>
              <a:cs typeface="+mn-ea"/>
              <a:sym typeface="+mn-lt"/>
            </a:endParaRPr>
          </a:p>
        </p:txBody>
      </p:sp>
      <p:pic>
        <p:nvPicPr>
          <p:cNvPr id="2" name="图片 1" descr="大连海事大学"/>
          <p:cNvPicPr>
            <a:picLocks noChangeAspect="1"/>
          </p:cNvPicPr>
          <p:nvPr/>
        </p:nvPicPr>
        <p:blipFill>
          <a:blip r:embed="rId3"/>
          <a:stretch>
            <a:fillRect/>
          </a:stretch>
        </p:blipFill>
        <p:spPr>
          <a:xfrm>
            <a:off x="308610" y="232410"/>
            <a:ext cx="913130" cy="897890"/>
          </a:xfrm>
          <a:prstGeom prst="rect">
            <a:avLst/>
          </a:prstGeom>
        </p:spPr>
      </p:pic>
      <p:pic>
        <p:nvPicPr>
          <p:cNvPr id="16" name="图片 15">
            <a:extLst>
              <a:ext uri="{FF2B5EF4-FFF2-40B4-BE49-F238E27FC236}">
                <a16:creationId xmlns:a16="http://schemas.microsoft.com/office/drawing/2014/main" id="{78D2EC90-710E-4E40-8BF3-7417A3E089EF}"/>
              </a:ext>
            </a:extLst>
          </p:cNvPr>
          <p:cNvPicPr>
            <a:picLocks noChangeAspect="1"/>
          </p:cNvPicPr>
          <p:nvPr/>
        </p:nvPicPr>
        <p:blipFill>
          <a:blip r:embed="rId4"/>
          <a:stretch>
            <a:fillRect/>
          </a:stretch>
        </p:blipFill>
        <p:spPr>
          <a:xfrm>
            <a:off x="1640843" y="1312069"/>
            <a:ext cx="9577064" cy="3868037"/>
          </a:xfrm>
          <a:prstGeom prst="rect">
            <a:avLst/>
          </a:prstGeom>
        </p:spPr>
      </p:pic>
      <p:pic>
        <p:nvPicPr>
          <p:cNvPr id="18" name="图片 17">
            <a:extLst>
              <a:ext uri="{FF2B5EF4-FFF2-40B4-BE49-F238E27FC236}">
                <a16:creationId xmlns:a16="http://schemas.microsoft.com/office/drawing/2014/main" id="{7DBEB7F9-BD9C-473F-8F48-EA33C383107A}"/>
              </a:ext>
            </a:extLst>
          </p:cNvPr>
          <p:cNvPicPr>
            <a:picLocks noChangeAspect="1"/>
          </p:cNvPicPr>
          <p:nvPr/>
        </p:nvPicPr>
        <p:blipFill>
          <a:blip r:embed="rId5"/>
          <a:stretch>
            <a:fillRect/>
          </a:stretch>
        </p:blipFill>
        <p:spPr>
          <a:xfrm>
            <a:off x="4953149" y="5558172"/>
            <a:ext cx="2111961" cy="383992"/>
          </a:xfrm>
          <a:prstGeom prst="rect">
            <a:avLst/>
          </a:prstGeom>
        </p:spPr>
      </p:pic>
    </p:spTree>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自定义设计方案">
  <a:themeElements>
    <a:clrScheme name="自定义 5">
      <a:dk1>
        <a:sysClr val="windowText" lastClr="000000"/>
      </a:dk1>
      <a:lt1>
        <a:sysClr val="window" lastClr="FFFFFF"/>
      </a:lt1>
      <a:dk2>
        <a:srgbClr val="44546A"/>
      </a:dk2>
      <a:lt2>
        <a:srgbClr val="E7E6E6"/>
      </a:lt2>
      <a:accent1>
        <a:srgbClr val="0070C0"/>
      </a:accent1>
      <a:accent2>
        <a:srgbClr val="00B0F0"/>
      </a:accent2>
      <a:accent3>
        <a:srgbClr val="0070C0"/>
      </a:accent3>
      <a:accent4>
        <a:srgbClr val="00B0F0"/>
      </a:accent4>
      <a:accent5>
        <a:srgbClr val="0070C0"/>
      </a:accent5>
      <a:accent6>
        <a:srgbClr val="00B0F0"/>
      </a:accent6>
      <a:hlink>
        <a:srgbClr val="0070C0"/>
      </a:hlink>
      <a:folHlink>
        <a:srgbClr val="00B0F0"/>
      </a:folHlink>
    </a:clrScheme>
    <a:fontScheme name="自定义 3">
      <a:majorFont>
        <a:latin typeface="微软雅黑"/>
        <a:ea typeface="微软雅黑"/>
        <a:cs typeface=""/>
      </a:majorFont>
      <a:minorFont>
        <a:latin typeface="Impac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1522</Words>
  <Application>Microsoft Office PowerPoint</Application>
  <PresentationFormat>自定义</PresentationFormat>
  <Paragraphs>108</Paragraphs>
  <Slides>17</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微软雅黑</vt:lpstr>
      <vt:lpstr>Arial</vt:lpstr>
      <vt:lpstr>Calibri</vt:lpstr>
      <vt:lpstr>Impact</vt:lpstr>
      <vt:lpstr>Times New Roman</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bt097</dc:title>
  <dc:creator/>
  <cp:lastModifiedBy/>
  <cp:revision>4</cp:revision>
  <dcterms:created xsi:type="dcterms:W3CDTF">2016-11-12T16:40:00Z</dcterms:created>
  <dcterms:modified xsi:type="dcterms:W3CDTF">2023-04-11T15:53:30Z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C95E748B203541C886D829519F3AAAE9</vt:lpwstr>
  </property>
</Properties>
</file>