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365" r:id="rId3"/>
    <p:sldId id="264" r:id="rId4"/>
    <p:sldId id="410" r:id="rId5"/>
    <p:sldId id="411" r:id="rId6"/>
    <p:sldId id="429" r:id="rId7"/>
    <p:sldId id="430" r:id="rId8"/>
    <p:sldId id="417" r:id="rId9"/>
    <p:sldId id="418" r:id="rId10"/>
    <p:sldId id="441" r:id="rId11"/>
    <p:sldId id="431" r:id="rId12"/>
    <p:sldId id="432" r:id="rId13"/>
    <p:sldId id="436" r:id="rId14"/>
    <p:sldId id="433" r:id="rId15"/>
    <p:sldId id="434" r:id="rId16"/>
    <p:sldId id="435" r:id="rId17"/>
    <p:sldId id="428" r:id="rId18"/>
    <p:sldId id="438" r:id="rId19"/>
    <p:sldId id="437" r:id="rId20"/>
    <p:sldId id="439" r:id="rId21"/>
    <p:sldId id="440" r:id="rId22"/>
    <p:sldId id="427" r:id="rId23"/>
    <p:sldId id="400" r:id="rId24"/>
    <p:sldId id="33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A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78306" autoAdjust="0"/>
  </p:normalViewPr>
  <p:slideViewPr>
    <p:cSldViewPr snapToGrid="0">
      <p:cViewPr varScale="1">
        <p:scale>
          <a:sx n="98" d="100"/>
          <a:sy n="98" d="100"/>
        </p:scale>
        <p:origin x="13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A9186-925D-47F9-92E6-B62AAC3A77F9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6E308-5163-4001-A6E9-D93AEF1D4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今天汇报的论文题目为</a:t>
            </a:r>
            <a:endParaRPr lang="en-US" altLang="zh-CN" dirty="0"/>
          </a:p>
          <a:p>
            <a:r>
              <a:rPr lang="en-US" altLang="zh-CN" dirty="0"/>
              <a:t>DDGK: Learning Graph Representations for Deep Divergence Graph Kernels</a:t>
            </a:r>
          </a:p>
          <a:p>
            <a:r>
              <a:rPr lang="zh-CN" altLang="en-US" dirty="0"/>
              <a:t>通过深度散度图核学习图表示</a:t>
            </a:r>
            <a:endParaRPr lang="en-US" altLang="zh-CN" dirty="0"/>
          </a:p>
          <a:p>
            <a:r>
              <a:rPr lang="zh-CN" altLang="en-US" dirty="0"/>
              <a:t>本论文在</a:t>
            </a:r>
            <a:r>
              <a:rPr lang="en-US" altLang="zh-CN" dirty="0"/>
              <a:t>2019</a:t>
            </a:r>
            <a:r>
              <a:rPr lang="zh-CN" altLang="en-US" dirty="0"/>
              <a:t>年发表于国际万维网会议，三位作者来自谷歌</a:t>
            </a:r>
            <a:r>
              <a:rPr lang="en-US" altLang="zh-CN" dirty="0"/>
              <a:t>AI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首先是坐标系如何建立？，方法是训练源图编码器，在本方法中每个源图编码器可以看作是坐标系中的一条坐标轴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编码器可以看作一个多分类器，输入为源图节点，输出为源图节点的邻接节点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具体过程为：首先将源图的每个节点转化为独热编码，然后通过编码器，将输出概率向量与该节点真实的邻接节点向量比较损失，最后反向传播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迭代完成后该编码器捕获了源图的结构特征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源图编码器的数量对应的是坐标系中坐标轴的数量，即坐标空间的维数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530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然后是坐标的计算？也就是散度的计算，在本方法中</a:t>
            </a:r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Divergence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散度包括两部分，分别为结构差异和属性差异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US" altLang="zh-CN" b="0" i="0" dirty="0" err="1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Ddgk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提出了一种目标图编码器计算散度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目标图编码器任务：是利用源图的结构预测每个目标图节点的邻居节点，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目标图编码由三部分构成：分别为注意力层、源图编码器、反向注意力层，在该目标编码器训练过程中中的源图编码器的参数是不变的，变化的是两个注意力网络的参数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注意力层由一个线性变换层加</a:t>
            </a:r>
            <a:r>
              <a:rPr lang="en-US" altLang="zh-CN" b="0" i="0" dirty="0" err="1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函数构成，解决了源图节点和目标图节点的数量不同和对齐问题</a:t>
            </a: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这样的话，四个节点的源图可以跟五个节点目标图进行比较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源图编码器中的参数在目标编码器训练过程中保持不变，也就是说源图的结构是该目标图编码器的标准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反向注意力层由一个线性变换层加</a:t>
            </a: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sigmoid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函数，解决了源图节点的邻接节点和目标图节点的邻接节点的对齐，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具体过程为：首先将目标图的每个节点转化为独热编码，然后通过目标编码器，将输出概率向量与该节点真实的邻接节点向量比较损失，最后反向传播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迭代完成后</a:t>
            </a:r>
            <a:r>
              <a:rPr lang="zh-CN" altLang="en-US" sz="1200" b="0" i="0" kern="10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最后一次迭代的损失即为目标图和该源图的结构差异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655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以上计算了目标图和源图在结构上的差异，但没有关注目标图和源图在节点属性和边属性上的差异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98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首先是节点属性的差异，例如图中二氧化碳分子图和二氧化硫分子图的结构相同，各个边的属性也相同，但是节点的属性不同，所以不能说这两个图相似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已知源图和目标图每个节点的属性，所以可以将</a:t>
            </a:r>
            <a:r>
              <a:rPr lang="en-US" altLang="zh-CN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attention</a:t>
            </a: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层和</a:t>
            </a:r>
            <a:r>
              <a:rPr lang="en-US" altLang="zh-CN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reverse attention</a:t>
            </a: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层看成两个多分类器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首先</a:t>
            </a:r>
            <a:r>
              <a:rPr lang="en-US" altLang="zh-CN" sz="1200" b="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qn</a:t>
            </a: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函数采用全概率公式，将两个图 节点相似的概率 乘以 对应节点属性概率分布 再累加，获得</a:t>
            </a:r>
            <a:r>
              <a:rPr lang="zh-CN" altLang="en-US" b="0" dirty="0"/>
              <a:t>预测</a:t>
            </a:r>
            <a:r>
              <a:rPr lang="zh-CN" altLang="en-US" dirty="0"/>
              <a:t>节点属性的概率分布</a:t>
            </a:r>
            <a:endParaRPr lang="en-US" altLang="zh-CN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zh-CN" altLang="en-US" dirty="0"/>
              <a:t>交叉熵损失函数计算预测节点属性分布和真实节点属性分布的损失</a:t>
            </a:r>
            <a:r>
              <a:rPr lang="zh-CN" altLang="en-US" sz="1200" b="0" i="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获得节点属性</a:t>
            </a:r>
            <a:r>
              <a:rPr lang="en-US" altLang="zh-CN" sz="1200" b="0" i="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divergence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对于边的属性，例如图中分子的结构特征相同，各个节点的属性也相同，但是边的属性化学键不同，所以对应两种不同的分子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边属性差异的计算与节点属性差异的计算基本类似，也是通过两个多分类器计算属性差异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不同的是，节点边属性概率分布函数的计算，例如，如果节点</a:t>
            </a: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u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条边，其中两条边为红色，另三条边为黄色，</a:t>
            </a:r>
            <a:r>
              <a:rPr lang="en-US" altLang="zh-CN" b="0" i="0" dirty="0" err="1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Qe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red | u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=0.4</a:t>
            </a:r>
          </a:p>
          <a:p>
            <a:pPr algn="just"/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81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最后是目标图散度的计算也就是目标图在坐标系空间中坐标的计算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每个目标图和每个源图存在着五个差异，分别为</a:t>
            </a:r>
            <a:r>
              <a:rPr lang="zh-CN" altLang="en-US" dirty="0"/>
              <a:t>本节点属性差、邻接节点属性差异、本边属性差异、邻接边属性差异和结构差异</a:t>
            </a:r>
            <a:endParaRPr lang="en-US" altLang="zh-CN" dirty="0"/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五个差异通过五个损失函数计算获得，累加后即为与源图的差异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计算目标图和所有源图的差异，即可获得最后的散度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31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第三部分为评估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6E308-5163-4001-A6E9-D93AEF1D45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7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首先是对齐测试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选取相同的杠铃图作为源图和目标图，左侧为源图和目标图的对齐，右侧为两图的注意力分布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没有任何属性限制，可以发现目标图图左边环中的节点会与源图右边环节点错误对应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加了节点属性限制，目标图左环和右环的节点不会对应错误，但是在环内的节点还是会对应错误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加了节点和边属性限制，目标图和源图的节点可以一一对齐了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这个实验显示了保留属性损失对学习图之间对齐的影响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33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然后是聚类测试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选取六种图数据集，其中三种为变异图，三种为真实图，从每种选取五个图，共计</a:t>
            </a: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个图，在坐标系空间中进行聚类测试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左图显示了</a:t>
            </a:r>
            <a:r>
              <a:rPr lang="zh-CN" altLang="en-US" dirty="0"/>
              <a:t>图数据集的统计信息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右图显示了</a:t>
            </a:r>
            <a:r>
              <a:rPr lang="zh-CN" altLang="en-US" dirty="0"/>
              <a:t>每对图的欧氏距离</a:t>
            </a:r>
          </a:p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words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c-elegans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图数据集中的图实现了完美的聚簇，同类型聚合在一块，并且与其他类型相距较远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07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r>
              <a:rPr lang="zh-CN" altLang="en-US" sz="1200" b="0" i="0" kern="100" dirty="0">
                <a:solidFill>
                  <a:srgbClr val="303A4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对比实验中选取了九种基线模型和四种数据集</a:t>
            </a:r>
            <a:endParaRPr lang="en-US" altLang="zh-CN" sz="1200" b="0" i="0" kern="100" dirty="0">
              <a:solidFill>
                <a:srgbClr val="303A4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i="0" kern="100" dirty="0">
                <a:solidFill>
                  <a:srgbClr val="303A4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200" b="0" i="0" kern="100" dirty="0" err="1">
                <a:solidFill>
                  <a:srgbClr val="303A4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d&amp;d</a:t>
            </a:r>
            <a:r>
              <a:rPr lang="zh-CN" altLang="en-US" sz="1200" b="0" i="0" kern="100" dirty="0">
                <a:solidFill>
                  <a:srgbClr val="303A4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200" b="0" i="0" kern="100" dirty="0" err="1">
                <a:solidFill>
                  <a:srgbClr val="303A4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mutag</a:t>
            </a:r>
            <a:r>
              <a:rPr lang="zh-CN" altLang="en-US" sz="1200" b="0" i="0" kern="100" dirty="0">
                <a:solidFill>
                  <a:srgbClr val="303A4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数据集中</a:t>
            </a:r>
            <a:r>
              <a:rPr lang="en-US" altLang="zh-CN" sz="1200" b="0" i="0" kern="100" dirty="0" err="1">
                <a:solidFill>
                  <a:srgbClr val="303A4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ddgk</a:t>
            </a:r>
            <a:r>
              <a:rPr lang="zh-CN" altLang="en-US" sz="1200" b="0" i="0" kern="100" dirty="0">
                <a:solidFill>
                  <a:srgbClr val="303A4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变现远优于其他模型</a:t>
            </a:r>
            <a:endParaRPr lang="en-US" altLang="zh-CN" sz="1200" b="0" i="0" kern="100" dirty="0">
              <a:solidFill>
                <a:srgbClr val="303A4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b="0" i="0" dirty="0" err="1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ptc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数据集差于其中两种模型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nci1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数据集中</a:t>
            </a:r>
            <a:r>
              <a:rPr lang="en-US" altLang="zh-CN" b="0" i="0" dirty="0" err="1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ddgk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和没有使用</a:t>
            </a:r>
            <a:r>
              <a:rPr lang="en-US" altLang="zh-CN" b="0" i="0" dirty="0" err="1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wl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</a:t>
            </a: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node2vec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表现最差，而使用了</a:t>
            </a:r>
            <a:r>
              <a:rPr lang="en-US" altLang="zh-CN" b="0" i="0" dirty="0" err="1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wl</a:t>
            </a: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算法的表现最好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917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汇报分为介绍、实现方法、评估和总结四部分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那么选取多少个源图对图分类效果最好？就是建立多少个坐标轴分类效果最好</a:t>
            </a:r>
          </a:p>
          <a:p>
            <a:pPr algn="just"/>
            <a:r>
              <a:rPr lang="zh-CN" altLang="en-US" sz="1200" b="0" i="0" kern="100" dirty="0">
                <a:solidFill>
                  <a:srgbClr val="303A4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将所有图作为源图的话，嵌入空间维度很高，同时计算量也很大</a:t>
            </a:r>
            <a:endParaRPr lang="en-US" altLang="zh-CN" sz="1200" b="0" i="0" kern="100" dirty="0">
              <a:solidFill>
                <a:srgbClr val="303A4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0" i="0" kern="100" dirty="0">
              <a:solidFill>
                <a:srgbClr val="303A4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i="0" kern="100" dirty="0">
                <a:solidFill>
                  <a:srgbClr val="303A4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所以选取不同数量的源图对四个数据集子集的准确率测试，</a:t>
            </a:r>
            <a:endParaRPr lang="en-US" altLang="zh-CN" sz="1200" b="0" i="0" kern="100" dirty="0">
              <a:solidFill>
                <a:srgbClr val="303A4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200" b="0" i="0" kern="100" dirty="0">
              <a:solidFill>
                <a:srgbClr val="303A4E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i="0" kern="100" dirty="0">
                <a:solidFill>
                  <a:srgbClr val="303A4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由图可知在使用不到</a:t>
            </a:r>
            <a:r>
              <a:rPr lang="en-US" altLang="zh-CN" sz="1200" b="0" i="0" kern="100" dirty="0">
                <a:solidFill>
                  <a:srgbClr val="303A4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en-US" sz="1200" b="0" i="0" kern="100" dirty="0">
                <a:solidFill>
                  <a:srgbClr val="303A4E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的图作为源图的情况下获得稳定且具有竞争力的结果。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923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特别感谢！！！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第一部分是关于图表示的现实问题和解决方法的介绍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6E308-5163-4001-A6E9-D93AEF1D45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27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现实问题是图的结构不受任何条件约束，例如不像计算机视觉领域的图像具有空间结构，可以通过直觉对结构进行建模；</a:t>
            </a:r>
            <a:endParaRPr lang="en-US" altLang="zh-CN" dirty="0"/>
          </a:p>
          <a:p>
            <a:r>
              <a:rPr lang="zh-CN" altLang="en-US" dirty="0"/>
              <a:t>现有的图表示方法主要是基于信息传递的</a:t>
            </a:r>
            <a:r>
              <a:rPr lang="en-US" altLang="zh-CN" dirty="0"/>
              <a:t>GNN</a:t>
            </a:r>
            <a:r>
              <a:rPr lang="zh-CN" altLang="en-US" dirty="0"/>
              <a:t>，包括端到端有监督的图分类和图表示学习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3806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端到端有监督的图分类方法的大体思路是个多分类任务，输入图向量，通过神经网络计算后的表示向量与标签向量进行损失计算后，进行反向传播，调节中间层权重矩阵，训练完成后取中间层权重矩阵作为多分类器</a:t>
            </a:r>
            <a:endParaRPr lang="en-US" altLang="zh-CN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不足之处是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严重偏向于概率最大的图，而忽略了概率较小的图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but is heavily biased towards maximizing </a:t>
            </a:r>
            <a:r>
              <a:rPr lang="en-US" altLang="zh-CN" b="0" i="0" dirty="0" err="1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perfor</a:t>
            </a: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en-US" altLang="zh-CN" b="0" i="0" dirty="0" err="1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mance</a:t>
            </a:r>
            <a:r>
              <a:rPr lang="en-US" altLang="zh-CN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on the classification task of interest.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342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图表示学习的方法是找到一种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特征映射函数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，该函数将网络中的每个节点转换为低维度的潜在表示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  <a:r>
              <a:rPr lang="zh-CN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、依赖于特征工程，通过限制特征，可能忽略了图中隐藏的特征，比如说采用了节点边的属性而忽略了节点本身的属性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、依赖于图同构的启发式算法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，大多数图表示学习方法都采用了信息传递的方法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、两个图中相同节点具有相同的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，节点的对齐都是事先给定的</a:t>
            </a:r>
          </a:p>
          <a:p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790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第二部分是论文方法的介绍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本方法类似于无监督的聚类任务，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但与聚类任务不同，聚类任务是在给定坐标系的情况下，选择聚类中心后进行聚类，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而本方法是自己建立坐标系，把每个图映射到该坐标系中，通过计算欧式距离来计算图之间的相似度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72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所以出现了二个问题：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、坐标系的建立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、图坐标的计算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解决思路是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、将从图集中选取几个图作为源图，剩余图作为目标图，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、将几个源图看作是坐标系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、将目标图与源图的差异作为目标图坐标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存在问题：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因为源图是随机选取的，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若源图完全不同则对应的两个坐标轴正交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若源图部分相似则对应的两个坐标轴存在夹角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若源图完全相同则对应的两个坐标轴平行</a:t>
            </a: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2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2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A9F7A-34A2-4E01-A6D9-A1F4D46AC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6A0942-8364-4C16-B894-85F1ECEDB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5FB5F-7D82-476C-80DB-54993B6C9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2B4F-021B-4D1C-B8F8-5F262872B856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26BBF-1DE9-4CF4-BB67-1D847220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51098-841E-4D7F-84A8-390D870C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66FF-4FEB-426F-B1A6-A1A2DD20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5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435F0-FD13-4F51-924C-4E8E170C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2E927A-D2EF-40FF-BBEF-7C2C20E49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06D5C-1E18-4719-A119-40A964D4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2B4F-021B-4D1C-B8F8-5F262872B856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78E3D-539F-4A3E-A667-92ED3F6F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8C4A8-8862-4029-903B-761DA97B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66FF-4FEB-426F-B1A6-A1A2DD20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77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5FD39F-815E-4301-8413-29F0FDAF1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2C86D1-436C-4CCB-89D6-C70FCF07B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DD210-79FF-43EA-85DC-66A03445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2B4F-021B-4D1C-B8F8-5F262872B856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39725-ED33-4597-AC5F-38DB25DB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8F4CD-FAA7-4A15-B5D1-12B6CCF9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66FF-4FEB-426F-B1A6-A1A2DD20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305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9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39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115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21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73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990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04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9BA51-9F4C-4E54-A617-35429824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60555-961F-4144-B1AE-C566DD44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E9D76-55DA-4E31-BEBC-53636483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2B4F-021B-4D1C-B8F8-5F262872B856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353DF-A5A9-473A-8DE6-FF48A5F7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8FBC6-43DA-4918-9CEE-A52F337E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66FF-4FEB-426F-B1A6-A1A2DD20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105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33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22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1C73-6920-4190-8F76-1A0FE52E9A1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CE428-7D3F-4157-BBFA-2CCA6AEB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5E51A-2D1B-42EF-970B-7E94DEB9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83137-3357-4B25-BC1D-EEA892D4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2B4F-021B-4D1C-B8F8-5F262872B856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2816C-3949-4BBB-A9F2-E36C3C58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F1A40-C13F-47AF-ACC4-137B7BD5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66FF-4FEB-426F-B1A6-A1A2DD20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75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31625-549F-4778-82F0-5FA7CAB8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8D22C-B616-4BC9-91F1-9FC273F24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A16427-5A97-4CAA-8447-C918F741C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CF2CF-5AD0-48FF-B7D0-3C3D1D6C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2B4F-021B-4D1C-B8F8-5F262872B856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D68C6-0AD4-4A08-AED0-FC52AEEE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01C7A-5A3B-4202-89A4-D91BB439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66FF-4FEB-426F-B1A6-A1A2DD20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5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770C1-5A98-4802-8C5C-A747BFE1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2C3C3-4A74-4743-A3CF-0B0D67FE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09CABF-CA9B-4A6E-8D20-D3820886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A04D99-65AF-44F7-8245-B7A0F59ED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D664176-49FF-456A-81B7-D461EE452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589F3-B936-441D-A52C-2A331600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2B4F-021B-4D1C-B8F8-5F262872B856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12B619-A4FE-4B77-99D7-061F2BEE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076BB5-9C68-4043-A653-2B58C769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66FF-4FEB-426F-B1A6-A1A2DD20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66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93B03-639D-4D0D-9F1F-88819359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23EF5-0426-45C8-9ABC-2FC68866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2B4F-021B-4D1C-B8F8-5F262872B856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3152E7-1AF7-4BB4-8004-AFD657A9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8CB19E-10EF-4B44-810E-A9F1E20A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66FF-4FEB-426F-B1A6-A1A2DD20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3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69351F-1AC4-4A7A-8FD6-B5176FDE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2B4F-021B-4D1C-B8F8-5F262872B856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379590-7DC1-4113-92B8-F17D7414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26080E-CE8B-4470-8C3D-60B18AF1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66FF-4FEB-426F-B1A6-A1A2DD20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6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EBCDF-BA1D-42CF-A464-7D93979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0910F-2DF5-4679-BD23-52714831E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A714CE-B9E3-4656-AFA4-1CFCD2F6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6A91C0-0AE4-4E02-944C-416298D2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2B4F-021B-4D1C-B8F8-5F262872B856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79B2F7-DA5B-4D97-ABC0-D6CAAF00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01856-C576-47FA-87FC-B4A93804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66FF-4FEB-426F-B1A6-A1A2DD20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48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51F88-57E0-4A63-89F7-D334BC4F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633127-2BB6-4A5E-83DF-9C316C731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683EB6-6E27-4C69-AC43-9E65E4C10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3C5AF7-F80B-4945-9CD1-8B7E6E02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2B4F-021B-4D1C-B8F8-5F262872B856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EAD039-5BCF-4100-97D4-758F284D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8E0A8-450D-488E-B24A-7913DC85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66FF-4FEB-426F-B1A6-A1A2DD20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93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C6EF8-6811-4C1F-9F3E-4780D71F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134D72-501B-437F-8D95-30201546A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0B954-C066-4084-8B0B-56B628F18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B2B4F-021B-4D1C-B8F8-5F262872B856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657B9-78F2-45B5-A4C8-5C622D063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E644C-8B54-4301-B279-ECF3CC780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66FF-4FEB-426F-B1A6-A1A2DD205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1C73-6920-4190-8F76-1A0FE52E9A1A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443CB-CBD7-4A8A-9BAA-27A79AA95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7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44450" y="1826823"/>
            <a:ext cx="12306300" cy="32043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8364" y="2141067"/>
            <a:ext cx="119493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DDGK: Learning Graph Representations </a:t>
            </a:r>
          </a:p>
          <a:p>
            <a:pPr algn="ctr"/>
            <a:r>
              <a:rPr lang="en-US" altLang="zh-CN" sz="4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Deep Divergence Graph Kernels</a:t>
            </a:r>
            <a:endParaRPr lang="zh-CN" altLang="en-US" sz="4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91421" y="386894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汇报学生：吴磊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82626" y="3879046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指导老师：李冠宇</a:t>
            </a:r>
          </a:p>
        </p:txBody>
      </p: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855640" y="7317432"/>
            <a:ext cx="35687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9501825" y="5210629"/>
            <a:ext cx="2400321" cy="188413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2866390" y="3959871"/>
            <a:ext cx="355125" cy="27875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5"/>
          <p:cNvSpPr>
            <a:spLocks noEditPoints="1"/>
          </p:cNvSpPr>
          <p:nvPr/>
        </p:nvSpPr>
        <p:spPr bwMode="auto">
          <a:xfrm>
            <a:off x="6190632" y="3959871"/>
            <a:ext cx="355125" cy="27875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rgbClr val="DD4E4A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 descr="大连海事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5" y="0"/>
            <a:ext cx="1313180" cy="13157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30356" y="5450092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17449" y="325554"/>
            <a:ext cx="234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源图编码器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53805" y="388439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结构差异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93996" y="411248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属性差异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3109277" y="1175657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D6DD56-06D6-43DD-AACE-637EC40894E9}"/>
              </a:ext>
            </a:extLst>
          </p:cNvPr>
          <p:cNvSpPr txBox="1"/>
          <p:nvPr/>
        </p:nvSpPr>
        <p:spPr>
          <a:xfrm>
            <a:off x="9276982" y="374648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目标图散度计算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8068E4-3B5F-44CE-89C3-F2A25CAFD834}"/>
              </a:ext>
            </a:extLst>
          </p:cNvPr>
          <p:cNvSpPr txBox="1"/>
          <p:nvPr/>
        </p:nvSpPr>
        <p:spPr>
          <a:xfrm>
            <a:off x="8588223" y="2088858"/>
            <a:ext cx="68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源图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D314E2-854A-4896-A6BB-E53FB2B5A34E}"/>
              </a:ext>
            </a:extLst>
          </p:cNvPr>
          <p:cNvSpPr txBox="1"/>
          <p:nvPr/>
        </p:nvSpPr>
        <p:spPr>
          <a:xfrm>
            <a:off x="7798516" y="2682586"/>
            <a:ext cx="226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源图节点的独热编码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25D544-229E-48E4-AE50-56FBA3E7C3FC}"/>
              </a:ext>
            </a:extLst>
          </p:cNvPr>
          <p:cNvSpPr txBox="1"/>
          <p:nvPr/>
        </p:nvSpPr>
        <p:spPr>
          <a:xfrm>
            <a:off x="7505846" y="3300482"/>
            <a:ext cx="2862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Node-To-Edges encoder</a:t>
            </a:r>
          </a:p>
          <a:p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D950FF-FA2B-4CBF-B9EF-394522F610B4}"/>
              </a:ext>
            </a:extLst>
          </p:cNvPr>
          <p:cNvSpPr txBox="1"/>
          <p:nvPr/>
        </p:nvSpPr>
        <p:spPr>
          <a:xfrm>
            <a:off x="7861147" y="3892667"/>
            <a:ext cx="2434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</a:t>
            </a:r>
            <a:r>
              <a:rPr lang="zh-CN" altLang="en-US" b="1" dirty="0"/>
              <a:t>输出向量</a:t>
            </a:r>
            <a:r>
              <a:rPr lang="zh-CN" altLang="en-US" dirty="0"/>
              <a:t>与</a:t>
            </a:r>
            <a:r>
              <a:rPr lang="zh-CN" altLang="en-US" b="1" dirty="0"/>
              <a:t>源图邻接节点向量</a:t>
            </a:r>
            <a:r>
              <a:rPr lang="zh-CN" altLang="en-US" dirty="0"/>
              <a:t>的损失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C771B29-37A8-4363-A48A-9663814DFFD6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flipH="1">
            <a:off x="8932602" y="2458190"/>
            <a:ext cx="1" cy="224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E8FA790-F54C-43A8-8D77-A5B24F877156}"/>
              </a:ext>
            </a:extLst>
          </p:cNvPr>
          <p:cNvCxnSpPr>
            <a:cxnSpLocks/>
          </p:cNvCxnSpPr>
          <p:nvPr/>
        </p:nvCxnSpPr>
        <p:spPr>
          <a:xfrm flipH="1">
            <a:off x="8933890" y="3005751"/>
            <a:ext cx="6023" cy="35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4B8DE41-7855-4C5A-98A7-767685AF9826}"/>
              </a:ext>
            </a:extLst>
          </p:cNvPr>
          <p:cNvSpPr/>
          <p:nvPr/>
        </p:nvSpPr>
        <p:spPr>
          <a:xfrm>
            <a:off x="382954" y="2246129"/>
            <a:ext cx="6027752" cy="3248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264CA92-6BD9-4D1A-9F5A-865A582F3E4B}"/>
              </a:ext>
            </a:extLst>
          </p:cNvPr>
          <p:cNvCxnSpPr>
            <a:cxnSpLocks/>
          </p:cNvCxnSpPr>
          <p:nvPr/>
        </p:nvCxnSpPr>
        <p:spPr>
          <a:xfrm>
            <a:off x="8926579" y="3623647"/>
            <a:ext cx="0" cy="26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EAC29A1-4383-47E5-BEA9-45AAF1E17F6A}"/>
              </a:ext>
            </a:extLst>
          </p:cNvPr>
          <p:cNvCxnSpPr>
            <a:cxnSpLocks/>
          </p:cNvCxnSpPr>
          <p:nvPr/>
        </p:nvCxnSpPr>
        <p:spPr>
          <a:xfrm>
            <a:off x="8933890" y="4736865"/>
            <a:ext cx="0" cy="26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F3D20B3-16D5-46A2-9B50-2C76376EBE89}"/>
              </a:ext>
            </a:extLst>
          </p:cNvPr>
          <p:cNvSpPr txBox="1"/>
          <p:nvPr/>
        </p:nvSpPr>
        <p:spPr>
          <a:xfrm>
            <a:off x="8367680" y="5018395"/>
            <a:ext cx="113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DC702A5-6DAE-4091-A83C-C411345E3A37}"/>
              </a:ext>
            </a:extLst>
          </p:cNvPr>
          <p:cNvCxnSpPr/>
          <p:nvPr/>
        </p:nvCxnSpPr>
        <p:spPr>
          <a:xfrm>
            <a:off x="3258111" y="5267569"/>
            <a:ext cx="0" cy="52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CCF51599-7007-49A6-853B-43C36CCF798A}"/>
              </a:ext>
            </a:extLst>
          </p:cNvPr>
          <p:cNvSpPr txBox="1"/>
          <p:nvPr/>
        </p:nvSpPr>
        <p:spPr>
          <a:xfrm>
            <a:off x="2043272" y="5814646"/>
            <a:ext cx="271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坐标系中的一条坐标轴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0318D1-53BB-4575-9F05-97E7FDD26335}"/>
              </a:ext>
            </a:extLst>
          </p:cNvPr>
          <p:cNvSpPr txBox="1"/>
          <p:nvPr/>
        </p:nvSpPr>
        <p:spPr>
          <a:xfrm>
            <a:off x="1602377" y="1353760"/>
            <a:ext cx="3588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 graph encoder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捕获源图的结构特征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C3B238D-9E41-484A-A172-417A4E46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19" y="2344304"/>
            <a:ext cx="5132891" cy="2899819"/>
          </a:xfrm>
          <a:prstGeom prst="rect">
            <a:avLst/>
          </a:prstGeom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9DC9A893-6212-4F36-BB0A-69C4A81FB55E}"/>
              </a:ext>
            </a:extLst>
          </p:cNvPr>
          <p:cNvCxnSpPr>
            <a:cxnSpLocks/>
            <a:stCxn id="25" idx="1"/>
            <a:endCxn id="15" idx="1"/>
          </p:cNvCxnSpPr>
          <p:nvPr/>
        </p:nvCxnSpPr>
        <p:spPr>
          <a:xfrm rot="10800000" flipH="1">
            <a:off x="8367679" y="2273525"/>
            <a:ext cx="220543" cy="2929537"/>
          </a:xfrm>
          <a:prstGeom prst="bentConnector3">
            <a:avLst>
              <a:gd name="adj1" fmla="val -543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4735138-51AF-4F0E-822E-C45BC155891A}"/>
              </a:ext>
            </a:extLst>
          </p:cNvPr>
          <p:cNvSpPr txBox="1"/>
          <p:nvPr/>
        </p:nvSpPr>
        <p:spPr>
          <a:xfrm>
            <a:off x="6650892" y="3623647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次迭代</a:t>
            </a:r>
          </a:p>
        </p:txBody>
      </p:sp>
    </p:spTree>
    <p:extLst>
      <p:ext uri="{BB962C8B-B14F-4D97-AF65-F5344CB8AC3E}">
        <p14:creationId xmlns:p14="http://schemas.microsoft.com/office/powerpoint/2010/main" val="144197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739364" y="405538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07095" y="404780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源图编码器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69158" y="343983"/>
            <a:ext cx="2665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结构差异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94359" y="374648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属性差异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5584208" y="1175657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D6DD56-06D6-43DD-AACE-637EC40894E9}"/>
              </a:ext>
            </a:extLst>
          </p:cNvPr>
          <p:cNvSpPr txBox="1"/>
          <p:nvPr/>
        </p:nvSpPr>
        <p:spPr>
          <a:xfrm>
            <a:off x="9276982" y="374648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目标图散度计算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A87F5F-E05A-4C86-80EE-93E953CA68FA}"/>
              </a:ext>
            </a:extLst>
          </p:cNvPr>
          <p:cNvSpPr/>
          <p:nvPr/>
        </p:nvSpPr>
        <p:spPr>
          <a:xfrm>
            <a:off x="765145" y="2071354"/>
            <a:ext cx="6158523" cy="31639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59E2C9-8C81-4898-9B5B-0C79A0523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16" y="2417122"/>
            <a:ext cx="5058649" cy="262100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283B7F5-B9E3-4D71-8D42-2324EB441721}"/>
              </a:ext>
            </a:extLst>
          </p:cNvPr>
          <p:cNvSpPr txBox="1"/>
          <p:nvPr/>
        </p:nvSpPr>
        <p:spPr>
          <a:xfrm>
            <a:off x="588475" y="1197788"/>
            <a:ext cx="6639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 graph encoder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利用源图的结构预测每个目标图节点的邻居节点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7BE97B1-263B-4B48-8E66-8EA6EE406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740" y="6317756"/>
            <a:ext cx="1917575" cy="41721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4D77DB0-CBE2-40FC-B42C-ACF866A6A6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2753" y="6308810"/>
            <a:ext cx="2313218" cy="417213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63E37D-89F6-41CA-8B81-A936937EFEA6}"/>
              </a:ext>
            </a:extLst>
          </p:cNvPr>
          <p:cNvCxnSpPr>
            <a:cxnSpLocks/>
          </p:cNvCxnSpPr>
          <p:nvPr/>
        </p:nvCxnSpPr>
        <p:spPr>
          <a:xfrm>
            <a:off x="2920251" y="4547180"/>
            <a:ext cx="0" cy="12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9B3A4DD-44B6-4725-B4F8-8FE0EDFBD59C}"/>
              </a:ext>
            </a:extLst>
          </p:cNvPr>
          <p:cNvCxnSpPr>
            <a:cxnSpLocks/>
          </p:cNvCxnSpPr>
          <p:nvPr/>
        </p:nvCxnSpPr>
        <p:spPr>
          <a:xfrm>
            <a:off x="4596045" y="4547180"/>
            <a:ext cx="0" cy="123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A5ADD4E-75F5-460C-9D9B-28AEEC8F95EA}"/>
              </a:ext>
            </a:extLst>
          </p:cNvPr>
          <p:cNvSpPr/>
          <p:nvPr/>
        </p:nvSpPr>
        <p:spPr>
          <a:xfrm>
            <a:off x="2467806" y="2968810"/>
            <a:ext cx="187569" cy="163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0A84B45-207B-4101-8C31-B34B09EC8AAB}"/>
              </a:ext>
            </a:extLst>
          </p:cNvPr>
          <p:cNvSpPr/>
          <p:nvPr/>
        </p:nvSpPr>
        <p:spPr>
          <a:xfrm>
            <a:off x="3075780" y="3687802"/>
            <a:ext cx="187569" cy="163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F6535888-6D60-4E0F-AA55-2A76D1A8F415}"/>
              </a:ext>
            </a:extLst>
          </p:cNvPr>
          <p:cNvSpPr/>
          <p:nvPr/>
        </p:nvSpPr>
        <p:spPr>
          <a:xfrm rot="19480162">
            <a:off x="2574218" y="3110155"/>
            <a:ext cx="257908" cy="800586"/>
          </a:xfrm>
          <a:prstGeom prst="leftBrace">
            <a:avLst>
              <a:gd name="adj1" fmla="val 8333"/>
              <a:gd name="adj2" fmla="val 52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EC655ED-4F49-4EC3-81F3-85747AD9E54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244458" y="3604152"/>
            <a:ext cx="1367070" cy="177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7AAFB5C-9D55-4DD1-90C3-92AA34DB7527}"/>
              </a:ext>
            </a:extLst>
          </p:cNvPr>
          <p:cNvSpPr txBox="1"/>
          <p:nvPr/>
        </p:nvSpPr>
        <p:spPr>
          <a:xfrm>
            <a:off x="8156" y="5337046"/>
            <a:ext cx="215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目标图节点和源图节点的相似度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287EFD-031E-4AC6-9929-CF9C441A70E2}"/>
              </a:ext>
            </a:extLst>
          </p:cNvPr>
          <p:cNvSpPr txBox="1"/>
          <p:nvPr/>
        </p:nvSpPr>
        <p:spPr>
          <a:xfrm>
            <a:off x="8825248" y="1480336"/>
            <a:ext cx="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目标图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6AB6D57-CAC3-4E8E-B9D2-C314A148C6E6}"/>
              </a:ext>
            </a:extLst>
          </p:cNvPr>
          <p:cNvSpPr txBox="1"/>
          <p:nvPr/>
        </p:nvSpPr>
        <p:spPr>
          <a:xfrm>
            <a:off x="8106736" y="2039433"/>
            <a:ext cx="2569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目标图节点的独热编码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A17B423-7212-446E-A4BE-7DFDD070D5CF}"/>
              </a:ext>
            </a:extLst>
          </p:cNvPr>
          <p:cNvSpPr txBox="1"/>
          <p:nvPr/>
        </p:nvSpPr>
        <p:spPr>
          <a:xfrm>
            <a:off x="7749654" y="3126010"/>
            <a:ext cx="361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参数不变的</a:t>
            </a:r>
            <a:r>
              <a:rPr lang="en-US" altLang="zh-CN" dirty="0"/>
              <a:t>source graph encoder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2BD9854-E319-4C98-836A-8F4B25A01A1C}"/>
              </a:ext>
            </a:extLst>
          </p:cNvPr>
          <p:cNvSpPr txBox="1"/>
          <p:nvPr/>
        </p:nvSpPr>
        <p:spPr>
          <a:xfrm>
            <a:off x="8031009" y="4271304"/>
            <a:ext cx="305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</a:t>
            </a:r>
            <a:r>
              <a:rPr lang="zh-CN" altLang="en-US" b="1" dirty="0"/>
              <a:t>输出向量</a:t>
            </a:r>
            <a:r>
              <a:rPr lang="zh-CN" altLang="en-US" dirty="0"/>
              <a:t>与</a:t>
            </a:r>
            <a:r>
              <a:rPr lang="zh-CN" altLang="en-US" b="1" dirty="0"/>
              <a:t>目标图邻接节点向量</a:t>
            </a:r>
            <a:r>
              <a:rPr lang="zh-CN" altLang="en-US" dirty="0"/>
              <a:t>的损失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6F5E3B4-EF05-417A-BFD1-234A2C0D2202}"/>
              </a:ext>
            </a:extLst>
          </p:cNvPr>
          <p:cNvCxnSpPr>
            <a:cxnSpLocks/>
          </p:cNvCxnSpPr>
          <p:nvPr/>
        </p:nvCxnSpPr>
        <p:spPr>
          <a:xfrm>
            <a:off x="9285827" y="4899159"/>
            <a:ext cx="0" cy="30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F0FA527-EBBB-4958-ADAC-510C740DB642}"/>
              </a:ext>
            </a:extLst>
          </p:cNvPr>
          <p:cNvSpPr txBox="1"/>
          <p:nvPr/>
        </p:nvSpPr>
        <p:spPr>
          <a:xfrm>
            <a:off x="8719617" y="5250885"/>
            <a:ext cx="113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反向传播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6FA1D04-C6D7-412D-A18A-B8B40D2202AB}"/>
              </a:ext>
            </a:extLst>
          </p:cNvPr>
          <p:cNvSpPr txBox="1"/>
          <p:nvPr/>
        </p:nvSpPr>
        <p:spPr>
          <a:xfrm>
            <a:off x="8698949" y="2585152"/>
            <a:ext cx="167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Attention</a:t>
            </a:r>
            <a:r>
              <a:rPr lang="zh-CN" altLang="en-US" dirty="0"/>
              <a:t>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59117E-D24E-445D-9E53-1BA8FCD204CF}"/>
              </a:ext>
            </a:extLst>
          </p:cNvPr>
          <p:cNvSpPr txBox="1"/>
          <p:nvPr/>
        </p:nvSpPr>
        <p:spPr>
          <a:xfrm>
            <a:off x="8410327" y="3653323"/>
            <a:ext cx="234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Reverse Attention</a:t>
            </a:r>
            <a:r>
              <a:rPr lang="zh-CN" altLang="en-US" dirty="0"/>
              <a:t>层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17A316B-5BDD-482A-810D-AC29EDA8543B}"/>
              </a:ext>
            </a:extLst>
          </p:cNvPr>
          <p:cNvCxnSpPr>
            <a:cxnSpLocks/>
          </p:cNvCxnSpPr>
          <p:nvPr/>
        </p:nvCxnSpPr>
        <p:spPr>
          <a:xfrm>
            <a:off x="9285827" y="1758716"/>
            <a:ext cx="0" cy="34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73B3DB1-E672-4620-869C-7BA8A6A19A5F}"/>
              </a:ext>
            </a:extLst>
          </p:cNvPr>
          <p:cNvCxnSpPr>
            <a:cxnSpLocks/>
          </p:cNvCxnSpPr>
          <p:nvPr/>
        </p:nvCxnSpPr>
        <p:spPr>
          <a:xfrm>
            <a:off x="9275157" y="2352892"/>
            <a:ext cx="10670" cy="3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C20824F-069F-41A8-A2E1-8D0360AEF3BF}"/>
              </a:ext>
            </a:extLst>
          </p:cNvPr>
          <p:cNvCxnSpPr>
            <a:cxnSpLocks/>
          </p:cNvCxnSpPr>
          <p:nvPr/>
        </p:nvCxnSpPr>
        <p:spPr>
          <a:xfrm>
            <a:off x="9285828" y="2942139"/>
            <a:ext cx="0" cy="315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0284EF3-0859-4570-B570-58B8276B914D}"/>
              </a:ext>
            </a:extLst>
          </p:cNvPr>
          <p:cNvCxnSpPr>
            <a:cxnSpLocks/>
          </p:cNvCxnSpPr>
          <p:nvPr/>
        </p:nvCxnSpPr>
        <p:spPr>
          <a:xfrm>
            <a:off x="9276981" y="3429000"/>
            <a:ext cx="8846" cy="33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D0B2910-DBE3-4130-8C2C-291AF4C653B6}"/>
              </a:ext>
            </a:extLst>
          </p:cNvPr>
          <p:cNvCxnSpPr>
            <a:cxnSpLocks/>
          </p:cNvCxnSpPr>
          <p:nvPr/>
        </p:nvCxnSpPr>
        <p:spPr>
          <a:xfrm>
            <a:off x="9275157" y="3969285"/>
            <a:ext cx="10670" cy="335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EA6542EB-22E7-42AD-83D0-2315C39C9F2C}"/>
              </a:ext>
            </a:extLst>
          </p:cNvPr>
          <p:cNvSpPr txBox="1"/>
          <p:nvPr/>
        </p:nvSpPr>
        <p:spPr>
          <a:xfrm>
            <a:off x="2250837" y="576668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线性变换层</a:t>
            </a:r>
            <a:endParaRPr lang="en-US" altLang="zh-CN" dirty="0"/>
          </a:p>
          <a:p>
            <a:r>
              <a:rPr lang="en-US" altLang="zh-CN" dirty="0"/>
              <a:t>       +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8BCC083-2FE5-4051-8019-6312B604A959}"/>
              </a:ext>
            </a:extLst>
          </p:cNvPr>
          <p:cNvSpPr txBox="1"/>
          <p:nvPr/>
        </p:nvSpPr>
        <p:spPr>
          <a:xfrm>
            <a:off x="4017937" y="578941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线性变换层</a:t>
            </a:r>
            <a:endParaRPr lang="en-US" altLang="zh-CN" dirty="0"/>
          </a:p>
          <a:p>
            <a:r>
              <a:rPr lang="en-US" altLang="zh-CN" dirty="0"/>
              <a:t>       +</a:t>
            </a:r>
            <a:endParaRPr lang="zh-CN" altLang="en-US" dirty="0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C43EAEF-5D03-4412-BF08-95DFB73923BB}"/>
              </a:ext>
            </a:extLst>
          </p:cNvPr>
          <p:cNvSpPr/>
          <p:nvPr/>
        </p:nvSpPr>
        <p:spPr>
          <a:xfrm>
            <a:off x="4302913" y="3922361"/>
            <a:ext cx="187569" cy="163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AA292150-D4CF-461A-AA8F-4D4793DBFB7C}"/>
              </a:ext>
            </a:extLst>
          </p:cNvPr>
          <p:cNvSpPr/>
          <p:nvPr/>
        </p:nvSpPr>
        <p:spPr>
          <a:xfrm>
            <a:off x="4846642" y="3555857"/>
            <a:ext cx="187569" cy="163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大括号 61">
            <a:extLst>
              <a:ext uri="{FF2B5EF4-FFF2-40B4-BE49-F238E27FC236}">
                <a16:creationId xmlns:a16="http://schemas.microsoft.com/office/drawing/2014/main" id="{E0DAE58D-367F-4513-A396-6047683F1724}"/>
              </a:ext>
            </a:extLst>
          </p:cNvPr>
          <p:cNvSpPr/>
          <p:nvPr/>
        </p:nvSpPr>
        <p:spPr>
          <a:xfrm rot="14118750">
            <a:off x="4673284" y="3607238"/>
            <a:ext cx="259517" cy="753275"/>
          </a:xfrm>
          <a:prstGeom prst="leftBrace">
            <a:avLst>
              <a:gd name="adj1" fmla="val 8333"/>
              <a:gd name="adj2" fmla="val 52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30A1CCA-94DA-4AEA-A21E-DB454A91531D}"/>
              </a:ext>
            </a:extLst>
          </p:cNvPr>
          <p:cNvCxnSpPr>
            <a:cxnSpLocks/>
          </p:cNvCxnSpPr>
          <p:nvPr/>
        </p:nvCxnSpPr>
        <p:spPr>
          <a:xfrm>
            <a:off x="4885830" y="4046451"/>
            <a:ext cx="1217543" cy="138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382E9837-E84B-4687-A4B9-39C44AADC7E1}"/>
              </a:ext>
            </a:extLst>
          </p:cNvPr>
          <p:cNvSpPr txBox="1"/>
          <p:nvPr/>
        </p:nvSpPr>
        <p:spPr>
          <a:xfrm>
            <a:off x="5390807" y="5383896"/>
            <a:ext cx="2156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源图邻接节点和目标图邻接节点的相似度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9D1B24-ED68-42C3-BAA4-1A3265F66A22}"/>
              </a:ext>
            </a:extLst>
          </p:cNvPr>
          <p:cNvSpPr txBox="1"/>
          <p:nvPr/>
        </p:nvSpPr>
        <p:spPr>
          <a:xfrm>
            <a:off x="8888800" y="6198066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Loss=</a:t>
            </a:r>
            <a:r>
              <a:rPr lang="zh-CN" altLang="en-US" dirty="0"/>
              <a:t>目标图与该源图结构差异</a:t>
            </a:r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9E250EEC-1196-44C7-B803-4CEE2F835252}"/>
              </a:ext>
            </a:extLst>
          </p:cNvPr>
          <p:cNvCxnSpPr>
            <a:cxnSpLocks/>
            <a:stCxn id="41" idx="1"/>
            <a:endCxn id="36" idx="1"/>
          </p:cNvCxnSpPr>
          <p:nvPr/>
        </p:nvCxnSpPr>
        <p:spPr>
          <a:xfrm rot="10800000" flipH="1">
            <a:off x="8719616" y="1665003"/>
            <a:ext cx="105631" cy="3770549"/>
          </a:xfrm>
          <a:prstGeom prst="bentConnector3">
            <a:avLst>
              <a:gd name="adj1" fmla="val -985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DAAD3EF1-4B30-450A-8CB2-DCA856E946CC}"/>
              </a:ext>
            </a:extLst>
          </p:cNvPr>
          <p:cNvSpPr txBox="1"/>
          <p:nvPr/>
        </p:nvSpPr>
        <p:spPr>
          <a:xfrm>
            <a:off x="6883276" y="321718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次迭代</a:t>
            </a: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D5D224C4-6CCB-4E0B-89CB-99AE2DED140C}"/>
              </a:ext>
            </a:extLst>
          </p:cNvPr>
          <p:cNvCxnSpPr>
            <a:cxnSpLocks/>
          </p:cNvCxnSpPr>
          <p:nvPr/>
        </p:nvCxnSpPr>
        <p:spPr>
          <a:xfrm>
            <a:off x="10553966" y="4594469"/>
            <a:ext cx="0" cy="155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0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811591" y="404780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07095" y="404780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源图编码器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47286" y="388439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结构差异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62134" y="343225"/>
            <a:ext cx="234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属性差异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7743701" y="1148114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D6DD56-06D6-43DD-AACE-637EC40894E9}"/>
              </a:ext>
            </a:extLst>
          </p:cNvPr>
          <p:cNvSpPr txBox="1"/>
          <p:nvPr/>
        </p:nvSpPr>
        <p:spPr>
          <a:xfrm>
            <a:off x="9276982" y="374648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目标图散度计算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C7A8C58-4BD8-44BA-B69E-92511D1CCB4E}"/>
              </a:ext>
            </a:extLst>
          </p:cNvPr>
          <p:cNvSpPr/>
          <p:nvPr/>
        </p:nvSpPr>
        <p:spPr>
          <a:xfrm>
            <a:off x="610870" y="1594485"/>
            <a:ext cx="1781175" cy="54991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C8167EB-5694-461C-A563-6E88397490BE}"/>
              </a:ext>
            </a:extLst>
          </p:cNvPr>
          <p:cNvGrpSpPr/>
          <p:nvPr/>
        </p:nvGrpSpPr>
        <p:grpSpPr>
          <a:xfrm>
            <a:off x="610870" y="2282190"/>
            <a:ext cx="10593705" cy="866775"/>
            <a:chOff x="962" y="3594"/>
            <a:chExt cx="16683" cy="1365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E43346F-555C-43F3-8E3A-1E6F92592664}"/>
                </a:ext>
              </a:extLst>
            </p:cNvPr>
            <p:cNvSpPr/>
            <p:nvPr/>
          </p:nvSpPr>
          <p:spPr>
            <a:xfrm>
              <a:off x="982" y="3594"/>
              <a:ext cx="16663" cy="1365"/>
            </a:xfrm>
            <a:prstGeom prst="rect">
              <a:avLst/>
            </a:prstGeom>
            <a:noFill/>
            <a:ln w="38100">
              <a:solidFill>
                <a:srgbClr val="0553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6BA73-CC48-41C7-8695-597AEEF7AF51}"/>
                </a:ext>
              </a:extLst>
            </p:cNvPr>
            <p:cNvSpPr txBox="1"/>
            <p:nvPr/>
          </p:nvSpPr>
          <p:spPr>
            <a:xfrm>
              <a:off x="962" y="3594"/>
              <a:ext cx="15817" cy="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节点属性差异</a:t>
              </a:r>
              <a:endParaRPr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E13E850B-49C6-44F8-980C-54D4429C06A6}"/>
              </a:ext>
            </a:extLst>
          </p:cNvPr>
          <p:cNvSpPr txBox="1"/>
          <p:nvPr/>
        </p:nvSpPr>
        <p:spPr>
          <a:xfrm>
            <a:off x="746277" y="1594483"/>
            <a:ext cx="164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BFFA9FE-EC51-436C-B524-138F73E8E359}"/>
              </a:ext>
            </a:extLst>
          </p:cNvPr>
          <p:cNvGrpSpPr/>
          <p:nvPr/>
        </p:nvGrpSpPr>
        <p:grpSpPr>
          <a:xfrm>
            <a:off x="610870" y="3419475"/>
            <a:ext cx="10581005" cy="866775"/>
            <a:chOff x="962" y="5385"/>
            <a:chExt cx="16663" cy="1365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3340289-1D5D-4F94-9587-63AE5291615C}"/>
                </a:ext>
              </a:extLst>
            </p:cNvPr>
            <p:cNvSpPr/>
            <p:nvPr/>
          </p:nvSpPr>
          <p:spPr>
            <a:xfrm>
              <a:off x="962" y="5385"/>
              <a:ext cx="16663" cy="1365"/>
            </a:xfrm>
            <a:prstGeom prst="rect">
              <a:avLst/>
            </a:prstGeom>
            <a:noFill/>
            <a:ln w="38100">
              <a:solidFill>
                <a:srgbClr val="0553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439236B-8874-4AA6-A92C-3C3D3536AA2F}"/>
                </a:ext>
              </a:extLst>
            </p:cNvPr>
            <p:cNvSpPr txBox="1"/>
            <p:nvPr/>
          </p:nvSpPr>
          <p:spPr>
            <a:xfrm>
              <a:off x="1062" y="5498"/>
              <a:ext cx="15817" cy="1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sz="28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2.</a:t>
              </a:r>
              <a:r>
                <a:rPr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边属性差异</a:t>
              </a:r>
              <a:endParaRPr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85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811591" y="404780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07095" y="404780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源图编码器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39694" y="356569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结构差异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08338" y="306878"/>
            <a:ext cx="234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属性差异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7618655" y="1175159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D6DD56-06D6-43DD-AACE-637EC40894E9}"/>
              </a:ext>
            </a:extLst>
          </p:cNvPr>
          <p:cNvSpPr txBox="1"/>
          <p:nvPr/>
        </p:nvSpPr>
        <p:spPr>
          <a:xfrm>
            <a:off x="9276982" y="374648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目标图散度计算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7DC34BD-500B-49DE-84A7-59BC60749FC2}"/>
              </a:ext>
            </a:extLst>
          </p:cNvPr>
          <p:cNvSpPr/>
          <p:nvPr/>
        </p:nvSpPr>
        <p:spPr>
          <a:xfrm>
            <a:off x="514687" y="2007401"/>
            <a:ext cx="406400" cy="4220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31F04D3-3423-414B-8C51-408F8035AB38}"/>
              </a:ext>
            </a:extLst>
          </p:cNvPr>
          <p:cNvSpPr/>
          <p:nvPr/>
        </p:nvSpPr>
        <p:spPr>
          <a:xfrm>
            <a:off x="1996215" y="2007401"/>
            <a:ext cx="406400" cy="4220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CF0522-AF38-47EF-979F-A803E349E38D}"/>
              </a:ext>
            </a:extLst>
          </p:cNvPr>
          <p:cNvSpPr/>
          <p:nvPr/>
        </p:nvSpPr>
        <p:spPr>
          <a:xfrm>
            <a:off x="1255451" y="2007401"/>
            <a:ext cx="406400" cy="4220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04CD4B9-EEDD-47FC-A831-4E75B6DABC7D}"/>
              </a:ext>
            </a:extLst>
          </p:cNvPr>
          <p:cNvCxnSpPr>
            <a:stCxn id="8" idx="6"/>
            <a:endCxn id="15" idx="2"/>
          </p:cNvCxnSpPr>
          <p:nvPr/>
        </p:nvCxnSpPr>
        <p:spPr>
          <a:xfrm>
            <a:off x="921087" y="2218417"/>
            <a:ext cx="33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54C0047-A5FC-40BA-A09D-6A9F0FAC336C}"/>
              </a:ext>
            </a:extLst>
          </p:cNvPr>
          <p:cNvCxnSpPr/>
          <p:nvPr/>
        </p:nvCxnSpPr>
        <p:spPr>
          <a:xfrm>
            <a:off x="1663060" y="2206693"/>
            <a:ext cx="33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0F90AA0-2222-4ACA-815A-770603A169F5}"/>
              </a:ext>
            </a:extLst>
          </p:cNvPr>
          <p:cNvSpPr/>
          <p:nvPr/>
        </p:nvSpPr>
        <p:spPr>
          <a:xfrm>
            <a:off x="514687" y="3078294"/>
            <a:ext cx="406400" cy="4220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6099F11-3845-4F66-94E8-C6378DFBAD52}"/>
              </a:ext>
            </a:extLst>
          </p:cNvPr>
          <p:cNvSpPr/>
          <p:nvPr/>
        </p:nvSpPr>
        <p:spPr>
          <a:xfrm>
            <a:off x="1996215" y="3078294"/>
            <a:ext cx="406400" cy="4220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42FE77-A633-43FD-888C-8E93CBA1DC4F}"/>
              </a:ext>
            </a:extLst>
          </p:cNvPr>
          <p:cNvSpPr/>
          <p:nvPr/>
        </p:nvSpPr>
        <p:spPr>
          <a:xfrm>
            <a:off x="1255451" y="3078294"/>
            <a:ext cx="406400" cy="42203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194756-859E-41C8-98C4-E4C63143C400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>
            <a:off x="921087" y="3289310"/>
            <a:ext cx="33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58215DF-2D25-4339-902B-FC2F98A8C12E}"/>
              </a:ext>
            </a:extLst>
          </p:cNvPr>
          <p:cNvCxnSpPr/>
          <p:nvPr/>
        </p:nvCxnSpPr>
        <p:spPr>
          <a:xfrm>
            <a:off x="1663060" y="3277586"/>
            <a:ext cx="33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496660A-D919-4F76-BB22-469D045ED378}"/>
              </a:ext>
            </a:extLst>
          </p:cNvPr>
          <p:cNvSpPr txBox="1"/>
          <p:nvPr/>
        </p:nvSpPr>
        <p:spPr>
          <a:xfrm>
            <a:off x="621573" y="26180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二氧化碳分子图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D8E00E-5E16-4C72-B4B2-FF894CF3A289}"/>
              </a:ext>
            </a:extLst>
          </p:cNvPr>
          <p:cNvSpPr txBox="1"/>
          <p:nvPr/>
        </p:nvSpPr>
        <p:spPr>
          <a:xfrm>
            <a:off x="621573" y="3730388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二氧化硫分子图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D0C97B2-0479-4BCD-AC40-DE67E839FC6F}"/>
              </a:ext>
            </a:extLst>
          </p:cNvPr>
          <p:cNvSpPr/>
          <p:nvPr/>
        </p:nvSpPr>
        <p:spPr>
          <a:xfrm>
            <a:off x="3962157" y="1890570"/>
            <a:ext cx="6681087" cy="32781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A90B4A2-4EA8-4853-85FF-225295911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282" y="2071077"/>
            <a:ext cx="5626691" cy="291532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1B2A14A-3F7C-4C81-A992-A670C1B69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05" y="4686778"/>
            <a:ext cx="3561636" cy="49682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484C783-C1ED-4181-9BF9-E39E7D114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064" y="5456106"/>
            <a:ext cx="3369918" cy="703967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0F706E8-7F86-4C90-8FA1-619F291CE4A1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3878841" y="4438367"/>
            <a:ext cx="1798890" cy="49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EBB5C1E-0913-4CAC-A674-30DA1263D563}"/>
              </a:ext>
            </a:extLst>
          </p:cNvPr>
          <p:cNvCxnSpPr>
            <a:cxnSpLocks/>
          </p:cNvCxnSpPr>
          <p:nvPr/>
        </p:nvCxnSpPr>
        <p:spPr>
          <a:xfrm>
            <a:off x="1972361" y="5168687"/>
            <a:ext cx="0" cy="27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5AF925B-2B32-4C1A-A8F7-E274771E5BC6}"/>
              </a:ext>
            </a:extLst>
          </p:cNvPr>
          <p:cNvSpPr txBox="1"/>
          <p:nvPr/>
        </p:nvSpPr>
        <p:spPr>
          <a:xfrm>
            <a:off x="4030372" y="5329356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Qn</a:t>
            </a:r>
            <a:r>
              <a:rPr lang="zh-CN" altLang="en-US" dirty="0"/>
              <a:t>函数：</a:t>
            </a:r>
            <a:r>
              <a:rPr lang="zh-CN" altLang="en-US" b="1" dirty="0"/>
              <a:t>预测</a:t>
            </a:r>
            <a:r>
              <a:rPr lang="zh-CN" altLang="en-US" dirty="0"/>
              <a:t>的节点属性的概率分布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EBFA2F-7663-47DF-B898-00C52CA44722}"/>
              </a:ext>
            </a:extLst>
          </p:cNvPr>
          <p:cNvSpPr txBox="1"/>
          <p:nvPr/>
        </p:nvSpPr>
        <p:spPr>
          <a:xfrm>
            <a:off x="4054758" y="6238123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zh-CN" altLang="en-US" dirty="0"/>
              <a:t>目标函数：交叉熵损失函数</a:t>
            </a:r>
            <a:endParaRPr lang="zh-CN" altLang="en-US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4856226-DCAA-483B-A883-E517ADAC5A58}"/>
              </a:ext>
            </a:extLst>
          </p:cNvPr>
          <p:cNvSpPr/>
          <p:nvPr/>
        </p:nvSpPr>
        <p:spPr>
          <a:xfrm>
            <a:off x="42811" y="1185584"/>
            <a:ext cx="2289698" cy="742659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102407F-1013-405D-993D-919CCDBDB93E}"/>
              </a:ext>
            </a:extLst>
          </p:cNvPr>
          <p:cNvSpPr/>
          <p:nvPr/>
        </p:nvSpPr>
        <p:spPr>
          <a:xfrm>
            <a:off x="179754" y="1788774"/>
            <a:ext cx="12012246" cy="497934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05FE168-555F-4708-A876-DA00D1FA3FB5}"/>
              </a:ext>
            </a:extLst>
          </p:cNvPr>
          <p:cNvSpPr txBox="1"/>
          <p:nvPr/>
        </p:nvSpPr>
        <p:spPr>
          <a:xfrm>
            <a:off x="112919" y="1298347"/>
            <a:ext cx="215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节点属性差异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F2DF86-A8BD-4024-ABB3-F66085DEC4FE}"/>
              </a:ext>
            </a:extLst>
          </p:cNvPr>
          <p:cNvSpPr txBox="1"/>
          <p:nvPr/>
        </p:nvSpPr>
        <p:spPr>
          <a:xfrm>
            <a:off x="4030372" y="5746899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</a:t>
            </a:r>
            <a:r>
              <a:rPr lang="en-US" altLang="zh-CN" dirty="0"/>
              <a:t>(</a:t>
            </a:r>
            <a:r>
              <a:rPr lang="en-US" altLang="zh-CN" dirty="0" err="1"/>
              <a:t>y|u</a:t>
            </a:r>
            <a:r>
              <a:rPr lang="en-US" altLang="zh-CN" dirty="0"/>
              <a:t>)</a:t>
            </a:r>
            <a:r>
              <a:rPr lang="zh-CN" altLang="en-US" dirty="0"/>
              <a:t>函数：</a:t>
            </a:r>
            <a:r>
              <a:rPr lang="zh-CN" altLang="en-US" b="1" dirty="0"/>
              <a:t>真实</a:t>
            </a:r>
            <a:r>
              <a:rPr lang="zh-CN" altLang="en-US" dirty="0"/>
              <a:t>的节点属性的概率分布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CBCE3B2-F655-4FB2-93E2-DCB9DA863979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3878841" y="4438367"/>
            <a:ext cx="4671192" cy="49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5FD6535-FAD8-438A-A1B1-F8E4C5C78D7E}"/>
              </a:ext>
            </a:extLst>
          </p:cNvPr>
          <p:cNvCxnSpPr>
            <a:cxnSpLocks/>
          </p:cNvCxnSpPr>
          <p:nvPr/>
        </p:nvCxnSpPr>
        <p:spPr>
          <a:xfrm>
            <a:off x="1972361" y="6160073"/>
            <a:ext cx="0" cy="27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060FCCA-A42F-4B3E-BBAF-1075127AE0E0}"/>
              </a:ext>
            </a:extLst>
          </p:cNvPr>
          <p:cNvSpPr txBox="1"/>
          <p:nvPr/>
        </p:nvSpPr>
        <p:spPr>
          <a:xfrm>
            <a:off x="1187531" y="643183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Loss=</a:t>
            </a:r>
            <a:r>
              <a:rPr lang="zh-CN" altLang="en-US" dirty="0"/>
              <a:t>节点属性差异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FCE3FF6-332A-4A9B-B085-541042BBFA1B}"/>
              </a:ext>
            </a:extLst>
          </p:cNvPr>
          <p:cNvSpPr/>
          <p:nvPr/>
        </p:nvSpPr>
        <p:spPr>
          <a:xfrm>
            <a:off x="5615019" y="2704123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6E9BF4C-1646-4CFC-B5B7-1D5E84B1571C}"/>
              </a:ext>
            </a:extLst>
          </p:cNvPr>
          <p:cNvSpPr/>
          <p:nvPr/>
        </p:nvSpPr>
        <p:spPr>
          <a:xfrm>
            <a:off x="5617233" y="3010535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F3E3635F-12D8-4867-9883-DDA00DA20E3F}"/>
              </a:ext>
            </a:extLst>
          </p:cNvPr>
          <p:cNvSpPr/>
          <p:nvPr/>
        </p:nvSpPr>
        <p:spPr>
          <a:xfrm>
            <a:off x="5613136" y="3342104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0E04BC7-FA25-48F2-83B4-F16B0A560F2E}"/>
              </a:ext>
            </a:extLst>
          </p:cNvPr>
          <p:cNvSpPr/>
          <p:nvPr/>
        </p:nvSpPr>
        <p:spPr>
          <a:xfrm>
            <a:off x="5625194" y="3642165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E3D464F-552C-4802-B24F-6C0CD2C60007}"/>
              </a:ext>
            </a:extLst>
          </p:cNvPr>
          <p:cNvSpPr/>
          <p:nvPr/>
        </p:nvSpPr>
        <p:spPr>
          <a:xfrm>
            <a:off x="5617234" y="3979393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8F347BB1-3B38-48A3-96D0-64ECA17A8A80}"/>
              </a:ext>
            </a:extLst>
          </p:cNvPr>
          <p:cNvSpPr/>
          <p:nvPr/>
        </p:nvSpPr>
        <p:spPr>
          <a:xfrm>
            <a:off x="5625194" y="4273795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CD15A52-443F-461A-9BE9-1D5943CA32EE}"/>
              </a:ext>
            </a:extLst>
          </p:cNvPr>
          <p:cNvSpPr/>
          <p:nvPr/>
        </p:nvSpPr>
        <p:spPr>
          <a:xfrm>
            <a:off x="8743571" y="2736256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4940993-FE71-4D7F-B18E-A1FAFD8AD88F}"/>
              </a:ext>
            </a:extLst>
          </p:cNvPr>
          <p:cNvSpPr/>
          <p:nvPr/>
        </p:nvSpPr>
        <p:spPr>
          <a:xfrm>
            <a:off x="8745785" y="3042668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CEF88404-1795-4B4F-8B7B-8A2A1D0EF408}"/>
              </a:ext>
            </a:extLst>
          </p:cNvPr>
          <p:cNvSpPr/>
          <p:nvPr/>
        </p:nvSpPr>
        <p:spPr>
          <a:xfrm>
            <a:off x="8741688" y="3374237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19BAB6C-22A3-4AAA-9137-41965064961F}"/>
              </a:ext>
            </a:extLst>
          </p:cNvPr>
          <p:cNvSpPr/>
          <p:nvPr/>
        </p:nvSpPr>
        <p:spPr>
          <a:xfrm>
            <a:off x="8753746" y="3674298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7728471C-5DDC-41B1-A0BA-BA9AD8B0E6A1}"/>
              </a:ext>
            </a:extLst>
          </p:cNvPr>
          <p:cNvSpPr/>
          <p:nvPr/>
        </p:nvSpPr>
        <p:spPr>
          <a:xfrm>
            <a:off x="8745786" y="4011526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1A1E693-5D8A-4A4F-9408-B85639AEB73D}"/>
              </a:ext>
            </a:extLst>
          </p:cNvPr>
          <p:cNvSpPr/>
          <p:nvPr/>
        </p:nvSpPr>
        <p:spPr>
          <a:xfrm>
            <a:off x="8753746" y="4305928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EDFDA9A-9DAB-4EAA-8E3E-97BCFCAA39E7}"/>
              </a:ext>
            </a:extLst>
          </p:cNvPr>
          <p:cNvSpPr/>
          <p:nvPr/>
        </p:nvSpPr>
        <p:spPr>
          <a:xfrm>
            <a:off x="5541108" y="2618080"/>
            <a:ext cx="273566" cy="1820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333323F-D363-4817-A093-AF8876E792A7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5673632" y="2284091"/>
            <a:ext cx="4259" cy="33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D824355-BE82-40B4-8818-925D98FD6F55}"/>
              </a:ext>
            </a:extLst>
          </p:cNvPr>
          <p:cNvSpPr txBox="1"/>
          <p:nvPr/>
        </p:nvSpPr>
        <p:spPr>
          <a:xfrm>
            <a:off x="5303178" y="2092053"/>
            <a:ext cx="7409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/>
              <a:t>节点属性</a:t>
            </a:r>
            <a:r>
              <a:rPr lang="en-US" altLang="zh-CN" sz="700" b="1" dirty="0"/>
              <a:t>label</a:t>
            </a:r>
            <a:endParaRPr lang="zh-CN" altLang="en-US" sz="700" b="1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43A4768-2E3E-4EB3-814B-938597667B5C}"/>
              </a:ext>
            </a:extLst>
          </p:cNvPr>
          <p:cNvSpPr/>
          <p:nvPr/>
        </p:nvSpPr>
        <p:spPr>
          <a:xfrm>
            <a:off x="8650474" y="2624042"/>
            <a:ext cx="273566" cy="1820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37AD6DD-6EC8-4BBF-8B33-72765C9ABC4D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8782998" y="2290053"/>
            <a:ext cx="4259" cy="33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E92C32F-E2CD-4F24-BA31-115605ADA7CE}"/>
              </a:ext>
            </a:extLst>
          </p:cNvPr>
          <p:cNvSpPr txBox="1"/>
          <p:nvPr/>
        </p:nvSpPr>
        <p:spPr>
          <a:xfrm>
            <a:off x="8412544" y="2118449"/>
            <a:ext cx="7409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/>
              <a:t>节点属性</a:t>
            </a:r>
            <a:r>
              <a:rPr lang="en-US" altLang="zh-CN" sz="700" b="1" dirty="0"/>
              <a:t>label</a:t>
            </a:r>
            <a:endParaRPr lang="zh-CN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50813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22" y="0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811591" y="404780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07095" y="404780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源图编码器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18502" y="388439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交叉图注意力机制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44714" y="343225"/>
            <a:ext cx="234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属性差异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7884378" y="1175657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D6DD56-06D6-43DD-AACE-637EC40894E9}"/>
              </a:ext>
            </a:extLst>
          </p:cNvPr>
          <p:cNvSpPr txBox="1"/>
          <p:nvPr/>
        </p:nvSpPr>
        <p:spPr>
          <a:xfrm>
            <a:off x="9276982" y="374648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目标图散度计算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7DC34BD-500B-49DE-84A7-59BC60749FC2}"/>
              </a:ext>
            </a:extLst>
          </p:cNvPr>
          <p:cNvSpPr/>
          <p:nvPr/>
        </p:nvSpPr>
        <p:spPr>
          <a:xfrm>
            <a:off x="514687" y="2007401"/>
            <a:ext cx="406400" cy="4220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31F04D3-3423-414B-8C51-408F8035AB38}"/>
              </a:ext>
            </a:extLst>
          </p:cNvPr>
          <p:cNvSpPr/>
          <p:nvPr/>
        </p:nvSpPr>
        <p:spPr>
          <a:xfrm>
            <a:off x="1996215" y="2007401"/>
            <a:ext cx="406400" cy="4220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CF0522-AF38-47EF-979F-A803E349E38D}"/>
              </a:ext>
            </a:extLst>
          </p:cNvPr>
          <p:cNvSpPr/>
          <p:nvPr/>
        </p:nvSpPr>
        <p:spPr>
          <a:xfrm>
            <a:off x="1255451" y="2007401"/>
            <a:ext cx="406400" cy="42203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04CD4B9-EEDD-47FC-A831-4E75B6DABC7D}"/>
              </a:ext>
            </a:extLst>
          </p:cNvPr>
          <p:cNvCxnSpPr>
            <a:stCxn id="8" idx="6"/>
            <a:endCxn id="15" idx="2"/>
          </p:cNvCxnSpPr>
          <p:nvPr/>
        </p:nvCxnSpPr>
        <p:spPr>
          <a:xfrm>
            <a:off x="921087" y="2218417"/>
            <a:ext cx="33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54C0047-A5FC-40BA-A09D-6A9F0FAC336C}"/>
              </a:ext>
            </a:extLst>
          </p:cNvPr>
          <p:cNvCxnSpPr/>
          <p:nvPr/>
        </p:nvCxnSpPr>
        <p:spPr>
          <a:xfrm>
            <a:off x="1663060" y="2206693"/>
            <a:ext cx="33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60F90AA0-2222-4ACA-815A-770603A169F5}"/>
              </a:ext>
            </a:extLst>
          </p:cNvPr>
          <p:cNvSpPr/>
          <p:nvPr/>
        </p:nvSpPr>
        <p:spPr>
          <a:xfrm>
            <a:off x="514687" y="3078294"/>
            <a:ext cx="406400" cy="4220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6099F11-3845-4F66-94E8-C6378DFBAD52}"/>
              </a:ext>
            </a:extLst>
          </p:cNvPr>
          <p:cNvSpPr/>
          <p:nvPr/>
        </p:nvSpPr>
        <p:spPr>
          <a:xfrm>
            <a:off x="1996215" y="3078294"/>
            <a:ext cx="406400" cy="4220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142FE77-A633-43FD-888C-8E93CBA1DC4F}"/>
              </a:ext>
            </a:extLst>
          </p:cNvPr>
          <p:cNvSpPr/>
          <p:nvPr/>
        </p:nvSpPr>
        <p:spPr>
          <a:xfrm>
            <a:off x="1255451" y="3078294"/>
            <a:ext cx="406400" cy="422031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0194756-859E-41C8-98C4-E4C63143C400}"/>
              </a:ext>
            </a:extLst>
          </p:cNvPr>
          <p:cNvCxnSpPr>
            <a:stCxn id="20" idx="6"/>
            <a:endCxn id="22" idx="2"/>
          </p:cNvCxnSpPr>
          <p:nvPr/>
        </p:nvCxnSpPr>
        <p:spPr>
          <a:xfrm>
            <a:off x="921087" y="3289310"/>
            <a:ext cx="33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58215DF-2D25-4339-902B-FC2F98A8C12E}"/>
              </a:ext>
            </a:extLst>
          </p:cNvPr>
          <p:cNvCxnSpPr/>
          <p:nvPr/>
        </p:nvCxnSpPr>
        <p:spPr>
          <a:xfrm>
            <a:off x="1663060" y="3277586"/>
            <a:ext cx="33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D0C97B2-0479-4BCD-AC40-DE67E839FC6F}"/>
              </a:ext>
            </a:extLst>
          </p:cNvPr>
          <p:cNvSpPr/>
          <p:nvPr/>
        </p:nvSpPr>
        <p:spPr>
          <a:xfrm>
            <a:off x="4030372" y="1927503"/>
            <a:ext cx="7165064" cy="31908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FA90B4A2-4EA8-4853-85FF-225295911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142" y="2054520"/>
            <a:ext cx="5468491" cy="283335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E484C783-C1ED-4181-9BF9-E39E7D114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47" y="5612455"/>
            <a:ext cx="3369918" cy="703967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0F706E8-7F86-4C90-8FA1-619F291CE4A1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2199415" y="4424774"/>
            <a:ext cx="3753085" cy="43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EBB5C1E-0913-4CAC-A674-30DA1263D563}"/>
              </a:ext>
            </a:extLst>
          </p:cNvPr>
          <p:cNvCxnSpPr>
            <a:cxnSpLocks/>
          </p:cNvCxnSpPr>
          <p:nvPr/>
        </p:nvCxnSpPr>
        <p:spPr>
          <a:xfrm>
            <a:off x="2100206" y="5370559"/>
            <a:ext cx="0" cy="28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5AF925B-2B32-4C1A-A8F7-E274771E5BC6}"/>
              </a:ext>
            </a:extLst>
          </p:cNvPr>
          <p:cNvSpPr txBox="1"/>
          <p:nvPr/>
        </p:nvSpPr>
        <p:spPr>
          <a:xfrm>
            <a:off x="7946670" y="5389239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Qe</a:t>
            </a:r>
            <a:r>
              <a:rPr lang="zh-CN" altLang="en-US" dirty="0"/>
              <a:t>函数：</a:t>
            </a:r>
            <a:r>
              <a:rPr lang="zh-CN" altLang="en-US" b="1" dirty="0"/>
              <a:t>预测</a:t>
            </a:r>
            <a:r>
              <a:rPr lang="zh-CN" altLang="en-US" dirty="0"/>
              <a:t>的边属性的概率分布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EBFA2F-7663-47DF-B898-00C52CA44722}"/>
              </a:ext>
            </a:extLst>
          </p:cNvPr>
          <p:cNvSpPr txBox="1"/>
          <p:nvPr/>
        </p:nvSpPr>
        <p:spPr>
          <a:xfrm>
            <a:off x="7947551" y="6258012"/>
            <a:ext cx="306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r>
              <a:rPr lang="zh-CN" altLang="en-US" dirty="0"/>
              <a:t>目标函数：交叉熵损失函数</a:t>
            </a:r>
            <a:endParaRPr lang="zh-CN" altLang="en-US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4856226-DCAA-483B-A883-E517ADAC5A58}"/>
              </a:ext>
            </a:extLst>
          </p:cNvPr>
          <p:cNvSpPr/>
          <p:nvPr/>
        </p:nvSpPr>
        <p:spPr>
          <a:xfrm>
            <a:off x="42811" y="1185584"/>
            <a:ext cx="2289698" cy="742659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102407F-1013-405D-993D-919CCDBDB93E}"/>
              </a:ext>
            </a:extLst>
          </p:cNvPr>
          <p:cNvSpPr/>
          <p:nvPr/>
        </p:nvSpPr>
        <p:spPr>
          <a:xfrm>
            <a:off x="179754" y="1788774"/>
            <a:ext cx="12012246" cy="4979349"/>
          </a:xfrm>
          <a:prstGeom prst="rect">
            <a:avLst/>
          </a:prstGeom>
          <a:noFill/>
          <a:ln w="38100">
            <a:solidFill>
              <a:srgbClr val="0553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05FE168-555F-4708-A876-DA00D1FA3FB5}"/>
              </a:ext>
            </a:extLst>
          </p:cNvPr>
          <p:cNvSpPr txBox="1"/>
          <p:nvPr/>
        </p:nvSpPr>
        <p:spPr>
          <a:xfrm>
            <a:off x="112919" y="1298347"/>
            <a:ext cx="215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边属性差异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656545C-4ECB-44D2-BA7E-3E3130350F46}"/>
              </a:ext>
            </a:extLst>
          </p:cNvPr>
          <p:cNvCxnSpPr/>
          <p:nvPr/>
        </p:nvCxnSpPr>
        <p:spPr>
          <a:xfrm>
            <a:off x="921087" y="3347926"/>
            <a:ext cx="33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3FD89E1-7A80-43FE-B8D9-4C8D0629018E}"/>
              </a:ext>
            </a:extLst>
          </p:cNvPr>
          <p:cNvCxnSpPr/>
          <p:nvPr/>
        </p:nvCxnSpPr>
        <p:spPr>
          <a:xfrm>
            <a:off x="1661851" y="3338177"/>
            <a:ext cx="33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422FD216-8816-40B9-80AD-DCF739A011D6}"/>
              </a:ext>
            </a:extLst>
          </p:cNvPr>
          <p:cNvSpPr/>
          <p:nvPr/>
        </p:nvSpPr>
        <p:spPr>
          <a:xfrm>
            <a:off x="4610931" y="5704313"/>
            <a:ext cx="373525" cy="383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E185B1C-9EB8-4CCE-83F1-650547F1FECD}"/>
              </a:ext>
            </a:extLst>
          </p:cNvPr>
          <p:cNvCxnSpPr>
            <a:stCxn id="13" idx="2"/>
          </p:cNvCxnSpPr>
          <p:nvPr/>
        </p:nvCxnSpPr>
        <p:spPr>
          <a:xfrm flipH="1" flipV="1">
            <a:off x="4009147" y="5871351"/>
            <a:ext cx="601784" cy="2464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BF8DCA2-18A0-4973-9D2C-0491CC5EE157}"/>
              </a:ext>
            </a:extLst>
          </p:cNvPr>
          <p:cNvCxnSpPr/>
          <p:nvPr/>
        </p:nvCxnSpPr>
        <p:spPr>
          <a:xfrm flipH="1" flipV="1">
            <a:off x="4009147" y="5986600"/>
            <a:ext cx="601784" cy="2464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B93AB8D-BDB9-4D5C-A8A3-28AA1A6F4234}"/>
              </a:ext>
            </a:extLst>
          </p:cNvPr>
          <p:cNvCxnSpPr/>
          <p:nvPr/>
        </p:nvCxnSpPr>
        <p:spPr>
          <a:xfrm flipH="1" flipV="1">
            <a:off x="4059894" y="5731645"/>
            <a:ext cx="601784" cy="2464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C70F248-3791-4666-BCCD-FDB915407031}"/>
              </a:ext>
            </a:extLst>
          </p:cNvPr>
          <p:cNvCxnSpPr>
            <a:stCxn id="13" idx="7"/>
          </p:cNvCxnSpPr>
          <p:nvPr/>
        </p:nvCxnSpPr>
        <p:spPr>
          <a:xfrm>
            <a:off x="4929755" y="5760455"/>
            <a:ext cx="525238" cy="23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501D23F-6883-4480-9B49-080968734295}"/>
              </a:ext>
            </a:extLst>
          </p:cNvPr>
          <p:cNvCxnSpPr/>
          <p:nvPr/>
        </p:nvCxnSpPr>
        <p:spPr>
          <a:xfrm>
            <a:off x="4950096" y="5987339"/>
            <a:ext cx="525238" cy="231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D88208C-FE5C-4359-ADA4-954AB8C8440A}"/>
              </a:ext>
            </a:extLst>
          </p:cNvPr>
          <p:cNvSpPr txBox="1"/>
          <p:nvPr/>
        </p:nvSpPr>
        <p:spPr>
          <a:xfrm>
            <a:off x="5722876" y="5757381"/>
            <a:ext cx="2073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03A4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Mt-s</a:t>
            </a:r>
            <a:r>
              <a:rPr lang="zh-CN" altLang="en-US" sz="140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40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red | u</a:t>
            </a:r>
            <a:r>
              <a:rPr lang="zh-CN" altLang="en-US" sz="140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140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=0.4</a:t>
            </a:r>
            <a:endParaRPr lang="zh-CN" altLang="en-US" sz="1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281DB0C-E9CE-495C-B1DA-426B48C125C0}"/>
              </a:ext>
            </a:extLst>
          </p:cNvPr>
          <p:cNvSpPr txBox="1"/>
          <p:nvPr/>
        </p:nvSpPr>
        <p:spPr>
          <a:xfrm>
            <a:off x="7946670" y="5819148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</a:t>
            </a:r>
            <a:r>
              <a:rPr lang="en-US" altLang="zh-CN" dirty="0"/>
              <a:t>(</a:t>
            </a:r>
            <a:r>
              <a:rPr lang="en-US" altLang="zh-CN" dirty="0" err="1"/>
              <a:t>y|u</a:t>
            </a:r>
            <a:r>
              <a:rPr lang="en-US" altLang="zh-CN" dirty="0"/>
              <a:t>)</a:t>
            </a:r>
            <a:r>
              <a:rPr lang="zh-CN" altLang="en-US" dirty="0"/>
              <a:t>函数：</a:t>
            </a:r>
            <a:r>
              <a:rPr lang="zh-CN" altLang="en-US" b="1" dirty="0"/>
              <a:t>真实</a:t>
            </a:r>
            <a:r>
              <a:rPr lang="zh-CN" altLang="en-US" dirty="0"/>
              <a:t>的边属性的概率分布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62F924F-938F-4C82-BCE8-DEFC866DDADD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2199415" y="4437212"/>
            <a:ext cx="6807349" cy="402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C5BE7DF3-7F40-4D81-A593-9FA869D519EC}"/>
              </a:ext>
            </a:extLst>
          </p:cNvPr>
          <p:cNvSpPr/>
          <p:nvPr/>
        </p:nvSpPr>
        <p:spPr>
          <a:xfrm>
            <a:off x="5887090" y="2649582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5E5ABDB-3196-4FC3-A200-6624187C9D98}"/>
              </a:ext>
            </a:extLst>
          </p:cNvPr>
          <p:cNvSpPr/>
          <p:nvPr/>
        </p:nvSpPr>
        <p:spPr>
          <a:xfrm>
            <a:off x="5889304" y="2955994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6C2A6410-39F9-40C4-B97C-15168848B912}"/>
              </a:ext>
            </a:extLst>
          </p:cNvPr>
          <p:cNvSpPr/>
          <p:nvPr/>
        </p:nvSpPr>
        <p:spPr>
          <a:xfrm>
            <a:off x="5885207" y="3287563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C159B96-77DC-42B8-85A8-8DF55D0CD249}"/>
              </a:ext>
            </a:extLst>
          </p:cNvPr>
          <p:cNvSpPr/>
          <p:nvPr/>
        </p:nvSpPr>
        <p:spPr>
          <a:xfrm>
            <a:off x="5897265" y="3587624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47236FC-2B50-4E72-9A00-E29619C73510}"/>
              </a:ext>
            </a:extLst>
          </p:cNvPr>
          <p:cNvSpPr/>
          <p:nvPr/>
        </p:nvSpPr>
        <p:spPr>
          <a:xfrm>
            <a:off x="5889305" y="3924852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AB121FAC-E98B-436D-8017-3960900E38C9}"/>
              </a:ext>
            </a:extLst>
          </p:cNvPr>
          <p:cNvSpPr/>
          <p:nvPr/>
        </p:nvSpPr>
        <p:spPr>
          <a:xfrm>
            <a:off x="5897265" y="4219254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46BB19C8-8E0C-4D4B-98AA-6BBF9258E9F3}"/>
              </a:ext>
            </a:extLst>
          </p:cNvPr>
          <p:cNvSpPr/>
          <p:nvPr/>
        </p:nvSpPr>
        <p:spPr>
          <a:xfrm>
            <a:off x="8934678" y="2681413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500869C5-89B0-4DE4-9C24-431E6CF16C7D}"/>
              </a:ext>
            </a:extLst>
          </p:cNvPr>
          <p:cNvSpPr/>
          <p:nvPr/>
        </p:nvSpPr>
        <p:spPr>
          <a:xfrm>
            <a:off x="8936892" y="2987825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51353E1-C263-46E7-9696-86BBEC5ADD82}"/>
              </a:ext>
            </a:extLst>
          </p:cNvPr>
          <p:cNvSpPr/>
          <p:nvPr/>
        </p:nvSpPr>
        <p:spPr>
          <a:xfrm>
            <a:off x="8932795" y="3319394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5E5AC24-C27A-4520-BF46-80750D6537A4}"/>
              </a:ext>
            </a:extLst>
          </p:cNvPr>
          <p:cNvSpPr/>
          <p:nvPr/>
        </p:nvSpPr>
        <p:spPr>
          <a:xfrm>
            <a:off x="8944853" y="3619455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82435EA-B499-41BC-B292-4AB184124CAE}"/>
              </a:ext>
            </a:extLst>
          </p:cNvPr>
          <p:cNvSpPr/>
          <p:nvPr/>
        </p:nvSpPr>
        <p:spPr>
          <a:xfrm>
            <a:off x="8936893" y="3956683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BAE98488-0C95-424B-B439-2DE9A1839BEA}"/>
              </a:ext>
            </a:extLst>
          </p:cNvPr>
          <p:cNvSpPr/>
          <p:nvPr/>
        </p:nvSpPr>
        <p:spPr>
          <a:xfrm>
            <a:off x="8944853" y="4251085"/>
            <a:ext cx="120993" cy="134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FA6CBED-CC4D-4B00-B6BC-469895F7A814}"/>
              </a:ext>
            </a:extLst>
          </p:cNvPr>
          <p:cNvSpPr/>
          <p:nvPr/>
        </p:nvSpPr>
        <p:spPr>
          <a:xfrm>
            <a:off x="5815717" y="2604487"/>
            <a:ext cx="273566" cy="1820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FD4B3F9-9C70-4856-901B-C9BA989AC591}"/>
              </a:ext>
            </a:extLst>
          </p:cNvPr>
          <p:cNvCxnSpPr>
            <a:cxnSpLocks/>
            <a:stCxn id="81" idx="0"/>
          </p:cNvCxnSpPr>
          <p:nvPr/>
        </p:nvCxnSpPr>
        <p:spPr>
          <a:xfrm flipH="1" flipV="1">
            <a:off x="5948241" y="2270498"/>
            <a:ext cx="4259" cy="33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3128C02D-B2DF-4B68-BD7A-B886D325C8AB}"/>
              </a:ext>
            </a:extLst>
          </p:cNvPr>
          <p:cNvSpPr/>
          <p:nvPr/>
        </p:nvSpPr>
        <p:spPr>
          <a:xfrm>
            <a:off x="8869981" y="2616925"/>
            <a:ext cx="273566" cy="1820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5B3E202-0990-4710-8C92-B1DDEC7FA7BC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9002505" y="2282936"/>
            <a:ext cx="4259" cy="333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506A973E-01C0-422B-879F-E8A913DD0EAC}"/>
              </a:ext>
            </a:extLst>
          </p:cNvPr>
          <p:cNvSpPr txBox="1"/>
          <p:nvPr/>
        </p:nvSpPr>
        <p:spPr>
          <a:xfrm>
            <a:off x="5632783" y="2084669"/>
            <a:ext cx="6511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/>
              <a:t>边属性</a:t>
            </a:r>
            <a:r>
              <a:rPr lang="en-US" altLang="zh-CN" sz="700" b="1" dirty="0"/>
              <a:t>label</a:t>
            </a:r>
            <a:endParaRPr lang="zh-CN" altLang="en-US" sz="7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8FAE059-090B-48B6-9BE1-CFA7FF7356C3}"/>
              </a:ext>
            </a:extLst>
          </p:cNvPr>
          <p:cNvSpPr txBox="1"/>
          <p:nvPr/>
        </p:nvSpPr>
        <p:spPr>
          <a:xfrm>
            <a:off x="8667721" y="2073198"/>
            <a:ext cx="6511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/>
              <a:t>边属性</a:t>
            </a:r>
            <a:r>
              <a:rPr lang="en-US" altLang="zh-CN" sz="700" b="1" dirty="0"/>
              <a:t>label</a:t>
            </a:r>
            <a:endParaRPr lang="zh-CN" altLang="en-US" sz="700" b="1" dirty="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A384D2FC-995A-42F4-BB37-EB8C23DDB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65" y="4912297"/>
            <a:ext cx="3561636" cy="496823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75E65423-28C2-4CBD-8AA7-7F0C1426C368}"/>
              </a:ext>
            </a:extLst>
          </p:cNvPr>
          <p:cNvSpPr txBox="1"/>
          <p:nvPr/>
        </p:nvSpPr>
        <p:spPr>
          <a:xfrm>
            <a:off x="1458651" y="6439975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Loss=</a:t>
            </a:r>
            <a:r>
              <a:rPr lang="zh-CN" altLang="en-US" dirty="0"/>
              <a:t>边属性差异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80F1283F-AFAC-42FD-960C-E212BAAD9E26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100206" y="6316422"/>
            <a:ext cx="0" cy="15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D53DD38-23D7-45D0-8F3D-1752BFF0A0A0}"/>
              </a:ext>
            </a:extLst>
          </p:cNvPr>
          <p:cNvSpPr/>
          <p:nvPr/>
        </p:nvSpPr>
        <p:spPr>
          <a:xfrm>
            <a:off x="1739482" y="4912297"/>
            <a:ext cx="1066242" cy="458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631CCB6-4A41-4B7D-BB87-9BEC3CC631F5}"/>
              </a:ext>
            </a:extLst>
          </p:cNvPr>
          <p:cNvCxnSpPr>
            <a:cxnSpLocks/>
          </p:cNvCxnSpPr>
          <p:nvPr/>
        </p:nvCxnSpPr>
        <p:spPr>
          <a:xfrm>
            <a:off x="2805723" y="5389239"/>
            <a:ext cx="3876431" cy="367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66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33" y="-4698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811591" y="404780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07095" y="404780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源图编码器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18502" y="388439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交叉图注意力机制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44714" y="383292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属性限制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0277495" y="116987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D6DD56-06D6-43DD-AACE-637EC40894E9}"/>
              </a:ext>
            </a:extLst>
          </p:cNvPr>
          <p:cNvSpPr txBox="1"/>
          <p:nvPr/>
        </p:nvSpPr>
        <p:spPr>
          <a:xfrm>
            <a:off x="9252608" y="337162"/>
            <a:ext cx="234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目标图散度计算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1C13507-61D4-4D8F-8B97-5F111D206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110" y="4777846"/>
            <a:ext cx="4610100" cy="4667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898866E-6661-4440-A535-71C3911D1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816" y="1166693"/>
            <a:ext cx="4423874" cy="335690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729937D-14D5-4506-8149-FE9489C96F52}"/>
              </a:ext>
            </a:extLst>
          </p:cNvPr>
          <p:cNvCxnSpPr>
            <a:cxnSpLocks/>
          </p:cNvCxnSpPr>
          <p:nvPr/>
        </p:nvCxnSpPr>
        <p:spPr>
          <a:xfrm>
            <a:off x="4673600" y="4376615"/>
            <a:ext cx="0" cy="49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8C0D293-C7F2-4C66-8756-291C7A93722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847286" y="4353169"/>
            <a:ext cx="920874" cy="42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7066861-92CB-4EAE-8029-89396AC616DB}"/>
              </a:ext>
            </a:extLst>
          </p:cNvPr>
          <p:cNvCxnSpPr>
            <a:cxnSpLocks/>
          </p:cNvCxnSpPr>
          <p:nvPr/>
        </p:nvCxnSpPr>
        <p:spPr>
          <a:xfrm>
            <a:off x="6861908" y="4376615"/>
            <a:ext cx="482806" cy="401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733CEEF-9408-46E8-9C9F-96FF8EA714F6}"/>
              </a:ext>
            </a:extLst>
          </p:cNvPr>
          <p:cNvCxnSpPr>
            <a:cxnSpLocks/>
            <a:stCxn id="26" idx="2"/>
            <a:endCxn id="34" idx="0"/>
          </p:cNvCxnSpPr>
          <p:nvPr/>
        </p:nvCxnSpPr>
        <p:spPr>
          <a:xfrm>
            <a:off x="5768160" y="5244571"/>
            <a:ext cx="1780" cy="386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F5C1D0D-AB58-4419-9425-35BE9CD4B8FB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 flipH="1">
            <a:off x="4016952" y="5244571"/>
            <a:ext cx="1751208" cy="46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B78F21F-0043-474C-BCC7-182B4C4ACA06}"/>
              </a:ext>
            </a:extLst>
          </p:cNvPr>
          <p:cNvCxnSpPr>
            <a:cxnSpLocks/>
            <a:stCxn id="26" idx="2"/>
            <a:endCxn id="43" idx="0"/>
          </p:cNvCxnSpPr>
          <p:nvPr/>
        </p:nvCxnSpPr>
        <p:spPr>
          <a:xfrm>
            <a:off x="5768160" y="5244571"/>
            <a:ext cx="1920219" cy="457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AADE320-0FE3-47F0-B467-8446B39833AC}"/>
              </a:ext>
            </a:extLst>
          </p:cNvPr>
          <p:cNvSpPr txBox="1"/>
          <p:nvPr/>
        </p:nvSpPr>
        <p:spPr>
          <a:xfrm>
            <a:off x="5215942" y="56306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结构差异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75D4D9-B6FB-4866-9D30-2196983A75EF}"/>
              </a:ext>
            </a:extLst>
          </p:cNvPr>
          <p:cNvSpPr txBox="1"/>
          <p:nvPr/>
        </p:nvSpPr>
        <p:spPr>
          <a:xfrm>
            <a:off x="3232122" y="57131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节点属性差异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81C4C27-C505-46E2-9D3B-99F38BCB7B45}"/>
              </a:ext>
            </a:extLst>
          </p:cNvPr>
          <p:cNvSpPr txBox="1"/>
          <p:nvPr/>
        </p:nvSpPr>
        <p:spPr>
          <a:xfrm>
            <a:off x="7018965" y="570210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边属性差异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03DEDA7-F971-46B2-9E46-1AA14527D944}"/>
              </a:ext>
            </a:extLst>
          </p:cNvPr>
          <p:cNvSpPr txBox="1"/>
          <p:nvPr/>
        </p:nvSpPr>
        <p:spPr>
          <a:xfrm>
            <a:off x="2085334" y="644332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本节点属性差异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4110E8E-637B-44F0-98D9-4C53BA00C312}"/>
              </a:ext>
            </a:extLst>
          </p:cNvPr>
          <p:cNvSpPr txBox="1"/>
          <p:nvPr/>
        </p:nvSpPr>
        <p:spPr>
          <a:xfrm>
            <a:off x="3805026" y="6412327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邻接节点属性差异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0903FE1-EE67-4698-B7AB-07A5BBD8B3AB}"/>
              </a:ext>
            </a:extLst>
          </p:cNvPr>
          <p:cNvSpPr txBox="1"/>
          <p:nvPr/>
        </p:nvSpPr>
        <p:spPr>
          <a:xfrm>
            <a:off x="5995993" y="64207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本边属性差异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B4C93FA-672F-47EF-A859-D92BF8397DE5}"/>
              </a:ext>
            </a:extLst>
          </p:cNvPr>
          <p:cNvSpPr txBox="1"/>
          <p:nvPr/>
        </p:nvSpPr>
        <p:spPr>
          <a:xfrm>
            <a:off x="7904389" y="63758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邻接边属性差异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23EA685-8972-4E03-B490-B29BD232B0AE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 flipH="1">
            <a:off x="2985581" y="6082457"/>
            <a:ext cx="1031371" cy="36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78A13CE-3B59-4D19-97B9-1041130C9D59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>
            <a:off x="4016952" y="6082457"/>
            <a:ext cx="823775" cy="32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97F5729-2170-41C5-A705-1032779411AB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797437" y="6071439"/>
            <a:ext cx="890942" cy="33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FE6A713-9ED9-464E-AB3E-18EF52835E3D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>
            <a:off x="7688379" y="6071439"/>
            <a:ext cx="1116257" cy="30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C51F61E-05D5-4072-8B99-B94C0F9B0215}"/>
              </a:ext>
            </a:extLst>
          </p:cNvPr>
          <p:cNvSpPr txBox="1"/>
          <p:nvPr/>
        </p:nvSpPr>
        <p:spPr>
          <a:xfrm>
            <a:off x="1146575" y="48074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坐标系空间中的坐标：</a:t>
            </a:r>
          </a:p>
        </p:txBody>
      </p:sp>
    </p:spTree>
    <p:extLst>
      <p:ext uri="{BB962C8B-B14F-4D97-AF65-F5344CB8AC3E}">
        <p14:creationId xmlns:p14="http://schemas.microsoft.com/office/powerpoint/2010/main" val="172468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608705" y="1993265"/>
            <a:ext cx="4975225" cy="2870835"/>
            <a:chOff x="3646028" y="1988840"/>
            <a:chExt cx="3823117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3646028" y="3238240"/>
              <a:ext cx="3823117" cy="75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03. evaluation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1572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22" y="0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982111" y="321901"/>
            <a:ext cx="164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55808" y="361089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聚类测试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1243" y="384786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对比测试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514624" y="1175657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402008-C35C-4419-9D59-EE835CFE0A78}"/>
              </a:ext>
            </a:extLst>
          </p:cNvPr>
          <p:cNvSpPr txBox="1"/>
          <p:nvPr/>
        </p:nvSpPr>
        <p:spPr>
          <a:xfrm>
            <a:off x="9420650" y="384786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维度抽样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5DC5EB5-459C-4866-9140-888D9DE73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577908"/>
            <a:ext cx="12192000" cy="245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86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22" y="0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982111" y="321901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55808" y="361089"/>
            <a:ext cx="234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聚类测试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1243" y="384786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对比测试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4322172" y="1174005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402008-C35C-4419-9D59-EE835CFE0A78}"/>
              </a:ext>
            </a:extLst>
          </p:cNvPr>
          <p:cNvSpPr txBox="1"/>
          <p:nvPr/>
        </p:nvSpPr>
        <p:spPr>
          <a:xfrm>
            <a:off x="9420650" y="384786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维度抽样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36E6D56-8C84-4D32-BEE4-86A45300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54" y="1352108"/>
            <a:ext cx="4582519" cy="43961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263FCE-A6EA-4A46-80DA-0060FEDCB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83" y="2575266"/>
            <a:ext cx="5818389" cy="243017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300AB78-5DCE-402A-BBF9-7973B0A3D9CA}"/>
              </a:ext>
            </a:extLst>
          </p:cNvPr>
          <p:cNvSpPr txBox="1"/>
          <p:nvPr/>
        </p:nvSpPr>
        <p:spPr>
          <a:xfrm>
            <a:off x="1805040" y="5109807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图数据集的统计信息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57D158-3774-4DDC-B5D5-50E1E9E38685}"/>
              </a:ext>
            </a:extLst>
          </p:cNvPr>
          <p:cNvSpPr txBox="1"/>
          <p:nvPr/>
        </p:nvSpPr>
        <p:spPr>
          <a:xfrm>
            <a:off x="8383346" y="5928990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每对图的欧氏距离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57821E2-FD30-4C59-9C1F-D6179B63FD24}"/>
              </a:ext>
            </a:extLst>
          </p:cNvPr>
          <p:cNvSpPr/>
          <p:nvPr/>
        </p:nvSpPr>
        <p:spPr>
          <a:xfrm>
            <a:off x="7807226" y="2188308"/>
            <a:ext cx="639312" cy="6174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07103E-1F68-4DCE-B6DD-4222F5A9D3C9}"/>
              </a:ext>
            </a:extLst>
          </p:cNvPr>
          <p:cNvSpPr/>
          <p:nvPr/>
        </p:nvSpPr>
        <p:spPr>
          <a:xfrm>
            <a:off x="9581662" y="3915508"/>
            <a:ext cx="742462" cy="6252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80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22" y="0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982111" y="321901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55808" y="361089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聚类测试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1243" y="384786"/>
            <a:ext cx="234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对比测试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7198234" y="1175657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402008-C35C-4419-9D59-EE835CFE0A78}"/>
              </a:ext>
            </a:extLst>
          </p:cNvPr>
          <p:cNvSpPr txBox="1"/>
          <p:nvPr/>
        </p:nvSpPr>
        <p:spPr>
          <a:xfrm>
            <a:off x="9420650" y="384786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维度抽样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45DCAA-5528-4236-9872-283C3BF35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61" y="1804208"/>
            <a:ext cx="10449169" cy="432759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42B0327-6597-49FA-9B57-278FBA6D96C8}"/>
              </a:ext>
            </a:extLst>
          </p:cNvPr>
          <p:cNvSpPr/>
          <p:nvPr/>
        </p:nvSpPr>
        <p:spPr>
          <a:xfrm>
            <a:off x="6494585" y="4173415"/>
            <a:ext cx="1266092" cy="586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28E986-CBDE-482A-B3FE-3FD46FD593C3}"/>
              </a:ext>
            </a:extLst>
          </p:cNvPr>
          <p:cNvSpPr/>
          <p:nvPr/>
        </p:nvSpPr>
        <p:spPr>
          <a:xfrm>
            <a:off x="6494585" y="5466861"/>
            <a:ext cx="1266092" cy="586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C345A7-D346-48ED-803F-708127B45B09}"/>
              </a:ext>
            </a:extLst>
          </p:cNvPr>
          <p:cNvSpPr/>
          <p:nvPr/>
        </p:nvSpPr>
        <p:spPr>
          <a:xfrm>
            <a:off x="7794413" y="5208954"/>
            <a:ext cx="1266092" cy="257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233DCA-8A42-40CE-B66D-55E0A219F73F}"/>
              </a:ext>
            </a:extLst>
          </p:cNvPr>
          <p:cNvSpPr/>
          <p:nvPr/>
        </p:nvSpPr>
        <p:spPr>
          <a:xfrm>
            <a:off x="7807177" y="4443045"/>
            <a:ext cx="1266092" cy="257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5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04" y="-234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矩形 2"/>
          <p:cNvSpPr/>
          <p:nvPr/>
        </p:nvSpPr>
        <p:spPr>
          <a:xfrm>
            <a:off x="-219216" y="-71754"/>
            <a:ext cx="12733161" cy="1511300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19906" y="299608"/>
            <a:ext cx="39833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 contents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380478" y="2728649"/>
            <a:ext cx="3851177" cy="639983"/>
            <a:chOff x="1343472" y="2420888"/>
            <a:chExt cx="3850981" cy="639812"/>
          </a:xfrm>
        </p:grpSpPr>
        <p:sp>
          <p:nvSpPr>
            <p:cNvPr id="5" name="矩形 4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46259" y="2463800"/>
              <a:ext cx="632955" cy="521831"/>
            </a:xfrm>
            <a:prstGeom prst="rect">
              <a:avLst/>
            </a:prstGeom>
            <a:solidFill>
              <a:srgbClr val="0553A7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19536" y="2420888"/>
              <a:ext cx="2972089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919536" y="2484985"/>
              <a:ext cx="3274917" cy="521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80564" y="3617921"/>
            <a:ext cx="3240361" cy="639813"/>
            <a:chOff x="1343472" y="2420888"/>
            <a:chExt cx="3240360" cy="639812"/>
          </a:xfrm>
        </p:grpSpPr>
        <p:sp>
          <p:nvSpPr>
            <p:cNvPr id="12" name="矩形 11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87412" y="2476768"/>
              <a:ext cx="1842134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METHOD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80564" y="4519621"/>
            <a:ext cx="3435898" cy="639813"/>
            <a:chOff x="1343472" y="2420888"/>
            <a:chExt cx="3240360" cy="639812"/>
          </a:xfrm>
        </p:grpSpPr>
        <p:sp>
          <p:nvSpPr>
            <p:cNvPr id="17" name="矩形 16"/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076262" y="2464068"/>
              <a:ext cx="2464434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EVALUATION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五角星 7"/>
          <p:cNvSpPr/>
          <p:nvPr/>
        </p:nvSpPr>
        <p:spPr>
          <a:xfrm>
            <a:off x="7816462" y="3679879"/>
            <a:ext cx="648335" cy="57594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1907CEF-B1F9-4F1D-95F9-79EB1213EFCD}"/>
              </a:ext>
            </a:extLst>
          </p:cNvPr>
          <p:cNvGrpSpPr/>
          <p:nvPr/>
        </p:nvGrpSpPr>
        <p:grpSpPr>
          <a:xfrm>
            <a:off x="4380564" y="5359757"/>
            <a:ext cx="3435898" cy="997288"/>
            <a:chOff x="1343472" y="2420888"/>
            <a:chExt cx="3240360" cy="99728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6EA1991-427E-42EE-877A-9C834658E3D9}"/>
                </a:ext>
              </a:extLst>
            </p:cNvPr>
            <p:cNvSpPr/>
            <p:nvPr/>
          </p:nvSpPr>
          <p:spPr>
            <a:xfrm>
              <a:off x="1343472" y="2420888"/>
              <a:ext cx="612328" cy="612328"/>
            </a:xfrm>
            <a:prstGeom prst="rect">
              <a:avLst/>
            </a:prstGeom>
            <a:solidFill>
              <a:srgbClr val="055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79583B5-9681-4D82-A258-59E7A6F5F214}"/>
                </a:ext>
              </a:extLst>
            </p:cNvPr>
            <p:cNvSpPr txBox="1"/>
            <p:nvPr/>
          </p:nvSpPr>
          <p:spPr>
            <a:xfrm>
              <a:off x="1346259" y="2463800"/>
              <a:ext cx="632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09175BB-3894-4E9D-948B-3CE3D5E396DC}"/>
                </a:ext>
              </a:extLst>
            </p:cNvPr>
            <p:cNvSpPr/>
            <p:nvPr/>
          </p:nvSpPr>
          <p:spPr>
            <a:xfrm>
              <a:off x="1919536" y="2420888"/>
              <a:ext cx="2664296" cy="6398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B866973-27A0-404E-85C4-9EB9F837ADCE}"/>
                </a:ext>
              </a:extLst>
            </p:cNvPr>
            <p:cNvSpPr txBox="1"/>
            <p:nvPr/>
          </p:nvSpPr>
          <p:spPr>
            <a:xfrm>
              <a:off x="2076262" y="2464068"/>
              <a:ext cx="2464434" cy="95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CONCLUSION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22" y="0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982111" y="321901"/>
            <a:ext cx="164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对齐测试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55808" y="361089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聚类测试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1243" y="384786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对比测试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0074295" y="1175657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402008-C35C-4419-9D59-EE835CFE0A78}"/>
              </a:ext>
            </a:extLst>
          </p:cNvPr>
          <p:cNvSpPr txBox="1"/>
          <p:nvPr/>
        </p:nvSpPr>
        <p:spPr>
          <a:xfrm>
            <a:off x="9420650" y="384786"/>
            <a:ext cx="2340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维度抽样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048378-5214-457C-BCB1-35903224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511" y="2220175"/>
            <a:ext cx="5758169" cy="38412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06B4FB9-B25A-498F-A4A6-5E7648449940}"/>
              </a:ext>
            </a:extLst>
          </p:cNvPr>
          <p:cNvSpPr txBox="1"/>
          <p:nvPr/>
        </p:nvSpPr>
        <p:spPr>
          <a:xfrm>
            <a:off x="2485293" y="1607787"/>
            <a:ext cx="5416062" cy="36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选取多少个源图对图分类效果最好？</a:t>
            </a:r>
          </a:p>
        </p:txBody>
      </p:sp>
    </p:spTree>
    <p:extLst>
      <p:ext uri="{BB962C8B-B14F-4D97-AF65-F5344CB8AC3E}">
        <p14:creationId xmlns:p14="http://schemas.microsoft.com/office/powerpoint/2010/main" val="1903020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644265" y="1993265"/>
            <a:ext cx="6046470" cy="2870835"/>
            <a:chOff x="3646028" y="1988840"/>
            <a:chExt cx="4646295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3646028" y="3238520"/>
              <a:ext cx="4646295" cy="75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04. conclusion</a:t>
              </a:r>
              <a:endPara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2980" y="1136650"/>
            <a:ext cx="14859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07474" y="621665"/>
            <a:ext cx="8573511" cy="271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本方法通过目标图图和不同源图的差异来表示图，在图族上提供了一个强大的嵌入空间。</a:t>
            </a:r>
            <a:endParaRPr lang="en-US" altLang="zh-CN" sz="240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303A4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未来期望：</a:t>
            </a:r>
            <a:endParaRPr lang="en-US" altLang="zh-CN" sz="2400" dirty="0">
              <a:solidFill>
                <a:srgbClr val="303A4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303A4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303A4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、提高源图的选择的方法</a:t>
            </a:r>
            <a:endParaRPr lang="en-US" altLang="zh-CN" sz="2400" dirty="0">
              <a:solidFill>
                <a:srgbClr val="303A4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303A4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303A4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2400" b="0" i="0" dirty="0">
                <a:solidFill>
                  <a:srgbClr val="303A4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改进编码器和注意力模型的体系结构</a:t>
            </a:r>
            <a:endParaRPr lang="en-US" altLang="zh-CN" sz="2400" b="0" i="0" dirty="0">
              <a:solidFill>
                <a:srgbClr val="303A4E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303A4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303A4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、提高模型的可解释性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9" y="-12299"/>
            <a:ext cx="12274379" cy="68483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57150" y="1826823"/>
            <a:ext cx="12306300" cy="32043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575382" y="3298077"/>
            <a:ext cx="704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敬请老师批评指正！</a:t>
            </a:r>
          </a:p>
        </p:txBody>
      </p:sp>
      <p:sp>
        <p:nvSpPr>
          <p:cNvPr id="31" name="AutoShape 3"/>
          <p:cNvSpPr>
            <a:spLocks noChangeAspect="1" noChangeArrowheads="1" noTextEdit="1"/>
          </p:cNvSpPr>
          <p:nvPr/>
        </p:nvSpPr>
        <p:spPr bwMode="auto">
          <a:xfrm>
            <a:off x="2855640" y="7317432"/>
            <a:ext cx="3568700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5"/>
          <p:cNvSpPr>
            <a:spLocks noEditPoints="1"/>
          </p:cNvSpPr>
          <p:nvPr/>
        </p:nvSpPr>
        <p:spPr bwMode="auto">
          <a:xfrm>
            <a:off x="9501825" y="5210629"/>
            <a:ext cx="2400321" cy="1884136"/>
          </a:xfrm>
          <a:custGeom>
            <a:avLst/>
            <a:gdLst>
              <a:gd name="T0" fmla="*/ 534 w 2878"/>
              <a:gd name="T1" fmla="*/ 1131 h 2253"/>
              <a:gd name="T2" fmla="*/ 534 w 2878"/>
              <a:gd name="T3" fmla="*/ 1973 h 2253"/>
              <a:gd name="T4" fmla="*/ 1439 w 2878"/>
              <a:gd name="T5" fmla="*/ 2253 h 2253"/>
              <a:gd name="T6" fmla="*/ 2344 w 2878"/>
              <a:gd name="T7" fmla="*/ 1973 h 2253"/>
              <a:gd name="T8" fmla="*/ 2344 w 2878"/>
              <a:gd name="T9" fmla="*/ 1131 h 2253"/>
              <a:gd name="T10" fmla="*/ 1439 w 2878"/>
              <a:gd name="T11" fmla="*/ 1611 h 2253"/>
              <a:gd name="T12" fmla="*/ 534 w 2878"/>
              <a:gd name="T13" fmla="*/ 1131 h 2253"/>
              <a:gd name="T14" fmla="*/ 2706 w 2878"/>
              <a:gd name="T15" fmla="*/ 1195 h 2253"/>
              <a:gd name="T16" fmla="*/ 2706 w 2878"/>
              <a:gd name="T17" fmla="*/ 805 h 2253"/>
              <a:gd name="T18" fmla="*/ 2878 w 2878"/>
              <a:gd name="T19" fmla="*/ 724 h 2253"/>
              <a:gd name="T20" fmla="*/ 1439 w 2878"/>
              <a:gd name="T21" fmla="*/ 0 h 2253"/>
              <a:gd name="T22" fmla="*/ 0 w 2878"/>
              <a:gd name="T23" fmla="*/ 715 h 2253"/>
              <a:gd name="T24" fmla="*/ 1439 w 2878"/>
              <a:gd name="T25" fmla="*/ 1430 h 2253"/>
              <a:gd name="T26" fmla="*/ 2525 w 2878"/>
              <a:gd name="T27" fmla="*/ 887 h 2253"/>
              <a:gd name="T28" fmla="*/ 2525 w 2878"/>
              <a:gd name="T29" fmla="*/ 1185 h 2253"/>
              <a:gd name="T30" fmla="*/ 2434 w 2878"/>
              <a:gd name="T31" fmla="*/ 1339 h 2253"/>
              <a:gd name="T32" fmla="*/ 2615 w 2878"/>
              <a:gd name="T33" fmla="*/ 1520 h 2253"/>
              <a:gd name="T34" fmla="*/ 2796 w 2878"/>
              <a:gd name="T35" fmla="*/ 1339 h 2253"/>
              <a:gd name="T36" fmla="*/ 2706 w 2878"/>
              <a:gd name="T37" fmla="*/ 1195 h 2253"/>
              <a:gd name="T38" fmla="*/ 2706 w 2878"/>
              <a:gd name="T39" fmla="*/ 1195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878" h="2253">
                <a:moveTo>
                  <a:pt x="534" y="1131"/>
                </a:moveTo>
                <a:cubicBezTo>
                  <a:pt x="534" y="1973"/>
                  <a:pt x="534" y="1973"/>
                  <a:pt x="534" y="1973"/>
                </a:cubicBezTo>
                <a:cubicBezTo>
                  <a:pt x="778" y="2145"/>
                  <a:pt x="1095" y="2253"/>
                  <a:pt x="1439" y="2253"/>
                </a:cubicBezTo>
                <a:cubicBezTo>
                  <a:pt x="1783" y="2253"/>
                  <a:pt x="2100" y="2145"/>
                  <a:pt x="2344" y="1973"/>
                </a:cubicBezTo>
                <a:cubicBezTo>
                  <a:pt x="2344" y="1131"/>
                  <a:pt x="2344" y="1131"/>
                  <a:pt x="2344" y="1131"/>
                </a:cubicBezTo>
                <a:cubicBezTo>
                  <a:pt x="1439" y="1611"/>
                  <a:pt x="1439" y="1611"/>
                  <a:pt x="1439" y="1611"/>
                </a:cubicBezTo>
                <a:cubicBezTo>
                  <a:pt x="534" y="1131"/>
                  <a:pt x="534" y="1131"/>
                  <a:pt x="534" y="1131"/>
                </a:cubicBezTo>
                <a:close/>
                <a:moveTo>
                  <a:pt x="2706" y="1195"/>
                </a:moveTo>
                <a:cubicBezTo>
                  <a:pt x="2706" y="805"/>
                  <a:pt x="2706" y="805"/>
                  <a:pt x="2706" y="805"/>
                </a:cubicBezTo>
                <a:cubicBezTo>
                  <a:pt x="2878" y="724"/>
                  <a:pt x="2878" y="724"/>
                  <a:pt x="2878" y="724"/>
                </a:cubicBezTo>
                <a:cubicBezTo>
                  <a:pt x="1439" y="0"/>
                  <a:pt x="1439" y="0"/>
                  <a:pt x="1439" y="0"/>
                </a:cubicBezTo>
                <a:cubicBezTo>
                  <a:pt x="0" y="715"/>
                  <a:pt x="0" y="715"/>
                  <a:pt x="0" y="715"/>
                </a:cubicBezTo>
                <a:cubicBezTo>
                  <a:pt x="1439" y="1430"/>
                  <a:pt x="1439" y="1430"/>
                  <a:pt x="1439" y="1430"/>
                </a:cubicBezTo>
                <a:cubicBezTo>
                  <a:pt x="2525" y="887"/>
                  <a:pt x="2525" y="887"/>
                  <a:pt x="2525" y="887"/>
                </a:cubicBezTo>
                <a:cubicBezTo>
                  <a:pt x="2525" y="1185"/>
                  <a:pt x="2525" y="1185"/>
                  <a:pt x="2525" y="1185"/>
                </a:cubicBezTo>
                <a:cubicBezTo>
                  <a:pt x="2471" y="1213"/>
                  <a:pt x="2434" y="1276"/>
                  <a:pt x="2434" y="1339"/>
                </a:cubicBezTo>
                <a:cubicBezTo>
                  <a:pt x="2434" y="1439"/>
                  <a:pt x="2516" y="1520"/>
                  <a:pt x="2615" y="1520"/>
                </a:cubicBezTo>
                <a:cubicBezTo>
                  <a:pt x="2715" y="1520"/>
                  <a:pt x="2796" y="1439"/>
                  <a:pt x="2796" y="1339"/>
                </a:cubicBezTo>
                <a:cubicBezTo>
                  <a:pt x="2796" y="1285"/>
                  <a:pt x="2760" y="1222"/>
                  <a:pt x="2706" y="1195"/>
                </a:cubicBezTo>
                <a:cubicBezTo>
                  <a:pt x="2706" y="1195"/>
                  <a:pt x="2706" y="1195"/>
                  <a:pt x="2706" y="119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6" name="图片 5" descr="大连海事大学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35" y="0"/>
            <a:ext cx="1313180" cy="1315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57572" y="1906792"/>
            <a:ext cx="246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608705" y="1993265"/>
            <a:ext cx="4975225" cy="2870835"/>
            <a:chOff x="3646028" y="1988840"/>
            <a:chExt cx="3823117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3646028" y="3238240"/>
              <a:ext cx="3823117" cy="75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01. introduction</a:t>
              </a: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79" y="-7312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6411" y="1064961"/>
            <a:ext cx="2416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7585" y="1250655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43325" y="1052195"/>
            <a:ext cx="7395210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现实问题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因为图数据的结构不受任何约束，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图的表示不同于图像、语言等领域的表示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3F9E19-C8DB-417A-9001-C4A51B104B03}"/>
              </a:ext>
            </a:extLst>
          </p:cNvPr>
          <p:cNvSpPr txBox="1"/>
          <p:nvPr/>
        </p:nvSpPr>
        <p:spPr>
          <a:xfrm>
            <a:off x="3743325" y="5690852"/>
            <a:ext cx="739521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33CC87-A41D-4E9D-B6D6-21F9385554DE}"/>
              </a:ext>
            </a:extLst>
          </p:cNvPr>
          <p:cNvSpPr txBox="1"/>
          <p:nvPr/>
        </p:nvSpPr>
        <p:spPr>
          <a:xfrm>
            <a:off x="120908" y="2400256"/>
            <a:ext cx="2796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supervised      graph classification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E6C832-2494-4E28-B71B-70E9BD9C7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173354"/>
            <a:ext cx="3094371" cy="26912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9409A3-0E55-4318-9AC9-5AAAB9A06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132" y="2173354"/>
            <a:ext cx="3827684" cy="2691297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CCD9EC8-6E47-4328-9559-C0BC46FFF281}"/>
              </a:ext>
            </a:extLst>
          </p:cNvPr>
          <p:cNvSpPr txBox="1"/>
          <p:nvPr/>
        </p:nvSpPr>
        <p:spPr>
          <a:xfrm>
            <a:off x="5433385" y="51592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图像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58712D-66C7-4A7E-96EC-49698891689E}"/>
              </a:ext>
            </a:extLst>
          </p:cNvPr>
          <p:cNvSpPr txBox="1"/>
          <p:nvPr/>
        </p:nvSpPr>
        <p:spPr>
          <a:xfrm>
            <a:off x="8928109" y="51592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5BF313D-548D-497B-99CD-B5EBABE8FB53}"/>
              </a:ext>
            </a:extLst>
          </p:cNvPr>
          <p:cNvSpPr txBox="1"/>
          <p:nvPr/>
        </p:nvSpPr>
        <p:spPr>
          <a:xfrm>
            <a:off x="156411" y="3994499"/>
            <a:ext cx="2796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</a:t>
            </a:r>
          </a:p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 learning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263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79" y="-7312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6411" y="1064961"/>
            <a:ext cx="2416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8723" y="2888410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33CC87-A41D-4E9D-B6D6-21F9385554DE}"/>
              </a:ext>
            </a:extLst>
          </p:cNvPr>
          <p:cNvSpPr txBox="1"/>
          <p:nvPr/>
        </p:nvSpPr>
        <p:spPr>
          <a:xfrm>
            <a:off x="120908" y="2400256"/>
            <a:ext cx="2796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supervised      graph classification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5BF313D-548D-497B-99CD-B5EBABE8FB53}"/>
              </a:ext>
            </a:extLst>
          </p:cNvPr>
          <p:cNvSpPr txBox="1"/>
          <p:nvPr/>
        </p:nvSpPr>
        <p:spPr>
          <a:xfrm>
            <a:off x="156411" y="3994499"/>
            <a:ext cx="2796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</a:t>
            </a:r>
          </a:p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 learning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B6D62D-ECE7-4B99-BA66-B4062F1C28DF}"/>
              </a:ext>
            </a:extLst>
          </p:cNvPr>
          <p:cNvSpPr txBox="1"/>
          <p:nvPr/>
        </p:nvSpPr>
        <p:spPr>
          <a:xfrm>
            <a:off x="3094999" y="333193"/>
            <a:ext cx="739521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方法思路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5B892E-AD68-4010-A51D-531AC4199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007" y="988743"/>
            <a:ext cx="5786186" cy="388624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BA1C3D6-CB08-47F0-9DEC-87FEF3337787}"/>
              </a:ext>
            </a:extLst>
          </p:cNvPr>
          <p:cNvSpPr txBox="1"/>
          <p:nvPr/>
        </p:nvSpPr>
        <p:spPr>
          <a:xfrm>
            <a:off x="3121854" y="5317405"/>
            <a:ext cx="8249531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严重偏向于最大的概率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372F6D-6A4D-44AE-8293-6814B1223805}"/>
              </a:ext>
            </a:extLst>
          </p:cNvPr>
          <p:cNvSpPr/>
          <p:nvPr/>
        </p:nvSpPr>
        <p:spPr>
          <a:xfrm>
            <a:off x="9920073" y="1069467"/>
            <a:ext cx="1008185" cy="296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标签向量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70AE907-93FB-4769-8D0D-CC2602D72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2505" y="1479691"/>
            <a:ext cx="683319" cy="3362851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072D943-AE29-4879-8759-A0E646D512DE}"/>
              </a:ext>
            </a:extLst>
          </p:cNvPr>
          <p:cNvCxnSpPr>
            <a:cxnSpLocks/>
          </p:cNvCxnSpPr>
          <p:nvPr/>
        </p:nvCxnSpPr>
        <p:spPr>
          <a:xfrm>
            <a:off x="9522193" y="3647810"/>
            <a:ext cx="56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33FFE87-BD32-4234-BE13-9E3A81791390}"/>
              </a:ext>
            </a:extLst>
          </p:cNvPr>
          <p:cNvCxnSpPr>
            <a:cxnSpLocks/>
          </p:cNvCxnSpPr>
          <p:nvPr/>
        </p:nvCxnSpPr>
        <p:spPr>
          <a:xfrm flipH="1">
            <a:off x="9522193" y="2733410"/>
            <a:ext cx="560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77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79" y="-7312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 rot="16200000">
            <a:off x="-2054998" y="2019370"/>
            <a:ext cx="6880928" cy="2796331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6411" y="1064961"/>
            <a:ext cx="2416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background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2758723" y="4531313"/>
            <a:ext cx="361184" cy="311367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733CC87-A41D-4E9D-B6D6-21F9385554DE}"/>
              </a:ext>
            </a:extLst>
          </p:cNvPr>
          <p:cNvSpPr txBox="1"/>
          <p:nvPr/>
        </p:nvSpPr>
        <p:spPr>
          <a:xfrm>
            <a:off x="120908" y="2400256"/>
            <a:ext cx="2796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supervised      graph classification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5BF313D-548D-497B-99CD-B5EBABE8FB53}"/>
              </a:ext>
            </a:extLst>
          </p:cNvPr>
          <p:cNvSpPr txBox="1"/>
          <p:nvPr/>
        </p:nvSpPr>
        <p:spPr>
          <a:xfrm>
            <a:off x="156411" y="3994499"/>
            <a:ext cx="2796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 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 learning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B6D62D-ECE7-4B99-BA66-B4062F1C28DF}"/>
              </a:ext>
            </a:extLst>
          </p:cNvPr>
          <p:cNvSpPr txBox="1"/>
          <p:nvPr/>
        </p:nvSpPr>
        <p:spPr>
          <a:xfrm>
            <a:off x="3094998" y="333193"/>
            <a:ext cx="7948139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方法思路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找到一种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特征映射函数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，该函数将网络中的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每个节点转换为低维度的潜在表示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A1C3D6-CB08-47F0-9DEC-87FEF3337787}"/>
              </a:ext>
            </a:extLst>
          </p:cNvPr>
          <p:cNvSpPr txBox="1"/>
          <p:nvPr/>
        </p:nvSpPr>
        <p:spPr>
          <a:xfrm>
            <a:off x="3121854" y="4188872"/>
            <a:ext cx="8249531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、依赖于特征工程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、依赖于图同构的启发式算法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、两个图中相同节点具有相同的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47CF8F-8C16-4565-8F4E-AC09A3F61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584" y="1432429"/>
            <a:ext cx="4609856" cy="256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50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53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4376420" y="1993265"/>
            <a:ext cx="3439795" cy="2870835"/>
            <a:chOff x="3646028" y="1988840"/>
            <a:chExt cx="2643245" cy="2824268"/>
          </a:xfrm>
        </p:grpSpPr>
        <p:sp>
          <p:nvSpPr>
            <p:cNvPr id="3" name="文本框 2"/>
            <p:cNvSpPr txBox="1"/>
            <p:nvPr/>
          </p:nvSpPr>
          <p:spPr>
            <a:xfrm>
              <a:off x="3646028" y="3238240"/>
              <a:ext cx="2643245" cy="755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02. method</a:t>
              </a: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4366118" y="1988840"/>
              <a:ext cx="0" cy="2824268"/>
            </a:xfrm>
            <a:prstGeom prst="line">
              <a:avLst/>
            </a:prstGeom>
            <a:ln w="12700">
              <a:gradFill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tx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五角星 1"/>
          <p:cNvSpPr/>
          <p:nvPr/>
        </p:nvSpPr>
        <p:spPr>
          <a:xfrm>
            <a:off x="7809865" y="3213100"/>
            <a:ext cx="720090" cy="720090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07095" y="404780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源图编码器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04525" y="407194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结构差异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94359" y="374648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属性差异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102139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D6DD56-06D6-43DD-AACE-637EC40894E9}"/>
              </a:ext>
            </a:extLst>
          </p:cNvPr>
          <p:cNvSpPr txBox="1"/>
          <p:nvPr/>
        </p:nvSpPr>
        <p:spPr>
          <a:xfrm>
            <a:off x="9276982" y="374648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目标图散度计算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A0B91EE-2691-49BE-B721-2BB5BA92A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635" y="2777298"/>
            <a:ext cx="4132853" cy="18730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DE6280-54FC-465D-B7FB-776A36411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99" y="1969477"/>
            <a:ext cx="4392268" cy="335279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2B83EB0-F86E-4A4B-AA3D-2E06BC833953}"/>
              </a:ext>
            </a:extLst>
          </p:cNvPr>
          <p:cNvSpPr txBox="1"/>
          <p:nvPr/>
        </p:nvSpPr>
        <p:spPr>
          <a:xfrm>
            <a:off x="2348035" y="55251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聚类：坐标系给定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064151-75CE-4658-BFF6-08FF84B2F951}"/>
              </a:ext>
            </a:extLst>
          </p:cNvPr>
          <p:cNvSpPr txBox="1"/>
          <p:nvPr/>
        </p:nvSpPr>
        <p:spPr>
          <a:xfrm>
            <a:off x="8040823" y="547045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本方法：坐标系自建</a:t>
            </a:r>
          </a:p>
        </p:txBody>
      </p:sp>
    </p:spTree>
    <p:extLst>
      <p:ext uri="{BB962C8B-B14F-4D97-AF65-F5344CB8AC3E}">
        <p14:creationId xmlns:p14="http://schemas.microsoft.com/office/powerpoint/2010/main" val="357025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59" y="-12299"/>
            <a:ext cx="12274379" cy="6848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矩形 1"/>
          <p:cNvSpPr/>
          <p:nvPr/>
        </p:nvSpPr>
        <p:spPr>
          <a:xfrm>
            <a:off x="-58058" y="1"/>
            <a:ext cx="12308115" cy="1175656"/>
          </a:xfrm>
          <a:prstGeom prst="rect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574827" y="374648"/>
            <a:ext cx="16458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框架概述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07095" y="404780"/>
            <a:ext cx="2340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源图编码器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04525" y="374648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结构差异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52015" y="406110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属性差异</a:t>
            </a:r>
          </a:p>
        </p:txBody>
      </p:sp>
      <p:sp>
        <p:nvSpPr>
          <p:cNvPr id="9" name="等腰三角形 8"/>
          <p:cNvSpPr/>
          <p:nvPr/>
        </p:nvSpPr>
        <p:spPr>
          <a:xfrm rot="10800000">
            <a:off x="1102139" y="1118820"/>
            <a:ext cx="290416" cy="178103"/>
          </a:xfrm>
          <a:prstGeom prst="triangle">
            <a:avLst/>
          </a:prstGeom>
          <a:solidFill>
            <a:srgbClr val="0553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D6DD56-06D6-43DD-AACE-637EC40894E9}"/>
              </a:ext>
            </a:extLst>
          </p:cNvPr>
          <p:cNvSpPr txBox="1"/>
          <p:nvPr/>
        </p:nvSpPr>
        <p:spPr>
          <a:xfrm>
            <a:off x="9276982" y="374648"/>
            <a:ext cx="234019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目标图散度计算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D7AC79-E3DA-47E2-8A25-B5531139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25" y="1409209"/>
            <a:ext cx="3997285" cy="279043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0B91EE-2691-49BE-B721-2BB5BA92A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77" y="2120976"/>
            <a:ext cx="3703006" cy="1678276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7EA7114-B124-48D4-B35E-6FA1D45EAA5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673210" y="2804427"/>
            <a:ext cx="2465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AC829E4-9457-4A92-995C-7876D2982668}"/>
              </a:ext>
            </a:extLst>
          </p:cNvPr>
          <p:cNvSpPr txBox="1"/>
          <p:nvPr/>
        </p:nvSpPr>
        <p:spPr>
          <a:xfrm>
            <a:off x="5075087" y="1970606"/>
            <a:ext cx="16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坐标系的建立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CF88F5-9AAD-43E2-9109-27D8DB40366A}"/>
              </a:ext>
            </a:extLst>
          </p:cNvPr>
          <p:cNvSpPr txBox="1"/>
          <p:nvPr/>
        </p:nvSpPr>
        <p:spPr>
          <a:xfrm>
            <a:off x="5075087" y="2377302"/>
            <a:ext cx="165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图坐标的计算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5750A11-EE26-4A93-AAC6-F064D6B2C536}"/>
              </a:ext>
            </a:extLst>
          </p:cNvPr>
          <p:cNvSpPr txBox="1"/>
          <p:nvPr/>
        </p:nvSpPr>
        <p:spPr>
          <a:xfrm>
            <a:off x="449384" y="5123320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、将从图集中选取几个图作为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源图</a:t>
            </a:r>
            <a:r>
              <a:rPr lang="zh-CN" altLang="en-US" sz="18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，剩余图作为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目标图</a:t>
            </a:r>
            <a:endParaRPr lang="zh-CN" altLang="zh-CN" sz="18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B592E84-43FF-429A-9D59-6DECD055D698}"/>
              </a:ext>
            </a:extLst>
          </p:cNvPr>
          <p:cNvSpPr txBox="1"/>
          <p:nvPr/>
        </p:nvSpPr>
        <p:spPr>
          <a:xfrm>
            <a:off x="449384" y="5608239"/>
            <a:ext cx="619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、将几个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源图</a:t>
            </a:r>
            <a:r>
              <a:rPr lang="zh-CN" altLang="en-US" sz="18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看作是坐标系</a:t>
            </a:r>
            <a:endParaRPr lang="en-US" altLang="zh-CN" sz="18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BC56484-67DE-4CE1-906E-F2CF1D8C4B23}"/>
              </a:ext>
            </a:extLst>
          </p:cNvPr>
          <p:cNvSpPr txBox="1"/>
          <p:nvPr/>
        </p:nvSpPr>
        <p:spPr>
          <a:xfrm>
            <a:off x="449384" y="6128897"/>
            <a:ext cx="6200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、将目标图与源图的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差异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(Divergence)</a:t>
            </a:r>
            <a:r>
              <a:rPr lang="zh-CN" altLang="en-US" sz="18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作为相应的坐标轴值      </a:t>
            </a:r>
            <a:endParaRPr lang="zh-CN" altLang="zh-CN" sz="1800" b="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E037F1A-35A6-4230-89DD-A839D6B94A3E}"/>
              </a:ext>
            </a:extLst>
          </p:cNvPr>
          <p:cNvCxnSpPr>
            <a:cxnSpLocks/>
          </p:cNvCxnSpPr>
          <p:nvPr/>
        </p:nvCxnSpPr>
        <p:spPr>
          <a:xfrm>
            <a:off x="8609787" y="5548923"/>
            <a:ext cx="1031236" cy="451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41876C1-4AD9-41E5-BA69-3CE4B4FC86EB}"/>
              </a:ext>
            </a:extLst>
          </p:cNvPr>
          <p:cNvCxnSpPr>
            <a:cxnSpLocks/>
          </p:cNvCxnSpPr>
          <p:nvPr/>
        </p:nvCxnSpPr>
        <p:spPr>
          <a:xfrm flipH="1">
            <a:off x="8667262" y="5427435"/>
            <a:ext cx="624144" cy="57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26FA5CE-4A02-4A8C-B8F8-65433C7919C5}"/>
              </a:ext>
            </a:extLst>
          </p:cNvPr>
          <p:cNvCxnSpPr>
            <a:cxnSpLocks/>
          </p:cNvCxnSpPr>
          <p:nvPr/>
        </p:nvCxnSpPr>
        <p:spPr>
          <a:xfrm flipH="1">
            <a:off x="10347569" y="5690946"/>
            <a:ext cx="10734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F20F5BE-5C9C-4060-B9E5-3748A9769E6A}"/>
              </a:ext>
            </a:extLst>
          </p:cNvPr>
          <p:cNvCxnSpPr>
            <a:cxnSpLocks/>
          </p:cNvCxnSpPr>
          <p:nvPr/>
        </p:nvCxnSpPr>
        <p:spPr>
          <a:xfrm flipH="1">
            <a:off x="10347569" y="6065753"/>
            <a:ext cx="10734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C1CF95D-28DA-4765-8179-82961F9661A2}"/>
              </a:ext>
            </a:extLst>
          </p:cNvPr>
          <p:cNvSpPr txBox="1"/>
          <p:nvPr/>
        </p:nvSpPr>
        <p:spPr>
          <a:xfrm>
            <a:off x="5066219" y="1601274"/>
            <a:ext cx="837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问题</a:t>
            </a:r>
            <a:r>
              <a:rPr lang="zh-CN" altLang="en-US" dirty="0"/>
              <a:t>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0DF095A-084A-4C98-B6C0-B59CC24DA0F3}"/>
              </a:ext>
            </a:extLst>
          </p:cNvPr>
          <p:cNvSpPr txBox="1"/>
          <p:nvPr/>
        </p:nvSpPr>
        <p:spPr>
          <a:xfrm>
            <a:off x="449384" y="4678325"/>
            <a:ext cx="125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解决思路</a:t>
            </a:r>
            <a:r>
              <a:rPr lang="zh-CN" altLang="en-US" dirty="0"/>
              <a:t>：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5651B6-3DD5-442B-9EA9-67ADD1D69608}"/>
              </a:ext>
            </a:extLst>
          </p:cNvPr>
          <p:cNvSpPr txBox="1"/>
          <p:nvPr/>
        </p:nvSpPr>
        <p:spPr>
          <a:xfrm>
            <a:off x="6646984" y="4653429"/>
            <a:ext cx="125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存在问题</a:t>
            </a:r>
            <a:r>
              <a:rPr lang="zh-CN" altLang="en-US" dirty="0"/>
              <a:t>：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CFD1572-1DC0-4558-A18F-6593877C7104}"/>
              </a:ext>
            </a:extLst>
          </p:cNvPr>
          <p:cNvSpPr txBox="1"/>
          <p:nvPr/>
        </p:nvSpPr>
        <p:spPr>
          <a:xfrm>
            <a:off x="8289303" y="6342683"/>
            <a:ext cx="170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源图部分相同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2398EBC-93EF-498A-83DE-7FADAC8F8446}"/>
              </a:ext>
            </a:extLst>
          </p:cNvPr>
          <p:cNvSpPr txBox="1"/>
          <p:nvPr/>
        </p:nvSpPr>
        <p:spPr>
          <a:xfrm>
            <a:off x="10323772" y="6342683"/>
            <a:ext cx="170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源图完全相同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4F5EC25-F033-45BC-8472-BA6A5F9028BA}"/>
              </a:ext>
            </a:extLst>
          </p:cNvPr>
          <p:cNvCxnSpPr>
            <a:cxnSpLocks/>
          </p:cNvCxnSpPr>
          <p:nvPr/>
        </p:nvCxnSpPr>
        <p:spPr>
          <a:xfrm flipH="1">
            <a:off x="7252015" y="5427435"/>
            <a:ext cx="207" cy="701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EC36C84-126B-47E8-B134-C41D15CA9E0C}"/>
              </a:ext>
            </a:extLst>
          </p:cNvPr>
          <p:cNvCxnSpPr>
            <a:cxnSpLocks/>
          </p:cNvCxnSpPr>
          <p:nvPr/>
        </p:nvCxnSpPr>
        <p:spPr>
          <a:xfrm>
            <a:off x="6796512" y="5704723"/>
            <a:ext cx="9329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B0521DD2-D858-4CCE-9C9D-5BAD56FC4611}"/>
              </a:ext>
            </a:extLst>
          </p:cNvPr>
          <p:cNvSpPr txBox="1"/>
          <p:nvPr/>
        </p:nvSpPr>
        <p:spPr>
          <a:xfrm>
            <a:off x="6542482" y="6345726"/>
            <a:ext cx="170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源图完全不同</a:t>
            </a:r>
          </a:p>
        </p:txBody>
      </p:sp>
    </p:spTree>
    <p:extLst>
      <p:ext uri="{BB962C8B-B14F-4D97-AF65-F5344CB8AC3E}">
        <p14:creationId xmlns:p14="http://schemas.microsoft.com/office/powerpoint/2010/main" val="298979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2382</Words>
  <Application>Microsoft Office PowerPoint</Application>
  <PresentationFormat>宽屏</PresentationFormat>
  <Paragraphs>276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微软雅黑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 磊</dc:creator>
  <cp:lastModifiedBy>吴 磊</cp:lastModifiedBy>
  <cp:revision>18</cp:revision>
  <dcterms:created xsi:type="dcterms:W3CDTF">2021-09-26T01:22:54Z</dcterms:created>
  <dcterms:modified xsi:type="dcterms:W3CDTF">2021-10-25T02:57:01Z</dcterms:modified>
</cp:coreProperties>
</file>