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0"/>
  </p:notesMasterIdLst>
  <p:sldIdLst>
    <p:sldId id="256" r:id="rId3"/>
    <p:sldId id="994" r:id="rId4"/>
    <p:sldId id="995" r:id="rId5"/>
    <p:sldId id="997" r:id="rId6"/>
    <p:sldId id="996" r:id="rId7"/>
    <p:sldId id="998" r:id="rId8"/>
    <p:sldId id="999" r:id="rId9"/>
    <p:sldId id="1001" r:id="rId10"/>
    <p:sldId id="1002" r:id="rId11"/>
    <p:sldId id="1003" r:id="rId12"/>
    <p:sldId id="1004" r:id="rId13"/>
    <p:sldId id="1005" r:id="rId14"/>
    <p:sldId id="1006" r:id="rId15"/>
    <p:sldId id="1007" r:id="rId16"/>
    <p:sldId id="1008" r:id="rId17"/>
    <p:sldId id="1009" r:id="rId18"/>
    <p:sldId id="1010" r:id="rId19"/>
    <p:sldId id="1011" r:id="rId20"/>
    <p:sldId id="1012" r:id="rId21"/>
    <p:sldId id="1029" r:id="rId22"/>
    <p:sldId id="1028" r:id="rId23"/>
    <p:sldId id="1027" r:id="rId24"/>
    <p:sldId id="1030" r:id="rId25"/>
    <p:sldId id="1032" r:id="rId26"/>
    <p:sldId id="1014" r:id="rId27"/>
    <p:sldId id="1024" r:id="rId28"/>
    <p:sldId id="1025" r:id="rId29"/>
    <p:sldId id="1015" r:id="rId30"/>
    <p:sldId id="1026" r:id="rId31"/>
    <p:sldId id="1016" r:id="rId32"/>
    <p:sldId id="1022" r:id="rId33"/>
    <p:sldId id="1031" r:id="rId34"/>
    <p:sldId id="1023" r:id="rId35"/>
    <p:sldId id="1018" r:id="rId36"/>
    <p:sldId id="1019" r:id="rId37"/>
    <p:sldId id="1020" r:id="rId38"/>
    <p:sldId id="102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1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66" autoAdjust="0"/>
  </p:normalViewPr>
  <p:slideViewPr>
    <p:cSldViewPr snapToGrid="0">
      <p:cViewPr varScale="1">
        <p:scale>
          <a:sx n="64" d="100"/>
          <a:sy n="64" d="100"/>
        </p:scale>
        <p:origin x="741" y="5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t>三种</a:t>
            </a:r>
            <a:r>
              <a:rPr lang="en-US"/>
              <a:t>Datasets</a:t>
            </a:r>
            <a:r>
              <a:rPr lang="zh-CN"/>
              <a:t>数量对比</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7.7464052935100836E-2"/>
          <c:y val="0.17693975017583974"/>
          <c:w val="0.89128939669226148"/>
          <c:h val="0.67704645278510422"/>
        </c:manualLayout>
      </c:layout>
      <c:barChart>
        <c:barDir val="col"/>
        <c:grouping val="clustered"/>
        <c:varyColors val="0"/>
        <c:ser>
          <c:idx val="0"/>
          <c:order val="0"/>
          <c:tx>
            <c:strRef>
              <c:f>Sheet1!$B$1</c:f>
              <c:strCache>
                <c:ptCount val="1"/>
                <c:pt idx="0">
                  <c:v>Yahoo!Movies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items</c:v>
                </c:pt>
                <c:pt idx="1">
                  <c:v>users</c:v>
                </c:pt>
              </c:strCache>
            </c:strRef>
          </c:cat>
          <c:val>
            <c:numRef>
              <c:f>Sheet1!$B$2:$B$3</c:f>
              <c:numCache>
                <c:formatCode>General</c:formatCode>
                <c:ptCount val="2"/>
                <c:pt idx="0">
                  <c:v>2626</c:v>
                </c:pt>
                <c:pt idx="1">
                  <c:v>4000</c:v>
                </c:pt>
              </c:numCache>
            </c:numRef>
          </c:val>
          <c:extLst>
            <c:ext xmlns:c16="http://schemas.microsoft.com/office/drawing/2014/chart" uri="{C3380CC4-5D6E-409C-BE32-E72D297353CC}">
              <c16:uniqueId val="{00000000-7A7A-4A2D-A924-21DE447B531E}"/>
            </c:ext>
          </c:extLst>
        </c:ser>
        <c:ser>
          <c:idx val="1"/>
          <c:order val="1"/>
          <c:tx>
            <c:strRef>
              <c:f>Sheet1!$C$1</c:f>
              <c:strCache>
                <c:ptCount val="1"/>
                <c:pt idx="0">
                  <c:v>MovieLens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items</c:v>
                </c:pt>
                <c:pt idx="1">
                  <c:v>users</c:v>
                </c:pt>
              </c:strCache>
            </c:strRef>
          </c:cat>
          <c:val>
            <c:numRef>
              <c:f>Sheet1!$C$2:$C$3</c:f>
              <c:numCache>
                <c:formatCode>General</c:formatCode>
                <c:ptCount val="2"/>
                <c:pt idx="0">
                  <c:v>3706</c:v>
                </c:pt>
                <c:pt idx="1">
                  <c:v>6040</c:v>
                </c:pt>
              </c:numCache>
            </c:numRef>
          </c:val>
          <c:extLst>
            <c:ext xmlns:c16="http://schemas.microsoft.com/office/drawing/2014/chart" uri="{C3380CC4-5D6E-409C-BE32-E72D297353CC}">
              <c16:uniqueId val="{00000001-7A7A-4A2D-A924-21DE447B531E}"/>
            </c:ext>
          </c:extLst>
        </c:ser>
        <c:ser>
          <c:idx val="2"/>
          <c:order val="2"/>
          <c:tx>
            <c:strRef>
              <c:f>Sheet1!$D$1</c:f>
              <c:strCache>
                <c:ptCount val="1"/>
                <c:pt idx="0">
                  <c:v>FacebookBook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items</c:v>
                </c:pt>
                <c:pt idx="1">
                  <c:v>users</c:v>
                </c:pt>
              </c:strCache>
            </c:strRef>
          </c:cat>
          <c:val>
            <c:numRef>
              <c:f>Sheet1!$D$2:$D$3</c:f>
              <c:numCache>
                <c:formatCode>General</c:formatCode>
                <c:ptCount val="2"/>
                <c:pt idx="0">
                  <c:v>2933</c:v>
                </c:pt>
                <c:pt idx="1">
                  <c:v>1398</c:v>
                </c:pt>
              </c:numCache>
            </c:numRef>
          </c:val>
          <c:extLst>
            <c:ext xmlns:c16="http://schemas.microsoft.com/office/drawing/2014/chart" uri="{C3380CC4-5D6E-409C-BE32-E72D297353CC}">
              <c16:uniqueId val="{00000002-7A7A-4A2D-A924-21DE447B531E}"/>
            </c:ext>
          </c:extLst>
        </c:ser>
        <c:dLbls>
          <c:showLegendKey val="0"/>
          <c:showVal val="0"/>
          <c:showCatName val="0"/>
          <c:showSerName val="0"/>
          <c:showPercent val="0"/>
          <c:showBubbleSize val="0"/>
        </c:dLbls>
        <c:gapWidth val="100"/>
        <c:overlap val="-24"/>
        <c:axId val="761918448"/>
        <c:axId val="760077376"/>
      </c:barChart>
      <c:catAx>
        <c:axId val="7619184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760077376"/>
        <c:crosses val="autoZero"/>
        <c:auto val="1"/>
        <c:lblAlgn val="ctr"/>
        <c:lblOffset val="100"/>
        <c:noMultiLvlLbl val="0"/>
      </c:catAx>
      <c:valAx>
        <c:axId val="7600773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761918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a:t>三种数据集用户评分数</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Yahoo!Movies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c:f>
              <c:strCache>
                <c:ptCount val="1"/>
                <c:pt idx="0">
                  <c:v>ratings</c:v>
                </c:pt>
              </c:strCache>
            </c:strRef>
          </c:cat>
          <c:val>
            <c:numRef>
              <c:f>Sheet1!$B$2</c:f>
              <c:numCache>
                <c:formatCode>General</c:formatCode>
                <c:ptCount val="1"/>
                <c:pt idx="0">
                  <c:v>69846</c:v>
                </c:pt>
              </c:numCache>
            </c:numRef>
          </c:val>
          <c:extLst>
            <c:ext xmlns:c16="http://schemas.microsoft.com/office/drawing/2014/chart" uri="{C3380CC4-5D6E-409C-BE32-E72D297353CC}">
              <c16:uniqueId val="{00000000-0856-4124-8A7C-6478235ACD85}"/>
            </c:ext>
          </c:extLst>
        </c:ser>
        <c:ser>
          <c:idx val="1"/>
          <c:order val="1"/>
          <c:tx>
            <c:strRef>
              <c:f>Sheet1!$C$1</c:f>
              <c:strCache>
                <c:ptCount val="1"/>
                <c:pt idx="0">
                  <c:v>MovieLens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c:f>
              <c:strCache>
                <c:ptCount val="1"/>
                <c:pt idx="0">
                  <c:v>ratings</c:v>
                </c:pt>
              </c:strCache>
            </c:strRef>
          </c:cat>
          <c:val>
            <c:numRef>
              <c:f>Sheet1!$C$2</c:f>
              <c:numCache>
                <c:formatCode>General</c:formatCode>
                <c:ptCount val="1"/>
                <c:pt idx="0">
                  <c:v>1000209</c:v>
                </c:pt>
              </c:numCache>
            </c:numRef>
          </c:val>
          <c:extLst>
            <c:ext xmlns:c16="http://schemas.microsoft.com/office/drawing/2014/chart" uri="{C3380CC4-5D6E-409C-BE32-E72D297353CC}">
              <c16:uniqueId val="{00000001-0856-4124-8A7C-6478235ACD85}"/>
            </c:ext>
          </c:extLst>
        </c:ser>
        <c:ser>
          <c:idx val="2"/>
          <c:order val="2"/>
          <c:tx>
            <c:strRef>
              <c:f>Sheet1!$D$1</c:f>
              <c:strCache>
                <c:ptCount val="1"/>
                <c:pt idx="0">
                  <c:v>FacebookBook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c:f>
              <c:strCache>
                <c:ptCount val="1"/>
                <c:pt idx="0">
                  <c:v>ratings</c:v>
                </c:pt>
              </c:strCache>
            </c:strRef>
          </c:cat>
          <c:val>
            <c:numRef>
              <c:f>Sheet1!$D$2</c:f>
              <c:numCache>
                <c:formatCode>General</c:formatCode>
                <c:ptCount val="1"/>
                <c:pt idx="0">
                  <c:v>18978</c:v>
                </c:pt>
              </c:numCache>
            </c:numRef>
          </c:val>
          <c:extLst>
            <c:ext xmlns:c16="http://schemas.microsoft.com/office/drawing/2014/chart" uri="{C3380CC4-5D6E-409C-BE32-E72D297353CC}">
              <c16:uniqueId val="{00000002-0856-4124-8A7C-6478235ACD85}"/>
            </c:ext>
          </c:extLst>
        </c:ser>
        <c:dLbls>
          <c:showLegendKey val="0"/>
          <c:showVal val="0"/>
          <c:showCatName val="0"/>
          <c:showSerName val="0"/>
          <c:showPercent val="0"/>
          <c:showBubbleSize val="0"/>
        </c:dLbls>
        <c:gapWidth val="100"/>
        <c:overlap val="-24"/>
        <c:axId val="1294422464"/>
        <c:axId val="1165568976"/>
      </c:barChart>
      <c:catAx>
        <c:axId val="1294422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165568976"/>
        <c:crosses val="autoZero"/>
        <c:auto val="1"/>
        <c:lblAlgn val="ctr"/>
        <c:lblOffset val="100"/>
        <c:noMultiLvlLbl val="0"/>
      </c:catAx>
      <c:valAx>
        <c:axId val="11655689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294422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5269C8-B41C-48A6-B493-A7D16EEBB9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7F460CF-8F47-4305-8F15-1913F53637FC}">
      <dgm:prSet phldrT="[文本]"/>
      <dgm:spPr/>
      <dgm:t>
        <a:bodyPr/>
        <a:lstStyle/>
        <a:p>
          <a:r>
            <a:rPr lang="en-US" altLang="en-US" dirty="0"/>
            <a:t> item-to-</a:t>
          </a:r>
          <a:r>
            <a:rPr lang="en-US" altLang="en-US" dirty="0" err="1"/>
            <a:t>DBpedia</a:t>
          </a:r>
          <a:r>
            <a:rPr lang="en-US" altLang="en-US" dirty="0"/>
            <a:t>-URI mapping</a:t>
          </a:r>
          <a:endParaRPr lang="zh-CN" altLang="en-US" dirty="0"/>
        </a:p>
      </dgm:t>
    </dgm:pt>
    <dgm:pt modelId="{5F06EA5B-12AE-49BD-AD7B-B29CE4B3782D}" type="parTrans" cxnId="{ED3EF50A-708B-446E-AA3B-218DFDA7F0DB}">
      <dgm:prSet/>
      <dgm:spPr/>
      <dgm:t>
        <a:bodyPr/>
        <a:lstStyle/>
        <a:p>
          <a:endParaRPr lang="zh-CN" altLang="en-US"/>
        </a:p>
      </dgm:t>
    </dgm:pt>
    <dgm:pt modelId="{7CB50FC8-2A1E-4C4A-98B1-C06E144F5586}" type="sibTrans" cxnId="{ED3EF50A-708B-446E-AA3B-218DFDA7F0DB}">
      <dgm:prSet/>
      <dgm:spPr/>
      <dgm:t>
        <a:bodyPr/>
        <a:lstStyle/>
        <a:p>
          <a:endParaRPr lang="zh-CN" altLang="en-US"/>
        </a:p>
      </dgm:t>
    </dgm:pt>
    <dgm:pt modelId="{F68FF485-B3BD-465F-BB67-06537A50EC03}">
      <dgm:prSet phldrT="[文本]"/>
      <dgm:spPr/>
      <dgm:t>
        <a:bodyPr/>
        <a:lstStyle/>
        <a:p>
          <a:r>
            <a:rPr lang="en-US" altLang="en-US" dirty="0"/>
            <a:t> Some features (based on their 1-hop predicate) have not been considered</a:t>
          </a:r>
          <a:endParaRPr lang="zh-CN" altLang="en-US" dirty="0"/>
        </a:p>
      </dgm:t>
    </dgm:pt>
    <dgm:pt modelId="{3E14D249-23D5-45BE-BAD4-7A19E3A8B437}" type="parTrans" cxnId="{ED290509-7221-45FD-AF7A-2547E44980F0}">
      <dgm:prSet/>
      <dgm:spPr/>
      <dgm:t>
        <a:bodyPr/>
        <a:lstStyle/>
        <a:p>
          <a:endParaRPr lang="zh-CN" altLang="en-US"/>
        </a:p>
      </dgm:t>
    </dgm:pt>
    <dgm:pt modelId="{08DD598E-50E2-4090-8F46-0EB06421509C}" type="sibTrans" cxnId="{ED290509-7221-45FD-AF7A-2547E44980F0}">
      <dgm:prSet/>
      <dgm:spPr/>
      <dgm:t>
        <a:bodyPr/>
        <a:lstStyle/>
        <a:p>
          <a:endParaRPr lang="zh-CN" altLang="en-US"/>
        </a:p>
      </dgm:t>
    </dgm:pt>
    <dgm:pt modelId="{F5690D01-0EC2-434A-BFF3-D81653718EE7}" type="pres">
      <dgm:prSet presAssocID="{515269C8-B41C-48A6-B493-A7D16EEBB975}" presName="linear" presStyleCnt="0">
        <dgm:presLayoutVars>
          <dgm:animLvl val="lvl"/>
          <dgm:resizeHandles val="exact"/>
        </dgm:presLayoutVars>
      </dgm:prSet>
      <dgm:spPr/>
    </dgm:pt>
    <dgm:pt modelId="{A689ADA7-6694-4429-9F40-73D550350C45}" type="pres">
      <dgm:prSet presAssocID="{57F460CF-8F47-4305-8F15-1913F53637FC}" presName="parentText" presStyleLbl="node1" presStyleIdx="0" presStyleCnt="2" custLinFactNeighborX="-137" custLinFactNeighborY="9187">
        <dgm:presLayoutVars>
          <dgm:chMax val="0"/>
          <dgm:bulletEnabled val="1"/>
        </dgm:presLayoutVars>
      </dgm:prSet>
      <dgm:spPr/>
    </dgm:pt>
    <dgm:pt modelId="{A3FCC325-448C-4FFC-BF66-80FF5446C4B0}" type="pres">
      <dgm:prSet presAssocID="{7CB50FC8-2A1E-4C4A-98B1-C06E144F5586}" presName="spacer" presStyleCnt="0"/>
      <dgm:spPr/>
    </dgm:pt>
    <dgm:pt modelId="{0CF6E1A6-3001-4B79-80AE-8F76E38FC0C5}" type="pres">
      <dgm:prSet presAssocID="{F68FF485-B3BD-465F-BB67-06537A50EC03}" presName="parentText" presStyleLbl="node1" presStyleIdx="1" presStyleCnt="2">
        <dgm:presLayoutVars>
          <dgm:chMax val="0"/>
          <dgm:bulletEnabled val="1"/>
        </dgm:presLayoutVars>
      </dgm:prSet>
      <dgm:spPr/>
    </dgm:pt>
  </dgm:ptLst>
  <dgm:cxnLst>
    <dgm:cxn modelId="{ED290509-7221-45FD-AF7A-2547E44980F0}" srcId="{515269C8-B41C-48A6-B493-A7D16EEBB975}" destId="{F68FF485-B3BD-465F-BB67-06537A50EC03}" srcOrd="1" destOrd="0" parTransId="{3E14D249-23D5-45BE-BAD4-7A19E3A8B437}" sibTransId="{08DD598E-50E2-4090-8F46-0EB06421509C}"/>
    <dgm:cxn modelId="{ED3EF50A-708B-446E-AA3B-218DFDA7F0DB}" srcId="{515269C8-B41C-48A6-B493-A7D16EEBB975}" destId="{57F460CF-8F47-4305-8F15-1913F53637FC}" srcOrd="0" destOrd="0" parTransId="{5F06EA5B-12AE-49BD-AD7B-B29CE4B3782D}" sibTransId="{7CB50FC8-2A1E-4C4A-98B1-C06E144F5586}"/>
    <dgm:cxn modelId="{A0F8DD20-D87A-4495-B476-389D566D8662}" type="presOf" srcId="{F68FF485-B3BD-465F-BB67-06537A50EC03}" destId="{0CF6E1A6-3001-4B79-80AE-8F76E38FC0C5}" srcOrd="0" destOrd="0" presId="urn:microsoft.com/office/officeart/2005/8/layout/vList2"/>
    <dgm:cxn modelId="{8FBF82A3-8CB5-4CC6-81A3-330B9ECB3805}" type="presOf" srcId="{57F460CF-8F47-4305-8F15-1913F53637FC}" destId="{A689ADA7-6694-4429-9F40-73D550350C45}" srcOrd="0" destOrd="0" presId="urn:microsoft.com/office/officeart/2005/8/layout/vList2"/>
    <dgm:cxn modelId="{3CFB9FE9-F9C8-44E9-903D-758CF1ACB94C}" type="presOf" srcId="{515269C8-B41C-48A6-B493-A7D16EEBB975}" destId="{F5690D01-0EC2-434A-BFF3-D81653718EE7}" srcOrd="0" destOrd="0" presId="urn:microsoft.com/office/officeart/2005/8/layout/vList2"/>
    <dgm:cxn modelId="{635A6208-326F-495D-B5FB-978A54992A06}" type="presParOf" srcId="{F5690D01-0EC2-434A-BFF3-D81653718EE7}" destId="{A689ADA7-6694-4429-9F40-73D550350C45}" srcOrd="0" destOrd="0" presId="urn:microsoft.com/office/officeart/2005/8/layout/vList2"/>
    <dgm:cxn modelId="{37D8EB07-6584-4FF9-B026-D07A586572FE}" type="presParOf" srcId="{F5690D01-0EC2-434A-BFF3-D81653718EE7}" destId="{A3FCC325-448C-4FFC-BF66-80FF5446C4B0}" srcOrd="1" destOrd="0" presId="urn:microsoft.com/office/officeart/2005/8/layout/vList2"/>
    <dgm:cxn modelId="{81834185-5180-4728-87EB-219A11B39D6F}" type="presParOf" srcId="{F5690D01-0EC2-434A-BFF3-D81653718EE7}" destId="{0CF6E1A6-3001-4B79-80AE-8F76E38FC0C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7BC632-E083-4A8F-8822-BDB8F860E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96B20ED-F716-4729-9C3E-A5AD3C9AB7EB}">
      <dgm:prSet phldrT="[文本]" custT="1"/>
      <dgm:spPr/>
      <dgm:t>
        <a:bodyPr/>
        <a:lstStyle/>
        <a:p>
          <a:r>
            <a:rPr lang="en-US" sz="1600" dirty="0"/>
            <a:t>removed the features that are common to less than 10 items</a:t>
          </a:r>
          <a:endParaRPr lang="zh-CN" altLang="en-US" sz="1600" dirty="0"/>
        </a:p>
      </dgm:t>
    </dgm:pt>
    <dgm:pt modelId="{D67F5C84-CC58-48B9-A63E-04154A5CDD36}" type="parTrans" cxnId="{4CA1ABAF-47CD-426B-8BF1-5E58F433BF70}">
      <dgm:prSet/>
      <dgm:spPr/>
      <dgm:t>
        <a:bodyPr/>
        <a:lstStyle/>
        <a:p>
          <a:endParaRPr lang="zh-CN" altLang="en-US"/>
        </a:p>
      </dgm:t>
    </dgm:pt>
    <dgm:pt modelId="{787C8462-064D-4301-98F6-468DEDE844D5}" type="sibTrans" cxnId="{4CA1ABAF-47CD-426B-8BF1-5E58F433BF70}">
      <dgm:prSet/>
      <dgm:spPr/>
      <dgm:t>
        <a:bodyPr/>
        <a:lstStyle/>
        <a:p>
          <a:endParaRPr lang="zh-CN" altLang="en-US"/>
        </a:p>
      </dgm:t>
    </dgm:pt>
    <dgm:pt modelId="{6F61AA7E-47B4-4224-A444-8220A01FC801}" type="pres">
      <dgm:prSet presAssocID="{4C7BC632-E083-4A8F-8822-BDB8F860E82B}" presName="linear" presStyleCnt="0">
        <dgm:presLayoutVars>
          <dgm:animLvl val="lvl"/>
          <dgm:resizeHandles val="exact"/>
        </dgm:presLayoutVars>
      </dgm:prSet>
      <dgm:spPr/>
    </dgm:pt>
    <dgm:pt modelId="{049BCB1C-2A5F-4629-88A8-D5D5DC1ACE02}" type="pres">
      <dgm:prSet presAssocID="{C96B20ED-F716-4729-9C3E-A5AD3C9AB7EB}" presName="parentText" presStyleLbl="node1" presStyleIdx="0" presStyleCnt="1">
        <dgm:presLayoutVars>
          <dgm:chMax val="0"/>
          <dgm:bulletEnabled val="1"/>
        </dgm:presLayoutVars>
      </dgm:prSet>
      <dgm:spPr/>
    </dgm:pt>
  </dgm:ptLst>
  <dgm:cxnLst>
    <dgm:cxn modelId="{5A16D981-C5F3-40A7-8851-F56DA11FEEA9}" type="presOf" srcId="{4C7BC632-E083-4A8F-8822-BDB8F860E82B}" destId="{6F61AA7E-47B4-4224-A444-8220A01FC801}" srcOrd="0" destOrd="0" presId="urn:microsoft.com/office/officeart/2005/8/layout/vList2"/>
    <dgm:cxn modelId="{4CA1ABAF-47CD-426B-8BF1-5E58F433BF70}" srcId="{4C7BC632-E083-4A8F-8822-BDB8F860E82B}" destId="{C96B20ED-F716-4729-9C3E-A5AD3C9AB7EB}" srcOrd="0" destOrd="0" parTransId="{D67F5C84-CC58-48B9-A63E-04154A5CDD36}" sibTransId="{787C8462-064D-4301-98F6-468DEDE844D5}"/>
    <dgm:cxn modelId="{25FABFD3-B543-4419-9925-3901A57AF4A6}" type="presOf" srcId="{C96B20ED-F716-4729-9C3E-A5AD3C9AB7EB}" destId="{049BCB1C-2A5F-4629-88A8-D5D5DC1ACE02}" srcOrd="0" destOrd="0" presId="urn:microsoft.com/office/officeart/2005/8/layout/vList2"/>
    <dgm:cxn modelId="{6293B46E-79CB-4D66-B41A-78FD7BE50077}" type="presParOf" srcId="{6F61AA7E-47B4-4224-A444-8220A01FC801}" destId="{049BCB1C-2A5F-4629-88A8-D5D5DC1ACE02}"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3E4C6-76F1-4796-A258-BC9038065B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92033D-A425-406F-8474-8F2E138EA0AF}">
      <dgm:prSet phldrT="[文本]" custT="1"/>
      <dgm:spPr/>
      <dgm:t>
        <a:bodyPr/>
        <a:lstStyle/>
        <a:p>
          <a:r>
            <a:rPr lang="en-US" altLang="en-US" sz="2200" dirty="0"/>
            <a:t> </a:t>
          </a:r>
          <a:r>
            <a:rPr lang="en-US" altLang="en-US" sz="1600" dirty="0"/>
            <a:t>as a maximum limit for each user, the 100 most informative features from the 1-hop exploration and the 100 most informative features from the 2-hop exploratio</a:t>
          </a:r>
          <a:r>
            <a:rPr lang="en-US" altLang="zh-CN" sz="1600" dirty="0"/>
            <a:t>n</a:t>
          </a:r>
          <a:endParaRPr lang="zh-CN" altLang="en-US" sz="1600" dirty="0"/>
        </a:p>
      </dgm:t>
    </dgm:pt>
    <dgm:pt modelId="{937D39AC-4B71-4FF0-88CC-D69F9F0F8647}" type="parTrans" cxnId="{78E66030-60D5-405D-AF9F-F84F590526F2}">
      <dgm:prSet/>
      <dgm:spPr/>
      <dgm:t>
        <a:bodyPr/>
        <a:lstStyle/>
        <a:p>
          <a:endParaRPr lang="zh-CN" altLang="en-US"/>
        </a:p>
      </dgm:t>
    </dgm:pt>
    <dgm:pt modelId="{B25542AD-56F1-454F-824B-ACD460AA5D20}" type="sibTrans" cxnId="{78E66030-60D5-405D-AF9F-F84F590526F2}">
      <dgm:prSet/>
      <dgm:spPr/>
      <dgm:t>
        <a:bodyPr/>
        <a:lstStyle/>
        <a:p>
          <a:endParaRPr lang="zh-CN" altLang="en-US"/>
        </a:p>
      </dgm:t>
    </dgm:pt>
    <dgm:pt modelId="{30D747A7-3101-4CA6-92D2-681671A2B161}" type="pres">
      <dgm:prSet presAssocID="{ADE3E4C6-76F1-4796-A258-BC9038065BDB}" presName="linear" presStyleCnt="0">
        <dgm:presLayoutVars>
          <dgm:animLvl val="lvl"/>
          <dgm:resizeHandles val="exact"/>
        </dgm:presLayoutVars>
      </dgm:prSet>
      <dgm:spPr/>
    </dgm:pt>
    <dgm:pt modelId="{E9D9F197-BE48-422F-98AB-5C566D8A69D5}" type="pres">
      <dgm:prSet presAssocID="{3592033D-A425-406F-8474-8F2E138EA0AF}" presName="parentText" presStyleLbl="node1" presStyleIdx="0" presStyleCnt="1" custLinFactNeighborX="-7906" custLinFactNeighborY="-20623">
        <dgm:presLayoutVars>
          <dgm:chMax val="0"/>
          <dgm:bulletEnabled val="1"/>
        </dgm:presLayoutVars>
      </dgm:prSet>
      <dgm:spPr/>
    </dgm:pt>
  </dgm:ptLst>
  <dgm:cxnLst>
    <dgm:cxn modelId="{B3EADD2F-1F22-401D-9A1D-EE317E7506EE}" type="presOf" srcId="{ADE3E4C6-76F1-4796-A258-BC9038065BDB}" destId="{30D747A7-3101-4CA6-92D2-681671A2B161}" srcOrd="0" destOrd="0" presId="urn:microsoft.com/office/officeart/2005/8/layout/vList2"/>
    <dgm:cxn modelId="{78E66030-60D5-405D-AF9F-F84F590526F2}" srcId="{ADE3E4C6-76F1-4796-A258-BC9038065BDB}" destId="{3592033D-A425-406F-8474-8F2E138EA0AF}" srcOrd="0" destOrd="0" parTransId="{937D39AC-4B71-4FF0-88CC-D69F9F0F8647}" sibTransId="{B25542AD-56F1-454F-824B-ACD460AA5D20}"/>
    <dgm:cxn modelId="{4276A7D8-B71B-4495-964E-8C0433B4CFF4}" type="presOf" srcId="{3592033D-A425-406F-8474-8F2E138EA0AF}" destId="{E9D9F197-BE48-422F-98AB-5C566D8A69D5}" srcOrd="0" destOrd="0" presId="urn:microsoft.com/office/officeart/2005/8/layout/vList2"/>
    <dgm:cxn modelId="{5947D959-C2B5-42EF-B1D7-A591583BB55F}" type="presParOf" srcId="{30D747A7-3101-4CA6-92D2-681671A2B161}" destId="{E9D9F197-BE48-422F-98AB-5C566D8A69D5}"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9ADA7-6694-4429-9F40-73D550350C45}">
      <dsp:nvSpPr>
        <dsp:cNvPr id="0" name=""/>
        <dsp:cNvSpPr/>
      </dsp:nvSpPr>
      <dsp:spPr>
        <a:xfrm>
          <a:off x="0" y="47021"/>
          <a:ext cx="5080415" cy="741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en-US" sz="1700" kern="1200" dirty="0"/>
            <a:t> item-to-</a:t>
          </a:r>
          <a:r>
            <a:rPr lang="en-US" altLang="en-US" sz="1700" kern="1200" dirty="0" err="1"/>
            <a:t>DBpedia</a:t>
          </a:r>
          <a:r>
            <a:rPr lang="en-US" altLang="en-US" sz="1700" kern="1200" dirty="0"/>
            <a:t>-URI mapping</a:t>
          </a:r>
          <a:endParaRPr lang="zh-CN" altLang="en-US" sz="1700" kern="1200" dirty="0"/>
        </a:p>
      </dsp:txBody>
      <dsp:txXfrm>
        <a:off x="36183" y="83204"/>
        <a:ext cx="5008049" cy="668847"/>
      </dsp:txXfrm>
    </dsp:sp>
    <dsp:sp modelId="{0CF6E1A6-3001-4B79-80AE-8F76E38FC0C5}">
      <dsp:nvSpPr>
        <dsp:cNvPr id="0" name=""/>
        <dsp:cNvSpPr/>
      </dsp:nvSpPr>
      <dsp:spPr>
        <a:xfrm>
          <a:off x="0" y="832696"/>
          <a:ext cx="5080415" cy="741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altLang="en-US" sz="1700" kern="1200" dirty="0"/>
            <a:t> Some features (based on their 1-hop predicate) have not been considered</a:t>
          </a:r>
          <a:endParaRPr lang="zh-CN" altLang="en-US" sz="1700" kern="1200" dirty="0"/>
        </a:p>
      </dsp:txBody>
      <dsp:txXfrm>
        <a:off x="36183" y="868879"/>
        <a:ext cx="5008049" cy="668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BCB1C-2A5F-4629-88A8-D5D5DC1ACE02}">
      <dsp:nvSpPr>
        <dsp:cNvPr id="0" name=""/>
        <dsp:cNvSpPr/>
      </dsp:nvSpPr>
      <dsp:spPr>
        <a:xfrm>
          <a:off x="0" y="4688"/>
          <a:ext cx="5867905"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removed the features that are common to less than 10 items</a:t>
          </a:r>
          <a:endParaRPr lang="zh-CN" altLang="en-US" sz="1600" kern="1200" dirty="0"/>
        </a:p>
      </dsp:txBody>
      <dsp:txXfrm>
        <a:off x="42036" y="46724"/>
        <a:ext cx="5783833" cy="777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9F197-BE48-422F-98AB-5C566D8A69D5}">
      <dsp:nvSpPr>
        <dsp:cNvPr id="0" name=""/>
        <dsp:cNvSpPr/>
      </dsp:nvSpPr>
      <dsp:spPr>
        <a:xfrm>
          <a:off x="0" y="0"/>
          <a:ext cx="7326296" cy="11231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en-US" sz="2200" kern="1200" dirty="0"/>
            <a:t> </a:t>
          </a:r>
          <a:r>
            <a:rPr lang="en-US" altLang="en-US" sz="1600" kern="1200" dirty="0"/>
            <a:t>as a maximum limit for each user, the 100 most informative features from the 1-hop exploration and the 100 most informative features from the 2-hop exploratio</a:t>
          </a:r>
          <a:r>
            <a:rPr lang="en-US" altLang="zh-CN" sz="1600" kern="1200" dirty="0"/>
            <a:t>n</a:t>
          </a:r>
          <a:endParaRPr lang="zh-CN" altLang="en-US" sz="1600" kern="1200" dirty="0"/>
        </a:p>
      </dsp:txBody>
      <dsp:txXfrm>
        <a:off x="54830" y="54830"/>
        <a:ext cx="7216636" cy="1013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2021/10/28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基于知识图谱的推荐系统的稀疏特征分解</a:t>
            </a:r>
            <a:endParaRPr lang="en-US" altLang="zh-CN" dirty="0"/>
          </a:p>
          <a:p>
            <a:r>
              <a:rPr lang="zh-CN" altLang="en-US" dirty="0"/>
              <a:t>推荐系统大会</a:t>
            </a:r>
            <a:endParaRPr lang="en-US" altLang="zh-CN" dirty="0"/>
          </a:p>
          <a:p>
            <a:r>
              <a:rPr lang="en-US" altLang="zh-CN" dirty="0"/>
              <a:t>2021</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10</a:t>
            </a:fld>
            <a:endParaRPr lang="zh-CN" altLang="en-US"/>
          </a:p>
        </p:txBody>
      </p:sp>
    </p:spTree>
    <p:extLst>
      <p:ext uri="{BB962C8B-B14F-4D97-AF65-F5344CB8AC3E}">
        <p14:creationId xmlns:p14="http://schemas.microsoft.com/office/powerpoint/2010/main" val="3125152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11</a:t>
            </a:fld>
            <a:endParaRPr lang="zh-CN" altLang="en-US"/>
          </a:p>
        </p:txBody>
      </p:sp>
    </p:spTree>
    <p:extLst>
      <p:ext uri="{BB962C8B-B14F-4D97-AF65-F5344CB8AC3E}">
        <p14:creationId xmlns:p14="http://schemas.microsoft.com/office/powerpoint/2010/main" val="221236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127757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76835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3773000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err="1">
                <a:solidFill>
                  <a:srgbClr val="333333"/>
                </a:solidFill>
                <a:effectLst/>
                <a:latin typeface="-apple-system"/>
              </a:rPr>
              <a:t>KGFlex</a:t>
            </a:r>
            <a:r>
              <a:rPr lang="zh-CN" altLang="en-US" b="0" i="0" dirty="0">
                <a:solidFill>
                  <a:srgbClr val="333333"/>
                </a:solidFill>
                <a:effectLst/>
                <a:latin typeface="-apple-system"/>
              </a:rPr>
              <a:t>没有针对用户和项目的显示表示，</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3235513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16</a:t>
            </a:fld>
            <a:endParaRPr lang="zh-CN" altLang="en-US"/>
          </a:p>
        </p:txBody>
      </p:sp>
    </p:spTree>
    <p:extLst>
      <p:ext uri="{BB962C8B-B14F-4D97-AF65-F5344CB8AC3E}">
        <p14:creationId xmlns:p14="http://schemas.microsoft.com/office/powerpoint/2010/main" val="2151625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1768097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err="1">
                <a:solidFill>
                  <a:srgbClr val="333333"/>
                </a:solidFill>
                <a:effectLst/>
                <a:latin typeface="-apple-system"/>
              </a:rPr>
              <a:t>Dbpedia</a:t>
            </a:r>
            <a:r>
              <a:rPr lang="zh-CN" altLang="en-US" b="0" i="0" dirty="0">
                <a:solidFill>
                  <a:srgbClr val="333333"/>
                </a:solidFill>
                <a:effectLst/>
                <a:latin typeface="-apple-system"/>
              </a:rPr>
              <a:t>知识图谱</a:t>
            </a:r>
            <a:endParaRPr lang="en-US" altLang="zh-CN" b="0" i="0" dirty="0">
              <a:solidFill>
                <a:srgbClr val="333333"/>
              </a:solidFill>
              <a:effectLst/>
              <a:latin typeface="-apple-system"/>
            </a:endParaRPr>
          </a:p>
          <a:p>
            <a:pPr algn="l">
              <a:buFont typeface="Arial" panose="020B0604020202020204" pitchFamily="34" charset="0"/>
              <a:buNone/>
            </a:pPr>
            <a:endParaRPr lang="en-US" altLang="zh-CN" b="0" i="0" dirty="0">
              <a:solidFill>
                <a:srgbClr val="333333"/>
              </a:solidFill>
              <a:effectLst/>
              <a:latin typeface="-apple-system"/>
            </a:endParaRPr>
          </a:p>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extLst>
      <p:ext uri="{BB962C8B-B14F-4D97-AF65-F5344CB8AC3E}">
        <p14:creationId xmlns:p14="http://schemas.microsoft.com/office/powerpoint/2010/main" val="115220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19</a:t>
            </a:fld>
            <a:endParaRPr lang="zh-CN" altLang="en-US"/>
          </a:p>
        </p:txBody>
      </p:sp>
    </p:spTree>
    <p:extLst>
      <p:ext uri="{BB962C8B-B14F-4D97-AF65-F5344CB8AC3E}">
        <p14:creationId xmlns:p14="http://schemas.microsoft.com/office/powerpoint/2010/main" val="176106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extLst>
      <p:ext uri="{BB962C8B-B14F-4D97-AF65-F5344CB8AC3E}">
        <p14:creationId xmlns:p14="http://schemas.microsoft.com/office/powerpoint/2010/main" val="302653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22</a:t>
            </a:fld>
            <a:endParaRPr lang="zh-CN" altLang="en-US"/>
          </a:p>
        </p:txBody>
      </p:sp>
    </p:spTree>
    <p:extLst>
      <p:ext uri="{BB962C8B-B14F-4D97-AF65-F5344CB8AC3E}">
        <p14:creationId xmlns:p14="http://schemas.microsoft.com/office/powerpoint/2010/main" val="1433835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err="1">
                <a:solidFill>
                  <a:srgbClr val="333333"/>
                </a:solidFill>
                <a:effectLst/>
                <a:latin typeface="-apple-system"/>
              </a:rPr>
              <a:t>nDCG</a:t>
            </a:r>
            <a:r>
              <a:rPr lang="en-US" altLang="zh-CN" b="0" i="0" dirty="0">
                <a:solidFill>
                  <a:srgbClr val="333333"/>
                </a:solidFill>
                <a:effectLst/>
                <a:latin typeface="-apple-system"/>
              </a:rPr>
              <a:t> </a:t>
            </a:r>
            <a:r>
              <a:rPr lang="zh-CN" altLang="en-US" b="0" i="0" dirty="0">
                <a:solidFill>
                  <a:srgbClr val="333333"/>
                </a:solidFill>
                <a:effectLst/>
                <a:latin typeface="-apple-system"/>
              </a:rPr>
              <a:t>推荐准确性</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Item Coverage </a:t>
            </a:r>
            <a:r>
              <a:rPr lang="zh-CN" altLang="en-US" b="0" i="0" dirty="0">
                <a:solidFill>
                  <a:srgbClr val="333333"/>
                </a:solidFill>
                <a:effectLst/>
                <a:latin typeface="-apple-system"/>
              </a:rPr>
              <a:t>全局个性化程度</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Gini Index </a:t>
            </a:r>
            <a:r>
              <a:rPr lang="zh-CN" altLang="en-US" b="0" i="0" dirty="0">
                <a:solidFill>
                  <a:srgbClr val="333333"/>
                </a:solidFill>
                <a:effectLst/>
                <a:latin typeface="-apple-system"/>
              </a:rPr>
              <a:t>对于每个用户定制化程度</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ACLT long tail</a:t>
            </a:r>
            <a:r>
              <a:rPr lang="zh-CN" altLang="en-US" b="0" i="0" dirty="0">
                <a:solidFill>
                  <a:srgbClr val="333333"/>
                </a:solidFill>
                <a:effectLst/>
                <a:latin typeface="-apple-system"/>
              </a:rPr>
              <a:t>项目比例</a:t>
            </a:r>
            <a:endParaRPr lang="en-US" altLang="zh-CN" b="0" i="0" dirty="0">
              <a:solidFill>
                <a:srgbClr val="333333"/>
              </a:solidFill>
              <a:effectLst/>
              <a:latin typeface="-apple-system"/>
            </a:endParaRPr>
          </a:p>
          <a:p>
            <a:pPr algn="l">
              <a:buFont typeface="Arial" panose="020B0604020202020204" pitchFamily="34" charset="0"/>
              <a:buNone/>
            </a:pPr>
            <a:r>
              <a:rPr lang="en-US" altLang="zh-CN" sz="1200" kern="1200" dirty="0" err="1">
                <a:solidFill>
                  <a:schemeClr val="tx1"/>
                </a:solidFill>
                <a:effectLst/>
                <a:latin typeface="+mn-lt"/>
                <a:ea typeface="+mn-ea"/>
                <a:cs typeface="+mn-cs"/>
              </a:rPr>
              <a:t>PopREO</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项目被推荐的均等机会</a:t>
            </a:r>
            <a:endParaRPr lang="en-US" altLang="zh-CN" b="0" i="0" dirty="0">
              <a:solidFill>
                <a:srgbClr val="333333"/>
              </a:solidFill>
              <a:effectLst/>
              <a:latin typeface="-apple-system"/>
            </a:endParaRPr>
          </a:p>
          <a:p>
            <a:pPr algn="l">
              <a:buFont typeface="Arial" panose="020B0604020202020204" pitchFamily="34" charset="0"/>
              <a:buNone/>
            </a:pPr>
            <a:r>
              <a:rPr lang="en-US" altLang="zh-CN" sz="1200" b="0" i="0" kern="1200" dirty="0" err="1">
                <a:solidFill>
                  <a:schemeClr val="tx1"/>
                </a:solidFill>
                <a:effectLst/>
                <a:latin typeface="+mn-lt"/>
                <a:ea typeface="+mn-ea"/>
                <a:cs typeface="+mn-cs"/>
              </a:rPr>
              <a:t>PopRSP</a:t>
            </a:r>
            <a:r>
              <a:rPr lang="zh-CN" altLang="en-US" sz="1200" b="0" i="0" kern="1200">
                <a:solidFill>
                  <a:schemeClr val="tx1"/>
                </a:solidFill>
                <a:effectLst/>
                <a:latin typeface="+mn-lt"/>
                <a:ea typeface="+mn-ea"/>
                <a:cs typeface="+mn-cs"/>
              </a:rPr>
              <a:t>评估热门和不热门项目的排名概率分布在推荐方面是否相同</a:t>
            </a:r>
            <a:endParaRPr lang="zh-CN" altLang="en-US" b="0" i="0">
              <a:solidFill>
                <a:srgbClr val="333333"/>
              </a:solidFill>
              <a:effectLst/>
              <a:latin typeface="-apple-system"/>
            </a:endParaRPr>
          </a:p>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23</a:t>
            </a:fld>
            <a:endParaRPr lang="zh-CN" altLang="en-US"/>
          </a:p>
        </p:txBody>
      </p:sp>
    </p:spTree>
    <p:extLst>
      <p:ext uri="{BB962C8B-B14F-4D97-AF65-F5344CB8AC3E}">
        <p14:creationId xmlns:p14="http://schemas.microsoft.com/office/powerpoint/2010/main" val="231118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配置文件</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24</a:t>
            </a:fld>
            <a:endParaRPr lang="zh-CN" altLang="en-US"/>
          </a:p>
        </p:txBody>
      </p:sp>
    </p:spTree>
    <p:extLst>
      <p:ext uri="{BB962C8B-B14F-4D97-AF65-F5344CB8AC3E}">
        <p14:creationId xmlns:p14="http://schemas.microsoft.com/office/powerpoint/2010/main" val="210729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err="1">
                <a:solidFill>
                  <a:srgbClr val="333333"/>
                </a:solidFill>
                <a:effectLst/>
                <a:latin typeface="-apple-system"/>
              </a:rPr>
              <a:t>nDCG</a:t>
            </a:r>
            <a:r>
              <a:rPr lang="en-US" altLang="zh-CN" b="0" i="0" dirty="0">
                <a:solidFill>
                  <a:srgbClr val="333333"/>
                </a:solidFill>
                <a:effectLst/>
                <a:latin typeface="-apple-system"/>
              </a:rPr>
              <a:t> </a:t>
            </a:r>
            <a:r>
              <a:rPr lang="zh-CN" altLang="en-US" b="0" i="0" dirty="0">
                <a:solidFill>
                  <a:srgbClr val="333333"/>
                </a:solidFill>
                <a:effectLst/>
                <a:latin typeface="-apple-system"/>
              </a:rPr>
              <a:t>推荐准确性</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Item Coverage </a:t>
            </a:r>
            <a:r>
              <a:rPr lang="zh-CN" altLang="en-US" b="0" i="0" dirty="0">
                <a:solidFill>
                  <a:srgbClr val="333333"/>
                </a:solidFill>
                <a:effectLst/>
                <a:latin typeface="-apple-system"/>
              </a:rPr>
              <a:t>全局个性化程度</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Gini Index </a:t>
            </a:r>
            <a:r>
              <a:rPr lang="zh-CN" altLang="en-US" b="0" i="0" dirty="0">
                <a:solidFill>
                  <a:srgbClr val="333333"/>
                </a:solidFill>
                <a:effectLst/>
                <a:latin typeface="-apple-system"/>
              </a:rPr>
              <a:t>对于每个用户定制化程度</a:t>
            </a:r>
            <a:endParaRPr lang="en-US" altLang="zh-CN" b="0" i="0" dirty="0">
              <a:solidFill>
                <a:srgbClr val="333333"/>
              </a:solidFill>
              <a:effectLst/>
              <a:latin typeface="-apple-system"/>
            </a:endParaRPr>
          </a:p>
          <a:p>
            <a:pPr algn="l">
              <a:buFont typeface="Arial" panose="020B0604020202020204" pitchFamily="34" charset="0"/>
              <a:buNone/>
            </a:pPr>
            <a:r>
              <a:rPr lang="en-US" altLang="zh-CN" b="0" i="0" dirty="0">
                <a:solidFill>
                  <a:srgbClr val="333333"/>
                </a:solidFill>
                <a:effectLst/>
                <a:latin typeface="-apple-system"/>
              </a:rPr>
              <a:t>ACLT long tail</a:t>
            </a:r>
            <a:r>
              <a:rPr lang="zh-CN" altLang="en-US" b="0" i="0" dirty="0">
                <a:solidFill>
                  <a:srgbClr val="333333"/>
                </a:solidFill>
                <a:effectLst/>
                <a:latin typeface="-apple-system"/>
              </a:rPr>
              <a:t>项目比例</a:t>
            </a:r>
            <a:endParaRPr lang="en-US" altLang="zh-CN" b="0" i="0" dirty="0">
              <a:solidFill>
                <a:srgbClr val="333333"/>
              </a:solidFill>
              <a:effectLst/>
              <a:latin typeface="-apple-system"/>
            </a:endParaRPr>
          </a:p>
          <a:p>
            <a:pPr algn="l">
              <a:buFont typeface="Arial" panose="020B0604020202020204" pitchFamily="34" charset="0"/>
              <a:buNone/>
            </a:pPr>
            <a:r>
              <a:rPr lang="en-US" altLang="zh-CN" sz="1200" kern="1200" dirty="0" err="1">
                <a:solidFill>
                  <a:schemeClr val="tx1"/>
                </a:solidFill>
                <a:effectLst/>
                <a:latin typeface="+mn-lt"/>
                <a:ea typeface="+mn-ea"/>
                <a:cs typeface="+mn-cs"/>
              </a:rPr>
              <a:t>PopREO</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项目被推荐的均等机会</a:t>
            </a:r>
            <a:endParaRPr lang="en-US" altLang="zh-CN" b="0" i="0" dirty="0">
              <a:solidFill>
                <a:srgbClr val="333333"/>
              </a:solidFill>
              <a:effectLst/>
              <a:latin typeface="-apple-system"/>
            </a:endParaRPr>
          </a:p>
          <a:p>
            <a:pPr algn="l">
              <a:buFont typeface="Arial" panose="020B0604020202020204" pitchFamily="34" charset="0"/>
              <a:buNone/>
            </a:pPr>
            <a:r>
              <a:rPr lang="en-US" altLang="zh-CN" sz="1200" b="0" i="0" kern="1200" dirty="0" err="1">
                <a:solidFill>
                  <a:schemeClr val="tx1"/>
                </a:solidFill>
                <a:effectLst/>
                <a:latin typeface="+mn-lt"/>
                <a:ea typeface="+mn-ea"/>
                <a:cs typeface="+mn-cs"/>
              </a:rPr>
              <a:t>PopRSP</a:t>
            </a:r>
            <a:r>
              <a:rPr lang="zh-CN" altLang="en-US" sz="1200" b="0" i="0" kern="1200" dirty="0">
                <a:solidFill>
                  <a:schemeClr val="tx1"/>
                </a:solidFill>
                <a:effectLst/>
                <a:latin typeface="+mn-lt"/>
                <a:ea typeface="+mn-ea"/>
                <a:cs typeface="+mn-cs"/>
              </a:rPr>
              <a:t>评估热门和不热门项目的排名概率分布在推荐方面是否相同</a:t>
            </a: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25</a:t>
            </a:fld>
            <a:endParaRPr lang="zh-CN" altLang="en-US"/>
          </a:p>
        </p:txBody>
      </p:sp>
    </p:spTree>
    <p:extLst>
      <p:ext uri="{BB962C8B-B14F-4D97-AF65-F5344CB8AC3E}">
        <p14:creationId xmlns:p14="http://schemas.microsoft.com/office/powerpoint/2010/main" val="1256296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26</a:t>
            </a:fld>
            <a:endParaRPr lang="zh-CN" altLang="en-US"/>
          </a:p>
        </p:txBody>
      </p:sp>
    </p:spTree>
    <p:extLst>
      <p:ext uri="{BB962C8B-B14F-4D97-AF65-F5344CB8AC3E}">
        <p14:creationId xmlns:p14="http://schemas.microsoft.com/office/powerpoint/2010/main" val="4195252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27</a:t>
            </a:fld>
            <a:endParaRPr lang="zh-CN" altLang="en-US"/>
          </a:p>
        </p:txBody>
      </p:sp>
    </p:spTree>
    <p:extLst>
      <p:ext uri="{BB962C8B-B14F-4D97-AF65-F5344CB8AC3E}">
        <p14:creationId xmlns:p14="http://schemas.microsoft.com/office/powerpoint/2010/main" val="1256386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28</a:t>
            </a:fld>
            <a:endParaRPr lang="zh-CN" altLang="en-US"/>
          </a:p>
        </p:txBody>
      </p:sp>
    </p:spTree>
    <p:extLst>
      <p:ext uri="{BB962C8B-B14F-4D97-AF65-F5344CB8AC3E}">
        <p14:creationId xmlns:p14="http://schemas.microsoft.com/office/powerpoint/2010/main" val="2051076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最后的下降还需要进一步的研究</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29</a:t>
            </a:fld>
            <a:endParaRPr lang="zh-CN" altLang="en-US"/>
          </a:p>
        </p:txBody>
      </p:sp>
    </p:spTree>
    <p:extLst>
      <p:ext uri="{BB962C8B-B14F-4D97-AF65-F5344CB8AC3E}">
        <p14:creationId xmlns:p14="http://schemas.microsoft.com/office/powerpoint/2010/main" val="2133060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此外，对于每个用户，我们用</a:t>
            </a:r>
            <a:r>
              <a:rPr lang="en-US" altLang="zh-CN" b="0" i="0" dirty="0">
                <a:solidFill>
                  <a:srgbClr val="333333"/>
                </a:solidFill>
                <a:effectLst/>
                <a:latin typeface="-apple-system"/>
              </a:rPr>
              <a:t>k{5,10,50,100</a:t>
            </a:r>
            <a:r>
              <a:rPr lang="zh-CN" altLang="en-US" b="0" i="0" dirty="0">
                <a:solidFill>
                  <a:srgbClr val="333333"/>
                </a:solidFill>
                <a:effectLst/>
                <a:latin typeface="-apple-system"/>
              </a:rPr>
              <a:t>，</a:t>
            </a:r>
            <a:r>
              <a:rPr lang="en-US" altLang="zh-CN" b="0" i="0" dirty="0">
                <a:solidFill>
                  <a:srgbClr val="333333"/>
                </a:solidFill>
                <a:effectLst/>
                <a:latin typeface="-apple-system"/>
              </a:rPr>
              <a:t>}</a:t>
            </a:r>
            <a:r>
              <a:rPr lang="zh-CN" altLang="en-US" b="0" i="0" dirty="0">
                <a:solidFill>
                  <a:srgbClr val="333333"/>
                </a:solidFill>
                <a:effectLst/>
                <a:latin typeface="-apple-system"/>
              </a:rPr>
              <a:t>计算了她的</a:t>
            </a:r>
            <a:r>
              <a:rPr lang="en-US" altLang="zh-CN" b="0" i="0" dirty="0">
                <a:solidFill>
                  <a:srgbClr val="333333"/>
                </a:solidFill>
                <a:effectLst/>
                <a:latin typeface="-apple-system"/>
              </a:rPr>
              <a:t>k</a:t>
            </a:r>
            <a:r>
              <a:rPr lang="zh-CN" altLang="en-US" b="0" i="0" dirty="0">
                <a:solidFill>
                  <a:srgbClr val="333333"/>
                </a:solidFill>
                <a:effectLst/>
                <a:latin typeface="-apple-system"/>
              </a:rPr>
              <a:t>个最有信息量的特性在她的推荐列表中被保留的百分比。</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30</a:t>
            </a:fld>
            <a:endParaRPr lang="zh-CN" altLang="en-US"/>
          </a:p>
        </p:txBody>
      </p:sp>
    </p:spTree>
    <p:extLst>
      <p:ext uri="{BB962C8B-B14F-4D97-AF65-F5344CB8AC3E}">
        <p14:creationId xmlns:p14="http://schemas.microsoft.com/office/powerpoint/2010/main" val="2902342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31</a:t>
            </a:fld>
            <a:endParaRPr lang="zh-CN" altLang="en-US"/>
          </a:p>
        </p:txBody>
      </p:sp>
    </p:spTree>
    <p:extLst>
      <p:ext uri="{BB962C8B-B14F-4D97-AF65-F5344CB8AC3E}">
        <p14:creationId xmlns:p14="http://schemas.microsoft.com/office/powerpoint/2010/main" val="2359785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传统的推荐系统可以分成三类</a:t>
            </a:r>
            <a:endParaRPr lang="en-US" altLang="zh-CN" b="0" i="0" dirty="0">
              <a:solidFill>
                <a:srgbClr val="333333"/>
              </a:solidFill>
              <a:effectLst/>
              <a:latin typeface="-apple-system"/>
            </a:endParaRPr>
          </a:p>
          <a:p>
            <a:pPr algn="l">
              <a:buFont typeface="Arial" panose="020B0604020202020204" pitchFamily="34" charset="0"/>
              <a:buNone/>
            </a:pPr>
            <a:r>
              <a:rPr lang="zh-CN" altLang="en-US" b="0" i="0" dirty="0">
                <a:solidFill>
                  <a:srgbClr val="333333"/>
                </a:solidFill>
                <a:effectLst/>
                <a:latin typeface="-apple-system"/>
              </a:rPr>
              <a:t>应用最广的是协同过滤的算法</a:t>
            </a:r>
            <a:endParaRPr lang="en-US" altLang="zh-CN" b="0" i="0" dirty="0">
              <a:solidFill>
                <a:srgbClr val="333333"/>
              </a:solidFill>
              <a:effectLst/>
              <a:latin typeface="-apple-system"/>
            </a:endParaRPr>
          </a:p>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extLst>
      <p:ext uri="{BB962C8B-B14F-4D97-AF65-F5344CB8AC3E}">
        <p14:creationId xmlns:p14="http://schemas.microsoft.com/office/powerpoint/2010/main" val="2687516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32</a:t>
            </a:fld>
            <a:endParaRPr lang="zh-CN" altLang="en-US"/>
          </a:p>
        </p:txBody>
      </p:sp>
    </p:spTree>
    <p:extLst>
      <p:ext uri="{BB962C8B-B14F-4D97-AF65-F5344CB8AC3E}">
        <p14:creationId xmlns:p14="http://schemas.microsoft.com/office/powerpoint/2010/main" val="3661791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34</a:t>
            </a:fld>
            <a:endParaRPr lang="zh-CN" altLang="en-US"/>
          </a:p>
        </p:txBody>
      </p:sp>
    </p:spTree>
    <p:extLst>
      <p:ext uri="{BB962C8B-B14F-4D97-AF65-F5344CB8AC3E}">
        <p14:creationId xmlns:p14="http://schemas.microsoft.com/office/powerpoint/2010/main" val="3213732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35</a:t>
            </a:fld>
            <a:endParaRPr lang="zh-CN" altLang="en-US"/>
          </a:p>
        </p:txBody>
      </p:sp>
    </p:spTree>
    <p:extLst>
      <p:ext uri="{BB962C8B-B14F-4D97-AF65-F5344CB8AC3E}">
        <p14:creationId xmlns:p14="http://schemas.microsoft.com/office/powerpoint/2010/main" val="136655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36</a:t>
            </a:fld>
            <a:endParaRPr lang="zh-CN" altLang="en-US"/>
          </a:p>
        </p:txBody>
      </p:sp>
    </p:spTree>
    <p:extLst>
      <p:ext uri="{BB962C8B-B14F-4D97-AF65-F5344CB8AC3E}">
        <p14:creationId xmlns:p14="http://schemas.microsoft.com/office/powerpoint/2010/main" val="3893205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37</a:t>
            </a:fld>
            <a:endParaRPr lang="zh-CN" altLang="en-US"/>
          </a:p>
        </p:txBody>
      </p:sp>
    </p:spTree>
    <p:extLst>
      <p:ext uri="{BB962C8B-B14F-4D97-AF65-F5344CB8AC3E}">
        <p14:creationId xmlns:p14="http://schemas.microsoft.com/office/powerpoint/2010/main" val="1317188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基于协同过滤的算法分成两种：</a:t>
            </a:r>
            <a:endParaRPr lang="en-US" altLang="zh-CN" b="0" i="0" dirty="0">
              <a:solidFill>
                <a:srgbClr val="333333"/>
              </a:solidFill>
              <a:effectLst/>
              <a:latin typeface="-apple-system"/>
            </a:endParaRPr>
          </a:p>
          <a:p>
            <a:pPr algn="l">
              <a:buFont typeface="Arial" panose="020B0604020202020204" pitchFamily="34" charset="0"/>
              <a:buNone/>
            </a:pPr>
            <a:r>
              <a:rPr lang="zh-CN" altLang="en-US" b="0" i="0" dirty="0">
                <a:solidFill>
                  <a:srgbClr val="333333"/>
                </a:solidFill>
                <a:effectLst/>
                <a:latin typeface="-apple-system"/>
              </a:rPr>
              <a:t>基于用户的协同过滤是把相似的两个人喜欢的物品进行互相的推荐</a:t>
            </a:r>
            <a:endParaRPr lang="en-US" altLang="zh-CN" b="0" i="0" dirty="0">
              <a:solidFill>
                <a:srgbClr val="333333"/>
              </a:solidFill>
              <a:effectLst/>
              <a:latin typeface="-apple-system"/>
            </a:endParaRPr>
          </a:p>
          <a:p>
            <a:pPr algn="l">
              <a:buFont typeface="Arial" panose="020B0604020202020204" pitchFamily="34" charset="0"/>
              <a:buNone/>
            </a:pPr>
            <a:r>
              <a:rPr lang="zh-CN" altLang="en-US" b="0" i="0" dirty="0">
                <a:solidFill>
                  <a:srgbClr val="333333"/>
                </a:solidFill>
                <a:effectLst/>
                <a:latin typeface="-apple-system"/>
              </a:rPr>
              <a:t>基于商品的协同过滤是基于用户把商品进行联系并进行推荐按给用户</a:t>
            </a:r>
            <a:endParaRPr lang="en-US" altLang="zh-CN" b="0" i="0" dirty="0">
              <a:solidFill>
                <a:srgbClr val="333333"/>
              </a:solidFill>
              <a:effectLst/>
              <a:latin typeface="-apple-system"/>
            </a:endParaRPr>
          </a:p>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4</a:t>
            </a:fld>
            <a:endParaRPr lang="zh-CN" altLang="en-US"/>
          </a:p>
        </p:txBody>
      </p:sp>
    </p:spTree>
    <p:extLst>
      <p:ext uri="{BB962C8B-B14F-4D97-AF65-F5344CB8AC3E}">
        <p14:creationId xmlns:p14="http://schemas.microsoft.com/office/powerpoint/2010/main" val="159610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直接肇东商品之间的联系，并基于此将商品推荐给用户</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5</a:t>
            </a:fld>
            <a:endParaRPr lang="zh-CN" altLang="en-US"/>
          </a:p>
        </p:txBody>
      </p:sp>
    </p:spTree>
    <p:extLst>
      <p:ext uri="{BB962C8B-B14F-4D97-AF65-F5344CB8AC3E}">
        <p14:creationId xmlns:p14="http://schemas.microsoft.com/office/powerpoint/2010/main" val="4086622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333333"/>
                </a:solidFill>
                <a:effectLst/>
                <a:latin typeface="-apple-system"/>
              </a:rPr>
              <a:t>为了整合两种算法的优点，并削弱缺点。研究人员开始将基于内容的推荐算法中应用的辅助信息加入到协同过滤算法中。</a:t>
            </a:r>
            <a:endParaRPr lang="en-US" altLang="zh-CN" b="0" i="0" dirty="0">
              <a:solidFill>
                <a:srgbClr val="333333"/>
              </a:solidFill>
              <a:effectLst/>
              <a:latin typeface="-apple-system"/>
            </a:endParaRPr>
          </a:p>
          <a:p>
            <a:pPr algn="l">
              <a:buFont typeface="Arial" panose="020B0604020202020204" pitchFamily="34" charset="0"/>
              <a:buNone/>
            </a:pPr>
            <a:r>
              <a:rPr lang="zh-CN" altLang="en-US" sz="1200" b="0" i="0" kern="1200" dirty="0">
                <a:solidFill>
                  <a:schemeClr val="tx1"/>
                </a:solidFill>
                <a:effectLst/>
                <a:latin typeface="+mn-lt"/>
                <a:ea typeface="+mn-ea"/>
                <a:cs typeface="+mn-cs"/>
              </a:rPr>
              <a:t>基于小嵌入的稀疏模型</a:t>
            </a:r>
            <a:endParaRPr lang="en-US" altLang="zh-CN" sz="1200" b="0" i="0" kern="1200" dirty="0">
              <a:solidFill>
                <a:srgbClr val="333333"/>
              </a:solidFill>
              <a:effectLst/>
              <a:latin typeface="-apple-system"/>
              <a:ea typeface="+mn-ea"/>
              <a:cs typeface="+mn-cs"/>
            </a:endParaRPr>
          </a:p>
          <a:p>
            <a:pPr algn="l">
              <a:buFont typeface="Arial" panose="020B0604020202020204" pitchFamily="34" charset="0"/>
              <a:buNone/>
            </a:pPr>
            <a:r>
              <a:rPr lang="zh-CN" altLang="en-US" sz="1200" b="0" i="0" kern="1200" dirty="0">
                <a:solidFill>
                  <a:srgbClr val="333333"/>
                </a:solidFill>
                <a:effectLst/>
                <a:latin typeface="-apple-system"/>
                <a:ea typeface="+mn-ea"/>
                <a:cs typeface="+mn-cs"/>
              </a:rPr>
              <a:t>高度的表达性</a:t>
            </a:r>
            <a:endParaRPr lang="en-US" altLang="zh-CN" sz="1200" b="0" i="0" kern="1200" dirty="0">
              <a:solidFill>
                <a:srgbClr val="333333"/>
              </a:solidFill>
              <a:effectLst/>
              <a:latin typeface="-apple-system"/>
              <a:ea typeface="+mn-ea"/>
              <a:cs typeface="+mn-cs"/>
            </a:endParaRPr>
          </a:p>
          <a:p>
            <a:pPr algn="l">
              <a:buFont typeface="Arial" panose="020B0604020202020204" pitchFamily="34" charset="0"/>
              <a:buNone/>
            </a:pPr>
            <a:r>
              <a:rPr lang="zh-CN" altLang="en-US" sz="1200" b="0" i="0" kern="1200" dirty="0">
                <a:solidFill>
                  <a:srgbClr val="333333"/>
                </a:solidFill>
                <a:effectLst/>
                <a:latin typeface="-apple-system"/>
                <a:ea typeface="+mn-ea"/>
                <a:cs typeface="+mn-cs"/>
              </a:rPr>
              <a:t>对知识图谱的利用很充分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extLst>
      <p:ext uri="{BB962C8B-B14F-4D97-AF65-F5344CB8AC3E}">
        <p14:creationId xmlns:p14="http://schemas.microsoft.com/office/powerpoint/2010/main" val="179551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177872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8</a:t>
            </a:fld>
            <a:endParaRPr lang="zh-CN" altLang="en-US"/>
          </a:p>
        </p:txBody>
      </p:sp>
    </p:spTree>
    <p:extLst>
      <p:ext uri="{BB962C8B-B14F-4D97-AF65-F5344CB8AC3E}">
        <p14:creationId xmlns:p14="http://schemas.microsoft.com/office/powerpoint/2010/main" val="299062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9</a:t>
            </a:fld>
            <a:endParaRPr lang="zh-CN" altLang="en-US"/>
          </a:p>
        </p:txBody>
      </p:sp>
    </p:spTree>
    <p:extLst>
      <p:ext uri="{BB962C8B-B14F-4D97-AF65-F5344CB8AC3E}">
        <p14:creationId xmlns:p14="http://schemas.microsoft.com/office/powerpoint/2010/main" val="178602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transition spd="slow" advTm="2032">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2032">
    <p:cove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Tm="2032">
    <p:cove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slide" Target="slide34.xml"/><Relationship Id="rId4" Type="http://schemas.openxmlformats.org/officeDocument/2006/relationships/image" Target="../media/image12.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slide" Target="slide3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4.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8.png"/><Relationship Id="rId11" Type="http://schemas.openxmlformats.org/officeDocument/2006/relationships/slide" Target="slide36.xml"/><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3.png"/><Relationship Id="rId7" Type="http://schemas.openxmlformats.org/officeDocument/2006/relationships/slide" Target="slide37.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8.xml"/><Relationship Id="rId16" Type="http://schemas.openxmlformats.org/officeDocument/2006/relationships/diagramColors" Target="../diagrams/colors3.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slide" Target="slide17.xml"/><Relationship Id="rId5" Type="http://schemas.openxmlformats.org/officeDocument/2006/relationships/slide" Target="slide8.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1.sv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58.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slide" Target="slide10.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slide" Target="slide11.xml"/></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59.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61.svg"/><Relationship Id="rId11" Type="http://schemas.openxmlformats.org/officeDocument/2006/relationships/image" Target="../media/image68.png"/><Relationship Id="rId5" Type="http://schemas.openxmlformats.org/officeDocument/2006/relationships/image" Target="../media/image60.png"/><Relationship Id="rId10" Type="http://schemas.openxmlformats.org/officeDocument/2006/relationships/image" Target="../media/image67.png"/><Relationship Id="rId4" Type="http://schemas.openxmlformats.org/officeDocument/2006/relationships/slide" Target="slide14.xml"/><Relationship Id="rId9"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6.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a:solidFill>
                  <a:schemeClr val="bg1"/>
                </a:solidFill>
                <a:effectLst>
                  <a:outerShdw blurRad="38100" dist="38100" dir="2700000" algn="tl">
                    <a:srgbClr val="000000"/>
                  </a:outerShdw>
                </a:effectLst>
                <a:latin typeface="Times New Roman" panose="02020603050405020304" pitchFamily="18" charset="0"/>
              </a:rPr>
              <a:t> Sparse Feature Factorization for Recommender Systems with Knowledge Graphs </a:t>
            </a:r>
            <a:r>
              <a:rPr lang="zh-CN" altLang="en-US" sz="4000" b="1" dirty="0">
                <a:solidFill>
                  <a:schemeClr val="bg1"/>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793267" y="2453559"/>
            <a:ext cx="9575800" cy="37798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b="1" dirty="0">
                <a:solidFill>
                  <a:schemeClr val="bg1"/>
                </a:solidFill>
                <a:latin typeface="华光黑变_CNKI" panose="02000500000000000000" pitchFamily="2" charset="-122"/>
                <a:ea typeface="华光黑变_CNKI" panose="02000500000000000000" pitchFamily="2" charset="-122"/>
              </a:rPr>
              <a:t>学生：杨显鹏</a:t>
            </a:r>
            <a:endParaRPr lang="en-US" altLang="zh-CN" b="1" dirty="0">
              <a:solidFill>
                <a:schemeClr val="bg1"/>
              </a:solidFill>
              <a:latin typeface="华光黑变_CNKI" panose="02000500000000000000" pitchFamily="2" charset="-122"/>
              <a:ea typeface="华光黑变_CNKI" panose="02000500000000000000" pitchFamily="2" charset="-122"/>
            </a:endParaRPr>
          </a:p>
          <a:p>
            <a:pPr marL="0" indent="0" algn="ctr">
              <a:lnSpc>
                <a:spcPct val="130000"/>
              </a:lnSpc>
              <a:buFont typeface="Wingdings" panose="05000000000000000000" pitchFamily="2" charset="2"/>
              <a:buNone/>
            </a:pPr>
            <a:r>
              <a:rPr lang="zh-CN" altLang="en-US" b="1" dirty="0">
                <a:solidFill>
                  <a:schemeClr val="bg1"/>
                </a:solidFill>
                <a:latin typeface="华光黑变_CNKI" panose="02000500000000000000" pitchFamily="2" charset="-122"/>
                <a:ea typeface="华光黑变_CNKI" panose="02000500000000000000" pitchFamily="2" charset="-122"/>
              </a:rPr>
              <a:t>导师：李冠宇 教授</a:t>
            </a:r>
          </a:p>
          <a:p>
            <a:pPr marL="0" indent="0" algn="ctr">
              <a:lnSpc>
                <a:spcPct val="130000"/>
              </a:lnSpc>
              <a:buFont typeface="Wingdings" panose="05000000000000000000" pitchFamily="2" charset="2"/>
              <a:buNone/>
            </a:pPr>
            <a:r>
              <a:rPr lang="zh-CN" altLang="en-US" b="1" dirty="0">
                <a:solidFill>
                  <a:schemeClr val="bg1"/>
                </a:solidFill>
                <a:latin typeface="华光黑变_CNKI" panose="02000500000000000000" pitchFamily="2" charset="-122"/>
                <a:ea typeface="华光黑变_CNKI" panose="02000500000000000000" pitchFamily="2" charset="-122"/>
              </a:rPr>
              <a:t> 方向：智能信息处理</a:t>
            </a:r>
            <a:endParaRPr lang="en-US" altLang="zh-CN" b="1" dirty="0">
              <a:solidFill>
                <a:schemeClr val="bg1"/>
              </a:solidFill>
              <a:latin typeface="华光黑变_CNKI" panose="02000500000000000000" pitchFamily="2" charset="-122"/>
              <a:ea typeface="华光黑变_CNKI" panose="02000500000000000000" pitchFamily="2" charset="-122"/>
            </a:endParaRPr>
          </a:p>
          <a:p>
            <a:pPr marL="0" indent="0" algn="ctr">
              <a:lnSpc>
                <a:spcPct val="130000"/>
              </a:lnSpc>
              <a:buFont typeface="Wingdings" panose="05000000000000000000" pitchFamily="2" charset="2"/>
              <a:buNone/>
            </a:pPr>
            <a:endParaRPr lang="zh-CN" altLang="en-US" b="1" dirty="0">
              <a:solidFill>
                <a:schemeClr val="bg1"/>
              </a:solidFill>
              <a:latin typeface="华光黑变_CNKI" panose="02000500000000000000" pitchFamily="2" charset="-122"/>
              <a:ea typeface="华光黑变_CNKI" panose="02000500000000000000" pitchFamily="2" charset="-122"/>
            </a:endParaRPr>
          </a:p>
          <a:p>
            <a:pPr marL="0" indent="0" algn="ctr">
              <a:lnSpc>
                <a:spcPct val="130000"/>
              </a:lnSpc>
              <a:buFont typeface="Wingdings" panose="05000000000000000000" pitchFamily="2" charset="2"/>
              <a:buNone/>
            </a:pPr>
            <a:r>
              <a:rPr lang="en-US" altLang="zh-CN" b="1" dirty="0">
                <a:solidFill>
                  <a:schemeClr val="bg1"/>
                </a:solidFill>
                <a:latin typeface="华光黑变_CNKI" panose="02000500000000000000" pitchFamily="2" charset="-122"/>
                <a:ea typeface="华光黑变_CNKI" panose="02000500000000000000" pitchFamily="2" charset="-122"/>
              </a:rPr>
              <a:t>2021.10.28</a:t>
            </a:r>
            <a:endParaRPr lang="zh-CN" altLang="en-US" b="1" dirty="0">
              <a:solidFill>
                <a:schemeClr val="bg1"/>
              </a:solidFill>
              <a:latin typeface="华光黑变_CNKI" panose="02000500000000000000" pitchFamily="2" charset="-122"/>
              <a:ea typeface="华光黑变_CNKI" panose="02000500000000000000" pitchFamily="2" charset="-122"/>
            </a:endParaRPr>
          </a:p>
          <a:p>
            <a:pPr marL="0" indent="0" algn="ctr">
              <a:lnSpc>
                <a:spcPct val="130000"/>
              </a:lnSpc>
              <a:buFont typeface="Wingdings" panose="05000000000000000000" pitchFamily="2" charset="2"/>
              <a:buNone/>
            </a:pPr>
            <a:r>
              <a:rPr lang="zh-CN" altLang="en-US" b="1" dirty="0">
                <a:solidFill>
                  <a:schemeClr val="bg1"/>
                </a:solidFill>
                <a:latin typeface="华光黑变_CNKI" panose="02000500000000000000" pitchFamily="2" charset="-122"/>
                <a:ea typeface="华光黑变_CNKI" panose="02000500000000000000" pitchFamily="2" charset="-122"/>
              </a:rPr>
              <a:t>大连海事大学智能信息处理实验室</a:t>
            </a:r>
            <a:br>
              <a:rPr lang="zh-CN" altLang="en-US" b="1" dirty="0">
                <a:solidFill>
                  <a:schemeClr val="bg1"/>
                </a:solidFill>
                <a:latin typeface="华光黑变_CNKI" panose="02000500000000000000" pitchFamily="2" charset="-122"/>
                <a:ea typeface="华光黑变_CNKI" panose="02000500000000000000" pitchFamily="2" charset="-122"/>
              </a:rPr>
            </a:br>
            <a:endParaRPr lang="zh-CN" altLang="en-US" b="1" dirty="0">
              <a:solidFill>
                <a:schemeClr val="bg1"/>
              </a:solidFill>
              <a:latin typeface="华光黑变_CNKI" panose="02000500000000000000" pitchFamily="2" charset="-122"/>
              <a:ea typeface="华光黑变_CNKI" panose="02000500000000000000" pitchFamily="2" charset="-122"/>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id="{F91008F7-94BC-4252-8B1A-C967D059755E}"/>
              </a:ext>
            </a:extLst>
          </p:cNvPr>
          <p:cNvSpPr txBox="1">
            <a:spLocks noChangeArrowheads="1"/>
          </p:cNvSpPr>
          <p:nvPr/>
        </p:nvSpPr>
        <p:spPr bwMode="auto">
          <a:xfrm>
            <a:off x="872355" y="5853778"/>
            <a:ext cx="108771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latin typeface="Times New Roman" panose="02020603050405020304" pitchFamily="18" charset="0"/>
                <a:cs typeface="Times New Roman" panose="02020603050405020304" pitchFamily="18" charset="0"/>
              </a:rPr>
              <a:t>注：</a:t>
            </a:r>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作者：</a:t>
            </a:r>
            <a:r>
              <a:rPr lang="en-US" altLang="zh-CN" dirty="0">
                <a:solidFill>
                  <a:schemeClr val="bg1"/>
                </a:solidFill>
                <a:latin typeface="Times New Roman" panose="02020603050405020304" pitchFamily="18" charset="0"/>
                <a:cs typeface="Times New Roman" panose="02020603050405020304" pitchFamily="18" charset="0"/>
              </a:rPr>
              <a:t>Vito Walter </a:t>
            </a:r>
            <a:r>
              <a:rPr lang="en-US" altLang="zh-CN" dirty="0" err="1">
                <a:solidFill>
                  <a:schemeClr val="bg1"/>
                </a:solidFill>
                <a:latin typeface="Times New Roman" panose="02020603050405020304" pitchFamily="18" charset="0"/>
                <a:cs typeface="Times New Roman" panose="02020603050405020304" pitchFamily="18" charset="0"/>
              </a:rPr>
              <a:t>Anelli</a:t>
            </a:r>
            <a:r>
              <a:rPr lang="en-US" altLang="zh-CN" dirty="0">
                <a:solidFill>
                  <a:schemeClr val="bg1"/>
                </a:solidFill>
                <a:latin typeface="Times New Roman" panose="02020603050405020304" pitchFamily="18" charset="0"/>
                <a:cs typeface="Times New Roman" panose="02020603050405020304" pitchFamily="18" charset="0"/>
              </a:rPr>
              <a:t>, Tommaso Di </a:t>
            </a:r>
            <a:r>
              <a:rPr lang="en-US" altLang="zh-CN" dirty="0" err="1">
                <a:solidFill>
                  <a:schemeClr val="bg1"/>
                </a:solidFill>
                <a:latin typeface="Times New Roman" panose="02020603050405020304" pitchFamily="18" charset="0"/>
                <a:cs typeface="Times New Roman" panose="02020603050405020304" pitchFamily="18" charset="0"/>
              </a:rPr>
              <a:t>Noia</a:t>
            </a:r>
            <a:r>
              <a:rPr lang="en-US" altLang="zh-CN" dirty="0">
                <a:solidFill>
                  <a:schemeClr val="bg1"/>
                </a:solidFill>
                <a:latin typeface="Times New Roman" panose="02020603050405020304" pitchFamily="18" charset="0"/>
                <a:cs typeface="Times New Roman" panose="02020603050405020304" pitchFamily="18" charset="0"/>
              </a:rPr>
              <a:t>, Eugenio Di </a:t>
            </a:r>
            <a:r>
              <a:rPr lang="en-US" altLang="zh-CN" dirty="0" err="1">
                <a:solidFill>
                  <a:schemeClr val="bg1"/>
                </a:solidFill>
                <a:latin typeface="Times New Roman" panose="02020603050405020304" pitchFamily="18" charset="0"/>
                <a:cs typeface="Times New Roman" panose="02020603050405020304" pitchFamily="18" charset="0"/>
              </a:rPr>
              <a:t>Sciascio</a:t>
            </a:r>
            <a:r>
              <a:rPr lang="en-US" altLang="zh-CN" dirty="0">
                <a:solidFill>
                  <a:schemeClr val="bg1"/>
                </a:solidFill>
                <a:latin typeface="Times New Roman" panose="02020603050405020304" pitchFamily="18" charset="0"/>
                <a:cs typeface="Times New Roman" panose="02020603050405020304" pitchFamily="18" charset="0"/>
              </a:rPr>
              <a:t>, Antonio Ferrara, Alberto Carlo Maria </a:t>
            </a:r>
            <a:r>
              <a:rPr lang="en-US" altLang="zh-CN" dirty="0" err="1">
                <a:solidFill>
                  <a:schemeClr val="bg1"/>
                </a:solidFill>
                <a:latin typeface="Times New Roman" panose="02020603050405020304" pitchFamily="18" charset="0"/>
                <a:cs typeface="Times New Roman" panose="02020603050405020304" pitchFamily="18" charset="0"/>
              </a:rPr>
              <a:t>Mancino</a:t>
            </a:r>
            <a:r>
              <a:rPr lang="en-US" altLang="zh-CN" dirty="0">
                <a:solidFill>
                  <a:schemeClr val="bg1"/>
                </a:solidFill>
                <a:latin typeface="Times New Roman" panose="02020603050405020304" pitchFamily="18" charset="0"/>
                <a:cs typeface="Times New Roman" panose="02020603050405020304" pitchFamily="18" charset="0"/>
              </a:rPr>
              <a:t> </a:t>
            </a:r>
          </a:p>
          <a:p>
            <a:r>
              <a:rPr lang="en-US" altLang="zh-CN" dirty="0">
                <a:solidFill>
                  <a:schemeClr val="bg1"/>
                </a:solidFill>
                <a:latin typeface="Times New Roman" panose="02020603050405020304" pitchFamily="18" charset="0"/>
                <a:cs typeface="Times New Roman" panose="02020603050405020304" pitchFamily="18" charset="0"/>
              </a:rPr>
              <a:t>        2.</a:t>
            </a:r>
            <a:r>
              <a:rPr lang="en-US" altLang="zh-CN" i="1" dirty="0">
                <a:solidFill>
                  <a:schemeClr val="bg1"/>
                </a:solidFill>
                <a:latin typeface="Times New Roman" panose="02020603050405020304" pitchFamily="18" charset="0"/>
                <a:cs typeface="Times New Roman" panose="02020603050405020304" pitchFamily="18" charset="0"/>
              </a:rPr>
              <a:t> </a:t>
            </a:r>
            <a:r>
              <a:rPr lang="en-US" altLang="zh-CN" dirty="0" err="1">
                <a:solidFill>
                  <a:schemeClr val="bg1"/>
                </a:solidFill>
                <a:latin typeface="Times New Roman" panose="02020603050405020304" pitchFamily="18" charset="0"/>
                <a:cs typeface="Times New Roman" panose="02020603050405020304" pitchFamily="18" charset="0"/>
              </a:rPr>
              <a:t>RecSys</a:t>
            </a:r>
            <a:r>
              <a:rPr lang="en-US" altLang="zh-CN" dirty="0">
                <a:solidFill>
                  <a:schemeClr val="bg1"/>
                </a:solidFill>
                <a:latin typeface="Times New Roman" panose="02020603050405020304" pitchFamily="18" charset="0"/>
                <a:cs typeface="Times New Roman" panose="02020603050405020304" pitchFamily="18" charset="0"/>
              </a:rPr>
              <a:t> '21: Fifteenth ACM Conference on Recommender Systems</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advTm="2032">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10</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778500" y="3822700"/>
            <a:ext cx="65" cy="276999"/>
          </a:xfrm>
          <a:prstGeom prst="rect">
            <a:avLst/>
          </a:prstGeom>
          <a:noFill/>
        </p:spPr>
        <p:txBody>
          <a:bodyPr wrap="none" lIns="0" tIns="0" rIns="0" bIns="0" rtlCol="0">
            <a:spAutoFit/>
          </a:bodyPr>
          <a:lstStyle/>
          <a:p>
            <a:endParaRPr lang="zh-CN" altLang="en-US" dirty="0"/>
          </a:p>
        </p:txBody>
      </p:sp>
      <p:sp>
        <p:nvSpPr>
          <p:cNvPr id="5" name="矩形 4">
            <a:extLst>
              <a:ext uri="{FF2B5EF4-FFF2-40B4-BE49-F238E27FC236}">
                <a16:creationId xmlns:a16="http://schemas.microsoft.com/office/drawing/2014/main" id="{E75F8EF6-9F43-46FD-AE33-A4AD7D9EF1D8}"/>
              </a:ext>
            </a:extLst>
          </p:cNvPr>
          <p:cNvSpPr/>
          <p:nvPr/>
        </p:nvSpPr>
        <p:spPr>
          <a:xfrm>
            <a:off x="190498" y="256627"/>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 Item and User Features in </a:t>
            </a:r>
            <a:r>
              <a:rPr lang="en-US" altLang="zh-CN" sz="2800" dirty="0" err="1">
                <a:solidFill>
                  <a:schemeClr val="bg1"/>
                </a:solidFill>
                <a:latin typeface="Abadi" panose="020B0604020202020204" pitchFamily="34" charset="0"/>
              </a:rPr>
              <a:t>KGFlex</a:t>
            </a:r>
            <a:endParaRPr lang="en-US" altLang="zh-CN" sz="2800" dirty="0">
              <a:solidFill>
                <a:schemeClr val="bg1"/>
              </a:solidFill>
              <a:latin typeface="Abadi" panose="020B0604020202020204" pitchFamily="34" charset="0"/>
            </a:endParaRPr>
          </a:p>
        </p:txBody>
      </p:sp>
      <p:grpSp>
        <p:nvGrpSpPr>
          <p:cNvPr id="10" name="组合 9">
            <a:extLst>
              <a:ext uri="{FF2B5EF4-FFF2-40B4-BE49-F238E27FC236}">
                <a16:creationId xmlns:a16="http://schemas.microsoft.com/office/drawing/2014/main" id="{78F2985D-D90B-42E7-BF67-62C6ED6B9244}"/>
              </a:ext>
            </a:extLst>
          </p:cNvPr>
          <p:cNvGrpSpPr/>
          <p:nvPr/>
        </p:nvGrpSpPr>
        <p:grpSpPr>
          <a:xfrm>
            <a:off x="474789" y="1886240"/>
            <a:ext cx="9505496" cy="1725660"/>
            <a:chOff x="474789" y="1886240"/>
            <a:chExt cx="9505496" cy="1725660"/>
          </a:xfrm>
        </p:grpSpPr>
        <p:sp>
          <p:nvSpPr>
            <p:cNvPr id="7" name="文本框 6">
              <a:extLst>
                <a:ext uri="{FF2B5EF4-FFF2-40B4-BE49-F238E27FC236}">
                  <a16:creationId xmlns:a16="http://schemas.microsoft.com/office/drawing/2014/main" id="{1FAFEF24-5DE2-4526-90FF-61456358B075}"/>
                </a:ext>
              </a:extLst>
            </p:cNvPr>
            <p:cNvSpPr txBox="1"/>
            <p:nvPr/>
          </p:nvSpPr>
          <p:spPr>
            <a:xfrm>
              <a:off x="474789" y="1886240"/>
              <a:ext cx="9505496" cy="1446550"/>
            </a:xfrm>
            <a:prstGeom prst="rect">
              <a:avLst/>
            </a:prstGeom>
            <a:noFill/>
          </p:spPr>
          <p:txBody>
            <a:bodyPr wrap="square" rtlCol="0">
              <a:spAutoFit/>
            </a:bodyPr>
            <a:lstStyle/>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对于每一个</a:t>
              </a:r>
              <a:r>
                <a:rPr lang="en-US" altLang="zh-CN" sz="2000" dirty="0">
                  <a:solidFill>
                    <a:schemeClr val="bg1"/>
                  </a:solidFill>
                  <a:latin typeface="微软雅黑" panose="020B0503020204020204" pitchFamily="34" charset="-122"/>
                  <a:ea typeface="微软雅黑" panose="020B0503020204020204" pitchFamily="34" charset="-122"/>
                </a:rPr>
                <a:t>items </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和 知识图谱</a:t>
              </a:r>
              <a:r>
                <a:rPr lang="en-US" altLang="zh-CN" sz="2000" dirty="0">
                  <a:solidFill>
                    <a:schemeClr val="bg1"/>
                  </a:solidFill>
                  <a:latin typeface="微软雅黑" panose="020B0503020204020204" pitchFamily="34" charset="-122"/>
                  <a:ea typeface="微软雅黑" panose="020B0503020204020204" pitchFamily="34" charset="-122"/>
                </a:rPr>
                <a:t>KG</a:t>
              </a:r>
              <a:r>
                <a:rPr lang="zh-CN" altLang="en-US" sz="2000" dirty="0">
                  <a:solidFill>
                    <a:schemeClr val="bg1"/>
                  </a:solidFill>
                  <a:latin typeface="微软雅黑" panose="020B0503020204020204" pitchFamily="34" charset="-122"/>
                  <a:ea typeface="微软雅黑" panose="020B0503020204020204" pitchFamily="34" charset="-122"/>
                </a:rPr>
                <a:t>，假设每一个</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都可以在</a:t>
              </a:r>
              <a:r>
                <a:rPr lang="en-US" altLang="zh-CN" sz="2000" dirty="0">
                  <a:solidFill>
                    <a:schemeClr val="bg1"/>
                  </a:solidFill>
                  <a:latin typeface="微软雅黑" panose="020B0503020204020204" pitchFamily="34" charset="-122"/>
                  <a:ea typeface="微软雅黑" panose="020B0503020204020204" pitchFamily="34" charset="-122"/>
                </a:rPr>
                <a:t>KG</a:t>
              </a:r>
              <a:r>
                <a:rPr lang="zh-CN" altLang="en-US" sz="2000" dirty="0">
                  <a:solidFill>
                    <a:schemeClr val="bg1"/>
                  </a:solidFill>
                  <a:latin typeface="微软雅黑" panose="020B0503020204020204" pitchFamily="34" charset="-122"/>
                  <a:ea typeface="微软雅黑" panose="020B0503020204020204" pitchFamily="34" charset="-122"/>
                </a:rPr>
                <a:t>中找到对应实体</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在这个假设下， </a:t>
              </a:r>
              <a:r>
                <a:rPr lang="en-US" altLang="zh-CN" sz="2000" dirty="0">
                  <a:solidFill>
                    <a:schemeClr val="bg1"/>
                  </a:solidFill>
                  <a:latin typeface="微软雅黑" panose="020B0503020204020204" pitchFamily="34" charset="-122"/>
                  <a:ea typeface="微软雅黑" panose="020B0503020204020204" pitchFamily="34" charset="-122"/>
                </a:rPr>
                <a:t>item I </a:t>
              </a:r>
              <a:r>
                <a:rPr lang="zh-CN" altLang="en-US" sz="2000" dirty="0">
                  <a:solidFill>
                    <a:schemeClr val="bg1"/>
                  </a:solidFill>
                  <a:latin typeface="微软雅黑" panose="020B0503020204020204" pitchFamily="34" charset="-122"/>
                  <a:ea typeface="微软雅黑" panose="020B0503020204020204" pitchFamily="34" charset="-122"/>
                </a:rPr>
                <a:t>在深度为</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时可以被找到</a:t>
              </a:r>
              <a:endParaRPr lang="en-US" altLang="zh-CN" sz="2000" dirty="0">
                <a:solidFill>
                  <a:schemeClr val="bg1"/>
                </a:solidFill>
                <a:latin typeface="微软雅黑" panose="020B0503020204020204" pitchFamily="34" charset="-122"/>
                <a:ea typeface="微软雅黑" panose="020B0503020204020204" pitchFamily="34" charset="-122"/>
              </a:endParaRPr>
            </a:p>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语义特征定义为：</a:t>
              </a:r>
            </a:p>
          </p:txBody>
        </p:sp>
        <p:pic>
          <p:nvPicPr>
            <p:cNvPr id="2" name="图片 1">
              <a:extLst>
                <a:ext uri="{FF2B5EF4-FFF2-40B4-BE49-F238E27FC236}">
                  <a16:creationId xmlns:a16="http://schemas.microsoft.com/office/drawing/2014/main" id="{D50164EC-9AAE-4B01-9D30-0918F585B50D}"/>
                </a:ext>
              </a:extLst>
            </p:cNvPr>
            <p:cNvPicPr>
              <a:picLocks noChangeAspect="1"/>
            </p:cNvPicPr>
            <p:nvPr/>
          </p:nvPicPr>
          <p:blipFill>
            <a:blip r:embed="rId3"/>
            <a:stretch>
              <a:fillRect/>
            </a:stretch>
          </p:blipFill>
          <p:spPr>
            <a:xfrm>
              <a:off x="2628901" y="2982198"/>
              <a:ext cx="850098" cy="629702"/>
            </a:xfrm>
            <a:prstGeom prst="rect">
              <a:avLst/>
            </a:prstGeom>
          </p:spPr>
        </p:pic>
      </p:grpSp>
      <p:pic>
        <p:nvPicPr>
          <p:cNvPr id="8" name="图片 7">
            <a:extLst>
              <a:ext uri="{FF2B5EF4-FFF2-40B4-BE49-F238E27FC236}">
                <a16:creationId xmlns:a16="http://schemas.microsoft.com/office/drawing/2014/main" id="{4EF13E17-944D-4CA8-83FF-D5CE6D157154}"/>
              </a:ext>
            </a:extLst>
          </p:cNvPr>
          <p:cNvPicPr>
            <a:picLocks noChangeAspect="1"/>
          </p:cNvPicPr>
          <p:nvPr/>
        </p:nvPicPr>
        <p:blipFill>
          <a:blip r:embed="rId4"/>
          <a:stretch>
            <a:fillRect/>
          </a:stretch>
        </p:blipFill>
        <p:spPr>
          <a:xfrm>
            <a:off x="2314507" y="3943350"/>
            <a:ext cx="5826061" cy="798629"/>
          </a:xfrm>
          <a:prstGeom prst="rect">
            <a:avLst/>
          </a:prstGeom>
        </p:spPr>
      </p:pic>
      <p:sp>
        <p:nvSpPr>
          <p:cNvPr id="9" name="文本框 8">
            <a:extLst>
              <a:ext uri="{FF2B5EF4-FFF2-40B4-BE49-F238E27FC236}">
                <a16:creationId xmlns:a16="http://schemas.microsoft.com/office/drawing/2014/main" id="{4F943C2B-5050-4A1E-883F-8356280B6711}"/>
              </a:ext>
            </a:extLst>
          </p:cNvPr>
          <p:cNvSpPr txBox="1"/>
          <p:nvPr/>
        </p:nvSpPr>
        <p:spPr>
          <a:xfrm>
            <a:off x="474789" y="5225829"/>
            <a:ext cx="9505496" cy="400110"/>
          </a:xfrm>
          <a:prstGeom prst="rect">
            <a:avLst/>
          </a:prstGeom>
          <a:noFill/>
        </p:spPr>
        <p:txBody>
          <a:bodyPr wrap="square" rtlCol="0">
            <a:spAutoFit/>
          </a:bodyPr>
          <a:lstStyle/>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一旦特征被提取出，</a:t>
            </a:r>
            <a:r>
              <a:rPr lang="en-US" altLang="zh-CN" sz="2000" dirty="0" err="1">
                <a:solidFill>
                  <a:schemeClr val="bg1"/>
                </a:solidFill>
                <a:latin typeface="微软雅黑" panose="020B0503020204020204" pitchFamily="34" charset="-122"/>
                <a:ea typeface="微软雅黑" panose="020B0503020204020204" pitchFamily="34" charset="-122"/>
              </a:rPr>
              <a:t>KGFlex</a:t>
            </a:r>
            <a:r>
              <a:rPr lang="zh-CN" altLang="en-US" sz="2000" dirty="0">
                <a:solidFill>
                  <a:schemeClr val="bg1"/>
                </a:solidFill>
                <a:latin typeface="微软雅黑" panose="020B0503020204020204" pitchFamily="34" charset="-122"/>
                <a:ea typeface="微软雅黑" panose="020B0503020204020204" pitchFamily="34" charset="-122"/>
              </a:rPr>
              <a:t>将忽略它原始的深度，平等的看待他们</a:t>
            </a:r>
          </a:p>
        </p:txBody>
      </p:sp>
      <p:grpSp>
        <p:nvGrpSpPr>
          <p:cNvPr id="13" name="组合 12">
            <a:extLst>
              <a:ext uri="{FF2B5EF4-FFF2-40B4-BE49-F238E27FC236}">
                <a16:creationId xmlns:a16="http://schemas.microsoft.com/office/drawing/2014/main" id="{3428858F-3C2F-4D71-B579-B2AAEB970AE8}"/>
              </a:ext>
            </a:extLst>
          </p:cNvPr>
          <p:cNvGrpSpPr/>
          <p:nvPr/>
        </p:nvGrpSpPr>
        <p:grpSpPr>
          <a:xfrm>
            <a:off x="9445395" y="5652589"/>
            <a:ext cx="2470150" cy="914400"/>
            <a:chOff x="8610600" y="5652589"/>
            <a:chExt cx="2470150" cy="914400"/>
          </a:xfrm>
        </p:grpSpPr>
        <p:pic>
          <p:nvPicPr>
            <p:cNvPr id="11" name="图形 10" descr="指向右边的反手食指">
              <a:hlinkClick r:id="rId5" action="ppaction://hlinksldjump"/>
              <a:extLst>
                <a:ext uri="{FF2B5EF4-FFF2-40B4-BE49-F238E27FC236}">
                  <a16:creationId xmlns:a16="http://schemas.microsoft.com/office/drawing/2014/main" id="{5CA8483C-C3ED-4034-88BA-AA299D4C7C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0600" y="5652589"/>
              <a:ext cx="996950" cy="914400"/>
            </a:xfrm>
            <a:prstGeom prst="rect">
              <a:avLst/>
            </a:prstGeom>
          </p:spPr>
        </p:pic>
        <p:sp>
          <p:nvSpPr>
            <p:cNvPr id="12" name="文本框 11">
              <a:extLst>
                <a:ext uri="{FF2B5EF4-FFF2-40B4-BE49-F238E27FC236}">
                  <a16:creationId xmlns:a16="http://schemas.microsoft.com/office/drawing/2014/main" id="{6F09FCA2-B81A-4A19-99D4-3FA529508C7E}"/>
                </a:ext>
              </a:extLst>
            </p:cNvPr>
            <p:cNvSpPr txBox="1"/>
            <p:nvPr/>
          </p:nvSpPr>
          <p:spPr>
            <a:xfrm>
              <a:off x="9607550" y="5757364"/>
              <a:ext cx="1473200" cy="400110"/>
            </a:xfrm>
            <a:prstGeom prst="rect">
              <a:avLst/>
            </a:prstGeom>
            <a:noFill/>
          </p:spPr>
          <p:txBody>
            <a:bodyPr wrap="square" rtlCol="0">
              <a:spAutoFit/>
            </a:bodyPr>
            <a:lstStyle/>
            <a:p>
              <a:r>
                <a:rPr lang="en-US" altLang="zh-CN" sz="2000" b="1" dirty="0">
                  <a:solidFill>
                    <a:schemeClr val="bg1"/>
                  </a:solidFill>
                </a:rPr>
                <a:t>example</a:t>
              </a:r>
              <a:endParaRPr lang="zh-CN" altLang="en-US" sz="2000" b="1" dirty="0">
                <a:solidFill>
                  <a:schemeClr val="bg1"/>
                </a:solidFill>
              </a:endParaRPr>
            </a:p>
          </p:txBody>
        </p:sp>
      </p:grpSp>
      <p:pic>
        <p:nvPicPr>
          <p:cNvPr id="4" name="图片 3">
            <a:hlinkClick r:id="rId8" action="ppaction://hlinksldjump"/>
            <a:extLst>
              <a:ext uri="{FF2B5EF4-FFF2-40B4-BE49-F238E27FC236}">
                <a16:creationId xmlns:a16="http://schemas.microsoft.com/office/drawing/2014/main" id="{96B39BFF-55FE-4EE6-A0B0-33DD69EA82A6}"/>
              </a:ext>
            </a:extLst>
          </p:cNvPr>
          <p:cNvPicPr>
            <a:picLocks noChangeAspect="1"/>
          </p:cNvPicPr>
          <p:nvPr/>
        </p:nvPicPr>
        <p:blipFill>
          <a:blip r:embed="rId9"/>
          <a:stretch>
            <a:fillRect/>
          </a:stretch>
        </p:blipFill>
        <p:spPr>
          <a:xfrm>
            <a:off x="11001066" y="32472"/>
            <a:ext cx="914479" cy="914479"/>
          </a:xfrm>
          <a:prstGeom prst="rect">
            <a:avLst/>
          </a:prstGeom>
        </p:spPr>
      </p:pic>
    </p:spTree>
    <p:extLst>
      <p:ext uri="{BB962C8B-B14F-4D97-AF65-F5344CB8AC3E}">
        <p14:creationId xmlns:p14="http://schemas.microsoft.com/office/powerpoint/2010/main" val="3439110832"/>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11</a:t>
            </a:fld>
            <a:endParaRPr lang="zh-CN" altLang="en-US" dirty="0"/>
          </a:p>
        </p:txBody>
      </p:sp>
      <p:sp>
        <p:nvSpPr>
          <p:cNvPr id="10" name="箭头: 右 9">
            <a:extLst>
              <a:ext uri="{FF2B5EF4-FFF2-40B4-BE49-F238E27FC236}">
                <a16:creationId xmlns:a16="http://schemas.microsoft.com/office/drawing/2014/main" id="{CC804FCF-EF4F-4BA6-8B77-D85A110F5ED1}"/>
              </a:ext>
            </a:extLst>
          </p:cNvPr>
          <p:cNvSpPr/>
          <p:nvPr/>
        </p:nvSpPr>
        <p:spPr>
          <a:xfrm>
            <a:off x="738186" y="4838700"/>
            <a:ext cx="8066641" cy="1638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随着</a:t>
            </a:r>
            <a:r>
              <a:rPr lang="en-US" altLang="zh-CN" sz="3200" dirty="0"/>
              <a:t>I U</a:t>
            </a:r>
            <a:r>
              <a:rPr lang="zh-CN" altLang="en-US" sz="3200" dirty="0"/>
              <a:t>的增长、</a:t>
            </a:r>
            <a:r>
              <a:rPr lang="en-US" altLang="zh-CN" sz="3200" dirty="0"/>
              <a:t>F(n)</a:t>
            </a:r>
            <a:r>
              <a:rPr lang="zh-CN" altLang="en-US" sz="3200" dirty="0"/>
              <a:t>也随之扩大</a:t>
            </a:r>
            <a:endParaRPr lang="en-US" altLang="zh-CN" sz="3200" dirty="0"/>
          </a:p>
        </p:txBody>
      </p:sp>
      <p:grpSp>
        <p:nvGrpSpPr>
          <p:cNvPr id="13" name="组合 12">
            <a:extLst>
              <a:ext uri="{FF2B5EF4-FFF2-40B4-BE49-F238E27FC236}">
                <a16:creationId xmlns:a16="http://schemas.microsoft.com/office/drawing/2014/main" id="{0772D70B-D0F8-4A53-B5BC-B691ED722DAE}"/>
              </a:ext>
            </a:extLst>
          </p:cNvPr>
          <p:cNvGrpSpPr/>
          <p:nvPr/>
        </p:nvGrpSpPr>
        <p:grpSpPr>
          <a:xfrm>
            <a:off x="738186" y="381000"/>
            <a:ext cx="10479088" cy="2333625"/>
            <a:chOff x="738186" y="381000"/>
            <a:chExt cx="10479088" cy="2333625"/>
          </a:xfrm>
        </p:grpSpPr>
        <p:grpSp>
          <p:nvGrpSpPr>
            <p:cNvPr id="4" name="组合 3">
              <a:extLst>
                <a:ext uri="{FF2B5EF4-FFF2-40B4-BE49-F238E27FC236}">
                  <a16:creationId xmlns:a16="http://schemas.microsoft.com/office/drawing/2014/main" id="{04691E7D-3ECF-441A-BF14-453B4579851D}"/>
                </a:ext>
              </a:extLst>
            </p:cNvPr>
            <p:cNvGrpSpPr/>
            <p:nvPr/>
          </p:nvGrpSpPr>
          <p:grpSpPr>
            <a:xfrm>
              <a:off x="738186" y="381000"/>
              <a:ext cx="10479088" cy="2333625"/>
              <a:chOff x="738187" y="460325"/>
              <a:chExt cx="10479088" cy="2333625"/>
            </a:xfrm>
          </p:grpSpPr>
          <p:pic>
            <p:nvPicPr>
              <p:cNvPr id="2" name="图片 1">
                <a:extLst>
                  <a:ext uri="{FF2B5EF4-FFF2-40B4-BE49-F238E27FC236}">
                    <a16:creationId xmlns:a16="http://schemas.microsoft.com/office/drawing/2014/main" id="{3557D96B-BC6A-4BA7-8149-16BFAD75B0FB}"/>
                  </a:ext>
                </a:extLst>
              </p:cNvPr>
              <p:cNvPicPr>
                <a:picLocks noChangeAspect="1"/>
              </p:cNvPicPr>
              <p:nvPr/>
            </p:nvPicPr>
            <p:blipFill>
              <a:blip r:embed="rId3"/>
              <a:stretch>
                <a:fillRect/>
              </a:stretch>
            </p:blipFill>
            <p:spPr>
              <a:xfrm>
                <a:off x="738187" y="460325"/>
                <a:ext cx="8066640" cy="2070100"/>
              </a:xfrm>
              <a:prstGeom prst="rect">
                <a:avLst/>
              </a:prstGeom>
            </p:spPr>
          </p:pic>
          <p:grpSp>
            <p:nvGrpSpPr>
              <p:cNvPr id="7" name="组合 6">
                <a:extLst>
                  <a:ext uri="{FF2B5EF4-FFF2-40B4-BE49-F238E27FC236}">
                    <a16:creationId xmlns:a16="http://schemas.microsoft.com/office/drawing/2014/main" id="{23FC4DE0-C83B-4F92-A7A2-D17E347C28F1}"/>
                  </a:ext>
                </a:extLst>
              </p:cNvPr>
              <p:cNvGrpSpPr/>
              <p:nvPr/>
            </p:nvGrpSpPr>
            <p:grpSpPr>
              <a:xfrm>
                <a:off x="8747125" y="1879550"/>
                <a:ext cx="2470150" cy="914400"/>
                <a:chOff x="8610600" y="5652589"/>
                <a:chExt cx="2470150" cy="914400"/>
              </a:xfrm>
            </p:grpSpPr>
            <p:pic>
              <p:nvPicPr>
                <p:cNvPr id="8" name="图形 7" descr="指向右边的反手食指">
                  <a:hlinkClick r:id="rId4" action="ppaction://hlinksldjump"/>
                  <a:extLst>
                    <a:ext uri="{FF2B5EF4-FFF2-40B4-BE49-F238E27FC236}">
                      <a16:creationId xmlns:a16="http://schemas.microsoft.com/office/drawing/2014/main" id="{A9F063B0-97D7-4386-9CCA-66D3D663BC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0600" y="5652589"/>
                  <a:ext cx="996950" cy="914400"/>
                </a:xfrm>
                <a:prstGeom prst="rect">
                  <a:avLst/>
                </a:prstGeom>
              </p:spPr>
            </p:pic>
            <p:sp>
              <p:nvSpPr>
                <p:cNvPr id="9" name="文本框 8">
                  <a:extLst>
                    <a:ext uri="{FF2B5EF4-FFF2-40B4-BE49-F238E27FC236}">
                      <a16:creationId xmlns:a16="http://schemas.microsoft.com/office/drawing/2014/main" id="{E46374E3-3EF8-4C09-9A55-2062F054845B}"/>
                    </a:ext>
                  </a:extLst>
                </p:cNvPr>
                <p:cNvSpPr txBox="1"/>
                <p:nvPr/>
              </p:nvSpPr>
              <p:spPr>
                <a:xfrm>
                  <a:off x="9607550" y="5757364"/>
                  <a:ext cx="1473200" cy="400110"/>
                </a:xfrm>
                <a:prstGeom prst="rect">
                  <a:avLst/>
                </a:prstGeom>
                <a:noFill/>
              </p:spPr>
              <p:txBody>
                <a:bodyPr wrap="square" rtlCol="0">
                  <a:spAutoFit/>
                </a:bodyPr>
                <a:lstStyle/>
                <a:p>
                  <a:r>
                    <a:rPr lang="en-US" altLang="zh-CN" sz="2000" b="1" dirty="0">
                      <a:solidFill>
                        <a:schemeClr val="bg1"/>
                      </a:solidFill>
                    </a:rPr>
                    <a:t>example</a:t>
                  </a:r>
                  <a:endParaRPr lang="zh-CN" altLang="en-US" sz="2000" b="1" dirty="0">
                    <a:solidFill>
                      <a:schemeClr val="bg1"/>
                    </a:solidFill>
                  </a:endParaRPr>
                </a:p>
              </p:txBody>
            </p:sp>
          </p:grpSp>
        </p:grpSp>
        <p:sp>
          <p:nvSpPr>
            <p:cNvPr id="6" name="流程图: 过程 5">
              <a:extLst>
                <a:ext uri="{FF2B5EF4-FFF2-40B4-BE49-F238E27FC236}">
                  <a16:creationId xmlns:a16="http://schemas.microsoft.com/office/drawing/2014/main" id="{E591E5BC-58F4-4CB5-BBDA-C2C13ADCBED5}"/>
                </a:ext>
              </a:extLst>
            </p:cNvPr>
            <p:cNvSpPr/>
            <p:nvPr/>
          </p:nvSpPr>
          <p:spPr>
            <a:xfrm>
              <a:off x="738186" y="381000"/>
              <a:ext cx="8066640" cy="11030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定义用户</a:t>
              </a:r>
              <a:r>
                <a:rPr lang="en-US" altLang="zh-CN" sz="2400" dirty="0"/>
                <a:t>n</a:t>
              </a:r>
              <a:r>
                <a:rPr lang="zh-CN" altLang="en-US" sz="2400" dirty="0"/>
                <a:t>跳特征集</a:t>
              </a:r>
            </a:p>
          </p:txBody>
        </p:sp>
      </p:grpSp>
      <p:grpSp>
        <p:nvGrpSpPr>
          <p:cNvPr id="12" name="组合 11">
            <a:extLst>
              <a:ext uri="{FF2B5EF4-FFF2-40B4-BE49-F238E27FC236}">
                <a16:creationId xmlns:a16="http://schemas.microsoft.com/office/drawing/2014/main" id="{3D436CDC-C6A8-4B8C-B47B-CDEE9FE37C83}"/>
              </a:ext>
            </a:extLst>
          </p:cNvPr>
          <p:cNvGrpSpPr/>
          <p:nvPr/>
        </p:nvGrpSpPr>
        <p:grpSpPr>
          <a:xfrm>
            <a:off x="738186" y="2714625"/>
            <a:ext cx="8066640" cy="1946250"/>
            <a:chOff x="738186" y="2714625"/>
            <a:chExt cx="8066640" cy="1946250"/>
          </a:xfrm>
        </p:grpSpPr>
        <p:pic>
          <p:nvPicPr>
            <p:cNvPr id="5" name="图片 4">
              <a:extLst>
                <a:ext uri="{FF2B5EF4-FFF2-40B4-BE49-F238E27FC236}">
                  <a16:creationId xmlns:a16="http://schemas.microsoft.com/office/drawing/2014/main" id="{49BCB2E7-3B27-4E0E-BB9C-3558EB5C4635}"/>
                </a:ext>
              </a:extLst>
            </p:cNvPr>
            <p:cNvPicPr>
              <a:picLocks noChangeAspect="1"/>
            </p:cNvPicPr>
            <p:nvPr/>
          </p:nvPicPr>
          <p:blipFill>
            <a:blip r:embed="rId7"/>
            <a:stretch>
              <a:fillRect/>
            </a:stretch>
          </p:blipFill>
          <p:spPr>
            <a:xfrm>
              <a:off x="738186" y="2787575"/>
              <a:ext cx="8066640" cy="1873300"/>
            </a:xfrm>
            <a:prstGeom prst="rect">
              <a:avLst/>
            </a:prstGeom>
          </p:spPr>
        </p:pic>
        <p:sp>
          <p:nvSpPr>
            <p:cNvPr id="11" name="流程图: 过程 10">
              <a:extLst>
                <a:ext uri="{FF2B5EF4-FFF2-40B4-BE49-F238E27FC236}">
                  <a16:creationId xmlns:a16="http://schemas.microsoft.com/office/drawing/2014/main" id="{41BC3190-74E2-4988-A106-E647B2AFFA10}"/>
                </a:ext>
              </a:extLst>
            </p:cNvPr>
            <p:cNvSpPr/>
            <p:nvPr/>
          </p:nvSpPr>
          <p:spPr>
            <a:xfrm>
              <a:off x="738186" y="2714625"/>
              <a:ext cx="8066640" cy="7817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整个系统</a:t>
              </a:r>
              <a:r>
                <a:rPr lang="en-US" altLang="zh-CN" sz="2400" dirty="0"/>
                <a:t>n</a:t>
              </a:r>
              <a:r>
                <a:rPr lang="zh-CN" altLang="en-US" sz="2400" dirty="0"/>
                <a:t>跳特征集</a:t>
              </a:r>
            </a:p>
          </p:txBody>
        </p:sp>
      </p:grpSp>
    </p:spTree>
    <p:extLst>
      <p:ext uri="{BB962C8B-B14F-4D97-AF65-F5344CB8AC3E}">
        <p14:creationId xmlns:p14="http://schemas.microsoft.com/office/powerpoint/2010/main" val="1724442855"/>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矩形 3">
            <a:extLst>
              <a:ext uri="{FF2B5EF4-FFF2-40B4-BE49-F238E27FC236}">
                <a16:creationId xmlns:a16="http://schemas.microsoft.com/office/drawing/2014/main" id="{EE877E8B-4006-4A5A-9CA7-2E99E0048430}"/>
              </a:ext>
            </a:extLst>
          </p:cNvPr>
          <p:cNvSpPr/>
          <p:nvPr/>
        </p:nvSpPr>
        <p:spPr>
          <a:xfrm>
            <a:off x="190498" y="256627"/>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 Entropy of User Features</a:t>
            </a:r>
          </a:p>
        </p:txBody>
      </p:sp>
      <p:sp>
        <p:nvSpPr>
          <p:cNvPr id="5" name="文本框 4">
            <a:extLst>
              <a:ext uri="{FF2B5EF4-FFF2-40B4-BE49-F238E27FC236}">
                <a16:creationId xmlns:a16="http://schemas.microsoft.com/office/drawing/2014/main" id="{3D074619-EB4D-4FBC-9961-2DBE6A65F027}"/>
              </a:ext>
            </a:extLst>
          </p:cNvPr>
          <p:cNvSpPr txBox="1"/>
          <p:nvPr/>
        </p:nvSpPr>
        <p:spPr>
          <a:xfrm>
            <a:off x="425904" y="1275658"/>
            <a:ext cx="9505496" cy="400110"/>
          </a:xfrm>
          <a:prstGeom prst="rect">
            <a:avLst/>
          </a:prstGeom>
          <a:noFill/>
        </p:spPr>
        <p:txBody>
          <a:bodyPr wrap="square" rtlCol="0">
            <a:spAutoFit/>
          </a:bodyPr>
          <a:lstStyle/>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前提：并不是每一个特征都同等重要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思想气泡: 云 1">
            <a:extLst>
              <a:ext uri="{FF2B5EF4-FFF2-40B4-BE49-F238E27FC236}">
                <a16:creationId xmlns:a16="http://schemas.microsoft.com/office/drawing/2014/main" id="{A3FE89B8-D93E-4BA3-8D73-37682EC73667}"/>
              </a:ext>
            </a:extLst>
          </p:cNvPr>
          <p:cNvSpPr/>
          <p:nvPr/>
        </p:nvSpPr>
        <p:spPr>
          <a:xfrm>
            <a:off x="5587999" y="510483"/>
            <a:ext cx="3473451" cy="1530350"/>
          </a:xfrm>
          <a:prstGeom prst="cloudCallout">
            <a:avLst>
              <a:gd name="adj1" fmla="val -73446"/>
              <a:gd name="adj2" fmla="val 147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什么样的特征是用户想要关注的？</a:t>
            </a:r>
          </a:p>
        </p:txBody>
      </p:sp>
      <p:sp>
        <p:nvSpPr>
          <p:cNvPr id="8" name="文本框 7">
            <a:extLst>
              <a:ext uri="{FF2B5EF4-FFF2-40B4-BE49-F238E27FC236}">
                <a16:creationId xmlns:a16="http://schemas.microsoft.com/office/drawing/2014/main" id="{0FA9BD90-8DAC-4905-9BFA-F42D932D1132}"/>
              </a:ext>
            </a:extLst>
          </p:cNvPr>
          <p:cNvSpPr txBox="1"/>
          <p:nvPr/>
        </p:nvSpPr>
        <p:spPr>
          <a:xfrm>
            <a:off x="425904" y="2848689"/>
            <a:ext cx="9505496" cy="400110"/>
          </a:xfrm>
          <a:prstGeom prst="rect">
            <a:avLst/>
          </a:prstGeom>
          <a:noFill/>
        </p:spPr>
        <p:txBody>
          <a:bodyPr wrap="square" rtlCol="0">
            <a:spAutoFit/>
          </a:bodyPr>
          <a:lstStyle/>
          <a:p>
            <a:pPr>
              <a:spcBef>
                <a:spcPts val="1200"/>
              </a:spcBef>
            </a:pPr>
            <a:r>
              <a:rPr lang="zh-CN" altLang="en-US" sz="2000" dirty="0">
                <a:solidFill>
                  <a:schemeClr val="bg1"/>
                </a:solidFill>
                <a:latin typeface="微软雅黑" panose="020B0503020204020204" pitchFamily="34" charset="-122"/>
                <a:ea typeface="微软雅黑" panose="020B0503020204020204" pitchFamily="34" charset="-122"/>
              </a:rPr>
              <a:t>在 </a:t>
            </a:r>
            <a:r>
              <a:rPr lang="en-US" altLang="zh-CN" sz="2000" dirty="0">
                <a:solidFill>
                  <a:schemeClr val="bg1"/>
                </a:solidFill>
                <a:latin typeface="微软雅黑" panose="020B0503020204020204" pitchFamily="34" charset="-122"/>
                <a:ea typeface="微软雅黑" panose="020B0503020204020204" pitchFamily="34" charset="-122"/>
              </a:rPr>
              <a:t>{v1,... ,</a:t>
            </a:r>
            <a:r>
              <a:rPr lang="en-US" altLang="zh-CN" sz="2000" dirty="0" err="1">
                <a:solidFill>
                  <a:schemeClr val="bg1"/>
                </a:solidFill>
                <a:latin typeface="微软雅黑" panose="020B0503020204020204" pitchFamily="34" charset="-122"/>
                <a:ea typeface="微软雅黑" panose="020B0503020204020204" pitchFamily="34" charset="-122"/>
              </a:rPr>
              <a:t>vk</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中具有 </a:t>
            </a:r>
            <a:r>
              <a:rPr lang="en-US" altLang="zh-CN" sz="2000" dirty="0">
                <a:solidFill>
                  <a:schemeClr val="bg1"/>
                </a:solidFill>
                <a:latin typeface="微软雅黑" panose="020B0503020204020204" pitchFamily="34" charset="-122"/>
                <a:ea typeface="微软雅黑" panose="020B0503020204020204" pitchFamily="34" charset="-122"/>
              </a:rPr>
              <a:t>k </a:t>
            </a:r>
            <a:r>
              <a:rPr lang="zh-CN" altLang="en-US" sz="2000" dirty="0">
                <a:solidFill>
                  <a:schemeClr val="bg1"/>
                </a:solidFill>
                <a:latin typeface="微软雅黑" panose="020B0503020204020204" pitchFamily="34" charset="-122"/>
                <a:ea typeface="微软雅黑" panose="020B0503020204020204" pitchFamily="34" charset="-122"/>
              </a:rPr>
              <a:t>个可能值的随机变量 </a:t>
            </a:r>
            <a:r>
              <a:rPr lang="en-US" altLang="zh-CN" sz="2000" dirty="0">
                <a:solidFill>
                  <a:schemeClr val="bg1"/>
                </a:solidFill>
                <a:latin typeface="微软雅黑" panose="020B0503020204020204" pitchFamily="34" charset="-122"/>
                <a:ea typeface="微软雅黑" panose="020B0503020204020204" pitchFamily="34" charset="-122"/>
              </a:rPr>
              <a:t>V </a:t>
            </a:r>
            <a:r>
              <a:rPr lang="zh-CN" altLang="en-US" sz="2000" dirty="0">
                <a:solidFill>
                  <a:schemeClr val="bg1"/>
                </a:solidFill>
                <a:latin typeface="微软雅黑" panose="020B0503020204020204" pitchFamily="34" charset="-122"/>
                <a:ea typeface="微软雅黑" panose="020B0503020204020204" pitchFamily="34" charset="-122"/>
              </a:rPr>
              <a:t>的熵 </a:t>
            </a:r>
            <a:r>
              <a:rPr lang="en-US" altLang="zh-CN" sz="2000" dirty="0">
                <a:solidFill>
                  <a:schemeClr val="bg1"/>
                </a:solidFill>
                <a:latin typeface="微软雅黑" panose="020B0503020204020204" pitchFamily="34" charset="-122"/>
                <a:ea typeface="微软雅黑" panose="020B0503020204020204" pitchFamily="34" charset="-122"/>
              </a:rPr>
              <a:t>H(V) </a:t>
            </a:r>
            <a:r>
              <a:rPr lang="zh-CN" altLang="en-US" sz="2000" dirty="0">
                <a:solidFill>
                  <a:schemeClr val="bg1"/>
                </a:solidFill>
                <a:latin typeface="微软雅黑" panose="020B0503020204020204" pitchFamily="34" charset="-122"/>
                <a:ea typeface="微软雅黑" panose="020B0503020204020204" pitchFamily="34" charset="-122"/>
              </a:rPr>
              <a:t>定义为：</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DFB30094-D736-4DCD-B316-D6D3CBC316C6}"/>
              </a:ext>
            </a:extLst>
          </p:cNvPr>
          <p:cNvPicPr>
            <a:picLocks noChangeAspect="1"/>
          </p:cNvPicPr>
          <p:nvPr/>
        </p:nvPicPr>
        <p:blipFill>
          <a:blip r:embed="rId3"/>
          <a:stretch>
            <a:fillRect/>
          </a:stretch>
        </p:blipFill>
        <p:spPr>
          <a:xfrm>
            <a:off x="548530" y="3429000"/>
            <a:ext cx="4589531" cy="964705"/>
          </a:xfrm>
          <a:prstGeom prst="rect">
            <a:avLst/>
          </a:prstGeom>
        </p:spPr>
      </p:pic>
      <p:sp>
        <p:nvSpPr>
          <p:cNvPr id="10" name="矩形 9">
            <a:extLst>
              <a:ext uri="{FF2B5EF4-FFF2-40B4-BE49-F238E27FC236}">
                <a16:creationId xmlns:a16="http://schemas.microsoft.com/office/drawing/2014/main" id="{7CE8DD86-FB71-4522-82F0-5EED94D4204C}"/>
              </a:ext>
            </a:extLst>
          </p:cNvPr>
          <p:cNvSpPr/>
          <p:nvPr/>
        </p:nvSpPr>
        <p:spPr>
          <a:xfrm>
            <a:off x="425904" y="4711184"/>
            <a:ext cx="4368504"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如果</a:t>
            </a:r>
            <a:r>
              <a:rPr lang="en-US" altLang="zh-CN" sz="2000" dirty="0">
                <a:solidFill>
                  <a:schemeClr val="bg1"/>
                </a:solidFill>
                <a:latin typeface="微软雅黑" panose="020B0503020204020204" pitchFamily="34" charset="-122"/>
                <a:ea typeface="微软雅黑" panose="020B0503020204020204" pitchFamily="34" charset="-122"/>
              </a:rPr>
              <a:t>V</a:t>
            </a:r>
            <a:r>
              <a:rPr lang="zh-CN" altLang="en-US" sz="2000" dirty="0">
                <a:solidFill>
                  <a:schemeClr val="bg1"/>
                </a:solidFill>
                <a:latin typeface="微软雅黑" panose="020B0503020204020204" pitchFamily="34" charset="-122"/>
                <a:ea typeface="微软雅黑" panose="020B0503020204020204" pitchFamily="34" charset="-122"/>
              </a:rPr>
              <a:t>是一个概率为</a:t>
            </a:r>
            <a:r>
              <a:rPr lang="en-US" altLang="zh-CN" sz="2000" dirty="0">
                <a:solidFill>
                  <a:schemeClr val="bg1"/>
                </a:solidFill>
                <a:latin typeface="微软雅黑" panose="020B0503020204020204" pitchFamily="34" charset="-122"/>
                <a:ea typeface="微软雅黑" panose="020B0503020204020204" pitchFamily="34" charset="-122"/>
              </a:rPr>
              <a:t>q</a:t>
            </a:r>
            <a:r>
              <a:rPr lang="zh-CN" altLang="en-US" sz="2000" dirty="0">
                <a:solidFill>
                  <a:schemeClr val="bg1"/>
                </a:solidFill>
                <a:latin typeface="微软雅黑" panose="020B0503020204020204" pitchFamily="34" charset="-122"/>
                <a:ea typeface="微软雅黑" panose="020B0503020204020204" pitchFamily="34" charset="-122"/>
              </a:rPr>
              <a:t>的二元随机变量</a:t>
            </a:r>
          </a:p>
        </p:txBody>
      </p:sp>
      <p:pic>
        <p:nvPicPr>
          <p:cNvPr id="11" name="图片 10">
            <a:extLst>
              <a:ext uri="{FF2B5EF4-FFF2-40B4-BE49-F238E27FC236}">
                <a16:creationId xmlns:a16="http://schemas.microsoft.com/office/drawing/2014/main" id="{5ED5884A-6020-4F37-B4D5-7A6E272FB6ED}"/>
              </a:ext>
            </a:extLst>
          </p:cNvPr>
          <p:cNvPicPr>
            <a:picLocks noChangeAspect="1"/>
          </p:cNvPicPr>
          <p:nvPr/>
        </p:nvPicPr>
        <p:blipFill>
          <a:blip r:embed="rId4"/>
          <a:stretch>
            <a:fillRect/>
          </a:stretch>
        </p:blipFill>
        <p:spPr>
          <a:xfrm>
            <a:off x="548530" y="5475090"/>
            <a:ext cx="8737507" cy="760610"/>
          </a:xfrm>
          <a:prstGeom prst="rect">
            <a:avLst/>
          </a:prstGeom>
        </p:spPr>
      </p:pic>
    </p:spTree>
    <p:extLst>
      <p:ext uri="{BB962C8B-B14F-4D97-AF65-F5344CB8AC3E}">
        <p14:creationId xmlns:p14="http://schemas.microsoft.com/office/powerpoint/2010/main" val="2098345996"/>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429250" y="2451100"/>
            <a:ext cx="65" cy="276999"/>
          </a:xfrm>
          <a:prstGeom prst="rect">
            <a:avLst/>
          </a:prstGeom>
          <a:noFill/>
        </p:spPr>
        <p:txBody>
          <a:bodyPr wrap="none" lIns="0" tIns="0" rIns="0" bIns="0" rtlCol="0">
            <a:spAutoFit/>
          </a:bodyPr>
          <a:lstStyle/>
          <a:p>
            <a:endParaRPr lang="zh-CN" altLang="en-US" dirty="0"/>
          </a:p>
        </p:txBody>
      </p:sp>
      <p:pic>
        <p:nvPicPr>
          <p:cNvPr id="10" name="图片 9">
            <a:extLst>
              <a:ext uri="{FF2B5EF4-FFF2-40B4-BE49-F238E27FC236}">
                <a16:creationId xmlns:a16="http://schemas.microsoft.com/office/drawing/2014/main" id="{6985EE50-9571-4358-B891-108BCB586625}"/>
              </a:ext>
            </a:extLst>
          </p:cNvPr>
          <p:cNvPicPr>
            <a:picLocks noChangeAspect="1"/>
          </p:cNvPicPr>
          <p:nvPr/>
        </p:nvPicPr>
        <p:blipFill>
          <a:blip r:embed="rId3"/>
          <a:stretch>
            <a:fillRect/>
          </a:stretch>
        </p:blipFill>
        <p:spPr>
          <a:xfrm>
            <a:off x="793750" y="3569112"/>
            <a:ext cx="5359400" cy="864918"/>
          </a:xfrm>
          <a:prstGeom prst="rect">
            <a:avLst/>
          </a:prstGeom>
        </p:spPr>
      </p:pic>
      <p:sp>
        <p:nvSpPr>
          <p:cNvPr id="11" name="矩形 10">
            <a:extLst>
              <a:ext uri="{FF2B5EF4-FFF2-40B4-BE49-F238E27FC236}">
                <a16:creationId xmlns:a16="http://schemas.microsoft.com/office/drawing/2014/main" id="{A812B4D3-262A-49E1-93B8-D4E134AB01EF}"/>
              </a:ext>
            </a:extLst>
          </p:cNvPr>
          <p:cNvSpPr/>
          <p:nvPr/>
        </p:nvSpPr>
        <p:spPr>
          <a:xfrm>
            <a:off x="736600" y="2828468"/>
            <a:ext cx="8450840" cy="707886"/>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err="1">
                <a:solidFill>
                  <a:schemeClr val="bg1"/>
                </a:solidFill>
                <a:latin typeface="微软雅黑" panose="020B0503020204020204" pitchFamily="34" charset="-122"/>
                <a:ea typeface="微软雅黑" panose="020B0503020204020204" pitchFamily="34" charset="-122"/>
              </a:rPr>
              <a:t>x</a:t>
            </a:r>
            <a:r>
              <a:rPr lang="en-US" altLang="zh-CN" sz="1600" dirty="0" err="1">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条件下，测量数据集</a:t>
            </a:r>
            <a:r>
              <a:rPr lang="en-US" altLang="zh-CN" sz="2000" dirty="0">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的期待熵：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数据集</a:t>
            </a:r>
            <a:r>
              <a:rPr lang="en-US" altLang="zh-CN" sz="2000" dirty="0">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，新信息来自对</a:t>
            </a:r>
            <a:r>
              <a:rPr lang="en-US" altLang="zh-CN" sz="2000" dirty="0">
                <a:solidFill>
                  <a:schemeClr val="bg1"/>
                </a:solidFill>
                <a:latin typeface="微软雅黑" panose="020B0503020204020204" pitchFamily="34" charset="-122"/>
                <a:ea typeface="微软雅黑" panose="020B0503020204020204" pitchFamily="34" charset="-122"/>
              </a:rPr>
              <a:t>x</a:t>
            </a:r>
            <a:r>
              <a:rPr lang="zh-CN" altLang="en-US" sz="2000" dirty="0">
                <a:solidFill>
                  <a:schemeClr val="bg1"/>
                </a:solidFill>
                <a:latin typeface="微软雅黑" panose="020B0503020204020204" pitchFamily="34" charset="-122"/>
                <a:ea typeface="微软雅黑" panose="020B0503020204020204" pitchFamily="34" charset="-122"/>
              </a:rPr>
              <a:t>中的一个属性</a:t>
            </a:r>
            <a:r>
              <a:rPr lang="en-US" altLang="zh-CN" sz="2000" dirty="0" err="1">
                <a:solidFill>
                  <a:schemeClr val="bg1"/>
                </a:solidFill>
                <a:latin typeface="微软雅黑" panose="020B0503020204020204" pitchFamily="34" charset="-122"/>
                <a:ea typeface="微软雅黑" panose="020B0503020204020204" pitchFamily="34" charset="-122"/>
              </a:rPr>
              <a:t>xd</a:t>
            </a:r>
            <a:r>
              <a:rPr lang="zh-CN" altLang="en-US" sz="2000" dirty="0">
                <a:solidFill>
                  <a:schemeClr val="bg1"/>
                </a:solidFill>
                <a:latin typeface="微软雅黑" panose="020B0503020204020204" pitchFamily="34" charset="-122"/>
                <a:ea typeface="微软雅黑" panose="020B0503020204020204" pitchFamily="34" charset="-122"/>
              </a:rPr>
              <a:t>的观察，</a:t>
            </a:r>
            <a:r>
              <a:rPr lang="en-US" altLang="zh-CN" sz="2000" dirty="0" err="1">
                <a:solidFill>
                  <a:schemeClr val="bg1"/>
                </a:solidFill>
                <a:latin typeface="微软雅黑" panose="020B0503020204020204" pitchFamily="34" charset="-122"/>
                <a:ea typeface="微软雅黑" panose="020B0503020204020204" pitchFamily="34" charset="-122"/>
              </a:rPr>
              <a:t>x</a:t>
            </a:r>
            <a:r>
              <a:rPr lang="en-US" altLang="zh-CN" sz="1600" dirty="0" err="1">
                <a:solidFill>
                  <a:schemeClr val="bg1"/>
                </a:solidFill>
                <a:latin typeface="微软雅黑" panose="020B0503020204020204" pitchFamily="34" charset="-122"/>
                <a:ea typeface="微软雅黑" panose="020B0503020204020204" pitchFamily="34" charset="-122"/>
              </a:rPr>
              <a:t>d</a:t>
            </a:r>
            <a:r>
              <a:rPr lang="zh-CN" altLang="en-US" sz="2000" dirty="0">
                <a:solidFill>
                  <a:schemeClr val="bg1"/>
                </a:solidFill>
                <a:latin typeface="微软雅黑" panose="020B0503020204020204" pitchFamily="34" charset="-122"/>
                <a:ea typeface="微软雅黑" panose="020B0503020204020204" pitchFamily="34" charset="-122"/>
              </a:rPr>
              <a:t>被分割为互斥的</a:t>
            </a:r>
            <a:r>
              <a:rPr lang="en-US" altLang="zh-CN" sz="2000" dirty="0">
                <a:solidFill>
                  <a:schemeClr val="bg1"/>
                </a:solidFill>
                <a:latin typeface="微软雅黑" panose="020B0503020204020204" pitchFamily="34" charset="-122"/>
                <a:ea typeface="微软雅黑" panose="020B0503020204020204" pitchFamily="34" charset="-122"/>
              </a:rPr>
              <a:t>k</a:t>
            </a:r>
            <a:r>
              <a:rPr lang="zh-CN" altLang="en-US" sz="2000" dirty="0">
                <a:solidFill>
                  <a:schemeClr val="bg1"/>
                </a:solidFill>
                <a:latin typeface="微软雅黑" panose="020B0503020204020204" pitchFamily="34" charset="-122"/>
                <a:ea typeface="微软雅黑" panose="020B0503020204020204" pitchFamily="34" charset="-122"/>
              </a:rPr>
              <a:t>份</a:t>
            </a:r>
          </a:p>
        </p:txBody>
      </p:sp>
      <p:grpSp>
        <p:nvGrpSpPr>
          <p:cNvPr id="13" name="组合 12">
            <a:extLst>
              <a:ext uri="{FF2B5EF4-FFF2-40B4-BE49-F238E27FC236}">
                <a16:creationId xmlns:a16="http://schemas.microsoft.com/office/drawing/2014/main" id="{B994D8CA-6816-4BF3-A12E-238C26BB98BD}"/>
              </a:ext>
            </a:extLst>
          </p:cNvPr>
          <p:cNvGrpSpPr/>
          <p:nvPr/>
        </p:nvGrpSpPr>
        <p:grpSpPr>
          <a:xfrm>
            <a:off x="736600" y="4688423"/>
            <a:ext cx="4533900" cy="1497367"/>
            <a:chOff x="736600" y="4688423"/>
            <a:chExt cx="4533900" cy="1497367"/>
          </a:xfrm>
        </p:grpSpPr>
        <p:sp>
          <p:nvSpPr>
            <p:cNvPr id="12" name="矩形 11">
              <a:extLst>
                <a:ext uri="{FF2B5EF4-FFF2-40B4-BE49-F238E27FC236}">
                  <a16:creationId xmlns:a16="http://schemas.microsoft.com/office/drawing/2014/main" id="{B8F3D88A-91CC-4419-B9CD-A020ADF89155}"/>
                </a:ext>
              </a:extLst>
            </p:cNvPr>
            <p:cNvSpPr/>
            <p:nvPr/>
          </p:nvSpPr>
          <p:spPr>
            <a:xfrm>
              <a:off x="736600" y="4814190"/>
              <a:ext cx="1467068"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信息增益：</a:t>
              </a:r>
            </a:p>
          </p:txBody>
        </p:sp>
        <p:pic>
          <p:nvPicPr>
            <p:cNvPr id="14" name="图片 13">
              <a:extLst>
                <a:ext uri="{FF2B5EF4-FFF2-40B4-BE49-F238E27FC236}">
                  <a16:creationId xmlns:a16="http://schemas.microsoft.com/office/drawing/2014/main" id="{C214BF1E-1A92-4A3A-8DB1-05EC71FBFAC6}"/>
                </a:ext>
              </a:extLst>
            </p:cNvPr>
            <p:cNvPicPr>
              <a:picLocks noChangeAspect="1"/>
            </p:cNvPicPr>
            <p:nvPr/>
          </p:nvPicPr>
          <p:blipFill>
            <a:blip r:embed="rId4"/>
            <a:stretch>
              <a:fillRect/>
            </a:stretch>
          </p:blipFill>
          <p:spPr>
            <a:xfrm>
              <a:off x="2071687" y="4688423"/>
              <a:ext cx="1533525" cy="552450"/>
            </a:xfrm>
            <a:prstGeom prst="rect">
              <a:avLst/>
            </a:prstGeom>
          </p:spPr>
        </p:pic>
        <p:pic>
          <p:nvPicPr>
            <p:cNvPr id="15" name="图片 14">
              <a:extLst>
                <a:ext uri="{FF2B5EF4-FFF2-40B4-BE49-F238E27FC236}">
                  <a16:creationId xmlns:a16="http://schemas.microsoft.com/office/drawing/2014/main" id="{14A2BE05-63AA-4236-8741-34BA2D27C1DC}"/>
                </a:ext>
              </a:extLst>
            </p:cNvPr>
            <p:cNvPicPr>
              <a:picLocks noChangeAspect="1"/>
            </p:cNvPicPr>
            <p:nvPr/>
          </p:nvPicPr>
          <p:blipFill>
            <a:blip r:embed="rId5"/>
            <a:stretch>
              <a:fillRect/>
            </a:stretch>
          </p:blipFill>
          <p:spPr>
            <a:xfrm>
              <a:off x="736600" y="5366640"/>
              <a:ext cx="4533900" cy="819150"/>
            </a:xfrm>
            <a:prstGeom prst="rect">
              <a:avLst/>
            </a:prstGeom>
          </p:spPr>
        </p:pic>
      </p:grpSp>
      <p:grpSp>
        <p:nvGrpSpPr>
          <p:cNvPr id="17" name="组合 16">
            <a:extLst>
              <a:ext uri="{FF2B5EF4-FFF2-40B4-BE49-F238E27FC236}">
                <a16:creationId xmlns:a16="http://schemas.microsoft.com/office/drawing/2014/main" id="{8D53F0C3-47BA-454A-81AB-006B0E5E8ABB}"/>
              </a:ext>
            </a:extLst>
          </p:cNvPr>
          <p:cNvGrpSpPr/>
          <p:nvPr/>
        </p:nvGrpSpPr>
        <p:grpSpPr>
          <a:xfrm>
            <a:off x="677608" y="882955"/>
            <a:ext cx="9943859" cy="1586233"/>
            <a:chOff x="115477" y="-470111"/>
            <a:chExt cx="9943859" cy="1586233"/>
          </a:xfrm>
        </p:grpSpPr>
        <p:pic>
          <p:nvPicPr>
            <p:cNvPr id="7" name="图片 6">
              <a:extLst>
                <a:ext uri="{FF2B5EF4-FFF2-40B4-BE49-F238E27FC236}">
                  <a16:creationId xmlns:a16="http://schemas.microsoft.com/office/drawing/2014/main" id="{15559039-7D4A-476D-86CA-7B5DCF27A214}"/>
                </a:ext>
              </a:extLst>
            </p:cNvPr>
            <p:cNvPicPr>
              <a:picLocks noChangeAspect="1"/>
            </p:cNvPicPr>
            <p:nvPr/>
          </p:nvPicPr>
          <p:blipFill>
            <a:blip r:embed="rId6"/>
            <a:stretch>
              <a:fillRect/>
            </a:stretch>
          </p:blipFill>
          <p:spPr>
            <a:xfrm>
              <a:off x="8811561" y="-200241"/>
              <a:ext cx="1085850" cy="371475"/>
            </a:xfrm>
            <a:prstGeom prst="rect">
              <a:avLst/>
            </a:prstGeom>
          </p:spPr>
        </p:pic>
        <p:pic>
          <p:nvPicPr>
            <p:cNvPr id="8" name="图片 7">
              <a:extLst>
                <a:ext uri="{FF2B5EF4-FFF2-40B4-BE49-F238E27FC236}">
                  <a16:creationId xmlns:a16="http://schemas.microsoft.com/office/drawing/2014/main" id="{36A7A03E-5CD4-4DFF-9A28-7D32C370161E}"/>
                </a:ext>
              </a:extLst>
            </p:cNvPr>
            <p:cNvPicPr>
              <a:picLocks noChangeAspect="1"/>
            </p:cNvPicPr>
            <p:nvPr/>
          </p:nvPicPr>
          <p:blipFill>
            <a:blip r:embed="rId7"/>
            <a:stretch>
              <a:fillRect/>
            </a:stretch>
          </p:blipFill>
          <p:spPr>
            <a:xfrm>
              <a:off x="8811561" y="323005"/>
              <a:ext cx="1247775" cy="381000"/>
            </a:xfrm>
            <a:prstGeom prst="rect">
              <a:avLst/>
            </a:prstGeom>
          </p:spPr>
        </p:pic>
        <p:sp>
          <p:nvSpPr>
            <p:cNvPr id="16" name="流程图: 过程 15">
              <a:extLst>
                <a:ext uri="{FF2B5EF4-FFF2-40B4-BE49-F238E27FC236}">
                  <a16:creationId xmlns:a16="http://schemas.microsoft.com/office/drawing/2014/main" id="{1CCA402E-E93C-4F51-BECC-E755EA9114B6}"/>
                </a:ext>
              </a:extLst>
            </p:cNvPr>
            <p:cNvSpPr/>
            <p:nvPr/>
          </p:nvSpPr>
          <p:spPr>
            <a:xfrm>
              <a:off x="115477" y="-470111"/>
              <a:ext cx="8450841" cy="158623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对于数据集</a:t>
              </a:r>
              <a:r>
                <a:rPr lang="en-US" altLang="zh-CN" sz="2400" dirty="0">
                  <a:solidFill>
                    <a:schemeClr val="tx1"/>
                  </a:solidFill>
                  <a:latin typeface="Brush Script MT" panose="03060802040406070304" pitchFamily="66" charset="0"/>
                </a:rPr>
                <a:t>D</a:t>
              </a:r>
              <a:r>
                <a:rPr lang="zh-CN" altLang="en-US" sz="2400" dirty="0">
                  <a:solidFill>
                    <a:schemeClr val="tx1"/>
                  </a:solidFill>
                </a:rPr>
                <a:t>，训练样本</a:t>
              </a:r>
              <a:r>
                <a:rPr lang="en-US" altLang="zh-CN" sz="2400" dirty="0">
                  <a:solidFill>
                    <a:schemeClr val="tx1"/>
                  </a:solidFill>
                </a:rPr>
                <a:t>(</a:t>
              </a:r>
              <a:r>
                <a:rPr lang="en-US" altLang="zh-CN" sz="2400" b="1" dirty="0">
                  <a:solidFill>
                    <a:schemeClr val="tx1"/>
                  </a:solidFill>
                </a:rPr>
                <a:t>x </a:t>
              </a:r>
              <a:r>
                <a:rPr lang="en-US" altLang="zh-CN" sz="2400" dirty="0">
                  <a:solidFill>
                    <a:schemeClr val="tx1"/>
                  </a:solidFill>
                </a:rPr>
                <a:t>, y), </a:t>
              </a:r>
              <a:r>
                <a:rPr lang="zh-CN" altLang="en-US" sz="2400" dirty="0">
                  <a:solidFill>
                    <a:schemeClr val="tx1"/>
                  </a:solidFill>
                </a:rPr>
                <a:t>数据集的熵等于 </a:t>
              </a:r>
              <a:r>
                <a:rPr lang="en-US" altLang="zh-CN" sz="2400" dirty="0">
                  <a:solidFill>
                    <a:schemeClr val="tx1"/>
                  </a:solidFill>
                </a:rPr>
                <a:t>H(</a:t>
              </a:r>
              <a:r>
                <a:rPr lang="en-US" altLang="zh-CN" sz="2400" dirty="0">
                  <a:solidFill>
                    <a:schemeClr val="tx1"/>
                  </a:solidFill>
                  <a:latin typeface="Brush Script MT" panose="03060802040406070304" pitchFamily="66" charset="0"/>
                </a:rPr>
                <a:t>D</a:t>
              </a:r>
              <a:r>
                <a:rPr lang="en-US" altLang="zh-CN" sz="2400" dirty="0">
                  <a:solidFill>
                    <a:schemeClr val="tx1"/>
                  </a:solidFill>
                </a:rPr>
                <a:t>)=B(P(y=1))</a:t>
              </a:r>
              <a:endParaRPr lang="zh-CN" altLang="en-US" sz="2400" dirty="0">
                <a:solidFill>
                  <a:schemeClr val="tx1"/>
                </a:solidFill>
              </a:endParaRPr>
            </a:p>
          </p:txBody>
        </p:sp>
      </p:grpSp>
    </p:spTree>
    <p:extLst>
      <p:ext uri="{BB962C8B-B14F-4D97-AF65-F5344CB8AC3E}">
        <p14:creationId xmlns:p14="http://schemas.microsoft.com/office/powerpoint/2010/main" val="4215517224"/>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文本框 3">
            <a:extLst>
              <a:ext uri="{FF2B5EF4-FFF2-40B4-BE49-F238E27FC236}">
                <a16:creationId xmlns:a16="http://schemas.microsoft.com/office/drawing/2014/main" id="{169A70FB-1A92-40D1-A5FB-691626C4C3E9}"/>
              </a:ext>
            </a:extLst>
          </p:cNvPr>
          <p:cNvSpPr txBox="1"/>
          <p:nvPr/>
        </p:nvSpPr>
        <p:spPr>
          <a:xfrm>
            <a:off x="114388" y="280460"/>
            <a:ext cx="3867150"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chemeClr val="bg1"/>
                </a:solidFill>
              </a:rPr>
              <a:t>IN THIS WORK</a:t>
            </a:r>
            <a:endParaRPr lang="zh-CN" altLang="en-US" sz="2800" b="1" dirty="0">
              <a:solidFill>
                <a:schemeClr val="bg1"/>
              </a:solidFill>
            </a:endParaRPr>
          </a:p>
        </p:txBody>
      </p:sp>
      <p:grpSp>
        <p:nvGrpSpPr>
          <p:cNvPr id="15" name="组合 14">
            <a:extLst>
              <a:ext uri="{FF2B5EF4-FFF2-40B4-BE49-F238E27FC236}">
                <a16:creationId xmlns:a16="http://schemas.microsoft.com/office/drawing/2014/main" id="{DB9D6FD0-059E-49D7-A8E8-160E30DD6318}"/>
              </a:ext>
            </a:extLst>
          </p:cNvPr>
          <p:cNvGrpSpPr/>
          <p:nvPr/>
        </p:nvGrpSpPr>
        <p:grpSpPr>
          <a:xfrm>
            <a:off x="1195293" y="5227379"/>
            <a:ext cx="2106795" cy="1299347"/>
            <a:chOff x="553855" y="4828660"/>
            <a:chExt cx="2106795" cy="1299347"/>
          </a:xfrm>
        </p:grpSpPr>
        <p:pic>
          <p:nvPicPr>
            <p:cNvPr id="7" name="图片 6">
              <a:extLst>
                <a:ext uri="{FF2B5EF4-FFF2-40B4-BE49-F238E27FC236}">
                  <a16:creationId xmlns:a16="http://schemas.microsoft.com/office/drawing/2014/main" id="{398FA025-5333-4278-8530-B2079A1BC28F}"/>
                </a:ext>
              </a:extLst>
            </p:cNvPr>
            <p:cNvPicPr>
              <a:picLocks noChangeAspect="1"/>
            </p:cNvPicPr>
            <p:nvPr/>
          </p:nvPicPr>
          <p:blipFill>
            <a:blip r:embed="rId3"/>
            <a:stretch>
              <a:fillRect/>
            </a:stretch>
          </p:blipFill>
          <p:spPr>
            <a:xfrm>
              <a:off x="553855" y="4828660"/>
              <a:ext cx="785839" cy="638690"/>
            </a:xfrm>
            <a:prstGeom prst="rect">
              <a:avLst/>
            </a:prstGeom>
          </p:spPr>
        </p:pic>
        <p:pic>
          <p:nvPicPr>
            <p:cNvPr id="8" name="图片 7">
              <a:extLst>
                <a:ext uri="{FF2B5EF4-FFF2-40B4-BE49-F238E27FC236}">
                  <a16:creationId xmlns:a16="http://schemas.microsoft.com/office/drawing/2014/main" id="{A0E23354-72E9-401C-A1E9-009F75924DB8}"/>
                </a:ext>
              </a:extLst>
            </p:cNvPr>
            <p:cNvPicPr>
              <a:picLocks noChangeAspect="1"/>
            </p:cNvPicPr>
            <p:nvPr/>
          </p:nvPicPr>
          <p:blipFill>
            <a:blip r:embed="rId4"/>
            <a:stretch>
              <a:fillRect/>
            </a:stretch>
          </p:blipFill>
          <p:spPr>
            <a:xfrm>
              <a:off x="553855" y="5467350"/>
              <a:ext cx="804107" cy="638691"/>
            </a:xfrm>
            <a:prstGeom prst="rect">
              <a:avLst/>
            </a:prstGeom>
          </p:spPr>
        </p:pic>
        <p:pic>
          <p:nvPicPr>
            <p:cNvPr id="9" name="图片 8">
              <a:extLst>
                <a:ext uri="{FF2B5EF4-FFF2-40B4-BE49-F238E27FC236}">
                  <a16:creationId xmlns:a16="http://schemas.microsoft.com/office/drawing/2014/main" id="{13254457-E865-40B5-8077-32D1934B5D6F}"/>
                </a:ext>
              </a:extLst>
            </p:cNvPr>
            <p:cNvPicPr>
              <a:picLocks noChangeAspect="1"/>
            </p:cNvPicPr>
            <p:nvPr/>
          </p:nvPicPr>
          <p:blipFill>
            <a:blip r:embed="rId5"/>
            <a:stretch>
              <a:fillRect/>
            </a:stretch>
          </p:blipFill>
          <p:spPr>
            <a:xfrm>
              <a:off x="1898650" y="5175250"/>
              <a:ext cx="762000" cy="666750"/>
            </a:xfrm>
            <a:prstGeom prst="rect">
              <a:avLst/>
            </a:prstGeom>
          </p:spPr>
        </p:pic>
        <p:sp>
          <p:nvSpPr>
            <p:cNvPr id="13" name="右大括号 12">
              <a:extLst>
                <a:ext uri="{FF2B5EF4-FFF2-40B4-BE49-F238E27FC236}">
                  <a16:creationId xmlns:a16="http://schemas.microsoft.com/office/drawing/2014/main" id="{384ADD59-B1EA-4A97-960F-49DDDBAA729A}"/>
                </a:ext>
              </a:extLst>
            </p:cNvPr>
            <p:cNvSpPr/>
            <p:nvPr/>
          </p:nvSpPr>
          <p:spPr>
            <a:xfrm>
              <a:off x="1497193" y="4915157"/>
              <a:ext cx="159688" cy="121285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88D4ED76-BA46-41ED-86E5-81AF8B3AA39B}"/>
              </a:ext>
            </a:extLst>
          </p:cNvPr>
          <p:cNvGrpSpPr/>
          <p:nvPr/>
        </p:nvGrpSpPr>
        <p:grpSpPr>
          <a:xfrm>
            <a:off x="4615779" y="5247905"/>
            <a:ext cx="2496135" cy="1344791"/>
            <a:chOff x="4032250" y="4790560"/>
            <a:chExt cx="2496135" cy="1344791"/>
          </a:xfrm>
        </p:grpSpPr>
        <p:pic>
          <p:nvPicPr>
            <p:cNvPr id="10" name="图片 9">
              <a:extLst>
                <a:ext uri="{FF2B5EF4-FFF2-40B4-BE49-F238E27FC236}">
                  <a16:creationId xmlns:a16="http://schemas.microsoft.com/office/drawing/2014/main" id="{B3DE96E4-40C4-4F40-9B68-4FD99045BC23}"/>
                </a:ext>
              </a:extLst>
            </p:cNvPr>
            <p:cNvPicPr>
              <a:picLocks noChangeAspect="1"/>
            </p:cNvPicPr>
            <p:nvPr/>
          </p:nvPicPr>
          <p:blipFill>
            <a:blip r:embed="rId6"/>
            <a:stretch>
              <a:fillRect/>
            </a:stretch>
          </p:blipFill>
          <p:spPr>
            <a:xfrm>
              <a:off x="4032250" y="4790560"/>
              <a:ext cx="955763" cy="604500"/>
            </a:xfrm>
            <a:prstGeom prst="rect">
              <a:avLst/>
            </a:prstGeom>
          </p:spPr>
        </p:pic>
        <p:pic>
          <p:nvPicPr>
            <p:cNvPr id="11" name="图片 10">
              <a:extLst>
                <a:ext uri="{FF2B5EF4-FFF2-40B4-BE49-F238E27FC236}">
                  <a16:creationId xmlns:a16="http://schemas.microsoft.com/office/drawing/2014/main" id="{00C04E9A-AE31-4481-B778-F4F2CAC1271D}"/>
                </a:ext>
              </a:extLst>
            </p:cNvPr>
            <p:cNvPicPr>
              <a:picLocks noChangeAspect="1"/>
            </p:cNvPicPr>
            <p:nvPr/>
          </p:nvPicPr>
          <p:blipFill>
            <a:blip r:embed="rId7"/>
            <a:stretch>
              <a:fillRect/>
            </a:stretch>
          </p:blipFill>
          <p:spPr>
            <a:xfrm>
              <a:off x="4032250" y="5448557"/>
              <a:ext cx="1057275" cy="676275"/>
            </a:xfrm>
            <a:prstGeom prst="rect">
              <a:avLst/>
            </a:prstGeom>
          </p:spPr>
        </p:pic>
        <p:pic>
          <p:nvPicPr>
            <p:cNvPr id="12" name="图片 11">
              <a:extLst>
                <a:ext uri="{FF2B5EF4-FFF2-40B4-BE49-F238E27FC236}">
                  <a16:creationId xmlns:a16="http://schemas.microsoft.com/office/drawing/2014/main" id="{370FB005-FAE7-4CE6-892A-2F7AE553EB3C}"/>
                </a:ext>
              </a:extLst>
            </p:cNvPr>
            <p:cNvPicPr>
              <a:picLocks noChangeAspect="1"/>
            </p:cNvPicPr>
            <p:nvPr/>
          </p:nvPicPr>
          <p:blipFill>
            <a:blip r:embed="rId8"/>
            <a:stretch>
              <a:fillRect/>
            </a:stretch>
          </p:blipFill>
          <p:spPr>
            <a:xfrm>
              <a:off x="5556835" y="5148005"/>
              <a:ext cx="971550" cy="666750"/>
            </a:xfrm>
            <a:prstGeom prst="rect">
              <a:avLst/>
            </a:prstGeom>
          </p:spPr>
        </p:pic>
        <p:sp>
          <p:nvSpPr>
            <p:cNvPr id="14" name="右大括号 13">
              <a:extLst>
                <a:ext uri="{FF2B5EF4-FFF2-40B4-BE49-F238E27FC236}">
                  <a16:creationId xmlns:a16="http://schemas.microsoft.com/office/drawing/2014/main" id="{14675B4D-3252-414A-9672-26B23146344E}"/>
                </a:ext>
              </a:extLst>
            </p:cNvPr>
            <p:cNvSpPr/>
            <p:nvPr/>
          </p:nvSpPr>
          <p:spPr>
            <a:xfrm>
              <a:off x="5192580" y="4922501"/>
              <a:ext cx="159688" cy="121285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900FEB05-CD39-4362-ABFD-E3529571FBEF}"/>
              </a:ext>
            </a:extLst>
          </p:cNvPr>
          <p:cNvGrpSpPr/>
          <p:nvPr/>
        </p:nvGrpSpPr>
        <p:grpSpPr>
          <a:xfrm>
            <a:off x="295186" y="3797597"/>
            <a:ext cx="11058614" cy="1158577"/>
            <a:chOff x="295186" y="3797597"/>
            <a:chExt cx="11058614" cy="1158577"/>
          </a:xfrm>
        </p:grpSpPr>
        <p:sp>
          <p:nvSpPr>
            <p:cNvPr id="5" name="矩形 4">
              <a:extLst>
                <a:ext uri="{FF2B5EF4-FFF2-40B4-BE49-F238E27FC236}">
                  <a16:creationId xmlns:a16="http://schemas.microsoft.com/office/drawing/2014/main" id="{9FB1E0F6-18D9-46B8-998F-803589616EBE}"/>
                </a:ext>
              </a:extLst>
            </p:cNvPr>
            <p:cNvSpPr/>
            <p:nvPr/>
          </p:nvSpPr>
          <p:spPr>
            <a:xfrm>
              <a:off x="295186" y="3797597"/>
              <a:ext cx="9794787" cy="461665"/>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对于</a:t>
              </a:r>
              <a:r>
                <a:rPr lang="en-US" altLang="zh-CN" sz="2400" dirty="0">
                  <a:solidFill>
                    <a:schemeClr val="bg1"/>
                  </a:solidFill>
                  <a:latin typeface="微软雅黑" panose="020B0503020204020204" pitchFamily="34" charset="-122"/>
                  <a:ea typeface="微软雅黑" panose="020B0503020204020204" pitchFamily="34" charset="-122"/>
                </a:rPr>
                <a:t>Du</a:t>
              </a:r>
              <a:r>
                <a:rPr lang="zh-CN" altLang="en-US" sz="2400" dirty="0">
                  <a:solidFill>
                    <a:schemeClr val="bg1"/>
                  </a:solidFill>
                  <a:latin typeface="微软雅黑" panose="020B0503020204020204" pitchFamily="34" charset="-122"/>
                  <a:ea typeface="微软雅黑" panose="020B0503020204020204" pitchFamily="34" charset="-122"/>
                </a:rPr>
                <a:t>中的每个项 </a:t>
              </a:r>
              <a:r>
                <a:rPr lang="en-US" altLang="zh-CN" sz="2400" dirty="0" err="1">
                  <a:solidFill>
                    <a:schemeClr val="bg1"/>
                  </a:solidFill>
                  <a:latin typeface="微软雅黑" panose="020B0503020204020204" pitchFamily="34" charset="-122"/>
                  <a:ea typeface="微软雅黑" panose="020B0503020204020204" pitchFamily="34" charset="-122"/>
                </a:rPr>
                <a:t>i</a:t>
              </a:r>
              <a:r>
                <a:rPr lang="zh-CN" altLang="en-US" sz="2400" dirty="0">
                  <a:solidFill>
                    <a:schemeClr val="bg1"/>
                  </a:solidFill>
                  <a:latin typeface="微软雅黑" panose="020B0503020204020204" pitchFamily="34" charset="-122"/>
                  <a:ea typeface="微软雅黑" panose="020B0503020204020204" pitchFamily="34" charset="-122"/>
                </a:rPr>
                <a:t>，集合</a:t>
              </a:r>
              <a:r>
                <a:rPr lang="en-US" altLang="zh-CN" sz="2400" dirty="0">
                  <a:solidFill>
                    <a:schemeClr val="bg1"/>
                  </a:solidFill>
                  <a:latin typeface="微软雅黑" panose="020B0503020204020204" pitchFamily="34" charset="-122"/>
                  <a:ea typeface="微软雅黑" panose="020B0503020204020204" pitchFamily="34" charset="-122"/>
                </a:rPr>
                <a:t>Fi</a:t>
              </a:r>
              <a:r>
                <a:rPr lang="zh-CN" altLang="en-US" sz="2400" dirty="0">
                  <a:solidFill>
                    <a:schemeClr val="bg1"/>
                  </a:solidFill>
                  <a:latin typeface="微软雅黑" panose="020B0503020204020204" pitchFamily="34" charset="-122"/>
                  <a:ea typeface="微软雅黑" panose="020B0503020204020204" pitchFamily="34" charset="-122"/>
                </a:rPr>
                <a:t>中对应特征是否存在</a:t>
              </a:r>
              <a:r>
                <a:rPr lang="en-US" altLang="zh-CN" sz="2400" dirty="0">
                  <a:solidFill>
                    <a:schemeClr val="bg1"/>
                  </a:solidFill>
                  <a:latin typeface="微软雅黑" panose="020B0503020204020204" pitchFamily="34" charset="-122"/>
                  <a:ea typeface="微软雅黑" panose="020B0503020204020204" pitchFamily="34" charset="-122"/>
                </a:rPr>
                <a:t>(f =1)</a:t>
              </a:r>
              <a:r>
                <a:rPr lang="zh-CN" altLang="en-US" sz="2400" dirty="0">
                  <a:solidFill>
                    <a:schemeClr val="bg1"/>
                  </a:solidFill>
                  <a:latin typeface="微软雅黑" panose="020B0503020204020204" pitchFamily="34" charset="-122"/>
                  <a:ea typeface="微软雅黑" panose="020B0503020204020204" pitchFamily="34" charset="-122"/>
                </a:rPr>
                <a:t>或不存在</a:t>
              </a:r>
              <a:r>
                <a:rPr lang="en-US" altLang="zh-CN" sz="2400" dirty="0">
                  <a:solidFill>
                    <a:schemeClr val="bg1"/>
                  </a:solidFill>
                  <a:latin typeface="微软雅黑" panose="020B0503020204020204" pitchFamily="34" charset="-122"/>
                  <a:ea typeface="微软雅黑" panose="020B0503020204020204" pitchFamily="34" charset="-122"/>
                </a:rPr>
                <a:t>(f =0)</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9" name="组合 18">
              <a:extLst>
                <a:ext uri="{FF2B5EF4-FFF2-40B4-BE49-F238E27FC236}">
                  <a16:creationId xmlns:a16="http://schemas.microsoft.com/office/drawing/2014/main" id="{7FEC3193-3588-4270-8DA9-CB4073CB209F}"/>
                </a:ext>
              </a:extLst>
            </p:cNvPr>
            <p:cNvGrpSpPr/>
            <p:nvPr/>
          </p:nvGrpSpPr>
          <p:grpSpPr>
            <a:xfrm>
              <a:off x="640047" y="4317484"/>
              <a:ext cx="10713753" cy="638690"/>
              <a:chOff x="528543" y="4255100"/>
              <a:chExt cx="10713753" cy="638690"/>
            </a:xfrm>
          </p:grpSpPr>
          <p:pic>
            <p:nvPicPr>
              <p:cNvPr id="17" name="图片 16">
                <a:extLst>
                  <a:ext uri="{FF2B5EF4-FFF2-40B4-BE49-F238E27FC236}">
                    <a16:creationId xmlns:a16="http://schemas.microsoft.com/office/drawing/2014/main" id="{88765739-9411-4C75-A8E3-D06AD2B7C8F6}"/>
                  </a:ext>
                </a:extLst>
              </p:cNvPr>
              <p:cNvPicPr>
                <a:picLocks noChangeAspect="1"/>
              </p:cNvPicPr>
              <p:nvPr/>
            </p:nvPicPr>
            <p:blipFill>
              <a:blip r:embed="rId3"/>
              <a:stretch>
                <a:fillRect/>
              </a:stretch>
            </p:blipFill>
            <p:spPr>
              <a:xfrm>
                <a:off x="528543" y="4255100"/>
                <a:ext cx="785839" cy="638690"/>
              </a:xfrm>
              <a:prstGeom prst="rect">
                <a:avLst/>
              </a:prstGeom>
            </p:spPr>
          </p:pic>
          <p:sp>
            <p:nvSpPr>
              <p:cNvPr id="18" name="矩形 17">
                <a:extLst>
                  <a:ext uri="{FF2B5EF4-FFF2-40B4-BE49-F238E27FC236}">
                    <a16:creationId xmlns:a16="http://schemas.microsoft.com/office/drawing/2014/main" id="{0A9F86B0-5E4C-4750-B1D9-C041A2B29163}"/>
                  </a:ext>
                </a:extLst>
              </p:cNvPr>
              <p:cNvSpPr/>
              <p:nvPr/>
            </p:nvSpPr>
            <p:spPr>
              <a:xfrm>
                <a:off x="1447509" y="4400868"/>
                <a:ext cx="9794787" cy="461665"/>
              </a:xfrm>
              <a:prstGeom prst="rect">
                <a:avLst/>
              </a:prstGeom>
            </p:spPr>
            <p:txBody>
              <a:bodyPr wrap="square">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f</a:t>
                </a:r>
                <a:r>
                  <a:rPr lang="zh-CN" altLang="en-US" sz="2400" dirty="0">
                    <a:solidFill>
                      <a:schemeClr val="bg1"/>
                    </a:solidFill>
                    <a:latin typeface="微软雅黑" panose="020B0503020204020204" pitchFamily="34" charset="-122"/>
                    <a:ea typeface="微软雅黑" panose="020B0503020204020204" pitchFamily="34" charset="-122"/>
                  </a:rPr>
                  <a:t>等于</a:t>
                </a:r>
                <a:r>
                  <a:rPr lang="en-US" altLang="zh-CN" sz="2400" dirty="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时，</a:t>
                </a:r>
                <a:r>
                  <a:rPr lang="en-US" altLang="zh-CN" sz="2400" dirty="0">
                    <a:solidFill>
                      <a:schemeClr val="bg1"/>
                    </a:solidFill>
                    <a:latin typeface="微软雅黑" panose="020B0503020204020204" pitchFamily="34" charset="-122"/>
                    <a:ea typeface="微软雅黑" panose="020B0503020204020204" pitchFamily="34" charset="-122"/>
                  </a:rPr>
                  <a:t>Du</a:t>
                </a:r>
                <a:r>
                  <a:rPr lang="zh-CN" altLang="en-US" sz="2400" dirty="0">
                    <a:solidFill>
                      <a:schemeClr val="bg1"/>
                    </a:solidFill>
                    <a:latin typeface="微软雅黑" panose="020B0503020204020204" pitchFamily="34" charset="-122"/>
                    <a:ea typeface="微软雅黑" panose="020B0503020204020204" pitchFamily="34" charset="-122"/>
                  </a:rPr>
                  <a:t>中的</a:t>
                </a:r>
                <a:r>
                  <a:rPr lang="en-US" altLang="zh-CN" sz="2400" dirty="0">
                    <a:solidFill>
                      <a:schemeClr val="bg1"/>
                    </a:solidFill>
                    <a:latin typeface="微软雅黑" panose="020B0503020204020204" pitchFamily="34" charset="-122"/>
                    <a:ea typeface="微软雅黑" panose="020B0503020204020204" pitchFamily="34" charset="-122"/>
                  </a:rPr>
                  <a:t>positive</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grpSp>
        <p:nvGrpSpPr>
          <p:cNvPr id="21" name="组合 20">
            <a:extLst>
              <a:ext uri="{FF2B5EF4-FFF2-40B4-BE49-F238E27FC236}">
                <a16:creationId xmlns:a16="http://schemas.microsoft.com/office/drawing/2014/main" id="{A503BF6F-2E11-475D-A833-E812BA489C39}"/>
              </a:ext>
            </a:extLst>
          </p:cNvPr>
          <p:cNvGrpSpPr/>
          <p:nvPr/>
        </p:nvGrpSpPr>
        <p:grpSpPr>
          <a:xfrm>
            <a:off x="433387" y="1025525"/>
            <a:ext cx="12246792" cy="2609850"/>
            <a:chOff x="433387" y="1025525"/>
            <a:chExt cx="12246792" cy="2609850"/>
          </a:xfrm>
        </p:grpSpPr>
        <p:pic>
          <p:nvPicPr>
            <p:cNvPr id="2" name="图片 1">
              <a:extLst>
                <a:ext uri="{FF2B5EF4-FFF2-40B4-BE49-F238E27FC236}">
                  <a16:creationId xmlns:a16="http://schemas.microsoft.com/office/drawing/2014/main" id="{F132375F-B728-45F1-B8FF-897898629439}"/>
                </a:ext>
              </a:extLst>
            </p:cNvPr>
            <p:cNvPicPr>
              <a:picLocks noChangeAspect="1"/>
            </p:cNvPicPr>
            <p:nvPr/>
          </p:nvPicPr>
          <p:blipFill>
            <a:blip r:embed="rId9"/>
            <a:stretch>
              <a:fillRect/>
            </a:stretch>
          </p:blipFill>
          <p:spPr>
            <a:xfrm>
              <a:off x="433387" y="1025525"/>
              <a:ext cx="8505825" cy="2609850"/>
            </a:xfrm>
            <a:prstGeom prst="rect">
              <a:avLst/>
            </a:prstGeom>
          </p:spPr>
        </p:pic>
        <p:grpSp>
          <p:nvGrpSpPr>
            <p:cNvPr id="23" name="组合 22">
              <a:extLst>
                <a:ext uri="{FF2B5EF4-FFF2-40B4-BE49-F238E27FC236}">
                  <a16:creationId xmlns:a16="http://schemas.microsoft.com/office/drawing/2014/main" id="{53B14006-6B1F-4416-B31E-1AD50EF78DD3}"/>
                </a:ext>
              </a:extLst>
            </p:cNvPr>
            <p:cNvGrpSpPr/>
            <p:nvPr/>
          </p:nvGrpSpPr>
          <p:grpSpPr>
            <a:xfrm>
              <a:off x="9198877" y="1025525"/>
              <a:ext cx="3481302" cy="1104795"/>
              <a:chOff x="9186177" y="1043574"/>
              <a:chExt cx="3481302" cy="1104795"/>
            </a:xfrm>
          </p:grpSpPr>
          <p:pic>
            <p:nvPicPr>
              <p:cNvPr id="20" name="图片 19">
                <a:extLst>
                  <a:ext uri="{FF2B5EF4-FFF2-40B4-BE49-F238E27FC236}">
                    <a16:creationId xmlns:a16="http://schemas.microsoft.com/office/drawing/2014/main" id="{182CD756-7026-4793-975B-C5C2E7F8F202}"/>
                  </a:ext>
                </a:extLst>
              </p:cNvPr>
              <p:cNvPicPr>
                <a:picLocks noChangeAspect="1"/>
              </p:cNvPicPr>
              <p:nvPr/>
            </p:nvPicPr>
            <p:blipFill>
              <a:blip r:embed="rId10"/>
              <a:stretch>
                <a:fillRect/>
              </a:stretch>
            </p:blipFill>
            <p:spPr>
              <a:xfrm>
                <a:off x="9250362" y="1576869"/>
                <a:ext cx="2276475" cy="571500"/>
              </a:xfrm>
              <a:prstGeom prst="rect">
                <a:avLst/>
              </a:prstGeom>
            </p:spPr>
          </p:pic>
          <p:sp>
            <p:nvSpPr>
              <p:cNvPr id="22" name="矩形 21">
                <a:extLst>
                  <a:ext uri="{FF2B5EF4-FFF2-40B4-BE49-F238E27FC236}">
                    <a16:creationId xmlns:a16="http://schemas.microsoft.com/office/drawing/2014/main" id="{29094B2F-DE1F-4D76-8377-68A2C00A1EA6}"/>
                  </a:ext>
                </a:extLst>
              </p:cNvPr>
              <p:cNvSpPr/>
              <p:nvPr/>
            </p:nvSpPr>
            <p:spPr>
              <a:xfrm>
                <a:off x="9186177" y="1043574"/>
                <a:ext cx="3481302" cy="461665"/>
              </a:xfrm>
              <a:prstGeom prst="rect">
                <a:avLst/>
              </a:prstGeom>
            </p:spPr>
            <p:txBody>
              <a:bodyPr wrap="square">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在</a:t>
                </a:r>
                <a:r>
                  <a:rPr lang="en-US" altLang="zh-CN" sz="2400" dirty="0" err="1">
                    <a:solidFill>
                      <a:schemeClr val="bg1"/>
                    </a:solidFill>
                    <a:latin typeface="微软雅黑" panose="020B0503020204020204" pitchFamily="34" charset="-122"/>
                    <a:ea typeface="微软雅黑" panose="020B0503020204020204" pitchFamily="34" charset="-122"/>
                  </a:rPr>
                  <a:t>KGFlex</a:t>
                </a:r>
                <a:r>
                  <a:rPr lang="zh-CN" altLang="en-US" sz="2400" dirty="0">
                    <a:solidFill>
                      <a:schemeClr val="bg1"/>
                    </a:solidFill>
                    <a:latin typeface="微软雅黑" panose="020B0503020204020204" pitchFamily="34" charset="-122"/>
                    <a:ea typeface="微软雅黑" panose="020B0503020204020204" pitchFamily="34" charset="-122"/>
                  </a:rPr>
                  <a:t>中定义：</a:t>
                </a:r>
              </a:p>
            </p:txBody>
          </p:sp>
        </p:grpSp>
      </p:grpSp>
      <p:grpSp>
        <p:nvGrpSpPr>
          <p:cNvPr id="24" name="组合 23">
            <a:extLst>
              <a:ext uri="{FF2B5EF4-FFF2-40B4-BE49-F238E27FC236}">
                <a16:creationId xmlns:a16="http://schemas.microsoft.com/office/drawing/2014/main" id="{324A16A0-7A47-4D49-A0FC-8AD830D3EE81}"/>
              </a:ext>
            </a:extLst>
          </p:cNvPr>
          <p:cNvGrpSpPr/>
          <p:nvPr/>
        </p:nvGrpSpPr>
        <p:grpSpPr>
          <a:xfrm>
            <a:off x="9432925" y="5832475"/>
            <a:ext cx="2470150" cy="914400"/>
            <a:chOff x="8610600" y="5652589"/>
            <a:chExt cx="2470150" cy="914400"/>
          </a:xfrm>
        </p:grpSpPr>
        <p:pic>
          <p:nvPicPr>
            <p:cNvPr id="25" name="图形 24" descr="指向右边的反手食指">
              <a:hlinkClick r:id="rId11" action="ppaction://hlinksldjump"/>
              <a:extLst>
                <a:ext uri="{FF2B5EF4-FFF2-40B4-BE49-F238E27FC236}">
                  <a16:creationId xmlns:a16="http://schemas.microsoft.com/office/drawing/2014/main" id="{D68CDD16-9376-45DA-B944-3740BFB756C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10600" y="5652589"/>
              <a:ext cx="996950" cy="914400"/>
            </a:xfrm>
            <a:prstGeom prst="rect">
              <a:avLst/>
            </a:prstGeom>
          </p:spPr>
        </p:pic>
        <p:sp>
          <p:nvSpPr>
            <p:cNvPr id="26" name="文本框 25">
              <a:extLst>
                <a:ext uri="{FF2B5EF4-FFF2-40B4-BE49-F238E27FC236}">
                  <a16:creationId xmlns:a16="http://schemas.microsoft.com/office/drawing/2014/main" id="{6624D280-AA63-47F6-84A3-8A50056765E5}"/>
                </a:ext>
              </a:extLst>
            </p:cNvPr>
            <p:cNvSpPr txBox="1"/>
            <p:nvPr/>
          </p:nvSpPr>
          <p:spPr>
            <a:xfrm>
              <a:off x="9607550" y="5757364"/>
              <a:ext cx="1473200" cy="400110"/>
            </a:xfrm>
            <a:prstGeom prst="rect">
              <a:avLst/>
            </a:prstGeom>
            <a:noFill/>
          </p:spPr>
          <p:txBody>
            <a:bodyPr wrap="square" rtlCol="0">
              <a:spAutoFit/>
            </a:bodyPr>
            <a:lstStyle/>
            <a:p>
              <a:r>
                <a:rPr lang="en-US" altLang="zh-CN" sz="2000" b="1" dirty="0">
                  <a:solidFill>
                    <a:schemeClr val="bg1"/>
                  </a:solidFill>
                </a:rPr>
                <a:t>example</a:t>
              </a:r>
              <a:endParaRPr lang="zh-CN" altLang="en-US" sz="2000" b="1" dirty="0">
                <a:solidFill>
                  <a:schemeClr val="bg1"/>
                </a:solidFill>
              </a:endParaRPr>
            </a:p>
          </p:txBody>
        </p:sp>
      </p:grpSp>
    </p:spTree>
    <p:extLst>
      <p:ext uri="{BB962C8B-B14F-4D97-AF65-F5344CB8AC3E}">
        <p14:creationId xmlns:p14="http://schemas.microsoft.com/office/powerpoint/2010/main" val="3639415235"/>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矩形 3">
            <a:extLst>
              <a:ext uri="{FF2B5EF4-FFF2-40B4-BE49-F238E27FC236}">
                <a16:creationId xmlns:a16="http://schemas.microsoft.com/office/drawing/2014/main" id="{7EA27C91-7CF2-413F-9C7D-D3C6319F0DE2}"/>
              </a:ext>
            </a:extLst>
          </p:cNvPr>
          <p:cNvSpPr/>
          <p:nvPr/>
        </p:nvSpPr>
        <p:spPr>
          <a:xfrm>
            <a:off x="425449" y="45085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Model Architecture</a:t>
            </a:r>
          </a:p>
        </p:txBody>
      </p:sp>
      <p:grpSp>
        <p:nvGrpSpPr>
          <p:cNvPr id="13" name="组合 12">
            <a:extLst>
              <a:ext uri="{FF2B5EF4-FFF2-40B4-BE49-F238E27FC236}">
                <a16:creationId xmlns:a16="http://schemas.microsoft.com/office/drawing/2014/main" id="{1C687D2B-4D9B-498D-88E6-93E27AC1ED1C}"/>
              </a:ext>
            </a:extLst>
          </p:cNvPr>
          <p:cNvGrpSpPr/>
          <p:nvPr/>
        </p:nvGrpSpPr>
        <p:grpSpPr>
          <a:xfrm>
            <a:off x="328656" y="1260991"/>
            <a:ext cx="11863344" cy="1844844"/>
            <a:chOff x="328656" y="2270006"/>
            <a:chExt cx="11863344" cy="1844844"/>
          </a:xfrm>
        </p:grpSpPr>
        <p:grpSp>
          <p:nvGrpSpPr>
            <p:cNvPr id="10" name="组合 9">
              <a:extLst>
                <a:ext uri="{FF2B5EF4-FFF2-40B4-BE49-F238E27FC236}">
                  <a16:creationId xmlns:a16="http://schemas.microsoft.com/office/drawing/2014/main" id="{4CF377B2-BF23-4CD5-8CDC-F76196467A87}"/>
                </a:ext>
              </a:extLst>
            </p:cNvPr>
            <p:cNvGrpSpPr/>
            <p:nvPr/>
          </p:nvGrpSpPr>
          <p:grpSpPr>
            <a:xfrm>
              <a:off x="328656" y="2405072"/>
              <a:ext cx="9794787" cy="1687453"/>
              <a:chOff x="679449" y="2255837"/>
              <a:chExt cx="9794787" cy="1687453"/>
            </a:xfrm>
          </p:grpSpPr>
          <p:sp>
            <p:nvSpPr>
              <p:cNvPr id="7" name="矩形 6">
                <a:extLst>
                  <a:ext uri="{FF2B5EF4-FFF2-40B4-BE49-F238E27FC236}">
                    <a16:creationId xmlns:a16="http://schemas.microsoft.com/office/drawing/2014/main" id="{CE382E7E-AB70-4859-B8CA-8FF6CB1B1E3A}"/>
                  </a:ext>
                </a:extLst>
              </p:cNvPr>
              <p:cNvSpPr/>
              <p:nvPr/>
            </p:nvSpPr>
            <p:spPr>
              <a:xfrm>
                <a:off x="679449" y="2846387"/>
                <a:ext cx="9794787" cy="461665"/>
              </a:xfrm>
              <a:prstGeom prst="rect">
                <a:avLst/>
              </a:prstGeom>
            </p:spPr>
            <p:txBody>
              <a:bodyPr wrap="square">
                <a:spAutoFit/>
              </a:bodyPr>
              <a:lstStyle/>
              <a:p>
                <a:r>
                  <a:rPr lang="en-US" altLang="zh-CN" sz="2400" dirty="0" err="1">
                    <a:solidFill>
                      <a:schemeClr val="bg1"/>
                    </a:solidFill>
                    <a:latin typeface="微软雅黑" panose="020B0503020204020204" pitchFamily="34" charset="-122"/>
                    <a:ea typeface="微软雅黑" panose="020B0503020204020204" pitchFamily="34" charset="-122"/>
                  </a:rPr>
                  <a:t>KGFlex</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 name="左大括号 1">
                <a:extLst>
                  <a:ext uri="{FF2B5EF4-FFF2-40B4-BE49-F238E27FC236}">
                    <a16:creationId xmlns:a16="http://schemas.microsoft.com/office/drawing/2014/main" id="{5B8E857E-C513-4F24-8177-5F8F2A732035}"/>
                  </a:ext>
                </a:extLst>
              </p:cNvPr>
              <p:cNvSpPr/>
              <p:nvPr/>
            </p:nvSpPr>
            <p:spPr>
              <a:xfrm>
                <a:off x="1924306" y="2355914"/>
                <a:ext cx="355343" cy="1508769"/>
              </a:xfrm>
              <a:prstGeom prst="leftBrace">
                <a:avLst>
                  <a:gd name="adj1" fmla="val 81021"/>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EDE18E8-0602-46A7-A7F5-F6BE06D03FAE}"/>
                  </a:ext>
                </a:extLst>
              </p:cNvPr>
              <p:cNvSpPr/>
              <p:nvPr/>
            </p:nvSpPr>
            <p:spPr>
              <a:xfrm>
                <a:off x="2578099" y="2255837"/>
                <a:ext cx="5397369" cy="590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global latent representation of each feature in F</a:t>
                </a:r>
                <a:endParaRPr lang="zh-CN" altLang="en-US" dirty="0"/>
              </a:p>
            </p:txBody>
          </p:sp>
          <p:sp>
            <p:nvSpPr>
              <p:cNvPr id="9" name="矩形: 圆角 8">
                <a:extLst>
                  <a:ext uri="{FF2B5EF4-FFF2-40B4-BE49-F238E27FC236}">
                    <a16:creationId xmlns:a16="http://schemas.microsoft.com/office/drawing/2014/main" id="{D8504BF9-2F13-4567-9ADF-21F30238610D}"/>
                  </a:ext>
                </a:extLst>
              </p:cNvPr>
              <p:cNvSpPr/>
              <p:nvPr/>
            </p:nvSpPr>
            <p:spPr>
              <a:xfrm>
                <a:off x="2578098" y="3352740"/>
                <a:ext cx="5880102" cy="590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for each </a:t>
                </a:r>
                <a:r>
                  <a:rPr lang="en-US" altLang="zh-CN" dirty="0" err="1"/>
                  <a:t>user</a:t>
                </a:r>
                <a:r>
                  <a:rPr lang="en-US" altLang="zh-CN" i="1" dirty="0" err="1"/>
                  <a:t>u</a:t>
                </a:r>
                <a:r>
                  <a:rPr lang="en-US" altLang="zh-CN" dirty="0"/>
                  <a:t>, a personal view of each feature in F</a:t>
                </a:r>
                <a:r>
                  <a:rPr lang="en-US" altLang="zh-CN" i="1" dirty="0"/>
                  <a:t>u </a:t>
                </a:r>
                <a:r>
                  <a:rPr lang="en-US" altLang="zh-CN" dirty="0"/>
                  <a:t>⊆ F</a:t>
                </a:r>
                <a:endParaRPr lang="zh-CN" altLang="en-US" dirty="0"/>
              </a:p>
            </p:txBody>
          </p:sp>
        </p:grpSp>
        <p:pic>
          <p:nvPicPr>
            <p:cNvPr id="11" name="图片 10">
              <a:extLst>
                <a:ext uri="{FF2B5EF4-FFF2-40B4-BE49-F238E27FC236}">
                  <a16:creationId xmlns:a16="http://schemas.microsoft.com/office/drawing/2014/main" id="{9C8844C0-60E7-43E4-A556-D522DA12098E}"/>
                </a:ext>
              </a:extLst>
            </p:cNvPr>
            <p:cNvPicPr>
              <a:picLocks noChangeAspect="1"/>
            </p:cNvPicPr>
            <p:nvPr/>
          </p:nvPicPr>
          <p:blipFill>
            <a:blip r:embed="rId3"/>
            <a:stretch>
              <a:fillRect/>
            </a:stretch>
          </p:blipFill>
          <p:spPr>
            <a:xfrm>
              <a:off x="7724775" y="2270006"/>
              <a:ext cx="4467225" cy="800100"/>
            </a:xfrm>
            <a:prstGeom prst="rect">
              <a:avLst/>
            </a:prstGeom>
          </p:spPr>
        </p:pic>
        <p:pic>
          <p:nvPicPr>
            <p:cNvPr id="12" name="图片 11">
              <a:extLst>
                <a:ext uri="{FF2B5EF4-FFF2-40B4-BE49-F238E27FC236}">
                  <a16:creationId xmlns:a16="http://schemas.microsoft.com/office/drawing/2014/main" id="{57C90C6D-5BC5-41BA-A41A-7A354850F784}"/>
                </a:ext>
              </a:extLst>
            </p:cNvPr>
            <p:cNvPicPr>
              <a:picLocks noChangeAspect="1"/>
            </p:cNvPicPr>
            <p:nvPr/>
          </p:nvPicPr>
          <p:blipFill>
            <a:blip r:embed="rId4"/>
            <a:stretch>
              <a:fillRect/>
            </a:stretch>
          </p:blipFill>
          <p:spPr>
            <a:xfrm>
              <a:off x="8196262" y="3362375"/>
              <a:ext cx="3571875" cy="752475"/>
            </a:xfrm>
            <a:prstGeom prst="rect">
              <a:avLst/>
            </a:prstGeom>
          </p:spPr>
        </p:pic>
      </p:grpSp>
      <p:grpSp>
        <p:nvGrpSpPr>
          <p:cNvPr id="18" name="组合 17">
            <a:extLst>
              <a:ext uri="{FF2B5EF4-FFF2-40B4-BE49-F238E27FC236}">
                <a16:creationId xmlns:a16="http://schemas.microsoft.com/office/drawing/2014/main" id="{902CDC61-11C9-4569-AE96-42FF52C5E912}"/>
              </a:ext>
            </a:extLst>
          </p:cNvPr>
          <p:cNvGrpSpPr/>
          <p:nvPr/>
        </p:nvGrpSpPr>
        <p:grpSpPr>
          <a:xfrm>
            <a:off x="302163" y="3853098"/>
            <a:ext cx="7952705" cy="944839"/>
            <a:chOff x="425449" y="3584675"/>
            <a:chExt cx="7952705" cy="944839"/>
          </a:xfrm>
        </p:grpSpPr>
        <p:sp>
          <p:nvSpPr>
            <p:cNvPr id="15" name="矩形 14">
              <a:extLst>
                <a:ext uri="{FF2B5EF4-FFF2-40B4-BE49-F238E27FC236}">
                  <a16:creationId xmlns:a16="http://schemas.microsoft.com/office/drawing/2014/main" id="{37B7DD7A-3A97-416E-827D-233CD067B526}"/>
                </a:ext>
              </a:extLst>
            </p:cNvPr>
            <p:cNvSpPr/>
            <p:nvPr/>
          </p:nvSpPr>
          <p:spPr>
            <a:xfrm>
              <a:off x="425449" y="3622265"/>
              <a:ext cx="3313728" cy="461665"/>
            </a:xfrm>
            <a:prstGeom prst="rect">
              <a:avLst/>
            </a:prstGeom>
          </p:spPr>
          <p:txBody>
            <a:bodyPr wrap="none">
              <a:spAutoFit/>
            </a:bodyPr>
            <a:lstStyle/>
            <a:p>
              <a:r>
                <a:rPr lang="en-US" altLang="zh-CN" sz="2400" dirty="0" err="1">
                  <a:solidFill>
                    <a:schemeClr val="bg1"/>
                  </a:solidFill>
                </a:rPr>
                <a:t>KGFlex</a:t>
              </a:r>
              <a:r>
                <a:rPr lang="en-US" altLang="zh-CN" sz="2400" dirty="0">
                  <a:solidFill>
                    <a:schemeClr val="bg1"/>
                  </a:solidFill>
                </a:rPr>
                <a:t> </a:t>
              </a:r>
              <a:r>
                <a:rPr lang="zh-CN" altLang="en-US" sz="2400" dirty="0">
                  <a:solidFill>
                    <a:schemeClr val="bg1"/>
                  </a:solidFill>
                </a:rPr>
                <a:t>预测他们的交互</a:t>
              </a:r>
            </a:p>
          </p:txBody>
        </p:sp>
        <p:pic>
          <p:nvPicPr>
            <p:cNvPr id="16" name="图片 15">
              <a:extLst>
                <a:ext uri="{FF2B5EF4-FFF2-40B4-BE49-F238E27FC236}">
                  <a16:creationId xmlns:a16="http://schemas.microsoft.com/office/drawing/2014/main" id="{2B94E0EB-DE00-4860-A42F-BEDB6A0FCCD1}"/>
                </a:ext>
              </a:extLst>
            </p:cNvPr>
            <p:cNvPicPr>
              <a:picLocks noChangeAspect="1"/>
            </p:cNvPicPr>
            <p:nvPr/>
          </p:nvPicPr>
          <p:blipFill>
            <a:blip r:embed="rId5"/>
            <a:stretch>
              <a:fillRect/>
            </a:stretch>
          </p:blipFill>
          <p:spPr>
            <a:xfrm>
              <a:off x="3667572" y="3622265"/>
              <a:ext cx="631377" cy="461665"/>
            </a:xfrm>
            <a:prstGeom prst="rect">
              <a:avLst/>
            </a:prstGeom>
          </p:spPr>
        </p:pic>
        <p:pic>
          <p:nvPicPr>
            <p:cNvPr id="17" name="图片 16">
              <a:extLst>
                <a:ext uri="{FF2B5EF4-FFF2-40B4-BE49-F238E27FC236}">
                  <a16:creationId xmlns:a16="http://schemas.microsoft.com/office/drawing/2014/main" id="{D3C7E22E-BC8A-4F0E-A5B5-76F68B659377}"/>
                </a:ext>
              </a:extLst>
            </p:cNvPr>
            <p:cNvPicPr>
              <a:picLocks noChangeAspect="1"/>
            </p:cNvPicPr>
            <p:nvPr/>
          </p:nvPicPr>
          <p:blipFill>
            <a:blip r:embed="rId6"/>
            <a:stretch>
              <a:fillRect/>
            </a:stretch>
          </p:blipFill>
          <p:spPr>
            <a:xfrm>
              <a:off x="4672012" y="3584675"/>
              <a:ext cx="3706142" cy="944839"/>
            </a:xfrm>
            <a:prstGeom prst="rect">
              <a:avLst/>
            </a:prstGeom>
          </p:spPr>
        </p:pic>
      </p:grpSp>
      <p:grpSp>
        <p:nvGrpSpPr>
          <p:cNvPr id="19" name="组合 18">
            <a:extLst>
              <a:ext uri="{FF2B5EF4-FFF2-40B4-BE49-F238E27FC236}">
                <a16:creationId xmlns:a16="http://schemas.microsoft.com/office/drawing/2014/main" id="{6540CA59-7741-4E8B-A76B-CE7748466365}"/>
              </a:ext>
            </a:extLst>
          </p:cNvPr>
          <p:cNvGrpSpPr/>
          <p:nvPr/>
        </p:nvGrpSpPr>
        <p:grpSpPr>
          <a:xfrm>
            <a:off x="9369195" y="5487489"/>
            <a:ext cx="2470150" cy="914400"/>
            <a:chOff x="8610600" y="5652589"/>
            <a:chExt cx="2470150" cy="914400"/>
          </a:xfrm>
        </p:grpSpPr>
        <p:pic>
          <p:nvPicPr>
            <p:cNvPr id="20" name="图形 19" descr="指向右边的反手食指">
              <a:hlinkClick r:id="rId7" action="ppaction://hlinksldjump"/>
              <a:extLst>
                <a:ext uri="{FF2B5EF4-FFF2-40B4-BE49-F238E27FC236}">
                  <a16:creationId xmlns:a16="http://schemas.microsoft.com/office/drawing/2014/main" id="{F6E42A0F-78A2-4314-8846-A9CE3F4B9E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0600" y="5652589"/>
              <a:ext cx="996950" cy="914400"/>
            </a:xfrm>
            <a:prstGeom prst="rect">
              <a:avLst/>
            </a:prstGeom>
          </p:spPr>
        </p:pic>
        <p:sp>
          <p:nvSpPr>
            <p:cNvPr id="21" name="文本框 20">
              <a:extLst>
                <a:ext uri="{FF2B5EF4-FFF2-40B4-BE49-F238E27FC236}">
                  <a16:creationId xmlns:a16="http://schemas.microsoft.com/office/drawing/2014/main" id="{BC489B69-61D9-49B2-8C29-96F0F93167D2}"/>
                </a:ext>
              </a:extLst>
            </p:cNvPr>
            <p:cNvSpPr txBox="1"/>
            <p:nvPr/>
          </p:nvSpPr>
          <p:spPr>
            <a:xfrm>
              <a:off x="9607550" y="5757364"/>
              <a:ext cx="1473200" cy="400110"/>
            </a:xfrm>
            <a:prstGeom prst="rect">
              <a:avLst/>
            </a:prstGeom>
            <a:noFill/>
          </p:spPr>
          <p:txBody>
            <a:bodyPr wrap="square" rtlCol="0">
              <a:spAutoFit/>
            </a:bodyPr>
            <a:lstStyle/>
            <a:p>
              <a:r>
                <a:rPr lang="en-US" altLang="zh-CN" sz="2000" b="1" dirty="0">
                  <a:solidFill>
                    <a:schemeClr val="bg1"/>
                  </a:solidFill>
                </a:rPr>
                <a:t>example</a:t>
              </a:r>
              <a:endParaRPr lang="zh-CN" altLang="en-US" sz="2000" b="1" dirty="0">
                <a:solidFill>
                  <a:schemeClr val="bg1"/>
                </a:solidFill>
              </a:endParaRPr>
            </a:p>
          </p:txBody>
        </p:sp>
      </p:grpSp>
    </p:spTree>
    <p:extLst>
      <p:ext uri="{BB962C8B-B14F-4D97-AF65-F5344CB8AC3E}">
        <p14:creationId xmlns:p14="http://schemas.microsoft.com/office/powerpoint/2010/main" val="3506492894"/>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16</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矩形 3">
            <a:extLst>
              <a:ext uri="{FF2B5EF4-FFF2-40B4-BE49-F238E27FC236}">
                <a16:creationId xmlns:a16="http://schemas.microsoft.com/office/drawing/2014/main" id="{8B0F1E42-2935-4CC7-8FD9-49DC2F68369C}"/>
              </a:ext>
            </a:extLst>
          </p:cNvPr>
          <p:cNvSpPr/>
          <p:nvPr/>
        </p:nvSpPr>
        <p:spPr>
          <a:xfrm>
            <a:off x="328559" y="317626"/>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Learning to</a:t>
            </a:r>
            <a:r>
              <a:rPr lang="zh-CN" altLang="en-US" sz="2800" dirty="0">
                <a:solidFill>
                  <a:schemeClr val="bg1"/>
                </a:solidFill>
                <a:latin typeface="Abadi" panose="020B0604020202020204" pitchFamily="34" charset="0"/>
              </a:rPr>
              <a:t> </a:t>
            </a:r>
            <a:r>
              <a:rPr lang="en-US" altLang="zh-CN" sz="2800" dirty="0">
                <a:solidFill>
                  <a:schemeClr val="bg1"/>
                </a:solidFill>
                <a:latin typeface="Abadi" panose="020B0604020202020204" pitchFamily="34" charset="0"/>
              </a:rPr>
              <a:t>Rank</a:t>
            </a:r>
          </a:p>
        </p:txBody>
      </p:sp>
      <p:sp>
        <p:nvSpPr>
          <p:cNvPr id="2" name="矩形 1">
            <a:extLst>
              <a:ext uri="{FF2B5EF4-FFF2-40B4-BE49-F238E27FC236}">
                <a16:creationId xmlns:a16="http://schemas.microsoft.com/office/drawing/2014/main" id="{F591C018-F615-4BDF-A2A3-06D2B2A6794D}"/>
              </a:ext>
            </a:extLst>
          </p:cNvPr>
          <p:cNvSpPr/>
          <p:nvPr/>
        </p:nvSpPr>
        <p:spPr>
          <a:xfrm>
            <a:off x="543935" y="1444657"/>
            <a:ext cx="5017720" cy="461665"/>
          </a:xfrm>
          <a:prstGeom prst="rect">
            <a:avLst/>
          </a:prstGeom>
        </p:spPr>
        <p:txBody>
          <a:bodyPr wrap="non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Bayesian Personalized Ranking (BPR)</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8CB64F98-5165-47CD-9E81-244DFC7A4716}"/>
              </a:ext>
            </a:extLst>
          </p:cNvPr>
          <p:cNvPicPr>
            <a:picLocks noChangeAspect="1"/>
          </p:cNvPicPr>
          <p:nvPr/>
        </p:nvPicPr>
        <p:blipFill>
          <a:blip r:embed="rId3"/>
          <a:stretch>
            <a:fillRect/>
          </a:stretch>
        </p:blipFill>
        <p:spPr>
          <a:xfrm>
            <a:off x="617675" y="3248799"/>
            <a:ext cx="3730425" cy="2107322"/>
          </a:xfrm>
          <a:prstGeom prst="rect">
            <a:avLst/>
          </a:prstGeom>
        </p:spPr>
      </p:pic>
      <p:sp>
        <p:nvSpPr>
          <p:cNvPr id="11" name="矩形 10">
            <a:extLst>
              <a:ext uri="{FF2B5EF4-FFF2-40B4-BE49-F238E27FC236}">
                <a16:creationId xmlns:a16="http://schemas.microsoft.com/office/drawing/2014/main" id="{DC11F3F3-18B8-41D8-85B5-12025099C6D0}"/>
              </a:ext>
            </a:extLst>
          </p:cNvPr>
          <p:cNvSpPr/>
          <p:nvPr/>
        </p:nvSpPr>
        <p:spPr>
          <a:xfrm>
            <a:off x="543935" y="2279300"/>
            <a:ext cx="3581878" cy="461665"/>
          </a:xfrm>
          <a:prstGeom prst="rect">
            <a:avLst/>
          </a:prstGeom>
        </p:spPr>
        <p:txBody>
          <a:bodyPr wrap="none">
            <a:spAutoFit/>
          </a:bodyPr>
          <a:lstStyle/>
          <a:p>
            <a:r>
              <a:rPr lang="en-US" altLang="zh-CN" sz="2400" dirty="0">
                <a:solidFill>
                  <a:schemeClr val="bg1"/>
                </a:solidFill>
                <a:latin typeface="LinLibertineT"/>
              </a:rPr>
              <a:t>stochastic gradient descent</a:t>
            </a:r>
            <a:endParaRPr lang="zh-CN" altLang="en-US" sz="2400" dirty="0">
              <a:solidFill>
                <a:schemeClr val="bg1"/>
              </a:solidFill>
            </a:endParaRPr>
          </a:p>
        </p:txBody>
      </p:sp>
    </p:spTree>
    <p:extLst>
      <p:ext uri="{BB962C8B-B14F-4D97-AF65-F5344CB8AC3E}">
        <p14:creationId xmlns:p14="http://schemas.microsoft.com/office/powerpoint/2010/main" val="2643795851"/>
      </p:ext>
    </p:extLst>
  </p:cSld>
  <p:clrMapOvr>
    <a:masterClrMapping/>
  </p:clrMapOvr>
  <p:transition spd="slow" advTm="2032">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文本框 3">
            <a:extLst>
              <a:ext uri="{FF2B5EF4-FFF2-40B4-BE49-F238E27FC236}">
                <a16:creationId xmlns:a16="http://schemas.microsoft.com/office/drawing/2014/main" id="{C272A82F-CFF1-4E35-96DE-B154A4CF518F}"/>
              </a:ext>
            </a:extLst>
          </p:cNvPr>
          <p:cNvSpPr txBox="1"/>
          <p:nvPr/>
        </p:nvSpPr>
        <p:spPr>
          <a:xfrm flipH="1">
            <a:off x="136088" y="191214"/>
            <a:ext cx="5248376"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EXPERIMENTS</a:t>
            </a:r>
          </a:p>
          <a:p>
            <a:endParaRPr lang="zh-CN" altLang="en-US" dirty="0"/>
          </a:p>
        </p:txBody>
      </p:sp>
      <p:sp>
        <p:nvSpPr>
          <p:cNvPr id="5" name="矩形 4">
            <a:extLst>
              <a:ext uri="{FF2B5EF4-FFF2-40B4-BE49-F238E27FC236}">
                <a16:creationId xmlns:a16="http://schemas.microsoft.com/office/drawing/2014/main" id="{24ECC7C6-ACEB-4A2D-8303-EAF516CF7E51}"/>
              </a:ext>
            </a:extLst>
          </p:cNvPr>
          <p:cNvSpPr/>
          <p:nvPr/>
        </p:nvSpPr>
        <p:spPr>
          <a:xfrm>
            <a:off x="136088" y="1196721"/>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Datasets</a:t>
            </a:r>
          </a:p>
        </p:txBody>
      </p:sp>
      <p:graphicFrame>
        <p:nvGraphicFramePr>
          <p:cNvPr id="10" name="图表 9">
            <a:extLst>
              <a:ext uri="{FF2B5EF4-FFF2-40B4-BE49-F238E27FC236}">
                <a16:creationId xmlns:a16="http://schemas.microsoft.com/office/drawing/2014/main" id="{FAB090AB-7FDB-4E46-9096-D9310863C6F5}"/>
              </a:ext>
            </a:extLst>
          </p:cNvPr>
          <p:cNvGraphicFramePr/>
          <p:nvPr>
            <p:extLst>
              <p:ext uri="{D42A27DB-BD31-4B8C-83A1-F6EECF244321}">
                <p14:modId xmlns:p14="http://schemas.microsoft.com/office/powerpoint/2010/main" val="1872154725"/>
              </p:ext>
            </p:extLst>
          </p:nvPr>
        </p:nvGraphicFramePr>
        <p:xfrm>
          <a:off x="0" y="2725448"/>
          <a:ext cx="6096673" cy="42126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4BA5130E-A8D3-44E8-B1D4-F54795EB49CD}"/>
              </a:ext>
            </a:extLst>
          </p:cNvPr>
          <p:cNvGraphicFramePr/>
          <p:nvPr>
            <p:extLst>
              <p:ext uri="{D42A27DB-BD31-4B8C-83A1-F6EECF244321}">
                <p14:modId xmlns:p14="http://schemas.microsoft.com/office/powerpoint/2010/main" val="3434436942"/>
              </p:ext>
            </p:extLst>
          </p:nvPr>
        </p:nvGraphicFramePr>
        <p:xfrm>
          <a:off x="6535421" y="2645357"/>
          <a:ext cx="5656579" cy="42126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表格 15">
            <a:extLst>
              <a:ext uri="{FF2B5EF4-FFF2-40B4-BE49-F238E27FC236}">
                <a16:creationId xmlns:a16="http://schemas.microsoft.com/office/drawing/2014/main" id="{445BC053-A8E2-41E1-AE65-D942C6C8EDCF}"/>
              </a:ext>
            </a:extLst>
          </p:cNvPr>
          <p:cNvGraphicFramePr>
            <a:graphicFrameLocks noGrp="1"/>
          </p:cNvGraphicFramePr>
          <p:nvPr>
            <p:extLst>
              <p:ext uri="{D42A27DB-BD31-4B8C-83A1-F6EECF244321}">
                <p14:modId xmlns:p14="http://schemas.microsoft.com/office/powerpoint/2010/main" val="1196004892"/>
              </p:ext>
            </p:extLst>
          </p:nvPr>
        </p:nvGraphicFramePr>
        <p:xfrm>
          <a:off x="5384464" y="826437"/>
          <a:ext cx="5799328" cy="1478280"/>
        </p:xfrm>
        <a:graphic>
          <a:graphicData uri="http://schemas.openxmlformats.org/drawingml/2006/table">
            <a:tbl>
              <a:tblPr firstRow="1" bandRow="1">
                <a:tableStyleId>{5C22544A-7EE6-4342-B048-85BDC9FD1C3A}</a:tableStyleId>
              </a:tblPr>
              <a:tblGrid>
                <a:gridCol w="937768">
                  <a:extLst>
                    <a:ext uri="{9D8B030D-6E8A-4147-A177-3AD203B41FA5}">
                      <a16:colId xmlns:a16="http://schemas.microsoft.com/office/drawing/2014/main" val="3707362549"/>
                    </a:ext>
                  </a:extLst>
                </a:gridCol>
                <a:gridCol w="1714500">
                  <a:extLst>
                    <a:ext uri="{9D8B030D-6E8A-4147-A177-3AD203B41FA5}">
                      <a16:colId xmlns:a16="http://schemas.microsoft.com/office/drawing/2014/main" val="1399337120"/>
                    </a:ext>
                  </a:extLst>
                </a:gridCol>
                <a:gridCol w="1287780">
                  <a:extLst>
                    <a:ext uri="{9D8B030D-6E8A-4147-A177-3AD203B41FA5}">
                      <a16:colId xmlns:a16="http://schemas.microsoft.com/office/drawing/2014/main" val="830307004"/>
                    </a:ext>
                  </a:extLst>
                </a:gridCol>
                <a:gridCol w="1859280">
                  <a:extLst>
                    <a:ext uri="{9D8B030D-6E8A-4147-A177-3AD203B41FA5}">
                      <a16:colId xmlns:a16="http://schemas.microsoft.com/office/drawing/2014/main" val="4226656399"/>
                    </a:ext>
                  </a:extLst>
                </a:gridCol>
              </a:tblGrid>
              <a:tr h="150708">
                <a:tc>
                  <a:txBody>
                    <a:bodyPr/>
                    <a:lstStyle/>
                    <a:p>
                      <a:endParaRPr lang="zh-CN" altLang="en-US" dirty="0"/>
                    </a:p>
                  </a:txBody>
                  <a:tcPr/>
                </a:tc>
                <a:tc>
                  <a:txBody>
                    <a:bodyPr/>
                    <a:lstStyle/>
                    <a:p>
                      <a:r>
                        <a:rPr lang="en-US" altLang="zh-CN" dirty="0"/>
                        <a:t>Yahoo movies</a:t>
                      </a:r>
                      <a:endParaRPr lang="zh-CN" altLang="en-US" dirty="0"/>
                    </a:p>
                  </a:txBody>
                  <a:tcPr/>
                </a:tc>
                <a:tc>
                  <a:txBody>
                    <a:bodyPr/>
                    <a:lstStyle/>
                    <a:p>
                      <a:r>
                        <a:rPr lang="en-US" altLang="zh-CN" dirty="0" err="1"/>
                        <a:t>movielens</a:t>
                      </a:r>
                      <a:endParaRPr lang="zh-CN" altLang="en-US" dirty="0"/>
                    </a:p>
                  </a:txBody>
                  <a:tcPr/>
                </a:tc>
                <a:tc>
                  <a:txBody>
                    <a:bodyPr/>
                    <a:lstStyle/>
                    <a:p>
                      <a:r>
                        <a:rPr lang="en-US" altLang="zh-CN" dirty="0"/>
                        <a:t>Facebook book</a:t>
                      </a:r>
                      <a:endParaRPr lang="zh-CN" altLang="en-US" dirty="0"/>
                    </a:p>
                  </a:txBody>
                  <a:tcPr/>
                </a:tc>
                <a:extLst>
                  <a:ext uri="{0D108BD9-81ED-4DB2-BD59-A6C34878D82A}">
                    <a16:rowId xmlns:a16="http://schemas.microsoft.com/office/drawing/2014/main" val="1922959682"/>
                  </a:ext>
                </a:extLst>
              </a:tr>
              <a:tr h="370840">
                <a:tc>
                  <a:txBody>
                    <a:bodyPr/>
                    <a:lstStyle/>
                    <a:p>
                      <a:r>
                        <a:rPr lang="en-US" altLang="zh-CN" dirty="0"/>
                        <a:t>items</a:t>
                      </a:r>
                      <a:endParaRPr lang="zh-CN" altLang="en-US" dirty="0"/>
                    </a:p>
                  </a:txBody>
                  <a:tcPr/>
                </a:tc>
                <a:tc>
                  <a:txBody>
                    <a:bodyPr/>
                    <a:lstStyle/>
                    <a:p>
                      <a:r>
                        <a:rPr lang="en-US" altLang="zh-CN" dirty="0"/>
                        <a:t>2626</a:t>
                      </a:r>
                      <a:endParaRPr lang="zh-CN" altLang="en-US" dirty="0"/>
                    </a:p>
                  </a:txBody>
                  <a:tcPr/>
                </a:tc>
                <a:tc>
                  <a:txBody>
                    <a:bodyPr/>
                    <a:lstStyle/>
                    <a:p>
                      <a:r>
                        <a:rPr lang="en-US" altLang="zh-CN" dirty="0"/>
                        <a:t>3706</a:t>
                      </a:r>
                      <a:endParaRPr lang="zh-CN" altLang="en-US" dirty="0"/>
                    </a:p>
                  </a:txBody>
                  <a:tcPr/>
                </a:tc>
                <a:tc>
                  <a:txBody>
                    <a:bodyPr/>
                    <a:lstStyle/>
                    <a:p>
                      <a:r>
                        <a:rPr lang="en-US" altLang="zh-CN" dirty="0"/>
                        <a:t>18978</a:t>
                      </a:r>
                      <a:endParaRPr lang="zh-CN" altLang="en-US" dirty="0"/>
                    </a:p>
                  </a:txBody>
                  <a:tcPr/>
                </a:tc>
                <a:extLst>
                  <a:ext uri="{0D108BD9-81ED-4DB2-BD59-A6C34878D82A}">
                    <a16:rowId xmlns:a16="http://schemas.microsoft.com/office/drawing/2014/main" val="351140577"/>
                  </a:ext>
                </a:extLst>
              </a:tr>
              <a:tr h="370840">
                <a:tc>
                  <a:txBody>
                    <a:bodyPr/>
                    <a:lstStyle/>
                    <a:p>
                      <a:r>
                        <a:rPr lang="en-US" altLang="zh-CN" dirty="0"/>
                        <a:t>users</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6040</a:t>
                      </a:r>
                      <a:endParaRPr lang="zh-CN" altLang="en-US" dirty="0"/>
                    </a:p>
                  </a:txBody>
                  <a:tcPr/>
                </a:tc>
                <a:tc>
                  <a:txBody>
                    <a:bodyPr/>
                    <a:lstStyle/>
                    <a:p>
                      <a:r>
                        <a:rPr lang="en-US" altLang="zh-CN" dirty="0"/>
                        <a:t>1398</a:t>
                      </a:r>
                      <a:endParaRPr lang="zh-CN" altLang="en-US" dirty="0"/>
                    </a:p>
                  </a:txBody>
                  <a:tcPr/>
                </a:tc>
                <a:extLst>
                  <a:ext uri="{0D108BD9-81ED-4DB2-BD59-A6C34878D82A}">
                    <a16:rowId xmlns:a16="http://schemas.microsoft.com/office/drawing/2014/main" val="3264864984"/>
                  </a:ext>
                </a:extLst>
              </a:tr>
              <a:tr h="370840">
                <a:tc>
                  <a:txBody>
                    <a:bodyPr/>
                    <a:lstStyle/>
                    <a:p>
                      <a:r>
                        <a:rPr lang="en-US" altLang="zh-CN" dirty="0"/>
                        <a:t>ratings</a:t>
                      </a:r>
                      <a:endParaRPr lang="zh-CN" altLang="en-US" dirty="0"/>
                    </a:p>
                  </a:txBody>
                  <a:tcPr/>
                </a:tc>
                <a:tc>
                  <a:txBody>
                    <a:bodyPr/>
                    <a:lstStyle/>
                    <a:p>
                      <a:r>
                        <a:rPr lang="en-US" altLang="zh-CN" dirty="0"/>
                        <a:t>69846</a:t>
                      </a:r>
                      <a:endParaRPr lang="zh-CN" altLang="en-US" dirty="0"/>
                    </a:p>
                  </a:txBody>
                  <a:tcPr/>
                </a:tc>
                <a:tc>
                  <a:txBody>
                    <a:bodyPr/>
                    <a:lstStyle/>
                    <a:p>
                      <a:r>
                        <a:rPr lang="en-US" altLang="zh-CN" dirty="0"/>
                        <a:t>1000209</a:t>
                      </a:r>
                      <a:endParaRPr lang="zh-CN" altLang="en-US" dirty="0"/>
                    </a:p>
                  </a:txBody>
                  <a:tcPr/>
                </a:tc>
                <a:tc>
                  <a:txBody>
                    <a:bodyPr/>
                    <a:lstStyle/>
                    <a:p>
                      <a:r>
                        <a:rPr lang="en-US" altLang="zh-CN" dirty="0"/>
                        <a:t>2933</a:t>
                      </a:r>
                      <a:endParaRPr lang="zh-CN" altLang="en-US" dirty="0"/>
                    </a:p>
                  </a:txBody>
                  <a:tcPr/>
                </a:tc>
                <a:extLst>
                  <a:ext uri="{0D108BD9-81ED-4DB2-BD59-A6C34878D82A}">
                    <a16:rowId xmlns:a16="http://schemas.microsoft.com/office/drawing/2014/main" val="4238566182"/>
                  </a:ext>
                </a:extLst>
              </a:tr>
            </a:tbl>
          </a:graphicData>
        </a:graphic>
      </p:graphicFrame>
    </p:spTree>
    <p:extLst>
      <p:ext uri="{BB962C8B-B14F-4D97-AF65-F5344CB8AC3E}">
        <p14:creationId xmlns:p14="http://schemas.microsoft.com/office/powerpoint/2010/main" val="4290030484"/>
      </p:ext>
    </p:extLst>
  </p:cSld>
  <p:clrMapOvr>
    <a:masterClrMapping/>
  </p:clrMapOvr>
  <p:transition spd="slow" advTm="2032">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18</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8" name="矩形 7">
            <a:extLst>
              <a:ext uri="{FF2B5EF4-FFF2-40B4-BE49-F238E27FC236}">
                <a16:creationId xmlns:a16="http://schemas.microsoft.com/office/drawing/2014/main" id="{BFA9C5E4-9F40-4AFF-B8D1-94D273407CE4}"/>
              </a:ext>
            </a:extLst>
          </p:cNvPr>
          <p:cNvSpPr/>
          <p:nvPr/>
        </p:nvSpPr>
        <p:spPr>
          <a:xfrm>
            <a:off x="293535" y="22782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Feature Extraction</a:t>
            </a:r>
          </a:p>
        </p:txBody>
      </p:sp>
      <p:grpSp>
        <p:nvGrpSpPr>
          <p:cNvPr id="2" name="组合 1">
            <a:extLst>
              <a:ext uri="{FF2B5EF4-FFF2-40B4-BE49-F238E27FC236}">
                <a16:creationId xmlns:a16="http://schemas.microsoft.com/office/drawing/2014/main" id="{D51C83F7-1DA6-40DE-97A6-51AAC6605D86}"/>
              </a:ext>
            </a:extLst>
          </p:cNvPr>
          <p:cNvGrpSpPr/>
          <p:nvPr/>
        </p:nvGrpSpPr>
        <p:grpSpPr>
          <a:xfrm>
            <a:off x="577569" y="682164"/>
            <a:ext cx="9389737" cy="1616434"/>
            <a:chOff x="577570" y="535607"/>
            <a:chExt cx="9389737" cy="1616434"/>
          </a:xfrm>
        </p:grpSpPr>
        <p:sp>
          <p:nvSpPr>
            <p:cNvPr id="9" name="矩形 8">
              <a:extLst>
                <a:ext uri="{FF2B5EF4-FFF2-40B4-BE49-F238E27FC236}">
                  <a16:creationId xmlns:a16="http://schemas.microsoft.com/office/drawing/2014/main" id="{6F0BC6B2-E190-44F8-A2D4-6898F855DE67}"/>
                </a:ext>
              </a:extLst>
            </p:cNvPr>
            <p:cNvSpPr/>
            <p:nvPr/>
          </p:nvSpPr>
          <p:spPr>
            <a:xfrm>
              <a:off x="577570" y="1106697"/>
              <a:ext cx="3630674" cy="400110"/>
            </a:xfrm>
            <a:prstGeom prst="rect">
              <a:avLst/>
            </a:prstGeom>
          </p:spPr>
          <p:txBody>
            <a:bodyPr wrap="none">
              <a:spAutoFit/>
            </a:bodyPr>
            <a:lstStyle/>
            <a:p>
              <a:r>
                <a:rPr lang="en-US" altLang="zh-CN" sz="2000" b="1" dirty="0">
                  <a:solidFill>
                    <a:schemeClr val="bg1"/>
                  </a:solidFill>
                  <a:latin typeface="LinLibertineTB"/>
                </a:rPr>
                <a:t>Exploration of Knowledge Graph</a:t>
              </a:r>
              <a:endParaRPr lang="zh-CN" altLang="en-US" sz="2000" dirty="0">
                <a:solidFill>
                  <a:schemeClr val="bg1"/>
                </a:solidFill>
              </a:endParaRPr>
            </a:p>
          </p:txBody>
        </p:sp>
        <p:graphicFrame>
          <p:nvGraphicFramePr>
            <p:cNvPr id="11" name="图示 10">
              <a:extLst>
                <a:ext uri="{FF2B5EF4-FFF2-40B4-BE49-F238E27FC236}">
                  <a16:creationId xmlns:a16="http://schemas.microsoft.com/office/drawing/2014/main" id="{D609F9F0-6AB6-4C76-B629-DD6884B1B0BA}"/>
                </a:ext>
              </a:extLst>
            </p:cNvPr>
            <p:cNvGraphicFramePr/>
            <p:nvPr>
              <p:extLst>
                <p:ext uri="{D42A27DB-BD31-4B8C-83A1-F6EECF244321}">
                  <p14:modId xmlns:p14="http://schemas.microsoft.com/office/powerpoint/2010/main" val="2099134815"/>
                </p:ext>
              </p:extLst>
            </p:nvPr>
          </p:nvGraphicFramePr>
          <p:xfrm>
            <a:off x="4886892" y="535607"/>
            <a:ext cx="5080415" cy="161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4" name="组合 3">
            <a:extLst>
              <a:ext uri="{FF2B5EF4-FFF2-40B4-BE49-F238E27FC236}">
                <a16:creationId xmlns:a16="http://schemas.microsoft.com/office/drawing/2014/main" id="{6AC7AE27-90DA-4CA0-9B39-4182C9971BB0}"/>
              </a:ext>
            </a:extLst>
          </p:cNvPr>
          <p:cNvGrpSpPr/>
          <p:nvPr/>
        </p:nvGrpSpPr>
        <p:grpSpPr>
          <a:xfrm>
            <a:off x="577570" y="3110299"/>
            <a:ext cx="10177227" cy="870498"/>
            <a:chOff x="577570" y="3110299"/>
            <a:chExt cx="10177227" cy="870498"/>
          </a:xfrm>
        </p:grpSpPr>
        <p:sp>
          <p:nvSpPr>
            <p:cNvPr id="12" name="矩形 11">
              <a:extLst>
                <a:ext uri="{FF2B5EF4-FFF2-40B4-BE49-F238E27FC236}">
                  <a16:creationId xmlns:a16="http://schemas.microsoft.com/office/drawing/2014/main" id="{245C814D-A446-409B-8167-924C9CF57E2F}"/>
                </a:ext>
              </a:extLst>
            </p:cNvPr>
            <p:cNvSpPr/>
            <p:nvPr/>
          </p:nvSpPr>
          <p:spPr>
            <a:xfrm>
              <a:off x="577570" y="3318011"/>
              <a:ext cx="4116191" cy="400110"/>
            </a:xfrm>
            <a:prstGeom prst="rect">
              <a:avLst/>
            </a:prstGeom>
          </p:spPr>
          <p:txBody>
            <a:bodyPr wrap="none">
              <a:spAutoFit/>
            </a:bodyPr>
            <a:lstStyle/>
            <a:p>
              <a:r>
                <a:rPr lang="en-US" altLang="zh-CN" sz="2000" b="1" dirty="0">
                  <a:solidFill>
                    <a:schemeClr val="bg1"/>
                  </a:solidFill>
                  <a:latin typeface="LinLibertineTB"/>
                </a:rPr>
                <a:t>Feature Filtering based on Frequency</a:t>
              </a:r>
              <a:endParaRPr lang="zh-CN" altLang="en-US" sz="2000" b="1" dirty="0">
                <a:solidFill>
                  <a:schemeClr val="bg1"/>
                </a:solidFill>
                <a:latin typeface="LinLibertineTB"/>
              </a:endParaRPr>
            </a:p>
          </p:txBody>
        </p:sp>
        <p:graphicFrame>
          <p:nvGraphicFramePr>
            <p:cNvPr id="13" name="图示 12">
              <a:extLst>
                <a:ext uri="{FF2B5EF4-FFF2-40B4-BE49-F238E27FC236}">
                  <a16:creationId xmlns:a16="http://schemas.microsoft.com/office/drawing/2014/main" id="{930BC496-FC46-4E29-BFBE-6F4E0F0C8F8C}"/>
                </a:ext>
              </a:extLst>
            </p:cNvPr>
            <p:cNvGraphicFramePr/>
            <p:nvPr>
              <p:extLst>
                <p:ext uri="{D42A27DB-BD31-4B8C-83A1-F6EECF244321}">
                  <p14:modId xmlns:p14="http://schemas.microsoft.com/office/powerpoint/2010/main" val="2365172719"/>
                </p:ext>
              </p:extLst>
            </p:nvPr>
          </p:nvGraphicFramePr>
          <p:xfrm>
            <a:off x="4886892" y="3110299"/>
            <a:ext cx="5867905" cy="8704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5" name="组合 4">
            <a:extLst>
              <a:ext uri="{FF2B5EF4-FFF2-40B4-BE49-F238E27FC236}">
                <a16:creationId xmlns:a16="http://schemas.microsoft.com/office/drawing/2014/main" id="{1A9BB349-3C6A-4C71-ADC5-A141708495B1}"/>
              </a:ext>
            </a:extLst>
          </p:cNvPr>
          <p:cNvGrpSpPr/>
          <p:nvPr/>
        </p:nvGrpSpPr>
        <p:grpSpPr>
          <a:xfrm>
            <a:off x="577569" y="4800556"/>
            <a:ext cx="11527346" cy="1133402"/>
            <a:chOff x="577569" y="4800556"/>
            <a:chExt cx="11527346" cy="1133402"/>
          </a:xfrm>
        </p:grpSpPr>
        <p:sp>
          <p:nvSpPr>
            <p:cNvPr id="14" name="矩形 13">
              <a:extLst>
                <a:ext uri="{FF2B5EF4-FFF2-40B4-BE49-F238E27FC236}">
                  <a16:creationId xmlns:a16="http://schemas.microsoft.com/office/drawing/2014/main" id="{822410F7-7F71-4F70-BA3E-403ACD4C8ABD}"/>
                </a:ext>
              </a:extLst>
            </p:cNvPr>
            <p:cNvSpPr/>
            <p:nvPr/>
          </p:nvSpPr>
          <p:spPr>
            <a:xfrm>
              <a:off x="577569" y="4845038"/>
              <a:ext cx="4063933" cy="400110"/>
            </a:xfrm>
            <a:prstGeom prst="rect">
              <a:avLst/>
            </a:prstGeom>
          </p:spPr>
          <p:txBody>
            <a:bodyPr wrap="none">
              <a:spAutoFit/>
            </a:bodyPr>
            <a:lstStyle/>
            <a:p>
              <a:r>
                <a:rPr lang="en-US" altLang="zh-CN" sz="2000" b="1" dirty="0">
                  <a:solidFill>
                    <a:schemeClr val="bg1"/>
                  </a:solidFill>
                  <a:latin typeface="LinLibertineTB"/>
                </a:rPr>
                <a:t>Filtering based on Entropy in </a:t>
              </a:r>
              <a:r>
                <a:rPr lang="en-US" altLang="zh-CN" sz="2000" b="1" dirty="0" err="1">
                  <a:solidFill>
                    <a:schemeClr val="bg1"/>
                  </a:solidFill>
                  <a:latin typeface="LinLibertineTB"/>
                </a:rPr>
                <a:t>KGFlex</a:t>
              </a:r>
              <a:r>
                <a:rPr lang="en-US" altLang="zh-CN" sz="2000" b="1" dirty="0">
                  <a:solidFill>
                    <a:schemeClr val="bg1"/>
                  </a:solidFill>
                  <a:latin typeface="LinLibertineTB"/>
                </a:rPr>
                <a:t> </a:t>
              </a:r>
              <a:endParaRPr lang="zh-CN" altLang="en-US" sz="2000" b="1" dirty="0">
                <a:solidFill>
                  <a:schemeClr val="bg1"/>
                </a:solidFill>
                <a:latin typeface="LinLibertineTB"/>
              </a:endParaRPr>
            </a:p>
          </p:txBody>
        </p:sp>
        <p:graphicFrame>
          <p:nvGraphicFramePr>
            <p:cNvPr id="15" name="图示 14">
              <a:extLst>
                <a:ext uri="{FF2B5EF4-FFF2-40B4-BE49-F238E27FC236}">
                  <a16:creationId xmlns:a16="http://schemas.microsoft.com/office/drawing/2014/main" id="{023CFF3C-D703-4468-923B-AD7A9068A1AB}"/>
                </a:ext>
              </a:extLst>
            </p:cNvPr>
            <p:cNvGraphicFramePr/>
            <p:nvPr>
              <p:extLst>
                <p:ext uri="{D42A27DB-BD31-4B8C-83A1-F6EECF244321}">
                  <p14:modId xmlns:p14="http://schemas.microsoft.com/office/powerpoint/2010/main" val="1480637820"/>
                </p:ext>
              </p:extLst>
            </p:nvPr>
          </p:nvGraphicFramePr>
          <p:xfrm>
            <a:off x="4778619" y="4800556"/>
            <a:ext cx="7326296" cy="113340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747995224"/>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19</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grpSp>
        <p:nvGrpSpPr>
          <p:cNvPr id="19" name="组合 18">
            <a:extLst>
              <a:ext uri="{FF2B5EF4-FFF2-40B4-BE49-F238E27FC236}">
                <a16:creationId xmlns:a16="http://schemas.microsoft.com/office/drawing/2014/main" id="{25B7CA94-69C0-41DC-97F0-7A41CE36D277}"/>
              </a:ext>
            </a:extLst>
          </p:cNvPr>
          <p:cNvGrpSpPr/>
          <p:nvPr/>
        </p:nvGrpSpPr>
        <p:grpSpPr>
          <a:xfrm>
            <a:off x="0" y="0"/>
            <a:ext cx="11096197" cy="7287166"/>
            <a:chOff x="0" y="227820"/>
            <a:chExt cx="8130776" cy="5001189"/>
          </a:xfrm>
        </p:grpSpPr>
        <p:sp>
          <p:nvSpPr>
            <p:cNvPr id="11" name="矩形 10">
              <a:extLst>
                <a:ext uri="{FF2B5EF4-FFF2-40B4-BE49-F238E27FC236}">
                  <a16:creationId xmlns:a16="http://schemas.microsoft.com/office/drawing/2014/main" id="{CE9D058B-ED86-48D4-851C-4212EB1BCC7A}"/>
                </a:ext>
              </a:extLst>
            </p:cNvPr>
            <p:cNvSpPr/>
            <p:nvPr/>
          </p:nvSpPr>
          <p:spPr>
            <a:xfrm>
              <a:off x="293535" y="22782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Baselines</a:t>
              </a:r>
            </a:p>
          </p:txBody>
        </p:sp>
        <p:pic>
          <p:nvPicPr>
            <p:cNvPr id="15" name="图片 14">
              <a:extLst>
                <a:ext uri="{FF2B5EF4-FFF2-40B4-BE49-F238E27FC236}">
                  <a16:creationId xmlns:a16="http://schemas.microsoft.com/office/drawing/2014/main" id="{744B8A1A-EA75-4717-80FF-649AF3F97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1589"/>
              <a:ext cx="8130776" cy="4237420"/>
            </a:xfrm>
            <a:prstGeom prst="rect">
              <a:avLst/>
            </a:prstGeom>
          </p:spPr>
        </p:pic>
      </p:grpSp>
    </p:spTree>
    <p:extLst>
      <p:ext uri="{BB962C8B-B14F-4D97-AF65-F5344CB8AC3E}">
        <p14:creationId xmlns:p14="http://schemas.microsoft.com/office/powerpoint/2010/main" val="973824195"/>
      </p:ext>
    </p:extLst>
  </p:cSld>
  <p:clrMapOvr>
    <a:masterClrMapping/>
  </p:clrMapOvr>
  <p:transition spd="slow" advTm="2032">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文本框 1">
            <a:extLst>
              <a:ext uri="{FF2B5EF4-FFF2-40B4-BE49-F238E27FC236}">
                <a16:creationId xmlns:a16="http://schemas.microsoft.com/office/drawing/2014/main" id="{363747E8-B9D1-4B94-BA84-44069C5718E1}"/>
              </a:ext>
            </a:extLst>
          </p:cNvPr>
          <p:cNvSpPr txBox="1"/>
          <p:nvPr/>
        </p:nvSpPr>
        <p:spPr>
          <a:xfrm>
            <a:off x="704849" y="1694753"/>
            <a:ext cx="7975535" cy="4185761"/>
          </a:xfrm>
          <a:prstGeom prst="rect">
            <a:avLst/>
          </a:prstGeom>
          <a:noFill/>
        </p:spPr>
        <p:txBody>
          <a:bodyPr wrap="square" rtlCol="0">
            <a:spAutoFit/>
          </a:bodyPr>
          <a:lstStyle/>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3" action="ppaction://hlinksldjump">
                  <a:extLst>
                    <a:ext uri="{A12FA001-AC4F-418D-AE19-62706E023703}">
                      <ahyp:hlinkClr xmlns:ahyp="http://schemas.microsoft.com/office/drawing/2018/hyperlinkcolor" val="tx"/>
                    </a:ext>
                  </a:extLst>
                </a:hlinkClick>
              </a:rPr>
              <a:t>INTRODUCTION</a:t>
            </a:r>
            <a:endParaRPr lang="en-US" altLang="zh-CN" sz="3600" dirty="0">
              <a:solidFill>
                <a:schemeClr val="bg1"/>
              </a:solidFill>
              <a:latin typeface="微软雅黑" panose="020B0503020204020204" pitchFamily="34" charset="-122"/>
              <a:ea typeface="微软雅黑" panose="020B0503020204020204" pitchFamily="34" charset="-122"/>
            </a:endParaRPr>
          </a:p>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4" action="ppaction://hlinksldjump">
                  <a:extLst>
                    <a:ext uri="{A12FA001-AC4F-418D-AE19-62706E023703}">
                      <ahyp:hlinkClr xmlns:ahyp="http://schemas.microsoft.com/office/drawing/2018/hyperlinkcolor" val="tx"/>
                    </a:ext>
                  </a:extLst>
                </a:hlinkClick>
              </a:rPr>
              <a:t>BACKGROUND</a:t>
            </a:r>
            <a:endParaRPr lang="en-US" altLang="zh-CN" sz="3600" dirty="0">
              <a:solidFill>
                <a:schemeClr val="bg1"/>
              </a:solidFill>
              <a:latin typeface="微软雅黑" panose="020B0503020204020204" pitchFamily="34" charset="-122"/>
              <a:ea typeface="微软雅黑" panose="020B0503020204020204" pitchFamily="34" charset="-122"/>
            </a:endParaRPr>
          </a:p>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5" action="ppaction://hlinksldjump">
                  <a:extLst>
                    <a:ext uri="{A12FA001-AC4F-418D-AE19-62706E023703}">
                      <ahyp:hlinkClr xmlns:ahyp="http://schemas.microsoft.com/office/drawing/2018/hyperlinkcolor" val="tx"/>
                    </a:ext>
                  </a:extLst>
                </a:hlinkClick>
              </a:rPr>
              <a:t>APPROACH</a:t>
            </a:r>
            <a:endParaRPr lang="en-US" altLang="zh-CN" sz="3600" dirty="0">
              <a:solidFill>
                <a:schemeClr val="bg1"/>
              </a:solidFill>
              <a:latin typeface="微软雅黑" panose="020B0503020204020204" pitchFamily="34" charset="-122"/>
              <a:ea typeface="微软雅黑" panose="020B0503020204020204" pitchFamily="34" charset="-122"/>
            </a:endParaRPr>
          </a:p>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6" action="ppaction://hlinksldjump">
                  <a:extLst>
                    <a:ext uri="{A12FA001-AC4F-418D-AE19-62706E023703}">
                      <ahyp:hlinkClr xmlns:ahyp="http://schemas.microsoft.com/office/drawing/2018/hyperlinkcolor" val="tx"/>
                    </a:ext>
                  </a:extLst>
                </a:hlinkClick>
              </a:rPr>
              <a:t>EXPERIMENTS</a:t>
            </a:r>
            <a:endParaRPr lang="en-US" altLang="zh-CN" sz="3600" dirty="0">
              <a:solidFill>
                <a:schemeClr val="bg1"/>
              </a:solidFill>
              <a:latin typeface="微软雅黑" panose="020B0503020204020204" pitchFamily="34" charset="-122"/>
              <a:ea typeface="微软雅黑" panose="020B0503020204020204" pitchFamily="34" charset="-122"/>
            </a:endParaRPr>
          </a:p>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7" action="ppaction://hlinksldjump">
                  <a:extLst>
                    <a:ext uri="{A12FA001-AC4F-418D-AE19-62706E023703}">
                      <ahyp:hlinkClr xmlns:ahyp="http://schemas.microsoft.com/office/drawing/2018/hyperlinkcolor" val="tx"/>
                    </a:ext>
                  </a:extLst>
                </a:hlinkClick>
              </a:rPr>
              <a:t>DISCUSSION</a:t>
            </a:r>
            <a:endParaRPr lang="en-US" altLang="zh-CN" sz="3600" dirty="0">
              <a:solidFill>
                <a:schemeClr val="bg1"/>
              </a:solidFill>
              <a:latin typeface="微软雅黑" panose="020B0503020204020204" pitchFamily="34" charset="-122"/>
              <a:ea typeface="微软雅黑" panose="020B0503020204020204" pitchFamily="34" charset="-122"/>
            </a:endParaRPr>
          </a:p>
          <a:p>
            <a:pPr marL="342900" indent="-342900">
              <a:spcBef>
                <a:spcPts val="1200"/>
              </a:spcBef>
              <a:buFont typeface="+mj-lt"/>
              <a:buAutoNum type="arabicPeriod"/>
            </a:pPr>
            <a:r>
              <a:rPr lang="en-US" altLang="zh-CN" sz="3600" dirty="0">
                <a:solidFill>
                  <a:schemeClr val="bg1"/>
                </a:solidFill>
                <a:latin typeface="微软雅黑" panose="020B0503020204020204" pitchFamily="34" charset="-122"/>
                <a:ea typeface="微软雅黑" panose="020B0503020204020204" pitchFamily="34" charset="-122"/>
                <a:hlinkClick r:id="rId8" action="ppaction://hlinksldjump">
                  <a:extLst>
                    <a:ext uri="{A12FA001-AC4F-418D-AE19-62706E023703}">
                      <ahyp:hlinkClr xmlns:ahyp="http://schemas.microsoft.com/office/drawing/2018/hyperlinkcolor" val="tx"/>
                    </a:ext>
                  </a:extLst>
                </a:hlinkClick>
              </a:rPr>
              <a:t>CONCLUSION</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B1190F3-4EC7-456C-A378-24F9650B804B}"/>
              </a:ext>
            </a:extLst>
          </p:cNvPr>
          <p:cNvSpPr txBox="1"/>
          <p:nvPr/>
        </p:nvSpPr>
        <p:spPr>
          <a:xfrm>
            <a:off x="704849" y="501650"/>
            <a:ext cx="3047244"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rPr>
              <a:t>CONTENT</a:t>
            </a:r>
            <a:endParaRPr lang="zh-CN" altLang="en-US" b="1" dirty="0">
              <a:solidFill>
                <a:schemeClr val="bg1"/>
              </a:solidFill>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815753196"/>
      </p:ext>
    </p:extLst>
  </p:cSld>
  <p:clrMapOvr>
    <a:masterClrMapping/>
  </p:clrMapOvr>
  <p:transition spd="slow" advTm="2032">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3CB353-6F2F-46DA-AF1F-2A48188D052A}"/>
              </a:ext>
            </a:extLst>
          </p:cNvPr>
          <p:cNvSpPr>
            <a:spLocks noGrp="1"/>
          </p:cNvSpPr>
          <p:nvPr>
            <p:ph type="sldNum" sz="quarter" idx="12"/>
          </p:nvPr>
        </p:nvSpPr>
        <p:spPr/>
        <p:txBody>
          <a:bodyPr/>
          <a:lstStyle/>
          <a:p>
            <a:fld id="{8E889EA0-3BBB-43E1-B07E-81D9D5173D99}" type="slidenum">
              <a:rPr lang="zh-CN" altLang="en-US" smtClean="0"/>
              <a:t>20</a:t>
            </a:fld>
            <a:endParaRPr lang="zh-CN" altLang="en-US"/>
          </a:p>
        </p:txBody>
      </p:sp>
      <p:grpSp>
        <p:nvGrpSpPr>
          <p:cNvPr id="5" name="组合 4">
            <a:extLst>
              <a:ext uri="{FF2B5EF4-FFF2-40B4-BE49-F238E27FC236}">
                <a16:creationId xmlns:a16="http://schemas.microsoft.com/office/drawing/2014/main" id="{E8C1ACFD-A8FF-49DD-8FB8-E4AFE5D97C1F}"/>
              </a:ext>
            </a:extLst>
          </p:cNvPr>
          <p:cNvGrpSpPr/>
          <p:nvPr/>
        </p:nvGrpSpPr>
        <p:grpSpPr>
          <a:xfrm>
            <a:off x="149901" y="-156520"/>
            <a:ext cx="8105932" cy="1929983"/>
            <a:chOff x="172386" y="-245465"/>
            <a:chExt cx="8105932" cy="1929983"/>
          </a:xfrm>
        </p:grpSpPr>
        <p:sp>
          <p:nvSpPr>
            <p:cNvPr id="3" name="矩形 2">
              <a:extLst>
                <a:ext uri="{FF2B5EF4-FFF2-40B4-BE49-F238E27FC236}">
                  <a16:creationId xmlns:a16="http://schemas.microsoft.com/office/drawing/2014/main" id="{9ACD838E-8344-45FE-8E5A-51EBB1892588}"/>
                </a:ext>
              </a:extLst>
            </p:cNvPr>
            <p:cNvSpPr/>
            <p:nvPr/>
          </p:nvSpPr>
          <p:spPr>
            <a:xfrm>
              <a:off x="172386" y="217357"/>
              <a:ext cx="4069830" cy="1004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Random</a:t>
              </a:r>
            </a:p>
            <a:p>
              <a:pPr algn="ctr"/>
              <a:r>
                <a:rPr lang="en-US" altLang="zh-CN" sz="2800" b="1" dirty="0"/>
                <a:t>Most-Popular</a:t>
              </a:r>
              <a:endParaRPr lang="zh-CN" altLang="en-US" sz="2800" b="1" dirty="0"/>
            </a:p>
          </p:txBody>
        </p:sp>
        <p:sp>
          <p:nvSpPr>
            <p:cNvPr id="4" name="箭头: 右 3">
              <a:extLst>
                <a:ext uri="{FF2B5EF4-FFF2-40B4-BE49-F238E27FC236}">
                  <a16:creationId xmlns:a16="http://schemas.microsoft.com/office/drawing/2014/main" id="{5C7008C2-2CD8-4BA0-A3AD-A2C3BF26C106}"/>
                </a:ext>
              </a:extLst>
            </p:cNvPr>
            <p:cNvSpPr/>
            <p:nvPr/>
          </p:nvSpPr>
          <p:spPr>
            <a:xfrm>
              <a:off x="4343400" y="-245465"/>
              <a:ext cx="3934918" cy="1929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非个性化推荐</a:t>
              </a:r>
            </a:p>
          </p:txBody>
        </p:sp>
      </p:grpSp>
      <p:grpSp>
        <p:nvGrpSpPr>
          <p:cNvPr id="9" name="组合 8">
            <a:extLst>
              <a:ext uri="{FF2B5EF4-FFF2-40B4-BE49-F238E27FC236}">
                <a16:creationId xmlns:a16="http://schemas.microsoft.com/office/drawing/2014/main" id="{FB2321E1-2903-4BC3-AE35-242BD3F9376A}"/>
              </a:ext>
            </a:extLst>
          </p:cNvPr>
          <p:cNvGrpSpPr/>
          <p:nvPr/>
        </p:nvGrpSpPr>
        <p:grpSpPr>
          <a:xfrm>
            <a:off x="149901" y="1206708"/>
            <a:ext cx="10982240" cy="1743856"/>
            <a:chOff x="149901" y="1206708"/>
            <a:chExt cx="10982240" cy="1743856"/>
          </a:xfrm>
        </p:grpSpPr>
        <p:sp>
          <p:nvSpPr>
            <p:cNvPr id="7" name="矩形 6">
              <a:extLst>
                <a:ext uri="{FF2B5EF4-FFF2-40B4-BE49-F238E27FC236}">
                  <a16:creationId xmlns:a16="http://schemas.microsoft.com/office/drawing/2014/main" id="{9A4F80CC-C7AB-4B2E-847A-BBD91E30FF4D}"/>
                </a:ext>
              </a:extLst>
            </p:cNvPr>
            <p:cNvSpPr/>
            <p:nvPr/>
          </p:nvSpPr>
          <p:spPr>
            <a:xfrm>
              <a:off x="149901" y="1642984"/>
              <a:ext cx="3877107" cy="871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矢量空间模型</a:t>
              </a:r>
              <a:r>
                <a:rPr lang="en-US" altLang="zh-CN" sz="2800" b="1" dirty="0"/>
                <a:t>(VSM)</a:t>
              </a:r>
              <a:endParaRPr lang="zh-CN" altLang="en-US" sz="2800" b="1" dirty="0"/>
            </a:p>
          </p:txBody>
        </p:sp>
        <p:sp>
          <p:nvSpPr>
            <p:cNvPr id="8" name="箭头: 右 7">
              <a:extLst>
                <a:ext uri="{FF2B5EF4-FFF2-40B4-BE49-F238E27FC236}">
                  <a16:creationId xmlns:a16="http://schemas.microsoft.com/office/drawing/2014/main" id="{3C8B49D1-7C80-4E7E-A31A-D9D4D9C5BEA7}"/>
                </a:ext>
              </a:extLst>
            </p:cNvPr>
            <p:cNvSpPr/>
            <p:nvPr/>
          </p:nvSpPr>
          <p:spPr>
            <a:xfrm>
              <a:off x="4086970" y="1206708"/>
              <a:ext cx="7045171" cy="174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用</a:t>
              </a:r>
              <a:r>
                <a:rPr lang="en-US" altLang="zh-CN" sz="2800" b="1" dirty="0"/>
                <a:t>TF-IDF</a:t>
              </a:r>
              <a:r>
                <a:rPr lang="zh-CN" altLang="en-US" sz="2800" b="1" dirty="0"/>
                <a:t>生成用户和项目的配置文件，并计算它们之间的余弦相似度 </a:t>
              </a:r>
            </a:p>
          </p:txBody>
        </p:sp>
      </p:grpSp>
      <p:grpSp>
        <p:nvGrpSpPr>
          <p:cNvPr id="14" name="组合 13">
            <a:extLst>
              <a:ext uri="{FF2B5EF4-FFF2-40B4-BE49-F238E27FC236}">
                <a16:creationId xmlns:a16="http://schemas.microsoft.com/office/drawing/2014/main" id="{86E16158-0FF5-45CB-B750-389D82B91254}"/>
              </a:ext>
            </a:extLst>
          </p:cNvPr>
          <p:cNvGrpSpPr/>
          <p:nvPr/>
        </p:nvGrpSpPr>
        <p:grpSpPr>
          <a:xfrm>
            <a:off x="149901" y="2417785"/>
            <a:ext cx="11158579" cy="1512757"/>
            <a:chOff x="149901" y="2417785"/>
            <a:chExt cx="11158579" cy="1512757"/>
          </a:xfrm>
        </p:grpSpPr>
        <p:sp>
          <p:nvSpPr>
            <p:cNvPr id="10" name="矩形 9">
              <a:extLst>
                <a:ext uri="{FF2B5EF4-FFF2-40B4-BE49-F238E27FC236}">
                  <a16:creationId xmlns:a16="http://schemas.microsoft.com/office/drawing/2014/main" id="{7C824F7D-7D19-4134-B5FE-58B6EFBB57F4}"/>
                </a:ext>
              </a:extLst>
            </p:cNvPr>
            <p:cNvSpPr/>
            <p:nvPr/>
          </p:nvSpPr>
          <p:spPr>
            <a:xfrm>
              <a:off x="149901" y="2828452"/>
              <a:ext cx="3877107" cy="691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Item-</a:t>
              </a:r>
              <a:r>
                <a:rPr lang="en-US" altLang="zh-CN" sz="2800" b="1" dirty="0" err="1"/>
                <a:t>kNN</a:t>
              </a:r>
              <a:endParaRPr lang="zh-CN" altLang="en-US" sz="2800" b="1" dirty="0"/>
            </a:p>
          </p:txBody>
        </p:sp>
        <p:sp>
          <p:nvSpPr>
            <p:cNvPr id="11" name="箭头: 右 10">
              <a:extLst>
                <a:ext uri="{FF2B5EF4-FFF2-40B4-BE49-F238E27FC236}">
                  <a16:creationId xmlns:a16="http://schemas.microsoft.com/office/drawing/2014/main" id="{0823CA8A-B99C-461E-A859-EEE0701FEAE2}"/>
                </a:ext>
              </a:extLst>
            </p:cNvPr>
            <p:cNvSpPr/>
            <p:nvPr/>
          </p:nvSpPr>
          <p:spPr>
            <a:xfrm>
              <a:off x="4086970" y="2417785"/>
              <a:ext cx="7221510" cy="151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a:t>
              </a:r>
              <a:r>
                <a:rPr lang="en-US" altLang="zh-CN" sz="3200" b="1" dirty="0"/>
                <a:t>CF</a:t>
              </a:r>
              <a:r>
                <a:rPr lang="zh-CN" altLang="en-US" sz="3200" b="1" dirty="0"/>
                <a:t>）基于</a:t>
              </a:r>
              <a:r>
                <a:rPr lang="en-US" altLang="zh-CN" sz="3200" b="1" dirty="0"/>
                <a:t>item</a:t>
              </a:r>
              <a:r>
                <a:rPr lang="zh-CN" altLang="en-US" sz="3200" b="1" dirty="0"/>
                <a:t>的</a:t>
              </a:r>
              <a:r>
                <a:rPr lang="en-US" altLang="zh-CN" sz="3200" b="1" dirty="0"/>
                <a:t>k</a:t>
              </a:r>
              <a:r>
                <a:rPr lang="zh-CN" altLang="en-US" sz="3200" b="1" dirty="0"/>
                <a:t>最近邻算法</a:t>
              </a:r>
            </a:p>
          </p:txBody>
        </p:sp>
      </p:grpSp>
      <p:grpSp>
        <p:nvGrpSpPr>
          <p:cNvPr id="15" name="组合 14">
            <a:extLst>
              <a:ext uri="{FF2B5EF4-FFF2-40B4-BE49-F238E27FC236}">
                <a16:creationId xmlns:a16="http://schemas.microsoft.com/office/drawing/2014/main" id="{AB5E16D4-71E9-40D1-A41D-0196BFE5E4E0}"/>
              </a:ext>
            </a:extLst>
          </p:cNvPr>
          <p:cNvGrpSpPr/>
          <p:nvPr/>
        </p:nvGrpSpPr>
        <p:grpSpPr>
          <a:xfrm>
            <a:off x="149901" y="3325784"/>
            <a:ext cx="11158579" cy="1512757"/>
            <a:chOff x="149901" y="3325784"/>
            <a:chExt cx="11158579" cy="1512757"/>
          </a:xfrm>
        </p:grpSpPr>
        <p:sp>
          <p:nvSpPr>
            <p:cNvPr id="12" name="矩形 11">
              <a:extLst>
                <a:ext uri="{FF2B5EF4-FFF2-40B4-BE49-F238E27FC236}">
                  <a16:creationId xmlns:a16="http://schemas.microsoft.com/office/drawing/2014/main" id="{7213F986-AD39-4B38-A972-10A79C885B54}"/>
                </a:ext>
              </a:extLst>
            </p:cNvPr>
            <p:cNvSpPr/>
            <p:nvPr/>
          </p:nvSpPr>
          <p:spPr>
            <a:xfrm>
              <a:off x="149901" y="3736451"/>
              <a:ext cx="3877107" cy="691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MultiVAE</a:t>
              </a:r>
              <a:endParaRPr lang="zh-CN" altLang="en-US" sz="2800" b="1" dirty="0"/>
            </a:p>
          </p:txBody>
        </p:sp>
        <p:sp>
          <p:nvSpPr>
            <p:cNvPr id="13" name="箭头: 右 12">
              <a:extLst>
                <a:ext uri="{FF2B5EF4-FFF2-40B4-BE49-F238E27FC236}">
                  <a16:creationId xmlns:a16="http://schemas.microsoft.com/office/drawing/2014/main" id="{F204F698-C207-492D-B951-D2E943FC0B90}"/>
                </a:ext>
              </a:extLst>
            </p:cNvPr>
            <p:cNvSpPr/>
            <p:nvPr/>
          </p:nvSpPr>
          <p:spPr>
            <a:xfrm>
              <a:off x="4086970" y="3325784"/>
              <a:ext cx="7221510" cy="151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一个利用贝叶斯推理估计参数的非线性概率模型</a:t>
              </a:r>
              <a:endParaRPr lang="zh-CN" altLang="en-US" sz="4000" b="1" dirty="0"/>
            </a:p>
          </p:txBody>
        </p:sp>
      </p:grpSp>
      <p:sp>
        <p:nvSpPr>
          <p:cNvPr id="6" name="矩形 5">
            <a:extLst>
              <a:ext uri="{FF2B5EF4-FFF2-40B4-BE49-F238E27FC236}">
                <a16:creationId xmlns:a16="http://schemas.microsoft.com/office/drawing/2014/main" id="{4E339DDD-CC7C-4B52-9619-D2A344DD1C83}"/>
              </a:ext>
            </a:extLst>
          </p:cNvPr>
          <p:cNvSpPr/>
          <p:nvPr/>
        </p:nvSpPr>
        <p:spPr>
          <a:xfrm>
            <a:off x="207657" y="5839192"/>
            <a:ext cx="2492990" cy="646331"/>
          </a:xfrm>
          <a:prstGeom prst="rect">
            <a:avLst/>
          </a:prstGeom>
        </p:spPr>
        <p:txBody>
          <a:bodyPr wrap="none">
            <a:spAutoFit/>
          </a:bodyPr>
          <a:lstStyle/>
          <a:p>
            <a:r>
              <a:rPr lang="zh-CN" altLang="en-US" sz="3600" b="1" dirty="0">
                <a:solidFill>
                  <a:schemeClr val="bg1"/>
                </a:solidFill>
                <a:latin typeface="华光黑变_CNKI" panose="02000500000000000000" pitchFamily="2" charset="-122"/>
                <a:ea typeface="华光黑变_CNKI" panose="02000500000000000000" pitchFamily="2" charset="-122"/>
              </a:rPr>
              <a:t>非竞争算法</a:t>
            </a:r>
          </a:p>
        </p:txBody>
      </p:sp>
    </p:spTree>
    <p:extLst>
      <p:ext uri="{BB962C8B-B14F-4D97-AF65-F5344CB8AC3E}">
        <p14:creationId xmlns:p14="http://schemas.microsoft.com/office/powerpoint/2010/main" val="1334637051"/>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3CB353-6F2F-46DA-AF1F-2A48188D052A}"/>
              </a:ext>
            </a:extLst>
          </p:cNvPr>
          <p:cNvSpPr>
            <a:spLocks noGrp="1"/>
          </p:cNvSpPr>
          <p:nvPr>
            <p:ph type="sldNum" sz="quarter" idx="12"/>
          </p:nvPr>
        </p:nvSpPr>
        <p:spPr/>
        <p:txBody>
          <a:bodyPr/>
          <a:lstStyle/>
          <a:p>
            <a:fld id="{8E889EA0-3BBB-43E1-B07E-81D9D5173D99}" type="slidenum">
              <a:rPr lang="zh-CN" altLang="en-US" smtClean="0"/>
              <a:t>21</a:t>
            </a:fld>
            <a:endParaRPr lang="zh-CN" altLang="en-US"/>
          </a:p>
        </p:txBody>
      </p:sp>
      <p:grpSp>
        <p:nvGrpSpPr>
          <p:cNvPr id="5" name="组合 4">
            <a:extLst>
              <a:ext uri="{FF2B5EF4-FFF2-40B4-BE49-F238E27FC236}">
                <a16:creationId xmlns:a16="http://schemas.microsoft.com/office/drawing/2014/main" id="{E8C1ACFD-A8FF-49DD-8FB8-E4AFE5D97C1F}"/>
              </a:ext>
            </a:extLst>
          </p:cNvPr>
          <p:cNvGrpSpPr/>
          <p:nvPr/>
        </p:nvGrpSpPr>
        <p:grpSpPr>
          <a:xfrm>
            <a:off x="308896" y="17489"/>
            <a:ext cx="10266665" cy="1593954"/>
            <a:chOff x="172386" y="-528403"/>
            <a:chExt cx="10266665" cy="2998032"/>
          </a:xfrm>
        </p:grpSpPr>
        <p:sp>
          <p:nvSpPr>
            <p:cNvPr id="3" name="矩形 2">
              <a:extLst>
                <a:ext uri="{FF2B5EF4-FFF2-40B4-BE49-F238E27FC236}">
                  <a16:creationId xmlns:a16="http://schemas.microsoft.com/office/drawing/2014/main" id="{9ACD838E-8344-45FE-8E5A-51EBB1892588}"/>
                </a:ext>
              </a:extLst>
            </p:cNvPr>
            <p:cNvSpPr/>
            <p:nvPr/>
          </p:nvSpPr>
          <p:spPr>
            <a:xfrm>
              <a:off x="172386" y="217357"/>
              <a:ext cx="4069830" cy="150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BPR-MF</a:t>
              </a:r>
            </a:p>
          </p:txBody>
        </p:sp>
        <p:sp>
          <p:nvSpPr>
            <p:cNvPr id="4" name="箭头: 右 3">
              <a:extLst>
                <a:ext uri="{FF2B5EF4-FFF2-40B4-BE49-F238E27FC236}">
                  <a16:creationId xmlns:a16="http://schemas.microsoft.com/office/drawing/2014/main" id="{5C7008C2-2CD8-4BA0-A3AD-A2C3BF26C106}"/>
                </a:ext>
              </a:extLst>
            </p:cNvPr>
            <p:cNvSpPr/>
            <p:nvPr/>
          </p:nvSpPr>
          <p:spPr>
            <a:xfrm>
              <a:off x="4309673" y="-528403"/>
              <a:ext cx="6129378" cy="299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基于 </a:t>
              </a:r>
              <a:r>
                <a:rPr lang="en-US" altLang="zh-CN" sz="2400" b="1" dirty="0" err="1"/>
                <a:t>KGFlex</a:t>
              </a:r>
              <a:r>
                <a:rPr lang="en-US" altLang="zh-CN" sz="2400" b="1" dirty="0"/>
                <a:t> </a:t>
              </a:r>
              <a:r>
                <a:rPr lang="zh-CN" altLang="en-US" sz="2400" b="1" dirty="0"/>
                <a:t>中使用的相同成对优化标准的潜在因子模型</a:t>
              </a:r>
            </a:p>
          </p:txBody>
        </p:sp>
      </p:grpSp>
      <p:sp>
        <p:nvSpPr>
          <p:cNvPr id="14" name="矩形 13">
            <a:extLst>
              <a:ext uri="{FF2B5EF4-FFF2-40B4-BE49-F238E27FC236}">
                <a16:creationId xmlns:a16="http://schemas.microsoft.com/office/drawing/2014/main" id="{6B857D06-CEC2-40CF-93FE-E8E468EE238C}"/>
              </a:ext>
            </a:extLst>
          </p:cNvPr>
          <p:cNvSpPr/>
          <p:nvPr/>
        </p:nvSpPr>
        <p:spPr>
          <a:xfrm>
            <a:off x="132706" y="6033184"/>
            <a:ext cx="2037737" cy="646331"/>
          </a:xfrm>
          <a:prstGeom prst="rect">
            <a:avLst/>
          </a:prstGeom>
        </p:spPr>
        <p:txBody>
          <a:bodyPr wrap="none">
            <a:spAutoFit/>
          </a:bodyPr>
          <a:lstStyle/>
          <a:p>
            <a:r>
              <a:rPr lang="zh-CN" altLang="en-US" sz="3600" b="1" dirty="0">
                <a:solidFill>
                  <a:schemeClr val="bg1"/>
                </a:solidFill>
                <a:latin typeface="华光黑变_CNKI" panose="02000500000000000000" pitchFamily="2" charset="-122"/>
                <a:ea typeface="华光黑变_CNKI" panose="02000500000000000000" pitchFamily="2" charset="-122"/>
              </a:rPr>
              <a:t>竞争算法</a:t>
            </a:r>
          </a:p>
        </p:txBody>
      </p:sp>
      <p:grpSp>
        <p:nvGrpSpPr>
          <p:cNvPr id="15" name="组合 14">
            <a:extLst>
              <a:ext uri="{FF2B5EF4-FFF2-40B4-BE49-F238E27FC236}">
                <a16:creationId xmlns:a16="http://schemas.microsoft.com/office/drawing/2014/main" id="{288341DE-F446-4772-87C4-804CD1E2E4CD}"/>
              </a:ext>
            </a:extLst>
          </p:cNvPr>
          <p:cNvGrpSpPr/>
          <p:nvPr/>
        </p:nvGrpSpPr>
        <p:grpSpPr>
          <a:xfrm>
            <a:off x="308896" y="1240855"/>
            <a:ext cx="10266665" cy="1593954"/>
            <a:chOff x="172386" y="-528403"/>
            <a:chExt cx="10266665" cy="2998032"/>
          </a:xfrm>
        </p:grpSpPr>
        <p:sp>
          <p:nvSpPr>
            <p:cNvPr id="16" name="矩形 15">
              <a:extLst>
                <a:ext uri="{FF2B5EF4-FFF2-40B4-BE49-F238E27FC236}">
                  <a16:creationId xmlns:a16="http://schemas.microsoft.com/office/drawing/2014/main" id="{2495C1F2-8D37-4F0C-8B39-9DC921BF89E6}"/>
                </a:ext>
              </a:extLst>
            </p:cNvPr>
            <p:cNvSpPr/>
            <p:nvPr/>
          </p:nvSpPr>
          <p:spPr>
            <a:xfrm>
              <a:off x="172386" y="217357"/>
              <a:ext cx="4069830" cy="150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Matrix Factorization</a:t>
              </a:r>
            </a:p>
          </p:txBody>
        </p:sp>
        <p:sp>
          <p:nvSpPr>
            <p:cNvPr id="17" name="箭头: 右 16">
              <a:extLst>
                <a:ext uri="{FF2B5EF4-FFF2-40B4-BE49-F238E27FC236}">
                  <a16:creationId xmlns:a16="http://schemas.microsoft.com/office/drawing/2014/main" id="{BEF3280A-C34E-4A28-9A47-23344D280C2A}"/>
                </a:ext>
              </a:extLst>
            </p:cNvPr>
            <p:cNvSpPr/>
            <p:nvPr/>
          </p:nvSpPr>
          <p:spPr>
            <a:xfrm>
              <a:off x="4309673" y="-528403"/>
              <a:ext cx="6129378" cy="299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矩阵因子分解</a:t>
              </a:r>
            </a:p>
          </p:txBody>
        </p:sp>
      </p:grpSp>
      <p:grpSp>
        <p:nvGrpSpPr>
          <p:cNvPr id="18" name="组合 17">
            <a:extLst>
              <a:ext uri="{FF2B5EF4-FFF2-40B4-BE49-F238E27FC236}">
                <a16:creationId xmlns:a16="http://schemas.microsoft.com/office/drawing/2014/main" id="{9BE24EA5-13C4-4F85-A55C-1DB98E8825DA}"/>
              </a:ext>
            </a:extLst>
          </p:cNvPr>
          <p:cNvGrpSpPr/>
          <p:nvPr/>
        </p:nvGrpSpPr>
        <p:grpSpPr>
          <a:xfrm>
            <a:off x="308896" y="2564942"/>
            <a:ext cx="10266665" cy="1593954"/>
            <a:chOff x="172386" y="-528403"/>
            <a:chExt cx="10266665" cy="2998032"/>
          </a:xfrm>
        </p:grpSpPr>
        <p:sp>
          <p:nvSpPr>
            <p:cNvPr id="19" name="矩形 18">
              <a:extLst>
                <a:ext uri="{FF2B5EF4-FFF2-40B4-BE49-F238E27FC236}">
                  <a16:creationId xmlns:a16="http://schemas.microsoft.com/office/drawing/2014/main" id="{B241A648-DD2E-4234-B160-28F9A5B80E74}"/>
                </a:ext>
              </a:extLst>
            </p:cNvPr>
            <p:cNvSpPr/>
            <p:nvPr/>
          </p:nvSpPr>
          <p:spPr>
            <a:xfrm>
              <a:off x="172386" y="217357"/>
              <a:ext cx="4069830" cy="150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NeuMF</a:t>
              </a:r>
              <a:endParaRPr lang="en-US" altLang="zh-CN" sz="2800" b="1" dirty="0"/>
            </a:p>
          </p:txBody>
        </p:sp>
        <p:sp>
          <p:nvSpPr>
            <p:cNvPr id="20" name="箭头: 右 19">
              <a:extLst>
                <a:ext uri="{FF2B5EF4-FFF2-40B4-BE49-F238E27FC236}">
                  <a16:creationId xmlns:a16="http://schemas.microsoft.com/office/drawing/2014/main" id="{AA43DB7A-ECB3-432D-A7B4-A5C0A633FD7D}"/>
                </a:ext>
              </a:extLst>
            </p:cNvPr>
            <p:cNvSpPr/>
            <p:nvPr/>
          </p:nvSpPr>
          <p:spPr>
            <a:xfrm>
              <a:off x="4309673" y="-528403"/>
              <a:ext cx="6129378" cy="299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基于神经网络的矩阵因子分解</a:t>
              </a:r>
            </a:p>
          </p:txBody>
        </p:sp>
      </p:grpSp>
      <p:grpSp>
        <p:nvGrpSpPr>
          <p:cNvPr id="21" name="组合 20">
            <a:extLst>
              <a:ext uri="{FF2B5EF4-FFF2-40B4-BE49-F238E27FC236}">
                <a16:creationId xmlns:a16="http://schemas.microsoft.com/office/drawing/2014/main" id="{D38C355A-92DF-4647-B2A4-97B7D43943C9}"/>
              </a:ext>
            </a:extLst>
          </p:cNvPr>
          <p:cNvGrpSpPr/>
          <p:nvPr/>
        </p:nvGrpSpPr>
        <p:grpSpPr>
          <a:xfrm>
            <a:off x="308896" y="3838790"/>
            <a:ext cx="10266665" cy="1593954"/>
            <a:chOff x="172386" y="-528403"/>
            <a:chExt cx="10266665" cy="2998032"/>
          </a:xfrm>
        </p:grpSpPr>
        <p:sp>
          <p:nvSpPr>
            <p:cNvPr id="22" name="矩形 21">
              <a:extLst>
                <a:ext uri="{FF2B5EF4-FFF2-40B4-BE49-F238E27FC236}">
                  <a16:creationId xmlns:a16="http://schemas.microsoft.com/office/drawing/2014/main" id="{2C5912C6-5E83-481F-83F0-338D9B860E94}"/>
                </a:ext>
              </a:extLst>
            </p:cNvPr>
            <p:cNvSpPr/>
            <p:nvPr/>
          </p:nvSpPr>
          <p:spPr>
            <a:xfrm>
              <a:off x="172386" y="217357"/>
              <a:ext cx="4069830" cy="150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t>kaHFM</a:t>
              </a:r>
              <a:endParaRPr lang="en-US" altLang="zh-CN" sz="2800" b="1" dirty="0"/>
            </a:p>
          </p:txBody>
        </p:sp>
        <p:sp>
          <p:nvSpPr>
            <p:cNvPr id="23" name="箭头: 右 22">
              <a:extLst>
                <a:ext uri="{FF2B5EF4-FFF2-40B4-BE49-F238E27FC236}">
                  <a16:creationId xmlns:a16="http://schemas.microsoft.com/office/drawing/2014/main" id="{2C0785D5-73C1-4A9B-9A77-97D645A8F606}"/>
                </a:ext>
              </a:extLst>
            </p:cNvPr>
            <p:cNvSpPr/>
            <p:nvPr/>
          </p:nvSpPr>
          <p:spPr>
            <a:xfrm>
              <a:off x="4309673" y="-528403"/>
              <a:ext cx="6129378" cy="299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基于因子分解的模型，利用知识图进行模型的建立和初始化</a:t>
              </a:r>
            </a:p>
          </p:txBody>
        </p:sp>
      </p:grpSp>
    </p:spTree>
    <p:extLst>
      <p:ext uri="{BB962C8B-B14F-4D97-AF65-F5344CB8AC3E}">
        <p14:creationId xmlns:p14="http://schemas.microsoft.com/office/powerpoint/2010/main" val="2122173850"/>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22</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grpSp>
        <p:nvGrpSpPr>
          <p:cNvPr id="14" name="组合 13">
            <a:extLst>
              <a:ext uri="{FF2B5EF4-FFF2-40B4-BE49-F238E27FC236}">
                <a16:creationId xmlns:a16="http://schemas.microsoft.com/office/drawing/2014/main" id="{B129F587-BEA7-4953-AFFF-5540D0DF6165}"/>
              </a:ext>
            </a:extLst>
          </p:cNvPr>
          <p:cNvGrpSpPr/>
          <p:nvPr/>
        </p:nvGrpSpPr>
        <p:grpSpPr>
          <a:xfrm>
            <a:off x="0" y="149902"/>
            <a:ext cx="8264386" cy="4756311"/>
            <a:chOff x="-829622" y="-54939"/>
            <a:chExt cx="8264386" cy="4756311"/>
          </a:xfrm>
        </p:grpSpPr>
        <p:sp>
          <p:nvSpPr>
            <p:cNvPr id="16" name="矩形 15">
              <a:extLst>
                <a:ext uri="{FF2B5EF4-FFF2-40B4-BE49-F238E27FC236}">
                  <a16:creationId xmlns:a16="http://schemas.microsoft.com/office/drawing/2014/main" id="{99BE8EA6-A64E-47BC-96CC-DD87D091DE83}"/>
                </a:ext>
              </a:extLst>
            </p:cNvPr>
            <p:cNvSpPr/>
            <p:nvPr/>
          </p:nvSpPr>
          <p:spPr>
            <a:xfrm>
              <a:off x="-584534" y="-54939"/>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Evaluation Protocol and Metrics </a:t>
              </a:r>
            </a:p>
          </p:txBody>
        </p:sp>
        <p:pic>
          <p:nvPicPr>
            <p:cNvPr id="17" name="图片 16">
              <a:extLst>
                <a:ext uri="{FF2B5EF4-FFF2-40B4-BE49-F238E27FC236}">
                  <a16:creationId xmlns:a16="http://schemas.microsoft.com/office/drawing/2014/main" id="{C59218B4-C975-45BC-AB8E-3A77D95B9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22" y="1038486"/>
              <a:ext cx="8264386" cy="3662886"/>
            </a:xfrm>
            <a:prstGeom prst="rect">
              <a:avLst/>
            </a:prstGeom>
          </p:spPr>
        </p:pic>
      </p:grpSp>
    </p:spTree>
    <p:extLst>
      <p:ext uri="{BB962C8B-B14F-4D97-AF65-F5344CB8AC3E}">
        <p14:creationId xmlns:p14="http://schemas.microsoft.com/office/powerpoint/2010/main" val="1842777838"/>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600" y="6356350"/>
            <a:ext cx="2743200" cy="365125"/>
          </a:xfrm>
        </p:spPr>
        <p:txBody>
          <a:bodyPr/>
          <a:lstStyle/>
          <a:p>
            <a:fld id="{8E889EA0-3BBB-43E1-B07E-81D9D5173D99}" type="slidenum">
              <a:rPr lang="zh-CN" altLang="en-US" smtClean="0"/>
              <a:t>23</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841167" y="1307892"/>
            <a:ext cx="65" cy="276999"/>
          </a:xfrm>
          <a:prstGeom prst="rect">
            <a:avLst/>
          </a:prstGeom>
          <a:noFill/>
        </p:spPr>
        <p:txBody>
          <a:bodyPr wrap="none" lIns="0" tIns="0" rIns="0" bIns="0" rtlCol="0">
            <a:spAutoFit/>
          </a:bodyPr>
          <a:lstStyle/>
          <a:p>
            <a:endParaRPr lang="zh-CN" altLang="en-US" dirty="0"/>
          </a:p>
        </p:txBody>
      </p:sp>
      <p:grpSp>
        <p:nvGrpSpPr>
          <p:cNvPr id="9" name="组合 8">
            <a:extLst>
              <a:ext uri="{FF2B5EF4-FFF2-40B4-BE49-F238E27FC236}">
                <a16:creationId xmlns:a16="http://schemas.microsoft.com/office/drawing/2014/main" id="{8D6B01FD-FB31-4987-A60C-EBBB52BF325E}"/>
              </a:ext>
            </a:extLst>
          </p:cNvPr>
          <p:cNvGrpSpPr/>
          <p:nvPr/>
        </p:nvGrpSpPr>
        <p:grpSpPr>
          <a:xfrm>
            <a:off x="202367" y="823042"/>
            <a:ext cx="7615003" cy="1523695"/>
            <a:chOff x="0" y="2486950"/>
            <a:chExt cx="7615003" cy="1523695"/>
          </a:xfrm>
        </p:grpSpPr>
        <p:pic>
          <p:nvPicPr>
            <p:cNvPr id="4" name="图形 3" descr="清单 RTL">
              <a:extLst>
                <a:ext uri="{FF2B5EF4-FFF2-40B4-BE49-F238E27FC236}">
                  <a16:creationId xmlns:a16="http://schemas.microsoft.com/office/drawing/2014/main" id="{E147E90A-E42C-483F-9AFC-1EA89CF45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868423"/>
              <a:ext cx="760751" cy="760751"/>
            </a:xfrm>
            <a:prstGeom prst="rect">
              <a:avLst/>
            </a:prstGeom>
          </p:spPr>
        </p:pic>
        <p:sp>
          <p:nvSpPr>
            <p:cNvPr id="5" name="矩形 4">
              <a:extLst>
                <a:ext uri="{FF2B5EF4-FFF2-40B4-BE49-F238E27FC236}">
                  <a16:creationId xmlns:a16="http://schemas.microsoft.com/office/drawing/2014/main" id="{68489D1A-A512-44C0-AD7F-5DEFFE6ACCAA}"/>
                </a:ext>
              </a:extLst>
            </p:cNvPr>
            <p:cNvSpPr/>
            <p:nvPr/>
          </p:nvSpPr>
          <p:spPr>
            <a:xfrm>
              <a:off x="695794" y="2868423"/>
              <a:ext cx="2587053" cy="76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rPr>
                <a:t>nDCG</a:t>
              </a:r>
              <a:endParaRPr lang="zh-CN" altLang="en-US" sz="2800" b="1" dirty="0">
                <a:solidFill>
                  <a:schemeClr val="bg1"/>
                </a:solidFill>
              </a:endParaRPr>
            </a:p>
          </p:txBody>
        </p:sp>
        <p:sp>
          <p:nvSpPr>
            <p:cNvPr id="8" name="箭头: 右 7">
              <a:extLst>
                <a:ext uri="{FF2B5EF4-FFF2-40B4-BE49-F238E27FC236}">
                  <a16:creationId xmlns:a16="http://schemas.microsoft.com/office/drawing/2014/main" id="{FC733FDC-E04B-4045-9029-5840F0458D43}"/>
                </a:ext>
              </a:extLst>
            </p:cNvPr>
            <p:cNvSpPr/>
            <p:nvPr/>
          </p:nvSpPr>
          <p:spPr>
            <a:xfrm>
              <a:off x="3417757" y="2486950"/>
              <a:ext cx="4197246" cy="1523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推荐的准确性</a:t>
              </a:r>
            </a:p>
          </p:txBody>
        </p:sp>
      </p:grpSp>
      <p:grpSp>
        <p:nvGrpSpPr>
          <p:cNvPr id="38" name="组合 37">
            <a:extLst>
              <a:ext uri="{FF2B5EF4-FFF2-40B4-BE49-F238E27FC236}">
                <a16:creationId xmlns:a16="http://schemas.microsoft.com/office/drawing/2014/main" id="{CD3984BA-4D6D-406F-9CEE-76EE7C1E5736}"/>
              </a:ext>
            </a:extLst>
          </p:cNvPr>
          <p:cNvGrpSpPr/>
          <p:nvPr/>
        </p:nvGrpSpPr>
        <p:grpSpPr>
          <a:xfrm>
            <a:off x="202367" y="2245156"/>
            <a:ext cx="7615003" cy="1523695"/>
            <a:chOff x="0" y="2486950"/>
            <a:chExt cx="7615003" cy="1523695"/>
          </a:xfrm>
        </p:grpSpPr>
        <p:pic>
          <p:nvPicPr>
            <p:cNvPr id="39" name="图形 38" descr="清单 RTL">
              <a:extLst>
                <a:ext uri="{FF2B5EF4-FFF2-40B4-BE49-F238E27FC236}">
                  <a16:creationId xmlns:a16="http://schemas.microsoft.com/office/drawing/2014/main" id="{C8B62686-656A-4054-89A4-7F258C862E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868423"/>
              <a:ext cx="760751" cy="760751"/>
            </a:xfrm>
            <a:prstGeom prst="rect">
              <a:avLst/>
            </a:prstGeom>
          </p:spPr>
        </p:pic>
        <p:sp>
          <p:nvSpPr>
            <p:cNvPr id="40" name="矩形 39">
              <a:extLst>
                <a:ext uri="{FF2B5EF4-FFF2-40B4-BE49-F238E27FC236}">
                  <a16:creationId xmlns:a16="http://schemas.microsoft.com/office/drawing/2014/main" id="{90E3B26F-28C0-4DCC-BEA9-399CDEC94D96}"/>
                </a:ext>
              </a:extLst>
            </p:cNvPr>
            <p:cNvSpPr/>
            <p:nvPr/>
          </p:nvSpPr>
          <p:spPr>
            <a:xfrm>
              <a:off x="695794" y="2868423"/>
              <a:ext cx="2587053" cy="76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Item Coverage</a:t>
              </a:r>
            </a:p>
            <a:p>
              <a:pPr algn="ctr"/>
              <a:r>
                <a:rPr lang="en-US" altLang="zh-CN" sz="2400" b="1" dirty="0" err="1"/>
                <a:t>GiniIndex</a:t>
              </a:r>
              <a:endParaRPr lang="zh-CN" altLang="en-US" sz="4400" b="1" dirty="0">
                <a:solidFill>
                  <a:schemeClr val="bg1"/>
                </a:solidFill>
              </a:endParaRPr>
            </a:p>
          </p:txBody>
        </p:sp>
        <p:sp>
          <p:nvSpPr>
            <p:cNvPr id="41" name="箭头: 右 40">
              <a:extLst>
                <a:ext uri="{FF2B5EF4-FFF2-40B4-BE49-F238E27FC236}">
                  <a16:creationId xmlns:a16="http://schemas.microsoft.com/office/drawing/2014/main" id="{1EA0B9EF-3FC7-4115-9BE5-C1DD4BCB0A2C}"/>
                </a:ext>
              </a:extLst>
            </p:cNvPr>
            <p:cNvSpPr/>
            <p:nvPr/>
          </p:nvSpPr>
          <p:spPr>
            <a:xfrm>
              <a:off x="3417757" y="2486950"/>
              <a:ext cx="4197246" cy="1523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推荐的多样性</a:t>
              </a:r>
            </a:p>
          </p:txBody>
        </p:sp>
      </p:grpSp>
      <p:grpSp>
        <p:nvGrpSpPr>
          <p:cNvPr id="42" name="组合 41">
            <a:extLst>
              <a:ext uri="{FF2B5EF4-FFF2-40B4-BE49-F238E27FC236}">
                <a16:creationId xmlns:a16="http://schemas.microsoft.com/office/drawing/2014/main" id="{79EAC39F-120F-4961-8E06-496B9E9D9B39}"/>
              </a:ext>
            </a:extLst>
          </p:cNvPr>
          <p:cNvGrpSpPr/>
          <p:nvPr/>
        </p:nvGrpSpPr>
        <p:grpSpPr>
          <a:xfrm>
            <a:off x="202367" y="3564592"/>
            <a:ext cx="7615003" cy="1523695"/>
            <a:chOff x="0" y="2486950"/>
            <a:chExt cx="7615003" cy="1523695"/>
          </a:xfrm>
        </p:grpSpPr>
        <p:pic>
          <p:nvPicPr>
            <p:cNvPr id="43" name="图形 42" descr="清单 RTL">
              <a:extLst>
                <a:ext uri="{FF2B5EF4-FFF2-40B4-BE49-F238E27FC236}">
                  <a16:creationId xmlns:a16="http://schemas.microsoft.com/office/drawing/2014/main" id="{24196F23-24E6-4A36-8800-A107DCD3CD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868423"/>
              <a:ext cx="760751" cy="760751"/>
            </a:xfrm>
            <a:prstGeom prst="rect">
              <a:avLst/>
            </a:prstGeom>
          </p:spPr>
        </p:pic>
        <p:sp>
          <p:nvSpPr>
            <p:cNvPr id="44" name="矩形 43">
              <a:extLst>
                <a:ext uri="{FF2B5EF4-FFF2-40B4-BE49-F238E27FC236}">
                  <a16:creationId xmlns:a16="http://schemas.microsoft.com/office/drawing/2014/main" id="{A8DBD01F-FF77-448F-AAF8-62B820680D4C}"/>
                </a:ext>
              </a:extLst>
            </p:cNvPr>
            <p:cNvSpPr/>
            <p:nvPr/>
          </p:nvSpPr>
          <p:spPr>
            <a:xfrm>
              <a:off x="695794" y="2868423"/>
              <a:ext cx="2587053" cy="76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ACLT, </a:t>
              </a:r>
              <a:r>
                <a:rPr lang="en-US" altLang="zh-CN" sz="2400" b="1" dirty="0" err="1"/>
                <a:t>PopREO,PopRSP</a:t>
              </a:r>
              <a:r>
                <a:rPr lang="en-US" altLang="zh-CN" sz="2400" b="1" dirty="0"/>
                <a:t> </a:t>
              </a:r>
              <a:endParaRPr lang="zh-CN" altLang="en-US" sz="3600" b="1" dirty="0">
                <a:solidFill>
                  <a:schemeClr val="bg1"/>
                </a:solidFill>
              </a:endParaRPr>
            </a:p>
          </p:txBody>
        </p:sp>
        <p:sp>
          <p:nvSpPr>
            <p:cNvPr id="45" name="箭头: 右 44">
              <a:extLst>
                <a:ext uri="{FF2B5EF4-FFF2-40B4-BE49-F238E27FC236}">
                  <a16:creationId xmlns:a16="http://schemas.microsoft.com/office/drawing/2014/main" id="{DD449CCE-69E3-419C-BBF9-41F3A12451DE}"/>
                </a:ext>
              </a:extLst>
            </p:cNvPr>
            <p:cNvSpPr/>
            <p:nvPr/>
          </p:nvSpPr>
          <p:spPr>
            <a:xfrm>
              <a:off x="3417757" y="2486950"/>
              <a:ext cx="4197246" cy="1523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推荐是否平均</a:t>
              </a:r>
            </a:p>
          </p:txBody>
        </p:sp>
      </p:grpSp>
    </p:spTree>
    <p:extLst>
      <p:ext uri="{BB962C8B-B14F-4D97-AF65-F5344CB8AC3E}">
        <p14:creationId xmlns:p14="http://schemas.microsoft.com/office/powerpoint/2010/main" val="2222949537"/>
      </p:ext>
    </p:extLst>
  </p:cSld>
  <p:clrMapOvr>
    <a:masterClrMapping/>
  </p:clrMapOvr>
  <p:transition spd="slow" advTm="2032">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1884916-12CF-46F0-8604-1C697F2F7E68}"/>
              </a:ext>
            </a:extLst>
          </p:cNvPr>
          <p:cNvSpPr>
            <a:spLocks noGrp="1"/>
          </p:cNvSpPr>
          <p:nvPr>
            <p:ph type="sldNum" sz="quarter" idx="12"/>
          </p:nvPr>
        </p:nvSpPr>
        <p:spPr/>
        <p:txBody>
          <a:bodyPr/>
          <a:lstStyle/>
          <a:p>
            <a:fld id="{8E889EA0-3BBB-43E1-B07E-81D9D5173D99}" type="slidenum">
              <a:rPr lang="zh-CN" altLang="en-US" smtClean="0"/>
              <a:t>24</a:t>
            </a:fld>
            <a:endParaRPr lang="zh-CN" altLang="en-US"/>
          </a:p>
        </p:txBody>
      </p:sp>
      <p:pic>
        <p:nvPicPr>
          <p:cNvPr id="3" name="图片 2">
            <a:extLst>
              <a:ext uri="{FF2B5EF4-FFF2-40B4-BE49-F238E27FC236}">
                <a16:creationId xmlns:a16="http://schemas.microsoft.com/office/drawing/2014/main" id="{59EC4287-6605-4B7A-B9B7-190AE4502415}"/>
              </a:ext>
            </a:extLst>
          </p:cNvPr>
          <p:cNvPicPr>
            <a:picLocks noChangeAspect="1"/>
          </p:cNvPicPr>
          <p:nvPr/>
        </p:nvPicPr>
        <p:blipFill>
          <a:blip r:embed="rId3"/>
          <a:stretch>
            <a:fillRect/>
          </a:stretch>
        </p:blipFill>
        <p:spPr>
          <a:xfrm>
            <a:off x="0" y="0"/>
            <a:ext cx="8207115" cy="2252298"/>
          </a:xfrm>
          <a:prstGeom prst="rect">
            <a:avLst/>
          </a:prstGeom>
        </p:spPr>
      </p:pic>
      <p:pic>
        <p:nvPicPr>
          <p:cNvPr id="4" name="图片 3">
            <a:extLst>
              <a:ext uri="{FF2B5EF4-FFF2-40B4-BE49-F238E27FC236}">
                <a16:creationId xmlns:a16="http://schemas.microsoft.com/office/drawing/2014/main" id="{0377DFEC-33B9-423D-BB60-8FAF78E4C9BE}"/>
              </a:ext>
            </a:extLst>
          </p:cNvPr>
          <p:cNvPicPr>
            <a:picLocks noChangeAspect="1"/>
          </p:cNvPicPr>
          <p:nvPr/>
        </p:nvPicPr>
        <p:blipFill>
          <a:blip r:embed="rId4"/>
          <a:stretch>
            <a:fillRect/>
          </a:stretch>
        </p:blipFill>
        <p:spPr>
          <a:xfrm>
            <a:off x="0" y="2252298"/>
            <a:ext cx="10633022" cy="4537691"/>
          </a:xfrm>
          <a:prstGeom prst="rect">
            <a:avLst/>
          </a:prstGeom>
        </p:spPr>
      </p:pic>
    </p:spTree>
    <p:extLst>
      <p:ext uri="{BB962C8B-B14F-4D97-AF65-F5344CB8AC3E}">
        <p14:creationId xmlns:p14="http://schemas.microsoft.com/office/powerpoint/2010/main" val="607226367"/>
      </p:ext>
    </p:extLst>
  </p:cSld>
  <p:clrMapOvr>
    <a:masterClrMapping/>
  </p:clrMapOvr>
  <p:transition spd="slow" advTm="2032">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25</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6ABA1233-8647-4CFA-8941-6A2C0B00D83A}"/>
              </a:ext>
            </a:extLst>
          </p:cNvPr>
          <p:cNvPicPr>
            <a:picLocks noChangeAspect="1"/>
          </p:cNvPicPr>
          <p:nvPr/>
        </p:nvPicPr>
        <p:blipFill>
          <a:blip r:embed="rId3"/>
          <a:stretch>
            <a:fillRect/>
          </a:stretch>
        </p:blipFill>
        <p:spPr>
          <a:xfrm>
            <a:off x="-10385" y="1711032"/>
            <a:ext cx="12192000" cy="3263814"/>
          </a:xfrm>
          <a:prstGeom prst="rect">
            <a:avLst/>
          </a:prstGeom>
        </p:spPr>
      </p:pic>
      <p:sp>
        <p:nvSpPr>
          <p:cNvPr id="5" name="文本框 4">
            <a:extLst>
              <a:ext uri="{FF2B5EF4-FFF2-40B4-BE49-F238E27FC236}">
                <a16:creationId xmlns:a16="http://schemas.microsoft.com/office/drawing/2014/main" id="{6B9BE792-A85E-4BE8-A78F-A721A0294C4F}"/>
              </a:ext>
            </a:extLst>
          </p:cNvPr>
          <p:cNvSpPr txBox="1"/>
          <p:nvPr/>
        </p:nvSpPr>
        <p:spPr>
          <a:xfrm flipH="1">
            <a:off x="136088" y="191214"/>
            <a:ext cx="5248376"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DISCUSSION</a:t>
            </a:r>
          </a:p>
          <a:p>
            <a:endParaRPr lang="zh-CN" altLang="en-US" dirty="0"/>
          </a:p>
        </p:txBody>
      </p:sp>
      <p:sp>
        <p:nvSpPr>
          <p:cNvPr id="7" name="矩形 6">
            <a:extLst>
              <a:ext uri="{FF2B5EF4-FFF2-40B4-BE49-F238E27FC236}">
                <a16:creationId xmlns:a16="http://schemas.microsoft.com/office/drawing/2014/main" id="{81472A95-D325-4F64-B996-5CCD883BF9D0}"/>
              </a:ext>
            </a:extLst>
          </p:cNvPr>
          <p:cNvSpPr/>
          <p:nvPr/>
        </p:nvSpPr>
        <p:spPr>
          <a:xfrm>
            <a:off x="136088" y="103760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Accuracy and Diversity</a:t>
            </a:r>
          </a:p>
        </p:txBody>
      </p:sp>
      <p:sp>
        <p:nvSpPr>
          <p:cNvPr id="9" name="矩形 8">
            <a:extLst>
              <a:ext uri="{FF2B5EF4-FFF2-40B4-BE49-F238E27FC236}">
                <a16:creationId xmlns:a16="http://schemas.microsoft.com/office/drawing/2014/main" id="{4A7628D5-8FFC-4FB9-B410-1DECA869DEEB}"/>
              </a:ext>
            </a:extLst>
          </p:cNvPr>
          <p:cNvSpPr/>
          <p:nvPr/>
        </p:nvSpPr>
        <p:spPr>
          <a:xfrm>
            <a:off x="1495740" y="4353997"/>
            <a:ext cx="1653187" cy="278559"/>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E459787-1482-41DC-AE2B-8C1063D4A307}"/>
              </a:ext>
            </a:extLst>
          </p:cNvPr>
          <p:cNvSpPr/>
          <p:nvPr/>
        </p:nvSpPr>
        <p:spPr>
          <a:xfrm>
            <a:off x="2398029" y="4353997"/>
            <a:ext cx="799343" cy="502618"/>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A2E58093-A6E4-49FB-966E-3CA7A571A111}"/>
              </a:ext>
            </a:extLst>
          </p:cNvPr>
          <p:cNvGrpSpPr/>
          <p:nvPr/>
        </p:nvGrpSpPr>
        <p:grpSpPr>
          <a:xfrm>
            <a:off x="181669" y="3754490"/>
            <a:ext cx="11807892" cy="1091542"/>
            <a:chOff x="181669" y="3754490"/>
            <a:chExt cx="11807892" cy="1091542"/>
          </a:xfrm>
        </p:grpSpPr>
        <p:sp>
          <p:nvSpPr>
            <p:cNvPr id="28" name="流程图: 过程 27">
              <a:extLst>
                <a:ext uri="{FF2B5EF4-FFF2-40B4-BE49-F238E27FC236}">
                  <a16:creationId xmlns:a16="http://schemas.microsoft.com/office/drawing/2014/main" id="{7533EFF1-B298-40B0-B194-9AA1332AE39F}"/>
                </a:ext>
              </a:extLst>
            </p:cNvPr>
            <p:cNvSpPr/>
            <p:nvPr/>
          </p:nvSpPr>
          <p:spPr>
            <a:xfrm>
              <a:off x="181669" y="3754490"/>
              <a:ext cx="11807892" cy="215213"/>
            </a:xfrm>
            <a:prstGeom prst="flowChartProcess">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29" name="流程图: 过程 28">
              <a:extLst>
                <a:ext uri="{FF2B5EF4-FFF2-40B4-BE49-F238E27FC236}">
                  <a16:creationId xmlns:a16="http://schemas.microsoft.com/office/drawing/2014/main" id="{D907AD43-00B2-4F05-A4DD-176BEF2CEE9C}"/>
                </a:ext>
              </a:extLst>
            </p:cNvPr>
            <p:cNvSpPr/>
            <p:nvPr/>
          </p:nvSpPr>
          <p:spPr>
            <a:xfrm>
              <a:off x="181669" y="4630819"/>
              <a:ext cx="11807892" cy="215213"/>
            </a:xfrm>
            <a:prstGeom prst="flowChartProcess">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1829D721-59D2-4AC7-B81B-C95BF996319F}"/>
              </a:ext>
            </a:extLst>
          </p:cNvPr>
          <p:cNvSpPr/>
          <p:nvPr/>
        </p:nvSpPr>
        <p:spPr>
          <a:xfrm>
            <a:off x="3251161" y="2019830"/>
            <a:ext cx="3463820" cy="295501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8073FCE-54A1-4179-961B-963656BFAE93}"/>
              </a:ext>
            </a:extLst>
          </p:cNvPr>
          <p:cNvSpPr/>
          <p:nvPr/>
        </p:nvSpPr>
        <p:spPr>
          <a:xfrm>
            <a:off x="515607" y="1656314"/>
            <a:ext cx="3535190" cy="461665"/>
          </a:xfrm>
          <a:prstGeom prst="rect">
            <a:avLst/>
          </a:prstGeom>
          <a:noFill/>
        </p:spPr>
        <p:txBody>
          <a:bodyPr wrap="square" lIns="91440" tIns="45720" rIns="91440" bIns="45720">
            <a:spAutoFit/>
          </a:bodyPr>
          <a:lstStyle/>
          <a:p>
            <a:pPr algn="ctr"/>
            <a:r>
              <a:rPr lang="zh-CN" altLang="en-US" sz="2400" b="0" cap="none" spc="0" dirty="0">
                <a:ln w="0"/>
                <a:effectLst>
                  <a:outerShdw blurRad="38100" dist="19050" dir="2700000" algn="tl" rotWithShape="0">
                    <a:schemeClr val="dk1">
                      <a:alpha val="40000"/>
                    </a:schemeClr>
                  </a:outerShdw>
                </a:effectLst>
                <a:highlight>
                  <a:srgbClr val="FFFF00"/>
                </a:highlight>
              </a:rPr>
              <a:t>准确度</a:t>
            </a:r>
          </a:p>
        </p:txBody>
      </p:sp>
      <p:sp>
        <p:nvSpPr>
          <p:cNvPr id="33" name="矩形 32">
            <a:extLst>
              <a:ext uri="{FF2B5EF4-FFF2-40B4-BE49-F238E27FC236}">
                <a16:creationId xmlns:a16="http://schemas.microsoft.com/office/drawing/2014/main" id="{6691392E-4D99-4A7D-8072-91B86C3F00CB}"/>
              </a:ext>
            </a:extLst>
          </p:cNvPr>
          <p:cNvSpPr/>
          <p:nvPr/>
        </p:nvSpPr>
        <p:spPr>
          <a:xfrm>
            <a:off x="2981258" y="1645731"/>
            <a:ext cx="3535190" cy="461665"/>
          </a:xfrm>
          <a:prstGeom prst="rect">
            <a:avLst/>
          </a:prstGeom>
          <a:noFill/>
        </p:spPr>
        <p:txBody>
          <a:bodyPr wrap="squar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highlight>
                  <a:srgbClr val="FFFF00"/>
                </a:highlight>
              </a:rPr>
              <a:t>多样性</a:t>
            </a:r>
            <a:endParaRPr lang="zh-CN" altLang="en-US" sz="2400" b="0" cap="none" spc="0" dirty="0">
              <a:ln w="0"/>
              <a:effectLst>
                <a:outerShdw blurRad="38100" dist="19050" dir="2700000" algn="tl" rotWithShape="0">
                  <a:schemeClr val="dk1">
                    <a:alpha val="40000"/>
                  </a:schemeClr>
                </a:outerShdw>
              </a:effectLst>
              <a:highlight>
                <a:srgbClr val="FFFF00"/>
              </a:highlight>
            </a:endParaRPr>
          </a:p>
        </p:txBody>
      </p:sp>
    </p:spTree>
    <p:extLst>
      <p:ext uri="{BB962C8B-B14F-4D97-AF65-F5344CB8AC3E}">
        <p14:creationId xmlns:p14="http://schemas.microsoft.com/office/powerpoint/2010/main" val="4020577639"/>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heel(1)">
                                      <p:cBhvr>
                                        <p:cTn id="28" dur="2000"/>
                                        <p:tgtEl>
                                          <p:spTgt spid="31"/>
                                        </p:tgtEl>
                                      </p:cBhvr>
                                    </p:animEffect>
                                  </p:childTnLst>
                                </p:cTn>
                              </p:par>
                              <p:par>
                                <p:cTn id="29" presetID="10" presetClass="exit" presetSubtype="0" fill="hold" nodeType="with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26</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5" name="文本框 4">
            <a:extLst>
              <a:ext uri="{FF2B5EF4-FFF2-40B4-BE49-F238E27FC236}">
                <a16:creationId xmlns:a16="http://schemas.microsoft.com/office/drawing/2014/main" id="{6B9BE792-A85E-4BE8-A78F-A721A0294C4F}"/>
              </a:ext>
            </a:extLst>
          </p:cNvPr>
          <p:cNvSpPr txBox="1"/>
          <p:nvPr/>
        </p:nvSpPr>
        <p:spPr>
          <a:xfrm flipH="1">
            <a:off x="136088" y="191214"/>
            <a:ext cx="5248376"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DISCUSSION</a:t>
            </a:r>
          </a:p>
          <a:p>
            <a:endParaRPr lang="zh-CN" altLang="en-US" dirty="0"/>
          </a:p>
        </p:txBody>
      </p:sp>
      <p:sp>
        <p:nvSpPr>
          <p:cNvPr id="7" name="矩形 6">
            <a:extLst>
              <a:ext uri="{FF2B5EF4-FFF2-40B4-BE49-F238E27FC236}">
                <a16:creationId xmlns:a16="http://schemas.microsoft.com/office/drawing/2014/main" id="{81472A95-D325-4F64-B996-5CCD883BF9D0}"/>
              </a:ext>
            </a:extLst>
          </p:cNvPr>
          <p:cNvSpPr/>
          <p:nvPr/>
        </p:nvSpPr>
        <p:spPr>
          <a:xfrm>
            <a:off x="136088" y="103760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Accuracy and Diversity</a:t>
            </a:r>
          </a:p>
        </p:txBody>
      </p:sp>
      <p:pic>
        <p:nvPicPr>
          <p:cNvPr id="4" name="图片 3">
            <a:extLst>
              <a:ext uri="{FF2B5EF4-FFF2-40B4-BE49-F238E27FC236}">
                <a16:creationId xmlns:a16="http://schemas.microsoft.com/office/drawing/2014/main" id="{19205413-BE0C-4EEE-BD03-2CB88F98862E}"/>
              </a:ext>
            </a:extLst>
          </p:cNvPr>
          <p:cNvPicPr>
            <a:picLocks noChangeAspect="1"/>
          </p:cNvPicPr>
          <p:nvPr/>
        </p:nvPicPr>
        <p:blipFill>
          <a:blip r:embed="rId3"/>
          <a:stretch>
            <a:fillRect/>
          </a:stretch>
        </p:blipFill>
        <p:spPr>
          <a:xfrm>
            <a:off x="0" y="2014260"/>
            <a:ext cx="12192000" cy="3254007"/>
          </a:xfrm>
          <a:prstGeom prst="rect">
            <a:avLst/>
          </a:prstGeom>
        </p:spPr>
      </p:pic>
      <p:sp>
        <p:nvSpPr>
          <p:cNvPr id="9" name="流程图: 过程 8">
            <a:extLst>
              <a:ext uri="{FF2B5EF4-FFF2-40B4-BE49-F238E27FC236}">
                <a16:creationId xmlns:a16="http://schemas.microsoft.com/office/drawing/2014/main" id="{BE832962-E00F-41C3-8A2A-17FD27C9135F}"/>
              </a:ext>
            </a:extLst>
          </p:cNvPr>
          <p:cNvSpPr/>
          <p:nvPr/>
        </p:nvSpPr>
        <p:spPr>
          <a:xfrm>
            <a:off x="78723" y="4905060"/>
            <a:ext cx="3161039" cy="314892"/>
          </a:xfrm>
          <a:prstGeom prst="flowChartProcess">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280590"/>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27</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5" name="文本框 4">
            <a:extLst>
              <a:ext uri="{FF2B5EF4-FFF2-40B4-BE49-F238E27FC236}">
                <a16:creationId xmlns:a16="http://schemas.microsoft.com/office/drawing/2014/main" id="{6B9BE792-A85E-4BE8-A78F-A721A0294C4F}"/>
              </a:ext>
            </a:extLst>
          </p:cNvPr>
          <p:cNvSpPr txBox="1"/>
          <p:nvPr/>
        </p:nvSpPr>
        <p:spPr>
          <a:xfrm flipH="1">
            <a:off x="136088" y="191214"/>
            <a:ext cx="5248376"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DISCUSSION</a:t>
            </a:r>
          </a:p>
          <a:p>
            <a:endParaRPr lang="zh-CN" altLang="en-US" dirty="0"/>
          </a:p>
        </p:txBody>
      </p:sp>
      <p:sp>
        <p:nvSpPr>
          <p:cNvPr id="7" name="矩形 6">
            <a:extLst>
              <a:ext uri="{FF2B5EF4-FFF2-40B4-BE49-F238E27FC236}">
                <a16:creationId xmlns:a16="http://schemas.microsoft.com/office/drawing/2014/main" id="{81472A95-D325-4F64-B996-5CCD883BF9D0}"/>
              </a:ext>
            </a:extLst>
          </p:cNvPr>
          <p:cNvSpPr/>
          <p:nvPr/>
        </p:nvSpPr>
        <p:spPr>
          <a:xfrm>
            <a:off x="136088" y="103760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Accuracy and Diversity</a:t>
            </a:r>
          </a:p>
        </p:txBody>
      </p:sp>
      <p:pic>
        <p:nvPicPr>
          <p:cNvPr id="8" name="图片 7">
            <a:extLst>
              <a:ext uri="{FF2B5EF4-FFF2-40B4-BE49-F238E27FC236}">
                <a16:creationId xmlns:a16="http://schemas.microsoft.com/office/drawing/2014/main" id="{B73C8FB9-55FD-4EAD-AB48-06D62E1E0531}"/>
              </a:ext>
            </a:extLst>
          </p:cNvPr>
          <p:cNvPicPr>
            <a:picLocks noChangeAspect="1"/>
          </p:cNvPicPr>
          <p:nvPr/>
        </p:nvPicPr>
        <p:blipFill>
          <a:blip r:embed="rId3"/>
          <a:stretch>
            <a:fillRect/>
          </a:stretch>
        </p:blipFill>
        <p:spPr>
          <a:xfrm>
            <a:off x="0" y="1983312"/>
            <a:ext cx="12192000" cy="3178436"/>
          </a:xfrm>
          <a:prstGeom prst="rect">
            <a:avLst/>
          </a:prstGeom>
        </p:spPr>
      </p:pic>
      <p:sp>
        <p:nvSpPr>
          <p:cNvPr id="9" name="流程图: 过程 8">
            <a:extLst>
              <a:ext uri="{FF2B5EF4-FFF2-40B4-BE49-F238E27FC236}">
                <a16:creationId xmlns:a16="http://schemas.microsoft.com/office/drawing/2014/main" id="{B9A844E4-410E-4D39-9476-C6F0E80B021C}"/>
              </a:ext>
            </a:extLst>
          </p:cNvPr>
          <p:cNvSpPr/>
          <p:nvPr/>
        </p:nvSpPr>
        <p:spPr>
          <a:xfrm>
            <a:off x="3372985" y="4856615"/>
            <a:ext cx="3288142" cy="305133"/>
          </a:xfrm>
          <a:prstGeom prst="flowChartProcess">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7369277"/>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28</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51AF5A3A-BA17-43A5-896C-FA6806EC97F8}"/>
              </a:ext>
            </a:extLst>
          </p:cNvPr>
          <p:cNvPicPr>
            <a:picLocks noChangeAspect="1"/>
          </p:cNvPicPr>
          <p:nvPr/>
        </p:nvPicPr>
        <p:blipFill>
          <a:blip r:embed="rId3"/>
          <a:stretch>
            <a:fillRect/>
          </a:stretch>
        </p:blipFill>
        <p:spPr>
          <a:xfrm>
            <a:off x="0" y="-8031"/>
            <a:ext cx="7201252" cy="6866031"/>
          </a:xfrm>
          <a:prstGeom prst="rect">
            <a:avLst/>
          </a:prstGeom>
        </p:spPr>
      </p:pic>
      <p:sp>
        <p:nvSpPr>
          <p:cNvPr id="10" name="流程图: 过程 9">
            <a:extLst>
              <a:ext uri="{FF2B5EF4-FFF2-40B4-BE49-F238E27FC236}">
                <a16:creationId xmlns:a16="http://schemas.microsoft.com/office/drawing/2014/main" id="{06C1FAA4-BF1F-4005-A5A6-276582FA9C7E}"/>
              </a:ext>
            </a:extLst>
          </p:cNvPr>
          <p:cNvSpPr/>
          <p:nvPr/>
        </p:nvSpPr>
        <p:spPr>
          <a:xfrm>
            <a:off x="5256286" y="5292620"/>
            <a:ext cx="1162421" cy="339115"/>
          </a:xfrm>
          <a:prstGeom prst="flowChartProcess">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2" name="流程图: 过程 11">
            <a:extLst>
              <a:ext uri="{FF2B5EF4-FFF2-40B4-BE49-F238E27FC236}">
                <a16:creationId xmlns:a16="http://schemas.microsoft.com/office/drawing/2014/main" id="{D495F0E5-9461-4E3F-BA0B-2B2B919CEB74}"/>
              </a:ext>
            </a:extLst>
          </p:cNvPr>
          <p:cNvSpPr/>
          <p:nvPr/>
        </p:nvSpPr>
        <p:spPr>
          <a:xfrm>
            <a:off x="3713046" y="3003640"/>
            <a:ext cx="362342" cy="334574"/>
          </a:xfrm>
          <a:prstGeom prst="flowChartProcess">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3" name="流程图: 过程 12">
            <a:extLst>
              <a:ext uri="{FF2B5EF4-FFF2-40B4-BE49-F238E27FC236}">
                <a16:creationId xmlns:a16="http://schemas.microsoft.com/office/drawing/2014/main" id="{0E84F2E6-33F0-481F-BE86-997E6EDA3C9E}"/>
              </a:ext>
            </a:extLst>
          </p:cNvPr>
          <p:cNvSpPr/>
          <p:nvPr/>
        </p:nvSpPr>
        <p:spPr>
          <a:xfrm>
            <a:off x="5754867" y="637859"/>
            <a:ext cx="341134" cy="311865"/>
          </a:xfrm>
          <a:prstGeom prst="flowChartProcess">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4" name="流程图: 过程 13">
            <a:extLst>
              <a:ext uri="{FF2B5EF4-FFF2-40B4-BE49-F238E27FC236}">
                <a16:creationId xmlns:a16="http://schemas.microsoft.com/office/drawing/2014/main" id="{A44252D3-1022-438A-8C52-E3D9EB71825A}"/>
              </a:ext>
            </a:extLst>
          </p:cNvPr>
          <p:cNvSpPr/>
          <p:nvPr/>
        </p:nvSpPr>
        <p:spPr>
          <a:xfrm>
            <a:off x="2438205" y="402699"/>
            <a:ext cx="298939" cy="311865"/>
          </a:xfrm>
          <a:prstGeom prst="flowChartProcess">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3811761268"/>
      </p:ext>
    </p:extLst>
  </p:cSld>
  <p:clrMapOvr>
    <a:masterClrMapping/>
  </p:clrMapOvr>
  <p:transition spd="slow" advTm="2032">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29</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grpSp>
        <p:nvGrpSpPr>
          <p:cNvPr id="8" name="组合 7">
            <a:extLst>
              <a:ext uri="{FF2B5EF4-FFF2-40B4-BE49-F238E27FC236}">
                <a16:creationId xmlns:a16="http://schemas.microsoft.com/office/drawing/2014/main" id="{197A03AE-11A1-4D49-863F-F3C8D33BFEF0}"/>
              </a:ext>
            </a:extLst>
          </p:cNvPr>
          <p:cNvGrpSpPr/>
          <p:nvPr/>
        </p:nvGrpSpPr>
        <p:grpSpPr>
          <a:xfrm>
            <a:off x="0" y="902392"/>
            <a:ext cx="12192000" cy="4415813"/>
            <a:chOff x="0" y="0"/>
            <a:chExt cx="12192000" cy="4415813"/>
          </a:xfrm>
        </p:grpSpPr>
        <p:pic>
          <p:nvPicPr>
            <p:cNvPr id="4" name="图片 3">
              <a:extLst>
                <a:ext uri="{FF2B5EF4-FFF2-40B4-BE49-F238E27FC236}">
                  <a16:creationId xmlns:a16="http://schemas.microsoft.com/office/drawing/2014/main" id="{FF825D35-9C1F-4A1B-A1E7-CA8CCA03C955}"/>
                </a:ext>
              </a:extLst>
            </p:cNvPr>
            <p:cNvPicPr>
              <a:picLocks noChangeAspect="1"/>
            </p:cNvPicPr>
            <p:nvPr/>
          </p:nvPicPr>
          <p:blipFill rotWithShape="1">
            <a:blip r:embed="rId3"/>
            <a:srcRect b="39807"/>
            <a:stretch/>
          </p:blipFill>
          <p:spPr>
            <a:xfrm>
              <a:off x="0" y="0"/>
              <a:ext cx="6224137" cy="3200355"/>
            </a:xfrm>
            <a:prstGeom prst="rect">
              <a:avLst/>
            </a:prstGeom>
          </p:spPr>
        </p:pic>
        <p:pic>
          <p:nvPicPr>
            <p:cNvPr id="5" name="图片 4">
              <a:extLst>
                <a:ext uri="{FF2B5EF4-FFF2-40B4-BE49-F238E27FC236}">
                  <a16:creationId xmlns:a16="http://schemas.microsoft.com/office/drawing/2014/main" id="{1793AD05-B541-40F7-974B-9628AB630B6B}"/>
                </a:ext>
              </a:extLst>
            </p:cNvPr>
            <p:cNvPicPr>
              <a:picLocks noChangeAspect="1"/>
            </p:cNvPicPr>
            <p:nvPr/>
          </p:nvPicPr>
          <p:blipFill>
            <a:blip r:embed="rId4"/>
            <a:stretch>
              <a:fillRect/>
            </a:stretch>
          </p:blipFill>
          <p:spPr>
            <a:xfrm>
              <a:off x="6224137" y="701108"/>
              <a:ext cx="4476160" cy="2426834"/>
            </a:xfrm>
            <a:prstGeom prst="rect">
              <a:avLst/>
            </a:prstGeom>
          </p:spPr>
        </p:pic>
        <p:pic>
          <p:nvPicPr>
            <p:cNvPr id="7" name="图片 6">
              <a:extLst>
                <a:ext uri="{FF2B5EF4-FFF2-40B4-BE49-F238E27FC236}">
                  <a16:creationId xmlns:a16="http://schemas.microsoft.com/office/drawing/2014/main" id="{77BE0CE8-4950-4183-8E5D-01AE2D1E9B39}"/>
                </a:ext>
              </a:extLst>
            </p:cNvPr>
            <p:cNvPicPr>
              <a:picLocks noChangeAspect="1"/>
            </p:cNvPicPr>
            <p:nvPr/>
          </p:nvPicPr>
          <p:blipFill>
            <a:blip r:embed="rId5"/>
            <a:stretch>
              <a:fillRect/>
            </a:stretch>
          </p:blipFill>
          <p:spPr>
            <a:xfrm>
              <a:off x="1877107" y="3127942"/>
              <a:ext cx="10314893" cy="1287871"/>
            </a:xfrm>
            <a:prstGeom prst="rect">
              <a:avLst/>
            </a:prstGeom>
          </p:spPr>
        </p:pic>
      </p:grpSp>
    </p:spTree>
    <p:extLst>
      <p:ext uri="{BB962C8B-B14F-4D97-AF65-F5344CB8AC3E}">
        <p14:creationId xmlns:p14="http://schemas.microsoft.com/office/powerpoint/2010/main" val="386709962"/>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940383" y="6408815"/>
            <a:ext cx="2743200" cy="365125"/>
          </a:xfrm>
        </p:spPr>
        <p:txBody>
          <a:bodyPr/>
          <a:lstStyle/>
          <a:p>
            <a:fld id="{8E889EA0-3BBB-43E1-B07E-81D9D5173D99}" type="slidenum">
              <a:rPr lang="zh-CN" altLang="en-US" smtClean="0"/>
              <a:t>3</a:t>
            </a:fld>
            <a:endParaRPr lang="zh-CN" altLang="en-US" dirty="0"/>
          </a:p>
        </p:txBody>
      </p:sp>
      <p:sp>
        <p:nvSpPr>
          <p:cNvPr id="2" name="文本框 1">
            <a:extLst>
              <a:ext uri="{FF2B5EF4-FFF2-40B4-BE49-F238E27FC236}">
                <a16:creationId xmlns:a16="http://schemas.microsoft.com/office/drawing/2014/main" id="{6FF5FB2B-2AD4-4925-BAD6-C6EBC5F693D4}"/>
              </a:ext>
            </a:extLst>
          </p:cNvPr>
          <p:cNvSpPr txBox="1"/>
          <p:nvPr/>
        </p:nvSpPr>
        <p:spPr>
          <a:xfrm flipH="1">
            <a:off x="590680" y="374650"/>
            <a:ext cx="5244970"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INTRODUCTION</a:t>
            </a:r>
          </a:p>
          <a:p>
            <a:endParaRPr lang="zh-CN" altLang="en-US" dirty="0"/>
          </a:p>
        </p:txBody>
      </p:sp>
      <p:sp>
        <p:nvSpPr>
          <p:cNvPr id="8" name="文本框 7">
            <a:extLst>
              <a:ext uri="{FF2B5EF4-FFF2-40B4-BE49-F238E27FC236}">
                <a16:creationId xmlns:a16="http://schemas.microsoft.com/office/drawing/2014/main" id="{EB09B85B-D1FC-4299-88C1-5D29E9EF5E70}"/>
              </a:ext>
            </a:extLst>
          </p:cNvPr>
          <p:cNvSpPr txBox="1"/>
          <p:nvPr/>
        </p:nvSpPr>
        <p:spPr>
          <a:xfrm>
            <a:off x="0" y="1734978"/>
            <a:ext cx="3867150"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latin typeface="华光黑变_CNKI" panose="02000500000000000000" pitchFamily="2" charset="-122"/>
                <a:ea typeface="华光黑变_CNKI" panose="02000500000000000000" pitchFamily="2" charset="-122"/>
              </a:rPr>
              <a:t>推荐系统的分类</a:t>
            </a:r>
          </a:p>
        </p:txBody>
      </p:sp>
      <p:grpSp>
        <p:nvGrpSpPr>
          <p:cNvPr id="29" name="组合 28">
            <a:extLst>
              <a:ext uri="{FF2B5EF4-FFF2-40B4-BE49-F238E27FC236}">
                <a16:creationId xmlns:a16="http://schemas.microsoft.com/office/drawing/2014/main" id="{365988D0-977D-41B2-B79D-706BC3E3C1FB}"/>
              </a:ext>
            </a:extLst>
          </p:cNvPr>
          <p:cNvGrpSpPr/>
          <p:nvPr/>
        </p:nvGrpSpPr>
        <p:grpSpPr>
          <a:xfrm>
            <a:off x="2514801" y="2510530"/>
            <a:ext cx="6591724" cy="2980988"/>
            <a:chOff x="361950" y="2815062"/>
            <a:chExt cx="6591724" cy="2980988"/>
          </a:xfrm>
        </p:grpSpPr>
        <p:sp>
          <p:nvSpPr>
            <p:cNvPr id="4" name="矩形 3">
              <a:extLst>
                <a:ext uri="{FF2B5EF4-FFF2-40B4-BE49-F238E27FC236}">
                  <a16:creationId xmlns:a16="http://schemas.microsoft.com/office/drawing/2014/main" id="{890E9801-A2BF-4441-818C-75E8BBC0398D}"/>
                </a:ext>
              </a:extLst>
            </p:cNvPr>
            <p:cNvSpPr/>
            <p:nvPr/>
          </p:nvSpPr>
          <p:spPr>
            <a:xfrm>
              <a:off x="361950" y="3867150"/>
              <a:ext cx="2336800"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3200" dirty="0">
                  <a:latin typeface="宋体" panose="02010600030101010101" pitchFamily="2" charset="-122"/>
                  <a:ea typeface="宋体" panose="02010600030101010101" pitchFamily="2" charset="-122"/>
                </a:rPr>
                <a:t>推荐系统</a:t>
              </a:r>
            </a:p>
          </p:txBody>
        </p:sp>
        <p:grpSp>
          <p:nvGrpSpPr>
            <p:cNvPr id="28" name="组合 27">
              <a:extLst>
                <a:ext uri="{FF2B5EF4-FFF2-40B4-BE49-F238E27FC236}">
                  <a16:creationId xmlns:a16="http://schemas.microsoft.com/office/drawing/2014/main" id="{B1A7CE99-70DF-4E69-A345-FB29254D6948}"/>
                </a:ext>
              </a:extLst>
            </p:cNvPr>
            <p:cNvGrpSpPr/>
            <p:nvPr/>
          </p:nvGrpSpPr>
          <p:grpSpPr>
            <a:xfrm>
              <a:off x="2698750" y="2815062"/>
              <a:ext cx="4254924" cy="2980988"/>
              <a:chOff x="2698750" y="2815062"/>
              <a:chExt cx="4254924" cy="2980988"/>
            </a:xfrm>
          </p:grpSpPr>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p:spPr>
            <p:style>
              <a:lnRef idx="0">
                <a:schemeClr val="accent5"/>
              </a:lnRef>
              <a:fillRef idx="3">
                <a:schemeClr val="accent5"/>
              </a:fillRef>
              <a:effectRef idx="3">
                <a:schemeClr val="accent5"/>
              </a:effectRef>
              <a:fontRef idx="minor">
                <a:schemeClr val="lt1"/>
              </a:fontRef>
            </p:style>
            <p:txBody>
              <a:bodyPr wrap="none" lIns="0" tIns="0" rIns="0" bIns="0" rtlCol="0">
                <a:spAutoFit/>
              </a:bodyPr>
              <a:lstStyle/>
              <a:p>
                <a:endParaRPr lang="zh-CN" altLang="en-US" dirty="0"/>
              </a:p>
            </p:txBody>
          </p:sp>
          <p:sp>
            <p:nvSpPr>
              <p:cNvPr id="5" name="流程图: 过程 4">
                <a:extLst>
                  <a:ext uri="{FF2B5EF4-FFF2-40B4-BE49-F238E27FC236}">
                    <a16:creationId xmlns:a16="http://schemas.microsoft.com/office/drawing/2014/main" id="{4C7DCF39-6989-4FC9-9841-27058939AEAC}"/>
                  </a:ext>
                </a:extLst>
              </p:cNvPr>
              <p:cNvSpPr/>
              <p:nvPr/>
            </p:nvSpPr>
            <p:spPr>
              <a:xfrm>
                <a:off x="3136695" y="2815062"/>
                <a:ext cx="3816979" cy="760529"/>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基于内容的推荐算法</a:t>
                </a:r>
              </a:p>
            </p:txBody>
          </p:sp>
          <p:sp>
            <p:nvSpPr>
              <p:cNvPr id="9" name="流程图: 过程 8">
                <a:extLst>
                  <a:ext uri="{FF2B5EF4-FFF2-40B4-BE49-F238E27FC236}">
                    <a16:creationId xmlns:a16="http://schemas.microsoft.com/office/drawing/2014/main" id="{441311FF-A64D-4A02-952D-A7F9995438AF}"/>
                  </a:ext>
                </a:extLst>
              </p:cNvPr>
              <p:cNvSpPr/>
              <p:nvPr/>
            </p:nvSpPr>
            <p:spPr>
              <a:xfrm>
                <a:off x="3136896" y="3929720"/>
                <a:ext cx="3816777" cy="760529"/>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基于协同过滤的推荐算法</a:t>
                </a:r>
              </a:p>
            </p:txBody>
          </p:sp>
          <p:sp>
            <p:nvSpPr>
              <p:cNvPr id="10" name="流程图: 过程 9">
                <a:extLst>
                  <a:ext uri="{FF2B5EF4-FFF2-40B4-BE49-F238E27FC236}">
                    <a16:creationId xmlns:a16="http://schemas.microsoft.com/office/drawing/2014/main" id="{FF56CFFD-9C8F-49DE-9FE6-872D21530B8F}"/>
                  </a:ext>
                </a:extLst>
              </p:cNvPr>
              <p:cNvSpPr/>
              <p:nvPr/>
            </p:nvSpPr>
            <p:spPr>
              <a:xfrm>
                <a:off x="3136898" y="5035521"/>
                <a:ext cx="3816775" cy="760529"/>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混合推荐算法</a:t>
                </a:r>
              </a:p>
            </p:txBody>
          </p:sp>
          <p:cxnSp>
            <p:nvCxnSpPr>
              <p:cNvPr id="12" name="直接箭头连接符 11">
                <a:extLst>
                  <a:ext uri="{FF2B5EF4-FFF2-40B4-BE49-F238E27FC236}">
                    <a16:creationId xmlns:a16="http://schemas.microsoft.com/office/drawing/2014/main" id="{DED4468F-C507-4E9E-9199-2C56D7DFA868}"/>
                  </a:ext>
                </a:extLst>
              </p:cNvPr>
              <p:cNvCxnSpPr>
                <a:cxnSpLocks/>
                <a:stCxn id="4" idx="3"/>
                <a:endCxn id="5" idx="1"/>
              </p:cNvCxnSpPr>
              <p:nvPr/>
            </p:nvCxnSpPr>
            <p:spPr>
              <a:xfrm flipV="1">
                <a:off x="2698750" y="3195327"/>
                <a:ext cx="437945" cy="11290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840F7D0-E10F-435E-909B-BF790D80CAFD}"/>
                  </a:ext>
                </a:extLst>
              </p:cNvPr>
              <p:cNvCxnSpPr>
                <a:cxnSpLocks/>
                <a:stCxn id="4" idx="3"/>
                <a:endCxn id="9" idx="1"/>
              </p:cNvCxnSpPr>
              <p:nvPr/>
            </p:nvCxnSpPr>
            <p:spPr>
              <a:xfrm flipV="1">
                <a:off x="2698750" y="4309985"/>
                <a:ext cx="438146" cy="143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0C1C6F3-2BD6-446A-90A3-A209CEE97DBA}"/>
                  </a:ext>
                </a:extLst>
              </p:cNvPr>
              <p:cNvCxnSpPr>
                <a:cxnSpLocks/>
                <a:stCxn id="4" idx="3"/>
                <a:endCxn id="10" idx="1"/>
              </p:cNvCxnSpPr>
              <p:nvPr/>
            </p:nvCxnSpPr>
            <p:spPr>
              <a:xfrm>
                <a:off x="2698750" y="4324350"/>
                <a:ext cx="438148" cy="10914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49163875"/>
      </p:ext>
    </p:extLst>
  </p:cSld>
  <p:clrMapOvr>
    <a:masterClrMapping/>
  </p:clrMapOvr>
  <p:transition spd="slow" advTm="2032">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30</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4" name="图片 3">
            <a:extLst>
              <a:ext uri="{FF2B5EF4-FFF2-40B4-BE49-F238E27FC236}">
                <a16:creationId xmlns:a16="http://schemas.microsoft.com/office/drawing/2014/main" id="{F2B53108-DC2A-404D-B9B5-D4440A18946E}"/>
              </a:ext>
            </a:extLst>
          </p:cNvPr>
          <p:cNvPicPr>
            <a:picLocks noChangeAspect="1"/>
          </p:cNvPicPr>
          <p:nvPr/>
        </p:nvPicPr>
        <p:blipFill>
          <a:blip r:embed="rId3"/>
          <a:stretch>
            <a:fillRect/>
          </a:stretch>
        </p:blipFill>
        <p:spPr>
          <a:xfrm>
            <a:off x="5612306" y="1321211"/>
            <a:ext cx="6353175" cy="2877343"/>
          </a:xfrm>
          <a:prstGeom prst="rect">
            <a:avLst/>
          </a:prstGeom>
        </p:spPr>
      </p:pic>
      <p:grpSp>
        <p:nvGrpSpPr>
          <p:cNvPr id="7" name="组合 6">
            <a:extLst>
              <a:ext uri="{FF2B5EF4-FFF2-40B4-BE49-F238E27FC236}">
                <a16:creationId xmlns:a16="http://schemas.microsoft.com/office/drawing/2014/main" id="{8A91F527-D093-42D9-ACEC-EBFB01DD54C1}"/>
              </a:ext>
            </a:extLst>
          </p:cNvPr>
          <p:cNvGrpSpPr/>
          <p:nvPr/>
        </p:nvGrpSpPr>
        <p:grpSpPr>
          <a:xfrm>
            <a:off x="0" y="0"/>
            <a:ext cx="12126618" cy="6253189"/>
            <a:chOff x="0" y="0"/>
            <a:chExt cx="12126618" cy="6253189"/>
          </a:xfrm>
        </p:grpSpPr>
        <p:pic>
          <p:nvPicPr>
            <p:cNvPr id="2" name="图片 1">
              <a:extLst>
                <a:ext uri="{FF2B5EF4-FFF2-40B4-BE49-F238E27FC236}">
                  <a16:creationId xmlns:a16="http://schemas.microsoft.com/office/drawing/2014/main" id="{82C32BCB-8D59-4E65-9BE0-521F5DC1153E}"/>
                </a:ext>
              </a:extLst>
            </p:cNvPr>
            <p:cNvPicPr>
              <a:picLocks noChangeAspect="1"/>
            </p:cNvPicPr>
            <p:nvPr/>
          </p:nvPicPr>
          <p:blipFill>
            <a:blip r:embed="rId4"/>
            <a:stretch>
              <a:fillRect/>
            </a:stretch>
          </p:blipFill>
          <p:spPr>
            <a:xfrm>
              <a:off x="0" y="0"/>
              <a:ext cx="5612306" cy="6253189"/>
            </a:xfrm>
            <a:prstGeom prst="rect">
              <a:avLst/>
            </a:prstGeom>
          </p:spPr>
        </p:pic>
        <p:pic>
          <p:nvPicPr>
            <p:cNvPr id="5" name="图片 4">
              <a:extLst>
                <a:ext uri="{FF2B5EF4-FFF2-40B4-BE49-F238E27FC236}">
                  <a16:creationId xmlns:a16="http://schemas.microsoft.com/office/drawing/2014/main" id="{15B1E747-FD92-48B4-8CEB-9D209F23F13A}"/>
                </a:ext>
              </a:extLst>
            </p:cNvPr>
            <p:cNvPicPr>
              <a:picLocks noChangeAspect="1"/>
            </p:cNvPicPr>
            <p:nvPr/>
          </p:nvPicPr>
          <p:blipFill>
            <a:blip r:embed="rId5"/>
            <a:stretch>
              <a:fillRect/>
            </a:stretch>
          </p:blipFill>
          <p:spPr>
            <a:xfrm>
              <a:off x="5563893" y="5519764"/>
              <a:ext cx="6562725" cy="733425"/>
            </a:xfrm>
            <a:prstGeom prst="rect">
              <a:avLst/>
            </a:prstGeom>
          </p:spPr>
        </p:pic>
      </p:grpSp>
    </p:spTree>
    <p:extLst>
      <p:ext uri="{BB962C8B-B14F-4D97-AF65-F5344CB8AC3E}">
        <p14:creationId xmlns:p14="http://schemas.microsoft.com/office/powerpoint/2010/main" val="4063889207"/>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31</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7" name="文本框 6">
            <a:extLst>
              <a:ext uri="{FF2B5EF4-FFF2-40B4-BE49-F238E27FC236}">
                <a16:creationId xmlns:a16="http://schemas.microsoft.com/office/drawing/2014/main" id="{B9A06AE0-3E71-4C78-9911-ADB3AD362644}"/>
              </a:ext>
            </a:extLst>
          </p:cNvPr>
          <p:cNvSpPr txBox="1"/>
          <p:nvPr/>
        </p:nvSpPr>
        <p:spPr>
          <a:xfrm flipH="1">
            <a:off x="175878" y="122937"/>
            <a:ext cx="4687472" cy="1846659"/>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CONCLUSION</a:t>
            </a:r>
          </a:p>
          <a:p>
            <a:endPar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endParaRPr lang="zh-CN" altLang="en-US" dirty="0"/>
          </a:p>
        </p:txBody>
      </p:sp>
      <p:grpSp>
        <p:nvGrpSpPr>
          <p:cNvPr id="28" name="组合 27">
            <a:extLst>
              <a:ext uri="{FF2B5EF4-FFF2-40B4-BE49-F238E27FC236}">
                <a16:creationId xmlns:a16="http://schemas.microsoft.com/office/drawing/2014/main" id="{CC2260F1-407F-4F86-89CA-D96D3FD111EC}"/>
              </a:ext>
            </a:extLst>
          </p:cNvPr>
          <p:cNvGrpSpPr/>
          <p:nvPr/>
        </p:nvGrpSpPr>
        <p:grpSpPr>
          <a:xfrm>
            <a:off x="136088" y="1041805"/>
            <a:ext cx="7829419" cy="914479"/>
            <a:chOff x="136088" y="1041805"/>
            <a:chExt cx="7829419" cy="914479"/>
          </a:xfrm>
        </p:grpSpPr>
        <p:sp>
          <p:nvSpPr>
            <p:cNvPr id="8" name="矩形 7">
              <a:extLst>
                <a:ext uri="{FF2B5EF4-FFF2-40B4-BE49-F238E27FC236}">
                  <a16:creationId xmlns:a16="http://schemas.microsoft.com/office/drawing/2014/main" id="{B43B4025-C185-400F-9351-17AB3F8C00CD}"/>
                </a:ext>
              </a:extLst>
            </p:cNvPr>
            <p:cNvSpPr/>
            <p:nvPr/>
          </p:nvSpPr>
          <p:spPr>
            <a:xfrm>
              <a:off x="136088" y="1237435"/>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Limitations of </a:t>
              </a:r>
              <a:r>
                <a:rPr lang="en-US" altLang="zh-CN" sz="2800" dirty="0" err="1">
                  <a:solidFill>
                    <a:schemeClr val="bg1"/>
                  </a:solidFill>
                  <a:latin typeface="Abadi" panose="020B0604020202020204" pitchFamily="34" charset="0"/>
                </a:rPr>
                <a:t>KGFlex</a:t>
              </a:r>
              <a:endParaRPr lang="en-US" altLang="zh-CN" sz="2800" dirty="0">
                <a:solidFill>
                  <a:schemeClr val="bg1"/>
                </a:solidFill>
                <a:latin typeface="Abadi" panose="020B0604020202020204" pitchFamily="34" charset="0"/>
              </a:endParaRPr>
            </a:p>
          </p:txBody>
        </p:sp>
        <p:pic>
          <p:nvPicPr>
            <p:cNvPr id="5" name="图片 4">
              <a:hlinkClick r:id="rId3" action="ppaction://hlinksldjump"/>
              <a:extLst>
                <a:ext uri="{FF2B5EF4-FFF2-40B4-BE49-F238E27FC236}">
                  <a16:creationId xmlns:a16="http://schemas.microsoft.com/office/drawing/2014/main" id="{6535B02E-841B-4E23-B494-2CD311864747}"/>
                </a:ext>
              </a:extLst>
            </p:cNvPr>
            <p:cNvPicPr>
              <a:picLocks noChangeAspect="1"/>
            </p:cNvPicPr>
            <p:nvPr/>
          </p:nvPicPr>
          <p:blipFill>
            <a:blip r:embed="rId4"/>
            <a:stretch>
              <a:fillRect/>
            </a:stretch>
          </p:blipFill>
          <p:spPr>
            <a:xfrm>
              <a:off x="3991342" y="1041805"/>
              <a:ext cx="999831" cy="914479"/>
            </a:xfrm>
            <a:prstGeom prst="rect">
              <a:avLst/>
            </a:prstGeom>
          </p:spPr>
        </p:pic>
      </p:grpSp>
      <p:sp>
        <p:nvSpPr>
          <p:cNvPr id="9" name="矩形 8">
            <a:extLst>
              <a:ext uri="{FF2B5EF4-FFF2-40B4-BE49-F238E27FC236}">
                <a16:creationId xmlns:a16="http://schemas.microsoft.com/office/drawing/2014/main" id="{F930B322-6B7A-43A9-A5B8-24C131659B02}"/>
              </a:ext>
            </a:extLst>
          </p:cNvPr>
          <p:cNvSpPr/>
          <p:nvPr/>
        </p:nvSpPr>
        <p:spPr>
          <a:xfrm>
            <a:off x="445931" y="2630283"/>
            <a:ext cx="5880841" cy="707886"/>
          </a:xfrm>
          <a:prstGeom prst="rect">
            <a:avLst/>
          </a:prstGeom>
        </p:spPr>
        <p:txBody>
          <a:bodyPr wrap="non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KGFlex</a:t>
            </a:r>
            <a:r>
              <a:rPr lang="zh-CN" altLang="en-US" sz="2000" dirty="0">
                <a:solidFill>
                  <a:schemeClr val="bg1"/>
                </a:solidFill>
                <a:latin typeface="微软雅黑" panose="020B0503020204020204" pitchFamily="34" charset="-122"/>
                <a:ea typeface="微软雅黑" panose="020B0503020204020204" pitchFamily="34" charset="-122"/>
              </a:rPr>
              <a:t>充分利用了协同过滤和基于内容的方法，且</a:t>
            </a:r>
            <a:endParaRPr lang="en-US" altLang="zh-CN"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127C286-8A90-42C4-89F7-413316A50FB1}"/>
              </a:ext>
            </a:extLst>
          </p:cNvPr>
          <p:cNvSpPr/>
          <p:nvPr/>
        </p:nvSpPr>
        <p:spPr>
          <a:xfrm>
            <a:off x="136087" y="1892357"/>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conclusion</a:t>
            </a:r>
          </a:p>
        </p:txBody>
      </p:sp>
      <p:grpSp>
        <p:nvGrpSpPr>
          <p:cNvPr id="24" name="组合 23">
            <a:extLst>
              <a:ext uri="{FF2B5EF4-FFF2-40B4-BE49-F238E27FC236}">
                <a16:creationId xmlns:a16="http://schemas.microsoft.com/office/drawing/2014/main" id="{C245B1F6-2156-45C7-AF84-7F4AE31DA4DE}"/>
              </a:ext>
            </a:extLst>
          </p:cNvPr>
          <p:cNvGrpSpPr/>
          <p:nvPr/>
        </p:nvGrpSpPr>
        <p:grpSpPr>
          <a:xfrm>
            <a:off x="95797" y="3078866"/>
            <a:ext cx="2423817" cy="700267"/>
            <a:chOff x="95797" y="3078866"/>
            <a:chExt cx="2423817" cy="700267"/>
          </a:xfrm>
        </p:grpSpPr>
        <p:pic>
          <p:nvPicPr>
            <p:cNvPr id="4" name="图形 3" descr="竖起的大拇指手势 ">
              <a:extLst>
                <a:ext uri="{FF2B5EF4-FFF2-40B4-BE49-F238E27FC236}">
                  <a16:creationId xmlns:a16="http://schemas.microsoft.com/office/drawing/2014/main" id="{85317A5D-80D7-483B-B5B1-51EA3EE072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97" y="3078866"/>
              <a:ext cx="700267" cy="700267"/>
            </a:xfrm>
            <a:prstGeom prst="rect">
              <a:avLst/>
            </a:prstGeom>
          </p:spPr>
        </p:pic>
        <p:sp>
          <p:nvSpPr>
            <p:cNvPr id="15" name="矩形 14">
              <a:extLst>
                <a:ext uri="{FF2B5EF4-FFF2-40B4-BE49-F238E27FC236}">
                  <a16:creationId xmlns:a16="http://schemas.microsoft.com/office/drawing/2014/main" id="{DD5FAF5D-3235-4862-B3E5-1D3D012F44FE}"/>
                </a:ext>
              </a:extLst>
            </p:cNvPr>
            <p:cNvSpPr/>
            <p:nvPr/>
          </p:nvSpPr>
          <p:spPr>
            <a:xfrm>
              <a:off x="796065" y="3293572"/>
              <a:ext cx="1723549"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系数特征融合</a:t>
              </a:r>
            </a:p>
          </p:txBody>
        </p:sp>
      </p:grpSp>
      <p:grpSp>
        <p:nvGrpSpPr>
          <p:cNvPr id="25" name="组合 24">
            <a:extLst>
              <a:ext uri="{FF2B5EF4-FFF2-40B4-BE49-F238E27FC236}">
                <a16:creationId xmlns:a16="http://schemas.microsoft.com/office/drawing/2014/main" id="{FE98AA22-3055-467A-90D6-ABD42796854C}"/>
              </a:ext>
            </a:extLst>
          </p:cNvPr>
          <p:cNvGrpSpPr/>
          <p:nvPr/>
        </p:nvGrpSpPr>
        <p:grpSpPr>
          <a:xfrm>
            <a:off x="95796" y="3786752"/>
            <a:ext cx="5835008" cy="700267"/>
            <a:chOff x="95796" y="3786752"/>
            <a:chExt cx="5835008" cy="700267"/>
          </a:xfrm>
        </p:grpSpPr>
        <p:pic>
          <p:nvPicPr>
            <p:cNvPr id="16" name="图形 15" descr="竖起的大拇指手势 ">
              <a:extLst>
                <a:ext uri="{FF2B5EF4-FFF2-40B4-BE49-F238E27FC236}">
                  <a16:creationId xmlns:a16="http://schemas.microsoft.com/office/drawing/2014/main" id="{62C7578A-7EFD-4140-B1C4-4CD801D409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96" y="3786752"/>
              <a:ext cx="700267" cy="700267"/>
            </a:xfrm>
            <a:prstGeom prst="rect">
              <a:avLst/>
            </a:prstGeom>
          </p:spPr>
        </p:pic>
        <p:sp>
          <p:nvSpPr>
            <p:cNvPr id="17" name="矩形 16">
              <a:extLst>
                <a:ext uri="{FF2B5EF4-FFF2-40B4-BE49-F238E27FC236}">
                  <a16:creationId xmlns:a16="http://schemas.microsoft.com/office/drawing/2014/main" id="{456DA3D2-9DA8-45EB-81EE-F36D30AA126B}"/>
                </a:ext>
              </a:extLst>
            </p:cNvPr>
            <p:cNvSpPr/>
            <p:nvPr/>
          </p:nvSpPr>
          <p:spPr>
            <a:xfrm>
              <a:off x="796065" y="4001458"/>
              <a:ext cx="5134739"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基于熵的特征重要性的亲和（</a:t>
              </a:r>
              <a:r>
                <a:rPr lang="en-US" altLang="zh-CN" sz="2000" dirty="0">
                  <a:solidFill>
                    <a:schemeClr val="bg1"/>
                  </a:solidFill>
                  <a:latin typeface="微软雅黑" panose="020B0503020204020204" pitchFamily="34" charset="-122"/>
                  <a:ea typeface="微软雅黑" panose="020B0503020204020204" pitchFamily="34" charset="-122"/>
                </a:rPr>
                <a:t>affinity</a:t>
              </a:r>
              <a:r>
                <a:rPr lang="zh-CN" altLang="en-US" sz="2000" dirty="0">
                  <a:solidFill>
                    <a:schemeClr val="bg1"/>
                  </a:solidFill>
                  <a:latin typeface="微软雅黑" panose="020B0503020204020204" pitchFamily="34" charset="-122"/>
                  <a:ea typeface="微软雅黑" panose="020B0503020204020204" pitchFamily="34" charset="-122"/>
                </a:rPr>
                <a:t>）估计</a:t>
              </a:r>
            </a:p>
          </p:txBody>
        </p:sp>
      </p:grpSp>
      <p:grpSp>
        <p:nvGrpSpPr>
          <p:cNvPr id="26" name="组合 25">
            <a:extLst>
              <a:ext uri="{FF2B5EF4-FFF2-40B4-BE49-F238E27FC236}">
                <a16:creationId xmlns:a16="http://schemas.microsoft.com/office/drawing/2014/main" id="{263D0ECD-57B6-4082-87FC-EAA589DA85E5}"/>
              </a:ext>
            </a:extLst>
          </p:cNvPr>
          <p:cNvGrpSpPr/>
          <p:nvPr/>
        </p:nvGrpSpPr>
        <p:grpSpPr>
          <a:xfrm>
            <a:off x="95796" y="4563928"/>
            <a:ext cx="4475662" cy="700267"/>
            <a:chOff x="95796" y="4563928"/>
            <a:chExt cx="4475662" cy="700267"/>
          </a:xfrm>
        </p:grpSpPr>
        <p:pic>
          <p:nvPicPr>
            <p:cNvPr id="19" name="图形 18" descr="竖起的大拇指手势 ">
              <a:extLst>
                <a:ext uri="{FF2B5EF4-FFF2-40B4-BE49-F238E27FC236}">
                  <a16:creationId xmlns:a16="http://schemas.microsoft.com/office/drawing/2014/main" id="{630D03D5-3B4B-49F6-A4A9-C8BF106286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96" y="4563928"/>
              <a:ext cx="700267" cy="700267"/>
            </a:xfrm>
            <a:prstGeom prst="rect">
              <a:avLst/>
            </a:prstGeom>
          </p:spPr>
        </p:pic>
        <p:sp>
          <p:nvSpPr>
            <p:cNvPr id="20" name="矩形 19">
              <a:extLst>
                <a:ext uri="{FF2B5EF4-FFF2-40B4-BE49-F238E27FC236}">
                  <a16:creationId xmlns:a16="http://schemas.microsoft.com/office/drawing/2014/main" id="{6075C5D6-C197-4C99-A263-969147B27965}"/>
                </a:ext>
              </a:extLst>
            </p:cNvPr>
            <p:cNvSpPr/>
            <p:nvPr/>
          </p:nvSpPr>
          <p:spPr>
            <a:xfrm>
              <a:off x="796065" y="4778634"/>
              <a:ext cx="3775393"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从用户视角得到高度个性化推荐</a:t>
              </a:r>
            </a:p>
          </p:txBody>
        </p:sp>
      </p:grpSp>
      <p:sp>
        <p:nvSpPr>
          <p:cNvPr id="23" name="矩形 22">
            <a:extLst>
              <a:ext uri="{FF2B5EF4-FFF2-40B4-BE49-F238E27FC236}">
                <a16:creationId xmlns:a16="http://schemas.microsoft.com/office/drawing/2014/main" id="{07515397-0788-49EC-B0FF-56D4DD2D312E}"/>
              </a:ext>
            </a:extLst>
          </p:cNvPr>
          <p:cNvSpPr/>
          <p:nvPr/>
        </p:nvSpPr>
        <p:spPr>
          <a:xfrm>
            <a:off x="26154" y="5620565"/>
            <a:ext cx="7994496" cy="461665"/>
          </a:xfrm>
          <a:prstGeom prst="rect">
            <a:avLst/>
          </a:prstGeom>
        </p:spPr>
        <p:txBody>
          <a:bodyPr wrap="none">
            <a:spAutoFit/>
          </a:bodyPr>
          <a:lstStyle/>
          <a:p>
            <a:r>
              <a:rPr lang="zh-CN" altLang="en-US" sz="2400" b="1" dirty="0">
                <a:solidFill>
                  <a:schemeClr val="bg1"/>
                </a:solidFill>
              </a:rPr>
              <a:t>KGFlex 准确，多样性优越，对算法偏差有弹性，语义持久</a:t>
            </a:r>
          </a:p>
        </p:txBody>
      </p:sp>
    </p:spTree>
    <p:extLst>
      <p:ext uri="{BB962C8B-B14F-4D97-AF65-F5344CB8AC3E}">
        <p14:creationId xmlns:p14="http://schemas.microsoft.com/office/powerpoint/2010/main" val="584181665"/>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32</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11" name="矩形 10">
            <a:extLst>
              <a:ext uri="{FF2B5EF4-FFF2-40B4-BE49-F238E27FC236}">
                <a16:creationId xmlns:a16="http://schemas.microsoft.com/office/drawing/2014/main" id="{5127C286-8A90-42C4-89F7-413316A50FB1}"/>
              </a:ext>
            </a:extLst>
          </p:cNvPr>
          <p:cNvSpPr/>
          <p:nvPr/>
        </p:nvSpPr>
        <p:spPr>
          <a:xfrm>
            <a:off x="191231" y="607148"/>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Feature work</a:t>
            </a:r>
          </a:p>
        </p:txBody>
      </p:sp>
      <p:sp>
        <p:nvSpPr>
          <p:cNvPr id="15" name="矩形 14">
            <a:extLst>
              <a:ext uri="{FF2B5EF4-FFF2-40B4-BE49-F238E27FC236}">
                <a16:creationId xmlns:a16="http://schemas.microsoft.com/office/drawing/2014/main" id="{DD5FAF5D-3235-4862-B3E5-1D3D012F44FE}"/>
              </a:ext>
            </a:extLst>
          </p:cNvPr>
          <p:cNvSpPr/>
          <p:nvPr/>
        </p:nvSpPr>
        <p:spPr>
          <a:xfrm>
            <a:off x="828632" y="1732383"/>
            <a:ext cx="2492990"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更好的特征选择方法</a:t>
            </a:r>
          </a:p>
        </p:txBody>
      </p:sp>
      <p:pic>
        <p:nvPicPr>
          <p:cNvPr id="10" name="图形 9" descr="带齿轮的头部">
            <a:extLst>
              <a:ext uri="{FF2B5EF4-FFF2-40B4-BE49-F238E27FC236}">
                <a16:creationId xmlns:a16="http://schemas.microsoft.com/office/drawing/2014/main" id="{17E1F727-064A-421E-A614-A1AF85A02A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231" y="1564979"/>
            <a:ext cx="637401" cy="637401"/>
          </a:xfrm>
          <a:prstGeom prst="rect">
            <a:avLst/>
          </a:prstGeom>
        </p:spPr>
      </p:pic>
      <p:sp>
        <p:nvSpPr>
          <p:cNvPr id="22" name="矩形 21">
            <a:extLst>
              <a:ext uri="{FF2B5EF4-FFF2-40B4-BE49-F238E27FC236}">
                <a16:creationId xmlns:a16="http://schemas.microsoft.com/office/drawing/2014/main" id="{F9A27F8F-47DA-4714-A044-3D06ED42F2B0}"/>
              </a:ext>
            </a:extLst>
          </p:cNvPr>
          <p:cNvSpPr/>
          <p:nvPr/>
        </p:nvSpPr>
        <p:spPr>
          <a:xfrm>
            <a:off x="828632" y="2579446"/>
            <a:ext cx="2971776"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新型的</a:t>
            </a:r>
            <a:r>
              <a:rPr lang="en-US" altLang="zh-CN" sz="2000" dirty="0">
                <a:solidFill>
                  <a:schemeClr val="bg1"/>
                </a:solidFill>
                <a:latin typeface="微软雅黑" panose="020B0503020204020204" pitchFamily="34" charset="-122"/>
                <a:ea typeface="微软雅黑" panose="020B0503020204020204" pitchFamily="34" charset="-122"/>
              </a:rPr>
              <a:t>side information</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27" name="图形 26" descr="带齿轮的头部">
            <a:extLst>
              <a:ext uri="{FF2B5EF4-FFF2-40B4-BE49-F238E27FC236}">
                <a16:creationId xmlns:a16="http://schemas.microsoft.com/office/drawing/2014/main" id="{67BABD3D-8E5B-46CE-8082-424DE0CDD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231" y="2412042"/>
            <a:ext cx="637401" cy="637401"/>
          </a:xfrm>
          <a:prstGeom prst="rect">
            <a:avLst/>
          </a:prstGeom>
        </p:spPr>
      </p:pic>
      <p:sp>
        <p:nvSpPr>
          <p:cNvPr id="29" name="矩形 28">
            <a:extLst>
              <a:ext uri="{FF2B5EF4-FFF2-40B4-BE49-F238E27FC236}">
                <a16:creationId xmlns:a16="http://schemas.microsoft.com/office/drawing/2014/main" id="{87503349-6C89-479A-B36C-931072894EE3}"/>
              </a:ext>
            </a:extLst>
          </p:cNvPr>
          <p:cNvSpPr/>
          <p:nvPr/>
        </p:nvSpPr>
        <p:spPr>
          <a:xfrm>
            <a:off x="828632" y="3415309"/>
            <a:ext cx="1980029"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改进的信息增益</a:t>
            </a:r>
          </a:p>
        </p:txBody>
      </p:sp>
      <p:pic>
        <p:nvPicPr>
          <p:cNvPr id="30" name="图形 29" descr="带齿轮的头部">
            <a:extLst>
              <a:ext uri="{FF2B5EF4-FFF2-40B4-BE49-F238E27FC236}">
                <a16:creationId xmlns:a16="http://schemas.microsoft.com/office/drawing/2014/main" id="{FC9A7C06-B4CD-48CD-884D-6933E13C9B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231" y="3247905"/>
            <a:ext cx="637401" cy="637401"/>
          </a:xfrm>
          <a:prstGeom prst="rect">
            <a:avLst/>
          </a:prstGeom>
        </p:spPr>
      </p:pic>
      <p:sp>
        <p:nvSpPr>
          <p:cNvPr id="31" name="矩形 30">
            <a:extLst>
              <a:ext uri="{FF2B5EF4-FFF2-40B4-BE49-F238E27FC236}">
                <a16:creationId xmlns:a16="http://schemas.microsoft.com/office/drawing/2014/main" id="{B1C144E0-084B-4052-B0B4-78F35F2F99A9}"/>
              </a:ext>
            </a:extLst>
          </p:cNvPr>
          <p:cNvSpPr/>
          <p:nvPr/>
        </p:nvSpPr>
        <p:spPr>
          <a:xfrm>
            <a:off x="5527660" y="1691689"/>
            <a:ext cx="2749471"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其他的损失或反馈类型</a:t>
            </a:r>
          </a:p>
        </p:txBody>
      </p:sp>
      <p:pic>
        <p:nvPicPr>
          <p:cNvPr id="32" name="图形 31" descr="带齿轮的头部">
            <a:extLst>
              <a:ext uri="{FF2B5EF4-FFF2-40B4-BE49-F238E27FC236}">
                <a16:creationId xmlns:a16="http://schemas.microsoft.com/office/drawing/2014/main" id="{7B4898F2-1A90-422F-A6DB-137213CBA5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0259" y="1524285"/>
            <a:ext cx="637401" cy="637401"/>
          </a:xfrm>
          <a:prstGeom prst="rect">
            <a:avLst/>
          </a:prstGeom>
        </p:spPr>
      </p:pic>
      <p:sp>
        <p:nvSpPr>
          <p:cNvPr id="33" name="矩形 32">
            <a:extLst>
              <a:ext uri="{FF2B5EF4-FFF2-40B4-BE49-F238E27FC236}">
                <a16:creationId xmlns:a16="http://schemas.microsoft.com/office/drawing/2014/main" id="{61B149CF-C742-4A37-81B7-09A94184E907}"/>
              </a:ext>
            </a:extLst>
          </p:cNvPr>
          <p:cNvSpPr/>
          <p:nvPr/>
        </p:nvSpPr>
        <p:spPr>
          <a:xfrm>
            <a:off x="5527660" y="2656487"/>
            <a:ext cx="5531835" cy="40011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深入的研究特征嵌入（</a:t>
            </a:r>
            <a:r>
              <a:rPr lang="en-US" altLang="zh-CN" sz="2000" dirty="0">
                <a:solidFill>
                  <a:schemeClr val="bg1"/>
                </a:solidFill>
                <a:latin typeface="微软雅黑" panose="020B0503020204020204" pitchFamily="34" charset="-122"/>
                <a:ea typeface="微软雅黑" panose="020B0503020204020204" pitchFamily="34" charset="-122"/>
              </a:rPr>
              <a:t>Feature embeddings</a:t>
            </a:r>
            <a:r>
              <a:rPr lang="zh-CN" altLang="en-US" sz="2000" dirty="0">
                <a:solidFill>
                  <a:schemeClr val="bg1"/>
                </a:solidFill>
                <a:latin typeface="微软雅黑" panose="020B0503020204020204" pitchFamily="34" charset="-122"/>
                <a:ea typeface="微软雅黑" panose="020B0503020204020204" pitchFamily="34" charset="-122"/>
              </a:rPr>
              <a:t>）</a:t>
            </a:r>
          </a:p>
        </p:txBody>
      </p:sp>
      <p:pic>
        <p:nvPicPr>
          <p:cNvPr id="34" name="图形 33" descr="带齿轮的头部">
            <a:extLst>
              <a:ext uri="{FF2B5EF4-FFF2-40B4-BE49-F238E27FC236}">
                <a16:creationId xmlns:a16="http://schemas.microsoft.com/office/drawing/2014/main" id="{052B366D-D90A-43DA-8849-D612E1C393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0259" y="2489083"/>
            <a:ext cx="637401" cy="637401"/>
          </a:xfrm>
          <a:prstGeom prst="rect">
            <a:avLst/>
          </a:prstGeom>
        </p:spPr>
      </p:pic>
    </p:spTree>
    <p:extLst>
      <p:ext uri="{BB962C8B-B14F-4D97-AF65-F5344CB8AC3E}">
        <p14:creationId xmlns:p14="http://schemas.microsoft.com/office/powerpoint/2010/main" val="2040373633"/>
      </p:ext>
    </p:extLst>
  </p:cSld>
  <p:clrMapOvr>
    <a:masterClrMapping/>
  </p:clrMapOvr>
  <p:transition spd="slow" advTm="2032">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0AF5A85-AE69-4596-992F-1A541D069E0F}"/>
              </a:ext>
            </a:extLst>
          </p:cNvPr>
          <p:cNvSpPr>
            <a:spLocks noGrp="1"/>
          </p:cNvSpPr>
          <p:nvPr>
            <p:ph type="sldNum" sz="quarter" idx="12"/>
          </p:nvPr>
        </p:nvSpPr>
        <p:spPr/>
        <p:txBody>
          <a:bodyPr/>
          <a:lstStyle/>
          <a:p>
            <a:fld id="{8E889EA0-3BBB-43E1-B07E-81D9D5173D99}" type="slidenum">
              <a:rPr lang="zh-CN" altLang="en-US" smtClean="0"/>
              <a:t>33</a:t>
            </a:fld>
            <a:endParaRPr lang="zh-CN" altLang="en-US"/>
          </a:p>
        </p:txBody>
      </p:sp>
      <p:sp>
        <p:nvSpPr>
          <p:cNvPr id="3" name="文本框 2">
            <a:extLst>
              <a:ext uri="{FF2B5EF4-FFF2-40B4-BE49-F238E27FC236}">
                <a16:creationId xmlns:a16="http://schemas.microsoft.com/office/drawing/2014/main" id="{1404A07F-9254-43C4-A805-2FBFCBD14BEF}"/>
              </a:ext>
            </a:extLst>
          </p:cNvPr>
          <p:cNvSpPr txBox="1"/>
          <p:nvPr/>
        </p:nvSpPr>
        <p:spPr>
          <a:xfrm>
            <a:off x="4857572" y="1906792"/>
            <a:ext cx="2468880" cy="1014730"/>
          </a:xfrm>
          <a:prstGeom prst="rect">
            <a:avLst/>
          </a:prstGeom>
          <a:noFill/>
        </p:spPr>
        <p:txBody>
          <a:bodyPr wrap="none" rtlCol="0">
            <a:spAutoFit/>
          </a:bodyPr>
          <a:lstStyle/>
          <a:p>
            <a:r>
              <a:rPr lang="zh-CN" altLang="en-US" sz="6000" dirty="0">
                <a:solidFill>
                  <a:schemeClr val="bg1">
                    <a:lumMod val="95000"/>
                  </a:schemeClr>
                </a:solidFill>
                <a:latin typeface="微软雅黑" panose="020B0503020204020204" pitchFamily="34" charset="-122"/>
                <a:ea typeface="微软雅黑" panose="020B0503020204020204" pitchFamily="34" charset="-122"/>
              </a:rPr>
              <a:t>谢谢！</a:t>
            </a:r>
          </a:p>
        </p:txBody>
      </p:sp>
      <p:sp>
        <p:nvSpPr>
          <p:cNvPr id="5" name="文本框 4">
            <a:extLst>
              <a:ext uri="{FF2B5EF4-FFF2-40B4-BE49-F238E27FC236}">
                <a16:creationId xmlns:a16="http://schemas.microsoft.com/office/drawing/2014/main" id="{EB413757-1F66-4BC5-8B80-370D435CD7A4}"/>
              </a:ext>
            </a:extLst>
          </p:cNvPr>
          <p:cNvSpPr txBox="1"/>
          <p:nvPr/>
        </p:nvSpPr>
        <p:spPr>
          <a:xfrm>
            <a:off x="2811552" y="3176964"/>
            <a:ext cx="7040880" cy="1014730"/>
          </a:xfrm>
          <a:prstGeom prst="rect">
            <a:avLst/>
          </a:prstGeom>
          <a:noFill/>
        </p:spPr>
        <p:txBody>
          <a:bodyPr wrap="none" rtlCol="0">
            <a:spAutoFit/>
          </a:bodyPr>
          <a:lstStyle/>
          <a:p>
            <a:r>
              <a:rPr lang="zh-CN" altLang="en-US" sz="6000" dirty="0">
                <a:solidFill>
                  <a:schemeClr val="bg1">
                    <a:lumMod val="95000"/>
                  </a:schemeClr>
                </a:solidFill>
                <a:latin typeface="微软雅黑" panose="020B0503020204020204" pitchFamily="34" charset="-122"/>
                <a:ea typeface="微软雅黑" panose="020B0503020204020204" pitchFamily="34" charset="-122"/>
              </a:rPr>
              <a:t>敬请老师批评指正！</a:t>
            </a:r>
          </a:p>
        </p:txBody>
      </p:sp>
    </p:spTree>
    <p:extLst>
      <p:ext uri="{BB962C8B-B14F-4D97-AF65-F5344CB8AC3E}">
        <p14:creationId xmlns:p14="http://schemas.microsoft.com/office/powerpoint/2010/main" val="1007025098"/>
      </p:ext>
    </p:extLst>
  </p:cSld>
  <p:clrMapOvr>
    <a:masterClrMapping/>
  </p:clrMapOvr>
  <p:transition spd="slow" advTm="2032">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34</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F7E53195-2BCB-4326-9B45-BC205A323520}"/>
              </a:ext>
            </a:extLst>
          </p:cNvPr>
          <p:cNvPicPr>
            <a:picLocks noChangeAspect="1"/>
          </p:cNvPicPr>
          <p:nvPr/>
        </p:nvPicPr>
        <p:blipFill>
          <a:blip r:embed="rId3"/>
          <a:stretch>
            <a:fillRect/>
          </a:stretch>
        </p:blipFill>
        <p:spPr>
          <a:xfrm>
            <a:off x="254000" y="0"/>
            <a:ext cx="11468100" cy="4743450"/>
          </a:xfrm>
          <a:prstGeom prst="rect">
            <a:avLst/>
          </a:prstGeom>
        </p:spPr>
      </p:pic>
      <p:pic>
        <p:nvPicPr>
          <p:cNvPr id="5" name="图形 4" descr="线箭头左旋">
            <a:hlinkClick r:id="rId4" action="ppaction://hlinksldjump"/>
            <a:extLst>
              <a:ext uri="{FF2B5EF4-FFF2-40B4-BE49-F238E27FC236}">
                <a16:creationId xmlns:a16="http://schemas.microsoft.com/office/drawing/2014/main" id="{F4BFC74F-3B48-43A1-A913-2E3D3C1413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0750" y="5750460"/>
            <a:ext cx="914400" cy="914400"/>
          </a:xfrm>
          <a:prstGeom prst="rect">
            <a:avLst/>
          </a:prstGeom>
        </p:spPr>
      </p:pic>
      <p:pic>
        <p:nvPicPr>
          <p:cNvPr id="9" name="图片 8">
            <a:extLst>
              <a:ext uri="{FF2B5EF4-FFF2-40B4-BE49-F238E27FC236}">
                <a16:creationId xmlns:a16="http://schemas.microsoft.com/office/drawing/2014/main" id="{BADA9CBA-E8E0-4046-ACA7-3533D5E35A98}"/>
              </a:ext>
            </a:extLst>
          </p:cNvPr>
          <p:cNvPicPr>
            <a:picLocks noChangeAspect="1"/>
          </p:cNvPicPr>
          <p:nvPr/>
        </p:nvPicPr>
        <p:blipFill>
          <a:blip r:embed="rId7"/>
          <a:stretch>
            <a:fillRect/>
          </a:stretch>
        </p:blipFill>
        <p:spPr>
          <a:xfrm>
            <a:off x="2936262" y="5060691"/>
            <a:ext cx="6253042" cy="1379537"/>
          </a:xfrm>
          <a:prstGeom prst="rect">
            <a:avLst/>
          </a:prstGeom>
        </p:spPr>
      </p:pic>
      <p:cxnSp>
        <p:nvCxnSpPr>
          <p:cNvPr id="11" name="直接箭头连接符 10">
            <a:extLst>
              <a:ext uri="{FF2B5EF4-FFF2-40B4-BE49-F238E27FC236}">
                <a16:creationId xmlns:a16="http://schemas.microsoft.com/office/drawing/2014/main" id="{461E769F-5565-4451-AF07-8561436D1933}"/>
              </a:ext>
            </a:extLst>
          </p:cNvPr>
          <p:cNvCxnSpPr>
            <a:cxnSpLocks/>
          </p:cNvCxnSpPr>
          <p:nvPr/>
        </p:nvCxnSpPr>
        <p:spPr>
          <a:xfrm flipV="1">
            <a:off x="5567483" y="2647950"/>
            <a:ext cx="1023817" cy="78105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 name="直接箭头连接符 12">
            <a:extLst>
              <a:ext uri="{FF2B5EF4-FFF2-40B4-BE49-F238E27FC236}">
                <a16:creationId xmlns:a16="http://schemas.microsoft.com/office/drawing/2014/main" id="{6F94BABD-2947-463A-99A2-2779153F6171}"/>
              </a:ext>
            </a:extLst>
          </p:cNvPr>
          <p:cNvCxnSpPr>
            <a:cxnSpLocks/>
          </p:cNvCxnSpPr>
          <p:nvPr/>
        </p:nvCxnSpPr>
        <p:spPr>
          <a:xfrm flipH="1">
            <a:off x="3581400" y="3891349"/>
            <a:ext cx="766883" cy="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直接箭头连接符 14">
            <a:extLst>
              <a:ext uri="{FF2B5EF4-FFF2-40B4-BE49-F238E27FC236}">
                <a16:creationId xmlns:a16="http://schemas.microsoft.com/office/drawing/2014/main" id="{B4678BAC-F587-4C87-8EED-C88714C2EDBC}"/>
              </a:ext>
            </a:extLst>
          </p:cNvPr>
          <p:cNvCxnSpPr>
            <a:cxnSpLocks/>
          </p:cNvCxnSpPr>
          <p:nvPr/>
        </p:nvCxnSpPr>
        <p:spPr>
          <a:xfrm>
            <a:off x="5650033" y="3891349"/>
            <a:ext cx="679450" cy="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4863615"/>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35</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F7E53195-2BCB-4326-9B45-BC205A323520}"/>
              </a:ext>
            </a:extLst>
          </p:cNvPr>
          <p:cNvPicPr>
            <a:picLocks noChangeAspect="1"/>
          </p:cNvPicPr>
          <p:nvPr/>
        </p:nvPicPr>
        <p:blipFill>
          <a:blip r:embed="rId3"/>
          <a:stretch>
            <a:fillRect/>
          </a:stretch>
        </p:blipFill>
        <p:spPr>
          <a:xfrm>
            <a:off x="254000" y="0"/>
            <a:ext cx="11468100" cy="4743450"/>
          </a:xfrm>
          <a:prstGeom prst="rect">
            <a:avLst/>
          </a:prstGeom>
        </p:spPr>
      </p:pic>
      <p:pic>
        <p:nvPicPr>
          <p:cNvPr id="5" name="图形 4" descr="线箭头左旋">
            <a:hlinkClick r:id="rId4" action="ppaction://hlinksldjump"/>
            <a:extLst>
              <a:ext uri="{FF2B5EF4-FFF2-40B4-BE49-F238E27FC236}">
                <a16:creationId xmlns:a16="http://schemas.microsoft.com/office/drawing/2014/main" id="{F4BFC74F-3B48-43A1-A913-2E3D3C1413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0750" y="5750460"/>
            <a:ext cx="914400" cy="914400"/>
          </a:xfrm>
          <a:prstGeom prst="rect">
            <a:avLst/>
          </a:prstGeom>
        </p:spPr>
      </p:pic>
      <p:cxnSp>
        <p:nvCxnSpPr>
          <p:cNvPr id="11" name="直接箭头连接符 10">
            <a:extLst>
              <a:ext uri="{FF2B5EF4-FFF2-40B4-BE49-F238E27FC236}">
                <a16:creationId xmlns:a16="http://schemas.microsoft.com/office/drawing/2014/main" id="{461E769F-5565-4451-AF07-8561436D1933}"/>
              </a:ext>
            </a:extLst>
          </p:cNvPr>
          <p:cNvCxnSpPr>
            <a:cxnSpLocks/>
          </p:cNvCxnSpPr>
          <p:nvPr/>
        </p:nvCxnSpPr>
        <p:spPr>
          <a:xfrm flipV="1">
            <a:off x="5567483" y="2647950"/>
            <a:ext cx="1023817" cy="78105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 name="直接箭头连接符 12">
            <a:extLst>
              <a:ext uri="{FF2B5EF4-FFF2-40B4-BE49-F238E27FC236}">
                <a16:creationId xmlns:a16="http://schemas.microsoft.com/office/drawing/2014/main" id="{6F94BABD-2947-463A-99A2-2779153F6171}"/>
              </a:ext>
            </a:extLst>
          </p:cNvPr>
          <p:cNvCxnSpPr>
            <a:cxnSpLocks/>
          </p:cNvCxnSpPr>
          <p:nvPr/>
        </p:nvCxnSpPr>
        <p:spPr>
          <a:xfrm flipH="1">
            <a:off x="3581400" y="3891349"/>
            <a:ext cx="766883" cy="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直接箭头连接符 14">
            <a:extLst>
              <a:ext uri="{FF2B5EF4-FFF2-40B4-BE49-F238E27FC236}">
                <a16:creationId xmlns:a16="http://schemas.microsoft.com/office/drawing/2014/main" id="{B4678BAC-F587-4C87-8EED-C88714C2EDBC}"/>
              </a:ext>
            </a:extLst>
          </p:cNvPr>
          <p:cNvCxnSpPr>
            <a:cxnSpLocks/>
          </p:cNvCxnSpPr>
          <p:nvPr/>
        </p:nvCxnSpPr>
        <p:spPr>
          <a:xfrm>
            <a:off x="5650033" y="3891349"/>
            <a:ext cx="679450" cy="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a:extLst>
              <a:ext uri="{FF2B5EF4-FFF2-40B4-BE49-F238E27FC236}">
                <a16:creationId xmlns:a16="http://schemas.microsoft.com/office/drawing/2014/main" id="{492630C9-175D-47F4-884A-9878AD9C86FE}"/>
              </a:ext>
            </a:extLst>
          </p:cNvPr>
          <p:cNvCxnSpPr>
            <a:cxnSpLocks/>
          </p:cNvCxnSpPr>
          <p:nvPr/>
        </p:nvCxnSpPr>
        <p:spPr>
          <a:xfrm flipV="1">
            <a:off x="1606550" y="666750"/>
            <a:ext cx="901700" cy="88265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直接箭头连接符 11">
            <a:extLst>
              <a:ext uri="{FF2B5EF4-FFF2-40B4-BE49-F238E27FC236}">
                <a16:creationId xmlns:a16="http://schemas.microsoft.com/office/drawing/2014/main" id="{8E2C10CF-B607-4924-A5A6-C56DB5A76F6D}"/>
              </a:ext>
            </a:extLst>
          </p:cNvPr>
          <p:cNvCxnSpPr>
            <a:cxnSpLocks/>
          </p:cNvCxnSpPr>
          <p:nvPr/>
        </p:nvCxnSpPr>
        <p:spPr>
          <a:xfrm>
            <a:off x="2106733" y="2189549"/>
            <a:ext cx="4222750" cy="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a:extLst>
              <a:ext uri="{FF2B5EF4-FFF2-40B4-BE49-F238E27FC236}">
                <a16:creationId xmlns:a16="http://schemas.microsoft.com/office/drawing/2014/main" id="{DA4BF221-C0E3-4923-837E-38373A827B5B}"/>
              </a:ext>
            </a:extLst>
          </p:cNvPr>
          <p:cNvCxnSpPr>
            <a:cxnSpLocks/>
          </p:cNvCxnSpPr>
          <p:nvPr/>
        </p:nvCxnSpPr>
        <p:spPr>
          <a:xfrm>
            <a:off x="1801933" y="2879297"/>
            <a:ext cx="814267" cy="820351"/>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pic>
        <p:nvPicPr>
          <p:cNvPr id="16" name="图片 15">
            <a:extLst>
              <a:ext uri="{FF2B5EF4-FFF2-40B4-BE49-F238E27FC236}">
                <a16:creationId xmlns:a16="http://schemas.microsoft.com/office/drawing/2014/main" id="{390E432D-C8CA-4386-A710-F88181DAE4A4}"/>
              </a:ext>
            </a:extLst>
          </p:cNvPr>
          <p:cNvPicPr>
            <a:picLocks noChangeAspect="1"/>
          </p:cNvPicPr>
          <p:nvPr/>
        </p:nvPicPr>
        <p:blipFill>
          <a:blip r:embed="rId7"/>
          <a:stretch>
            <a:fillRect/>
          </a:stretch>
        </p:blipFill>
        <p:spPr>
          <a:xfrm>
            <a:off x="2888653" y="5168899"/>
            <a:ext cx="5993410" cy="1314450"/>
          </a:xfrm>
          <a:prstGeom prst="rect">
            <a:avLst/>
          </a:prstGeom>
        </p:spPr>
      </p:pic>
    </p:spTree>
    <p:extLst>
      <p:ext uri="{BB962C8B-B14F-4D97-AF65-F5344CB8AC3E}">
        <p14:creationId xmlns:p14="http://schemas.microsoft.com/office/powerpoint/2010/main" val="64174410"/>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36</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F7E53195-2BCB-4326-9B45-BC205A323520}"/>
              </a:ext>
            </a:extLst>
          </p:cNvPr>
          <p:cNvPicPr>
            <a:picLocks noChangeAspect="1"/>
          </p:cNvPicPr>
          <p:nvPr/>
        </p:nvPicPr>
        <p:blipFill>
          <a:blip r:embed="rId3"/>
          <a:stretch>
            <a:fillRect/>
          </a:stretch>
        </p:blipFill>
        <p:spPr>
          <a:xfrm>
            <a:off x="42129" y="101600"/>
            <a:ext cx="8627941" cy="3568700"/>
          </a:xfrm>
          <a:prstGeom prst="rect">
            <a:avLst/>
          </a:prstGeom>
        </p:spPr>
      </p:pic>
      <p:pic>
        <p:nvPicPr>
          <p:cNvPr id="5" name="图形 4" descr="线箭头左旋">
            <a:hlinkClick r:id="rId4" action="ppaction://hlinksldjump"/>
            <a:extLst>
              <a:ext uri="{FF2B5EF4-FFF2-40B4-BE49-F238E27FC236}">
                <a16:creationId xmlns:a16="http://schemas.microsoft.com/office/drawing/2014/main" id="{F4BFC74F-3B48-43A1-A913-2E3D3C1413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0750" y="5750460"/>
            <a:ext cx="914400" cy="914400"/>
          </a:xfrm>
          <a:prstGeom prst="rect">
            <a:avLst/>
          </a:prstGeom>
        </p:spPr>
      </p:pic>
      <p:grpSp>
        <p:nvGrpSpPr>
          <p:cNvPr id="18" name="组合 17">
            <a:extLst>
              <a:ext uri="{FF2B5EF4-FFF2-40B4-BE49-F238E27FC236}">
                <a16:creationId xmlns:a16="http://schemas.microsoft.com/office/drawing/2014/main" id="{F256C0A4-0CDD-4164-90A7-6EA34356C020}"/>
              </a:ext>
            </a:extLst>
          </p:cNvPr>
          <p:cNvGrpSpPr/>
          <p:nvPr/>
        </p:nvGrpSpPr>
        <p:grpSpPr>
          <a:xfrm>
            <a:off x="190500" y="1066800"/>
            <a:ext cx="4305300" cy="3746500"/>
            <a:chOff x="190500" y="1066800"/>
            <a:chExt cx="4305300" cy="3746500"/>
          </a:xfrm>
        </p:grpSpPr>
        <p:sp>
          <p:nvSpPr>
            <p:cNvPr id="4" name="矩形 3">
              <a:extLst>
                <a:ext uri="{FF2B5EF4-FFF2-40B4-BE49-F238E27FC236}">
                  <a16:creationId xmlns:a16="http://schemas.microsoft.com/office/drawing/2014/main" id="{EC2286B9-5CAD-40D4-9F9F-69AF7C87391F}"/>
                </a:ext>
              </a:extLst>
            </p:cNvPr>
            <p:cNvSpPr/>
            <p:nvPr/>
          </p:nvSpPr>
          <p:spPr>
            <a:xfrm>
              <a:off x="190500" y="1066800"/>
              <a:ext cx="1536700" cy="14732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3A4F470-A68C-4E85-92EA-05B64EEEC58F}"/>
                </a:ext>
              </a:extLst>
            </p:cNvPr>
            <p:cNvSpPr/>
            <p:nvPr/>
          </p:nvSpPr>
          <p:spPr>
            <a:xfrm>
              <a:off x="2959100" y="2232025"/>
              <a:ext cx="1536700" cy="14732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462DD8DC-6B1D-46C6-AE5E-4A993AB56F81}"/>
                </a:ext>
              </a:extLst>
            </p:cNvPr>
            <p:cNvGrpSpPr/>
            <p:nvPr/>
          </p:nvGrpSpPr>
          <p:grpSpPr>
            <a:xfrm>
              <a:off x="1727200" y="3429000"/>
              <a:ext cx="1308100" cy="1384300"/>
              <a:chOff x="1727200" y="3429000"/>
              <a:chExt cx="1308100" cy="1384300"/>
            </a:xfrm>
          </p:grpSpPr>
          <p:sp>
            <p:nvSpPr>
              <p:cNvPr id="7" name="箭头: 上 6">
                <a:extLst>
                  <a:ext uri="{FF2B5EF4-FFF2-40B4-BE49-F238E27FC236}">
                    <a16:creationId xmlns:a16="http://schemas.microsoft.com/office/drawing/2014/main" id="{EA47090A-8D71-45B9-806F-92B7BC971D16}"/>
                  </a:ext>
                </a:extLst>
              </p:cNvPr>
              <p:cNvSpPr/>
              <p:nvPr/>
            </p:nvSpPr>
            <p:spPr>
              <a:xfrm>
                <a:off x="2146300" y="3429000"/>
                <a:ext cx="374650" cy="787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D26EDA2-E896-466A-A419-48ACCE0E6DCC}"/>
                  </a:ext>
                </a:extLst>
              </p:cNvPr>
              <p:cNvSpPr/>
              <p:nvPr/>
            </p:nvSpPr>
            <p:spPr>
              <a:xfrm>
                <a:off x="1727200" y="4121150"/>
                <a:ext cx="1308100" cy="69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Dutch city</a:t>
                </a:r>
                <a:endParaRPr lang="zh-CN" altLang="en-US" dirty="0"/>
              </a:p>
            </p:txBody>
          </p:sp>
        </p:grpSp>
      </p:grpSp>
      <p:grpSp>
        <p:nvGrpSpPr>
          <p:cNvPr id="33" name="组合 32">
            <a:extLst>
              <a:ext uri="{FF2B5EF4-FFF2-40B4-BE49-F238E27FC236}">
                <a16:creationId xmlns:a16="http://schemas.microsoft.com/office/drawing/2014/main" id="{39CB8094-B7A1-4C4A-9B59-E33BE9E72256}"/>
              </a:ext>
            </a:extLst>
          </p:cNvPr>
          <p:cNvGrpSpPr/>
          <p:nvPr/>
        </p:nvGrpSpPr>
        <p:grpSpPr>
          <a:xfrm>
            <a:off x="1476801" y="984250"/>
            <a:ext cx="4619199" cy="1498600"/>
            <a:chOff x="1476801" y="984250"/>
            <a:chExt cx="4619199" cy="1498600"/>
          </a:xfrm>
        </p:grpSpPr>
        <p:cxnSp>
          <p:nvCxnSpPr>
            <p:cNvPr id="19" name="直接箭头连接符 18">
              <a:extLst>
                <a:ext uri="{FF2B5EF4-FFF2-40B4-BE49-F238E27FC236}">
                  <a16:creationId xmlns:a16="http://schemas.microsoft.com/office/drawing/2014/main" id="{EB5FB101-B5EB-4AD3-BC17-B5380D2A03AF}"/>
                </a:ext>
              </a:extLst>
            </p:cNvPr>
            <p:cNvCxnSpPr>
              <a:cxnSpLocks/>
            </p:cNvCxnSpPr>
            <p:nvPr/>
          </p:nvCxnSpPr>
          <p:spPr>
            <a:xfrm>
              <a:off x="4356099" y="984250"/>
              <a:ext cx="496462" cy="4681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2" name="直接箭头连接符 21">
              <a:extLst>
                <a:ext uri="{FF2B5EF4-FFF2-40B4-BE49-F238E27FC236}">
                  <a16:creationId xmlns:a16="http://schemas.microsoft.com/office/drawing/2014/main" id="{3549F434-7C78-436E-87FC-E021FBF51384}"/>
                </a:ext>
              </a:extLst>
            </p:cNvPr>
            <p:cNvCxnSpPr>
              <a:cxnSpLocks/>
            </p:cNvCxnSpPr>
            <p:nvPr/>
          </p:nvCxnSpPr>
          <p:spPr>
            <a:xfrm flipV="1">
              <a:off x="3956050" y="1903200"/>
              <a:ext cx="800100" cy="57965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直接箭头连接符 24">
              <a:extLst>
                <a:ext uri="{FF2B5EF4-FFF2-40B4-BE49-F238E27FC236}">
                  <a16:creationId xmlns:a16="http://schemas.microsoft.com/office/drawing/2014/main" id="{12060587-2D8D-48CC-9973-85F7D564BE81}"/>
                </a:ext>
              </a:extLst>
            </p:cNvPr>
            <p:cNvCxnSpPr>
              <a:cxnSpLocks/>
            </p:cNvCxnSpPr>
            <p:nvPr/>
          </p:nvCxnSpPr>
          <p:spPr>
            <a:xfrm flipV="1">
              <a:off x="1476801" y="1677774"/>
              <a:ext cx="2964597" cy="1"/>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8" name="直接箭头连接符 27">
              <a:extLst>
                <a:ext uri="{FF2B5EF4-FFF2-40B4-BE49-F238E27FC236}">
                  <a16:creationId xmlns:a16="http://schemas.microsoft.com/office/drawing/2014/main" id="{B991B885-D813-47B9-A89C-19DFDBC2A184}"/>
                </a:ext>
              </a:extLst>
            </p:cNvPr>
            <p:cNvCxnSpPr>
              <a:cxnSpLocks/>
            </p:cNvCxnSpPr>
            <p:nvPr/>
          </p:nvCxnSpPr>
          <p:spPr>
            <a:xfrm flipH="1" flipV="1">
              <a:off x="5327650" y="1936300"/>
              <a:ext cx="768350" cy="51345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0" name="直接箭头连接符 29">
              <a:extLst>
                <a:ext uri="{FF2B5EF4-FFF2-40B4-BE49-F238E27FC236}">
                  <a16:creationId xmlns:a16="http://schemas.microsoft.com/office/drawing/2014/main" id="{62BC5A74-90FB-484E-874A-1177429CFD4E}"/>
                </a:ext>
              </a:extLst>
            </p:cNvPr>
            <p:cNvCxnSpPr>
              <a:cxnSpLocks/>
            </p:cNvCxnSpPr>
            <p:nvPr/>
          </p:nvCxnSpPr>
          <p:spPr>
            <a:xfrm flipH="1">
              <a:off x="5403850" y="1250950"/>
              <a:ext cx="692150" cy="444500"/>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grpSp>
        <p:nvGrpSpPr>
          <p:cNvPr id="11" name="组合 10">
            <a:extLst>
              <a:ext uri="{FF2B5EF4-FFF2-40B4-BE49-F238E27FC236}">
                <a16:creationId xmlns:a16="http://schemas.microsoft.com/office/drawing/2014/main" id="{E98BE3BA-4869-4956-A094-3C28BDF5E4B8}"/>
              </a:ext>
            </a:extLst>
          </p:cNvPr>
          <p:cNvGrpSpPr/>
          <p:nvPr/>
        </p:nvGrpSpPr>
        <p:grpSpPr>
          <a:xfrm>
            <a:off x="94823" y="4044192"/>
            <a:ext cx="11455827" cy="2604569"/>
            <a:chOff x="94823" y="4044192"/>
            <a:chExt cx="11455827" cy="2604569"/>
          </a:xfrm>
        </p:grpSpPr>
        <p:pic>
          <p:nvPicPr>
            <p:cNvPr id="38" name="图片 37">
              <a:extLst>
                <a:ext uri="{FF2B5EF4-FFF2-40B4-BE49-F238E27FC236}">
                  <a16:creationId xmlns:a16="http://schemas.microsoft.com/office/drawing/2014/main" id="{692AC081-E604-4084-B8E8-80C3FC8112D6}"/>
                </a:ext>
              </a:extLst>
            </p:cNvPr>
            <p:cNvPicPr>
              <a:picLocks noChangeAspect="1"/>
            </p:cNvPicPr>
            <p:nvPr/>
          </p:nvPicPr>
          <p:blipFill>
            <a:blip r:embed="rId7"/>
            <a:stretch>
              <a:fillRect/>
            </a:stretch>
          </p:blipFill>
          <p:spPr>
            <a:xfrm>
              <a:off x="94823" y="5671428"/>
              <a:ext cx="3251627" cy="461224"/>
            </a:xfrm>
            <a:prstGeom prst="rect">
              <a:avLst/>
            </a:prstGeom>
          </p:spPr>
        </p:pic>
        <p:grpSp>
          <p:nvGrpSpPr>
            <p:cNvPr id="10" name="组合 9">
              <a:extLst>
                <a:ext uri="{FF2B5EF4-FFF2-40B4-BE49-F238E27FC236}">
                  <a16:creationId xmlns:a16="http://schemas.microsoft.com/office/drawing/2014/main" id="{17A8D4EF-008F-4362-8BAD-8BE4F265B93C}"/>
                </a:ext>
              </a:extLst>
            </p:cNvPr>
            <p:cNvGrpSpPr/>
            <p:nvPr/>
          </p:nvGrpSpPr>
          <p:grpSpPr>
            <a:xfrm>
              <a:off x="94823" y="4044192"/>
              <a:ext cx="11455827" cy="2604569"/>
              <a:chOff x="94823" y="4044192"/>
              <a:chExt cx="11455827" cy="2604569"/>
            </a:xfrm>
          </p:grpSpPr>
          <p:pic>
            <p:nvPicPr>
              <p:cNvPr id="34" name="图片 33">
                <a:extLst>
                  <a:ext uri="{FF2B5EF4-FFF2-40B4-BE49-F238E27FC236}">
                    <a16:creationId xmlns:a16="http://schemas.microsoft.com/office/drawing/2014/main" id="{ABCAB04F-4999-41F5-81FC-5B72084A9EF2}"/>
                  </a:ext>
                </a:extLst>
              </p:cNvPr>
              <p:cNvPicPr>
                <a:picLocks noChangeAspect="1"/>
              </p:cNvPicPr>
              <p:nvPr/>
            </p:nvPicPr>
            <p:blipFill>
              <a:blip r:embed="rId8"/>
              <a:stretch>
                <a:fillRect/>
              </a:stretch>
            </p:blipFill>
            <p:spPr>
              <a:xfrm>
                <a:off x="94823" y="4044192"/>
                <a:ext cx="6782227" cy="546715"/>
              </a:xfrm>
              <a:prstGeom prst="rect">
                <a:avLst/>
              </a:prstGeom>
            </p:spPr>
          </p:pic>
          <p:pic>
            <p:nvPicPr>
              <p:cNvPr id="35" name="图片 34">
                <a:extLst>
                  <a:ext uri="{FF2B5EF4-FFF2-40B4-BE49-F238E27FC236}">
                    <a16:creationId xmlns:a16="http://schemas.microsoft.com/office/drawing/2014/main" id="{50950DBE-B126-4ED6-8D77-B70CFAFD7B0E}"/>
                  </a:ext>
                </a:extLst>
              </p:cNvPr>
              <p:cNvPicPr>
                <a:picLocks noChangeAspect="1"/>
              </p:cNvPicPr>
              <p:nvPr/>
            </p:nvPicPr>
            <p:blipFill>
              <a:blip r:embed="rId9"/>
              <a:stretch>
                <a:fillRect/>
              </a:stretch>
            </p:blipFill>
            <p:spPr>
              <a:xfrm>
                <a:off x="7097685" y="4111218"/>
                <a:ext cx="3297265" cy="390913"/>
              </a:xfrm>
              <a:prstGeom prst="rect">
                <a:avLst/>
              </a:prstGeom>
            </p:spPr>
          </p:pic>
          <p:pic>
            <p:nvPicPr>
              <p:cNvPr id="36" name="图片 35">
                <a:extLst>
                  <a:ext uri="{FF2B5EF4-FFF2-40B4-BE49-F238E27FC236}">
                    <a16:creationId xmlns:a16="http://schemas.microsoft.com/office/drawing/2014/main" id="{ECBE931D-2647-44E8-B76A-BC393C2D47E4}"/>
                  </a:ext>
                </a:extLst>
              </p:cNvPr>
              <p:cNvPicPr>
                <a:picLocks noChangeAspect="1"/>
              </p:cNvPicPr>
              <p:nvPr/>
            </p:nvPicPr>
            <p:blipFill>
              <a:blip r:embed="rId10"/>
              <a:stretch>
                <a:fillRect/>
              </a:stretch>
            </p:blipFill>
            <p:spPr>
              <a:xfrm>
                <a:off x="10693400" y="4056892"/>
                <a:ext cx="857250" cy="447675"/>
              </a:xfrm>
              <a:prstGeom prst="rect">
                <a:avLst/>
              </a:prstGeom>
            </p:spPr>
          </p:pic>
          <p:pic>
            <p:nvPicPr>
              <p:cNvPr id="37" name="图片 36">
                <a:extLst>
                  <a:ext uri="{FF2B5EF4-FFF2-40B4-BE49-F238E27FC236}">
                    <a16:creationId xmlns:a16="http://schemas.microsoft.com/office/drawing/2014/main" id="{34789A45-7B31-4DF9-B8EC-7AA8DD35A053}"/>
                  </a:ext>
                </a:extLst>
              </p:cNvPr>
              <p:cNvPicPr>
                <a:picLocks noChangeAspect="1"/>
              </p:cNvPicPr>
              <p:nvPr/>
            </p:nvPicPr>
            <p:blipFill>
              <a:blip r:embed="rId11"/>
              <a:stretch>
                <a:fillRect/>
              </a:stretch>
            </p:blipFill>
            <p:spPr>
              <a:xfrm>
                <a:off x="94823" y="4698786"/>
                <a:ext cx="9067800" cy="1095375"/>
              </a:xfrm>
              <a:prstGeom prst="rect">
                <a:avLst/>
              </a:prstGeom>
            </p:spPr>
          </p:pic>
          <p:pic>
            <p:nvPicPr>
              <p:cNvPr id="39" name="图片 38">
                <a:extLst>
                  <a:ext uri="{FF2B5EF4-FFF2-40B4-BE49-F238E27FC236}">
                    <a16:creationId xmlns:a16="http://schemas.microsoft.com/office/drawing/2014/main" id="{C02778F7-EEB6-457F-91B5-EB7E87989A52}"/>
                  </a:ext>
                </a:extLst>
              </p:cNvPr>
              <p:cNvPicPr>
                <a:picLocks noChangeAspect="1"/>
              </p:cNvPicPr>
              <p:nvPr/>
            </p:nvPicPr>
            <p:blipFill>
              <a:blip r:embed="rId12"/>
              <a:stretch>
                <a:fillRect/>
              </a:stretch>
            </p:blipFill>
            <p:spPr>
              <a:xfrm>
                <a:off x="3346450" y="5753921"/>
                <a:ext cx="3066264" cy="378731"/>
              </a:xfrm>
              <a:prstGeom prst="rect">
                <a:avLst/>
              </a:prstGeom>
            </p:spPr>
          </p:pic>
          <p:pic>
            <p:nvPicPr>
              <p:cNvPr id="40" name="图片 39">
                <a:extLst>
                  <a:ext uri="{FF2B5EF4-FFF2-40B4-BE49-F238E27FC236}">
                    <a16:creationId xmlns:a16="http://schemas.microsoft.com/office/drawing/2014/main" id="{E8DF99DA-7B8F-4C4D-B1F2-0EE2EF8D7E95}"/>
                  </a:ext>
                </a:extLst>
              </p:cNvPr>
              <p:cNvPicPr>
                <a:picLocks noChangeAspect="1"/>
              </p:cNvPicPr>
              <p:nvPr/>
            </p:nvPicPr>
            <p:blipFill>
              <a:blip r:embed="rId13"/>
              <a:stretch>
                <a:fillRect/>
              </a:stretch>
            </p:blipFill>
            <p:spPr>
              <a:xfrm>
                <a:off x="94823" y="6132653"/>
                <a:ext cx="5474127" cy="516108"/>
              </a:xfrm>
              <a:prstGeom prst="rect">
                <a:avLst/>
              </a:prstGeom>
            </p:spPr>
          </p:pic>
        </p:grpSp>
      </p:grpSp>
    </p:spTree>
    <p:extLst>
      <p:ext uri="{BB962C8B-B14F-4D97-AF65-F5344CB8AC3E}">
        <p14:creationId xmlns:p14="http://schemas.microsoft.com/office/powerpoint/2010/main" val="3509731266"/>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18"/>
                                        </p:tgtEl>
                                        <p:attrNameLst>
                                          <p:attrName>ppt_w</p:attrName>
                                        </p:attrNameLst>
                                      </p:cBhvr>
                                      <p:tavLst>
                                        <p:tav tm="0">
                                          <p:val>
                                            <p:strVal val="ppt_w"/>
                                          </p:val>
                                        </p:tav>
                                        <p:tav tm="100000">
                                          <p:val>
                                            <p:fltVal val="0"/>
                                          </p:val>
                                        </p:tav>
                                      </p:tavLst>
                                    </p:anim>
                                    <p:anim calcmode="lin" valueType="num">
                                      <p:cBhvr>
                                        <p:cTn id="12" dur="500"/>
                                        <p:tgtEl>
                                          <p:spTgt spid="18"/>
                                        </p:tgtEl>
                                        <p:attrNameLst>
                                          <p:attrName>ppt_h</p:attrName>
                                        </p:attrNameLst>
                                      </p:cBhvr>
                                      <p:tavLst>
                                        <p:tav tm="0">
                                          <p:val>
                                            <p:strVal val="ppt_h"/>
                                          </p:val>
                                        </p:tav>
                                        <p:tav tm="100000">
                                          <p:val>
                                            <p:fltVal val="0"/>
                                          </p:val>
                                        </p:tav>
                                      </p:tavLst>
                                    </p:anim>
                                    <p:animEffect transition="out" filter="fade">
                                      <p:cBhvr>
                                        <p:cTn id="13" dur="500"/>
                                        <p:tgtEl>
                                          <p:spTgt spid="18"/>
                                        </p:tgtEl>
                                      </p:cBhvr>
                                    </p:animEffect>
                                    <p:set>
                                      <p:cBhvr>
                                        <p:cTn id="14" dur="1" fill="hold">
                                          <p:stCondLst>
                                            <p:cond delay="499"/>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ircle(in)">
                                      <p:cBhvr>
                                        <p:cTn id="19" dur="2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37</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a:extLst>
              <a:ext uri="{FF2B5EF4-FFF2-40B4-BE49-F238E27FC236}">
                <a16:creationId xmlns:a16="http://schemas.microsoft.com/office/drawing/2014/main" id="{F7E53195-2BCB-4326-9B45-BC205A323520}"/>
              </a:ext>
            </a:extLst>
          </p:cNvPr>
          <p:cNvPicPr>
            <a:picLocks noChangeAspect="1"/>
          </p:cNvPicPr>
          <p:nvPr/>
        </p:nvPicPr>
        <p:blipFill>
          <a:blip r:embed="rId3"/>
          <a:stretch>
            <a:fillRect/>
          </a:stretch>
        </p:blipFill>
        <p:spPr>
          <a:xfrm>
            <a:off x="0" y="0"/>
            <a:ext cx="11468100" cy="4743450"/>
          </a:xfrm>
          <a:prstGeom prst="rect">
            <a:avLst/>
          </a:prstGeom>
        </p:spPr>
      </p:pic>
      <p:pic>
        <p:nvPicPr>
          <p:cNvPr id="5" name="图形 4" descr="线箭头左旋">
            <a:hlinkClick r:id="rId4" action="ppaction://hlinksldjump"/>
            <a:extLst>
              <a:ext uri="{FF2B5EF4-FFF2-40B4-BE49-F238E27FC236}">
                <a16:creationId xmlns:a16="http://schemas.microsoft.com/office/drawing/2014/main" id="{F4BFC74F-3B48-43A1-A913-2E3D3C1413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80750" y="5750460"/>
            <a:ext cx="914400" cy="914400"/>
          </a:xfrm>
          <a:prstGeom prst="rect">
            <a:avLst/>
          </a:prstGeom>
        </p:spPr>
      </p:pic>
      <p:sp>
        <p:nvSpPr>
          <p:cNvPr id="4" name="椭圆 3">
            <a:extLst>
              <a:ext uri="{FF2B5EF4-FFF2-40B4-BE49-F238E27FC236}">
                <a16:creationId xmlns:a16="http://schemas.microsoft.com/office/drawing/2014/main" id="{1267089D-22CB-4929-8860-6FEE6A929BE2}"/>
              </a:ext>
            </a:extLst>
          </p:cNvPr>
          <p:cNvSpPr/>
          <p:nvPr/>
        </p:nvSpPr>
        <p:spPr>
          <a:xfrm>
            <a:off x="4032250" y="152400"/>
            <a:ext cx="1377950" cy="1377950"/>
          </a:xfrm>
          <a:prstGeom prst="ellipse">
            <a:avLst/>
          </a:prstGeom>
          <a:noFill/>
          <a:ln w="76200">
            <a:solidFill>
              <a:srgbClr val="F061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4410A7E8-7C21-4EA5-BD60-37FDE8CB9179}"/>
              </a:ext>
            </a:extLst>
          </p:cNvPr>
          <p:cNvPicPr>
            <a:picLocks noChangeAspect="1"/>
          </p:cNvPicPr>
          <p:nvPr/>
        </p:nvPicPr>
        <p:blipFill>
          <a:blip r:embed="rId7"/>
          <a:stretch>
            <a:fillRect/>
          </a:stretch>
        </p:blipFill>
        <p:spPr>
          <a:xfrm>
            <a:off x="125412" y="4333875"/>
            <a:ext cx="9191625" cy="2524125"/>
          </a:xfrm>
          <a:prstGeom prst="rect">
            <a:avLst/>
          </a:prstGeom>
        </p:spPr>
      </p:pic>
    </p:spTree>
    <p:extLst>
      <p:ext uri="{BB962C8B-B14F-4D97-AF65-F5344CB8AC3E}">
        <p14:creationId xmlns:p14="http://schemas.microsoft.com/office/powerpoint/2010/main" val="2764283256"/>
      </p:ext>
    </p:extLst>
  </p:cSld>
  <p:clrMapOvr>
    <a:masterClrMapping/>
  </p:clrMapOvr>
  <p:transition spd="slow" advTm="2032">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4</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流程图: 过程 3">
            <a:extLst>
              <a:ext uri="{FF2B5EF4-FFF2-40B4-BE49-F238E27FC236}">
                <a16:creationId xmlns:a16="http://schemas.microsoft.com/office/drawing/2014/main" id="{E9035E23-86CE-47D8-8D31-23A56F3B017C}"/>
              </a:ext>
            </a:extLst>
          </p:cNvPr>
          <p:cNvSpPr/>
          <p:nvPr/>
        </p:nvSpPr>
        <p:spPr>
          <a:xfrm>
            <a:off x="434865" y="183456"/>
            <a:ext cx="5433784" cy="109800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3200" b="1" dirty="0">
                <a:latin typeface="华光黑变_CNKI" panose="02000500000000000000" pitchFamily="2" charset="-122"/>
                <a:ea typeface="华光黑变_CNKI" panose="02000500000000000000" pitchFamily="2" charset="-122"/>
              </a:rPr>
              <a:t>基于协同过滤的推荐算法</a:t>
            </a:r>
          </a:p>
        </p:txBody>
      </p:sp>
      <p:sp>
        <p:nvSpPr>
          <p:cNvPr id="7" name="文本框 6">
            <a:extLst>
              <a:ext uri="{FF2B5EF4-FFF2-40B4-BE49-F238E27FC236}">
                <a16:creationId xmlns:a16="http://schemas.microsoft.com/office/drawing/2014/main" id="{A90C93A2-8311-4F68-870F-1BA1256AEBA0}"/>
              </a:ext>
            </a:extLst>
          </p:cNvPr>
          <p:cNvSpPr txBox="1"/>
          <p:nvPr/>
        </p:nvSpPr>
        <p:spPr>
          <a:xfrm>
            <a:off x="434865" y="1432917"/>
            <a:ext cx="6972300" cy="1815882"/>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rPr>
              <a:t>常用算法</a:t>
            </a:r>
            <a:endParaRPr lang="en-US" altLang="zh-CN" sz="2800" dirty="0">
              <a:solidFill>
                <a:schemeClr val="bg1"/>
              </a:solidFill>
            </a:endParaRPr>
          </a:p>
          <a:p>
            <a:r>
              <a:rPr lang="en-US" altLang="zh-CN" sz="2800" dirty="0">
                <a:solidFill>
                  <a:schemeClr val="bg1"/>
                </a:solidFill>
              </a:rPr>
              <a:t>Matrix Factorization </a:t>
            </a:r>
          </a:p>
          <a:p>
            <a:r>
              <a:rPr lang="en-US" altLang="zh-CN" sz="2800" dirty="0">
                <a:solidFill>
                  <a:schemeClr val="bg1"/>
                </a:solidFill>
              </a:rPr>
              <a:t>Nearest Neighbors</a:t>
            </a:r>
          </a:p>
          <a:p>
            <a:r>
              <a:rPr lang="en-US" altLang="zh-CN" sz="2800" dirty="0">
                <a:solidFill>
                  <a:schemeClr val="bg1"/>
                </a:solidFill>
              </a:rPr>
              <a:t>Deep Learning</a:t>
            </a:r>
            <a:r>
              <a:rPr lang="zh-CN" altLang="en-US" sz="2800" dirty="0">
                <a:solidFill>
                  <a:schemeClr val="bg1"/>
                </a:solidFill>
              </a:rPr>
              <a:t>（</a:t>
            </a:r>
            <a:r>
              <a:rPr lang="en-US" altLang="zh-CN" sz="2800" dirty="0">
                <a:solidFill>
                  <a:schemeClr val="bg1"/>
                </a:solidFill>
              </a:rPr>
              <a:t>GNN</a:t>
            </a:r>
            <a:r>
              <a:rPr lang="zh-CN" altLang="en-US" sz="2800" dirty="0">
                <a:solidFill>
                  <a:schemeClr val="bg1"/>
                </a:solidFill>
              </a:rPr>
              <a:t>）</a:t>
            </a:r>
            <a:endParaRPr lang="en-US" altLang="zh-CN" sz="2800" dirty="0">
              <a:solidFill>
                <a:schemeClr val="bg1"/>
              </a:solidFill>
            </a:endParaRPr>
          </a:p>
        </p:txBody>
      </p:sp>
      <p:pic>
        <p:nvPicPr>
          <p:cNvPr id="1026" name="Picture 2" descr="https://gimg2.baidu.com/image_search/src=http%3A%2F%2Fstatic001.infoq.cn%2Fresource%2Fimage%2F9b%2F3a%2F9bb07030ba9861f5e850957d63c1e53a.png&amp;refer=http%3A%2F%2Fstatic001.infoq.cn&amp;app=2002&amp;size=f9999,10000&amp;q=a80&amp;n=0&amp;g=0n&amp;fmt=jpeg?sec=1637479199&amp;t=6936da2a43a7230ad260dee512ed66a5">
            <a:extLst>
              <a:ext uri="{FF2B5EF4-FFF2-40B4-BE49-F238E27FC236}">
                <a16:creationId xmlns:a16="http://schemas.microsoft.com/office/drawing/2014/main" id="{9C2895E9-CFED-49C8-9376-CE27BA3F1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70" y="1364772"/>
            <a:ext cx="8427750" cy="344352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C5E83D14-118B-4D35-B51C-7D52BF69BFBC}"/>
              </a:ext>
            </a:extLst>
          </p:cNvPr>
          <p:cNvGrpSpPr/>
          <p:nvPr/>
        </p:nvGrpSpPr>
        <p:grpSpPr>
          <a:xfrm>
            <a:off x="206503" y="3251599"/>
            <a:ext cx="5513449" cy="3686514"/>
            <a:chOff x="262511" y="3046969"/>
            <a:chExt cx="5513449" cy="3686514"/>
          </a:xfrm>
        </p:grpSpPr>
        <p:pic>
          <p:nvPicPr>
            <p:cNvPr id="1028" name="Picture 4" descr="https://gimg2.baidu.com/image_search/src=http%3A%2F%2Fpic1.zhimg.com%2Fv2-55db290d04f887246853b7bad621b1b4_b.jpg&amp;refer=http%3A%2F%2Fpic1.zhimg.com&amp;app=2002&amp;size=f9999,10000&amp;q=a80&amp;n=0&amp;g=0n&amp;fmt=jpeg?sec=1637480105&amp;t=cae68d2eadf603ed9becc6a6bd2829e2">
              <a:extLst>
                <a:ext uri="{FF2B5EF4-FFF2-40B4-BE49-F238E27FC236}">
                  <a16:creationId xmlns:a16="http://schemas.microsoft.com/office/drawing/2014/main" id="{CED434BA-69A3-4CCA-B006-8DEB95AB7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11" y="3046969"/>
              <a:ext cx="5513449" cy="315491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CBFF5A5-F25A-420B-866E-DA917C9088DF}"/>
                </a:ext>
              </a:extLst>
            </p:cNvPr>
            <p:cNvSpPr txBox="1"/>
            <p:nvPr/>
          </p:nvSpPr>
          <p:spPr>
            <a:xfrm>
              <a:off x="1920240" y="6364151"/>
              <a:ext cx="1867988" cy="369332"/>
            </a:xfrm>
            <a:prstGeom prst="rect">
              <a:avLst/>
            </a:prstGeom>
            <a:noFill/>
          </p:spPr>
          <p:txBody>
            <a:bodyPr wrap="square" rtlCol="0">
              <a:spAutoFit/>
            </a:bodyPr>
            <a:lstStyle/>
            <a:p>
              <a:r>
                <a:rPr lang="zh-CN" altLang="en-US" dirty="0">
                  <a:solidFill>
                    <a:schemeClr val="bg1"/>
                  </a:solidFill>
                </a:rPr>
                <a:t>矩阵分解算法</a:t>
              </a:r>
            </a:p>
          </p:txBody>
        </p:sp>
      </p:grpSp>
      <p:grpSp>
        <p:nvGrpSpPr>
          <p:cNvPr id="13" name="组合 12">
            <a:extLst>
              <a:ext uri="{FF2B5EF4-FFF2-40B4-BE49-F238E27FC236}">
                <a16:creationId xmlns:a16="http://schemas.microsoft.com/office/drawing/2014/main" id="{A8633F77-4FE0-4F2A-AA59-4988EABFC257}"/>
              </a:ext>
            </a:extLst>
          </p:cNvPr>
          <p:cNvGrpSpPr/>
          <p:nvPr/>
        </p:nvGrpSpPr>
        <p:grpSpPr>
          <a:xfrm>
            <a:off x="4749293" y="3002230"/>
            <a:ext cx="6667500" cy="3935883"/>
            <a:chOff x="5559966" y="-958317"/>
            <a:chExt cx="6667500" cy="3935883"/>
          </a:xfrm>
        </p:grpSpPr>
        <p:pic>
          <p:nvPicPr>
            <p:cNvPr id="10" name="图片 9">
              <a:extLst>
                <a:ext uri="{FF2B5EF4-FFF2-40B4-BE49-F238E27FC236}">
                  <a16:creationId xmlns:a16="http://schemas.microsoft.com/office/drawing/2014/main" id="{84C996DB-38F2-4772-ADF2-1ADAA2DF4B41}"/>
                </a:ext>
              </a:extLst>
            </p:cNvPr>
            <p:cNvPicPr>
              <a:picLocks noChangeAspect="1"/>
            </p:cNvPicPr>
            <p:nvPr/>
          </p:nvPicPr>
          <p:blipFill>
            <a:blip r:embed="rId5"/>
            <a:stretch>
              <a:fillRect/>
            </a:stretch>
          </p:blipFill>
          <p:spPr>
            <a:xfrm>
              <a:off x="5559966" y="-958317"/>
              <a:ext cx="6667500" cy="3457575"/>
            </a:xfrm>
            <a:prstGeom prst="rect">
              <a:avLst/>
            </a:prstGeom>
          </p:spPr>
        </p:pic>
        <p:sp>
          <p:nvSpPr>
            <p:cNvPr id="12" name="文本框 11">
              <a:extLst>
                <a:ext uri="{FF2B5EF4-FFF2-40B4-BE49-F238E27FC236}">
                  <a16:creationId xmlns:a16="http://schemas.microsoft.com/office/drawing/2014/main" id="{8D2100CF-3D24-4EC4-8139-849BA08A254B}"/>
                </a:ext>
              </a:extLst>
            </p:cNvPr>
            <p:cNvSpPr txBox="1"/>
            <p:nvPr/>
          </p:nvSpPr>
          <p:spPr>
            <a:xfrm>
              <a:off x="9446947" y="2608234"/>
              <a:ext cx="676788" cy="369332"/>
            </a:xfrm>
            <a:prstGeom prst="rect">
              <a:avLst/>
            </a:prstGeom>
            <a:noFill/>
          </p:spPr>
          <p:txBody>
            <a:bodyPr wrap="none" rtlCol="0">
              <a:spAutoFit/>
            </a:bodyPr>
            <a:lstStyle/>
            <a:p>
              <a:r>
                <a:rPr lang="en-US" altLang="zh-CN" dirty="0">
                  <a:solidFill>
                    <a:schemeClr val="bg1"/>
                  </a:solidFill>
                </a:rPr>
                <a:t>GNN</a:t>
              </a:r>
              <a:endParaRPr lang="zh-CN" altLang="en-US" dirty="0">
                <a:solidFill>
                  <a:schemeClr val="bg1"/>
                </a:solidFill>
              </a:endParaRPr>
            </a:p>
          </p:txBody>
        </p:sp>
      </p:grpSp>
      <p:sp>
        <p:nvSpPr>
          <p:cNvPr id="17" name="箭头: 右 16">
            <a:extLst>
              <a:ext uri="{FF2B5EF4-FFF2-40B4-BE49-F238E27FC236}">
                <a16:creationId xmlns:a16="http://schemas.microsoft.com/office/drawing/2014/main" id="{8B3FFEA4-F9EB-4760-8CAF-F16A1144478F}"/>
              </a:ext>
            </a:extLst>
          </p:cNvPr>
          <p:cNvSpPr/>
          <p:nvPr/>
        </p:nvSpPr>
        <p:spPr>
          <a:xfrm>
            <a:off x="4432301" y="3426381"/>
            <a:ext cx="6921499" cy="19163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宋体" panose="02010600030101010101" pitchFamily="2" charset="-122"/>
                <a:ea typeface="宋体" panose="02010600030101010101" pitchFamily="2" charset="-122"/>
              </a:rPr>
              <a:t>空间和时间的花费，随着数据集的增大而增大</a:t>
            </a:r>
            <a:endParaRPr lang="en-US" altLang="zh-CN" sz="3200" dirty="0">
              <a:latin typeface="宋体" panose="02010600030101010101" pitchFamily="2" charset="-122"/>
              <a:ea typeface="宋体" panose="02010600030101010101" pitchFamily="2" charset="-122"/>
            </a:endParaRPr>
          </a:p>
        </p:txBody>
      </p:sp>
      <p:sp>
        <p:nvSpPr>
          <p:cNvPr id="18" name="箭头: 右 17">
            <a:extLst>
              <a:ext uri="{FF2B5EF4-FFF2-40B4-BE49-F238E27FC236}">
                <a16:creationId xmlns:a16="http://schemas.microsoft.com/office/drawing/2014/main" id="{2289A8A9-1A6E-4E07-992D-E78F5F3D7B32}"/>
              </a:ext>
            </a:extLst>
          </p:cNvPr>
          <p:cNvSpPr/>
          <p:nvPr/>
        </p:nvSpPr>
        <p:spPr>
          <a:xfrm>
            <a:off x="4432300" y="1719475"/>
            <a:ext cx="6921500" cy="163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宋体" panose="02010600030101010101" pitchFamily="2" charset="-122"/>
                <a:ea typeface="宋体" panose="02010600030101010101" pitchFamily="2" charset="-122"/>
              </a:rPr>
              <a:t>应用广泛、表现优异、易于理解</a:t>
            </a:r>
          </a:p>
        </p:txBody>
      </p:sp>
    </p:spTree>
    <p:extLst>
      <p:ext uri="{BB962C8B-B14F-4D97-AF65-F5344CB8AC3E}">
        <p14:creationId xmlns:p14="http://schemas.microsoft.com/office/powerpoint/2010/main" val="4226073251"/>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026"/>
                                        </p:tgtEl>
                                      </p:cBhvr>
                                    </p:animEffect>
                                    <p:anim calcmode="lin" valueType="num">
                                      <p:cBhvr>
                                        <p:cTn id="7" dur="1000"/>
                                        <p:tgtEl>
                                          <p:spTgt spid="1026"/>
                                        </p:tgtEl>
                                        <p:attrNameLst>
                                          <p:attrName>ppt_x</p:attrName>
                                        </p:attrNameLst>
                                      </p:cBhvr>
                                      <p:tavLst>
                                        <p:tav tm="0">
                                          <p:val>
                                            <p:strVal val="ppt_x"/>
                                          </p:val>
                                        </p:tav>
                                        <p:tav tm="100000">
                                          <p:val>
                                            <p:strVal val="ppt_x"/>
                                          </p:val>
                                        </p:tav>
                                      </p:tavLst>
                                    </p:anim>
                                    <p:anim calcmode="lin" valueType="num">
                                      <p:cBhvr>
                                        <p:cTn id="8" dur="1000"/>
                                        <p:tgtEl>
                                          <p:spTgt spid="1026"/>
                                        </p:tgtEl>
                                        <p:attrNameLst>
                                          <p:attrName>ppt_y</p:attrName>
                                        </p:attrNameLst>
                                      </p:cBhvr>
                                      <p:tavLst>
                                        <p:tav tm="0">
                                          <p:val>
                                            <p:strVal val="ppt_y"/>
                                          </p:val>
                                        </p:tav>
                                        <p:tav tm="100000">
                                          <p:val>
                                            <p:strVal val="ppt_y+.1"/>
                                          </p:val>
                                        </p:tav>
                                      </p:tavLst>
                                    </p:anim>
                                    <p:set>
                                      <p:cBhvr>
                                        <p:cTn id="9" dur="1" fill="hold">
                                          <p:stCondLst>
                                            <p:cond delay="999"/>
                                          </p:stCondLst>
                                        </p:cTn>
                                        <p:tgtEl>
                                          <p:spTgt spid="102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nodeType="clickEffect">
                                  <p:stCondLst>
                                    <p:cond delay="0"/>
                                  </p:stCondLst>
                                  <p:childTnLst>
                                    <p:animEffect transition="out" filter="fade">
                                      <p:cBhvr>
                                        <p:cTn id="31" dur="1000"/>
                                        <p:tgtEl>
                                          <p:spTgt spid="13"/>
                                        </p:tgtEl>
                                      </p:cBhvr>
                                    </p:animEffect>
                                    <p:anim calcmode="lin" valueType="num">
                                      <p:cBhvr>
                                        <p:cTn id="32" dur="1000"/>
                                        <p:tgtEl>
                                          <p:spTgt spid="13"/>
                                        </p:tgtEl>
                                        <p:attrNameLst>
                                          <p:attrName>ppt_x</p:attrName>
                                        </p:attrNameLst>
                                      </p:cBhvr>
                                      <p:tavLst>
                                        <p:tav tm="0">
                                          <p:val>
                                            <p:strVal val="ppt_x"/>
                                          </p:val>
                                        </p:tav>
                                        <p:tav tm="100000">
                                          <p:val>
                                            <p:strVal val="ppt_x"/>
                                          </p:val>
                                        </p:tav>
                                      </p:tavLst>
                                    </p:anim>
                                    <p:anim calcmode="lin" valueType="num">
                                      <p:cBhvr>
                                        <p:cTn id="33" dur="1000"/>
                                        <p:tgtEl>
                                          <p:spTgt spid="13"/>
                                        </p:tgtEl>
                                        <p:attrNameLst>
                                          <p:attrName>ppt_y</p:attrName>
                                        </p:attrNameLst>
                                      </p:cBhvr>
                                      <p:tavLst>
                                        <p:tav tm="0">
                                          <p:val>
                                            <p:strVal val="ppt_y"/>
                                          </p:val>
                                        </p:tav>
                                        <p:tav tm="100000">
                                          <p:val>
                                            <p:strVal val="ppt_y+.1"/>
                                          </p:val>
                                        </p:tav>
                                      </p:tavLst>
                                    </p:anim>
                                    <p:set>
                                      <p:cBhvr>
                                        <p:cTn id="34" dur="1" fill="hold">
                                          <p:stCondLst>
                                            <p:cond delay="9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5</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流程图: 过程 3">
            <a:extLst>
              <a:ext uri="{FF2B5EF4-FFF2-40B4-BE49-F238E27FC236}">
                <a16:creationId xmlns:a16="http://schemas.microsoft.com/office/drawing/2014/main" id="{0D4CC17A-424F-4899-A733-D709173B2FFB}"/>
              </a:ext>
            </a:extLst>
          </p:cNvPr>
          <p:cNvSpPr/>
          <p:nvPr/>
        </p:nvSpPr>
        <p:spPr>
          <a:xfrm>
            <a:off x="298446" y="580130"/>
            <a:ext cx="3752854" cy="109627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800" b="1" dirty="0">
                <a:latin typeface="华光黑变_CNKI" panose="02000500000000000000" pitchFamily="2" charset="-122"/>
                <a:ea typeface="华光黑变_CNKI" panose="02000500000000000000" pitchFamily="2" charset="-122"/>
              </a:rPr>
              <a:t>基于内容的推荐算法</a:t>
            </a:r>
          </a:p>
        </p:txBody>
      </p:sp>
      <p:pic>
        <p:nvPicPr>
          <p:cNvPr id="2" name="图片 1">
            <a:extLst>
              <a:ext uri="{FF2B5EF4-FFF2-40B4-BE49-F238E27FC236}">
                <a16:creationId xmlns:a16="http://schemas.microsoft.com/office/drawing/2014/main" id="{45682193-8C96-4910-B5C3-9E205CDCA5C8}"/>
              </a:ext>
            </a:extLst>
          </p:cNvPr>
          <p:cNvPicPr>
            <a:picLocks noChangeAspect="1"/>
          </p:cNvPicPr>
          <p:nvPr/>
        </p:nvPicPr>
        <p:blipFill>
          <a:blip r:embed="rId3"/>
          <a:stretch>
            <a:fillRect/>
          </a:stretch>
        </p:blipFill>
        <p:spPr>
          <a:xfrm>
            <a:off x="298446" y="2082800"/>
            <a:ext cx="4006858" cy="3975100"/>
          </a:xfrm>
          <a:prstGeom prst="rect">
            <a:avLst/>
          </a:prstGeom>
        </p:spPr>
      </p:pic>
      <p:sp>
        <p:nvSpPr>
          <p:cNvPr id="5" name="箭头: 右 4">
            <a:extLst>
              <a:ext uri="{FF2B5EF4-FFF2-40B4-BE49-F238E27FC236}">
                <a16:creationId xmlns:a16="http://schemas.microsoft.com/office/drawing/2014/main" id="{56F8B24F-EA74-4A31-B975-81803AA59B88}"/>
              </a:ext>
            </a:extLst>
          </p:cNvPr>
          <p:cNvSpPr/>
          <p:nvPr/>
        </p:nvSpPr>
        <p:spPr>
          <a:xfrm>
            <a:off x="5181600" y="1676400"/>
            <a:ext cx="4864100" cy="163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推荐结果具有可解释性</a:t>
            </a:r>
          </a:p>
        </p:txBody>
      </p:sp>
      <p:sp>
        <p:nvSpPr>
          <p:cNvPr id="7" name="箭头: 右 6">
            <a:extLst>
              <a:ext uri="{FF2B5EF4-FFF2-40B4-BE49-F238E27FC236}">
                <a16:creationId xmlns:a16="http://schemas.microsoft.com/office/drawing/2014/main" id="{3A7D3AE6-F32C-4BC8-A27A-C397DBB3B37F}"/>
              </a:ext>
            </a:extLst>
          </p:cNvPr>
          <p:cNvSpPr/>
          <p:nvPr/>
        </p:nvSpPr>
        <p:spPr>
          <a:xfrm>
            <a:off x="5181600" y="3676650"/>
            <a:ext cx="4864100" cy="1638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推荐结果过于专门化</a:t>
            </a:r>
            <a:endParaRPr lang="en-US" altLang="zh-CN" sz="3200" dirty="0"/>
          </a:p>
        </p:txBody>
      </p:sp>
    </p:spTree>
    <p:extLst>
      <p:ext uri="{BB962C8B-B14F-4D97-AF65-F5344CB8AC3E}">
        <p14:creationId xmlns:p14="http://schemas.microsoft.com/office/powerpoint/2010/main" val="169244873"/>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775960" y="1907177"/>
            <a:ext cx="65" cy="276999"/>
          </a:xfrm>
          <a:prstGeom prst="rect">
            <a:avLst/>
          </a:prstGeom>
          <a:noFill/>
        </p:spPr>
        <p:txBody>
          <a:bodyPr wrap="none" lIns="0" tIns="0" rIns="0" bIns="0" rtlCol="0">
            <a:spAutoFit/>
          </a:bodyPr>
          <a:lstStyle/>
          <a:p>
            <a:endParaRPr lang="zh-CN" altLang="en-US" dirty="0"/>
          </a:p>
        </p:txBody>
      </p:sp>
      <p:sp>
        <p:nvSpPr>
          <p:cNvPr id="4" name="文本框 3">
            <a:extLst>
              <a:ext uri="{FF2B5EF4-FFF2-40B4-BE49-F238E27FC236}">
                <a16:creationId xmlns:a16="http://schemas.microsoft.com/office/drawing/2014/main" id="{CC122B0A-A1E8-4FF4-9694-1CC6199DB009}"/>
              </a:ext>
            </a:extLst>
          </p:cNvPr>
          <p:cNvSpPr txBox="1"/>
          <p:nvPr/>
        </p:nvSpPr>
        <p:spPr>
          <a:xfrm>
            <a:off x="139788" y="3512610"/>
            <a:ext cx="3867150"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chemeClr val="bg1"/>
                </a:solidFill>
              </a:rPr>
              <a:t>IN THIS WORK</a:t>
            </a:r>
            <a:endParaRPr lang="zh-CN" altLang="en-US" sz="2800" b="1" dirty="0">
              <a:solidFill>
                <a:schemeClr val="bg1"/>
              </a:solidFill>
            </a:endParaRPr>
          </a:p>
        </p:txBody>
      </p:sp>
      <p:sp>
        <p:nvSpPr>
          <p:cNvPr id="10" name="矩形 9">
            <a:extLst>
              <a:ext uri="{FF2B5EF4-FFF2-40B4-BE49-F238E27FC236}">
                <a16:creationId xmlns:a16="http://schemas.microsoft.com/office/drawing/2014/main" id="{3EBCE90C-DE3A-48C5-8AEC-9204DBD4717B}"/>
              </a:ext>
            </a:extLst>
          </p:cNvPr>
          <p:cNvSpPr/>
          <p:nvPr/>
        </p:nvSpPr>
        <p:spPr>
          <a:xfrm>
            <a:off x="7406640" y="1586986"/>
            <a:ext cx="1861361" cy="661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协同过滤</a:t>
            </a:r>
          </a:p>
        </p:txBody>
      </p:sp>
      <p:sp>
        <p:nvSpPr>
          <p:cNvPr id="11" name="矩形 10">
            <a:extLst>
              <a:ext uri="{FF2B5EF4-FFF2-40B4-BE49-F238E27FC236}">
                <a16:creationId xmlns:a16="http://schemas.microsoft.com/office/drawing/2014/main" id="{A9DA91A6-C095-40E8-9701-EC61CA8B9826}"/>
              </a:ext>
            </a:extLst>
          </p:cNvPr>
          <p:cNvSpPr/>
          <p:nvPr/>
        </p:nvSpPr>
        <p:spPr>
          <a:xfrm>
            <a:off x="283479" y="1524122"/>
            <a:ext cx="4439290" cy="820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内容信息（</a:t>
            </a:r>
            <a:r>
              <a:rPr lang="en-US" altLang="zh-CN" sz="2400" dirty="0"/>
              <a:t>side information</a:t>
            </a:r>
            <a:r>
              <a:rPr lang="zh-CN" altLang="en-US" sz="2400" dirty="0"/>
              <a:t>）</a:t>
            </a:r>
            <a:endParaRPr lang="en-US" altLang="zh-CN" sz="2400" dirty="0"/>
          </a:p>
          <a:p>
            <a:pPr algn="ctr"/>
            <a:r>
              <a:rPr lang="en-US" altLang="zh-CN" dirty="0"/>
              <a:t>(</a:t>
            </a:r>
            <a:r>
              <a:rPr lang="zh-CN" altLang="en-US" dirty="0"/>
              <a:t>标签、图片、图结构数据、结构化知识</a:t>
            </a:r>
            <a:r>
              <a:rPr lang="en-US" altLang="zh-CN" dirty="0"/>
              <a:t>)</a:t>
            </a:r>
            <a:endParaRPr lang="zh-CN" altLang="en-US" dirty="0"/>
          </a:p>
        </p:txBody>
      </p:sp>
      <p:sp>
        <p:nvSpPr>
          <p:cNvPr id="13" name="箭头: 右 12">
            <a:extLst>
              <a:ext uri="{FF2B5EF4-FFF2-40B4-BE49-F238E27FC236}">
                <a16:creationId xmlns:a16="http://schemas.microsoft.com/office/drawing/2014/main" id="{DC2023B9-F52F-41CC-93AA-7C056675BB03}"/>
              </a:ext>
            </a:extLst>
          </p:cNvPr>
          <p:cNvSpPr/>
          <p:nvPr/>
        </p:nvSpPr>
        <p:spPr>
          <a:xfrm>
            <a:off x="5140364" y="1524122"/>
            <a:ext cx="1717543" cy="820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Intergration</a:t>
            </a:r>
            <a:endParaRPr lang="zh-CN" altLang="en-US" dirty="0"/>
          </a:p>
        </p:txBody>
      </p:sp>
      <p:sp>
        <p:nvSpPr>
          <p:cNvPr id="14" name="箭头: 右 13">
            <a:extLst>
              <a:ext uri="{FF2B5EF4-FFF2-40B4-BE49-F238E27FC236}">
                <a16:creationId xmlns:a16="http://schemas.microsoft.com/office/drawing/2014/main" id="{6EBC8280-2CCA-403A-B7A8-6B5BD809C501}"/>
              </a:ext>
            </a:extLst>
          </p:cNvPr>
          <p:cNvSpPr/>
          <p:nvPr/>
        </p:nvSpPr>
        <p:spPr>
          <a:xfrm>
            <a:off x="283479" y="2458750"/>
            <a:ext cx="5414556" cy="88664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Large and Dense models</a:t>
            </a:r>
          </a:p>
        </p:txBody>
      </p:sp>
      <p:sp>
        <p:nvSpPr>
          <p:cNvPr id="15" name="文本框 14">
            <a:extLst>
              <a:ext uri="{FF2B5EF4-FFF2-40B4-BE49-F238E27FC236}">
                <a16:creationId xmlns:a16="http://schemas.microsoft.com/office/drawing/2014/main" id="{C91CFBC5-C9B2-4B2E-B91F-B9C627495206}"/>
              </a:ext>
            </a:extLst>
          </p:cNvPr>
          <p:cNvSpPr txBox="1"/>
          <p:nvPr/>
        </p:nvSpPr>
        <p:spPr>
          <a:xfrm>
            <a:off x="226873" y="528924"/>
            <a:ext cx="3867150"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chemeClr val="bg1"/>
                </a:solidFill>
              </a:rPr>
              <a:t>Previous work</a:t>
            </a:r>
            <a:endParaRPr lang="zh-CN" altLang="en-US" sz="2800" b="1" dirty="0">
              <a:solidFill>
                <a:schemeClr val="bg1"/>
              </a:solidFill>
            </a:endParaRPr>
          </a:p>
        </p:txBody>
      </p:sp>
      <p:sp>
        <p:nvSpPr>
          <p:cNvPr id="16" name="矩形 15">
            <a:extLst>
              <a:ext uri="{FF2B5EF4-FFF2-40B4-BE49-F238E27FC236}">
                <a16:creationId xmlns:a16="http://schemas.microsoft.com/office/drawing/2014/main" id="{C2958B70-9A63-4D8B-8462-FF7A13446F9C}"/>
              </a:ext>
            </a:extLst>
          </p:cNvPr>
          <p:cNvSpPr/>
          <p:nvPr/>
        </p:nvSpPr>
        <p:spPr>
          <a:xfrm>
            <a:off x="348794" y="4873002"/>
            <a:ext cx="1861361" cy="661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KGFlex</a:t>
            </a:r>
            <a:endParaRPr lang="zh-CN" altLang="en-US" dirty="0"/>
          </a:p>
        </p:txBody>
      </p:sp>
      <p:sp>
        <p:nvSpPr>
          <p:cNvPr id="18" name="箭头: 右 17">
            <a:extLst>
              <a:ext uri="{FF2B5EF4-FFF2-40B4-BE49-F238E27FC236}">
                <a16:creationId xmlns:a16="http://schemas.microsoft.com/office/drawing/2014/main" id="{32C3D88E-93EA-4207-B0EE-1DC98472A82F}"/>
              </a:ext>
            </a:extLst>
          </p:cNvPr>
          <p:cNvSpPr/>
          <p:nvPr/>
        </p:nvSpPr>
        <p:spPr>
          <a:xfrm>
            <a:off x="3444240" y="3907889"/>
            <a:ext cx="6202680" cy="981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Sparse model based on small embeddings</a:t>
            </a:r>
            <a:endParaRPr lang="zh-CN" altLang="en-US" sz="2000" dirty="0"/>
          </a:p>
        </p:txBody>
      </p:sp>
      <p:sp>
        <p:nvSpPr>
          <p:cNvPr id="19" name="箭头: 右 18">
            <a:extLst>
              <a:ext uri="{FF2B5EF4-FFF2-40B4-BE49-F238E27FC236}">
                <a16:creationId xmlns:a16="http://schemas.microsoft.com/office/drawing/2014/main" id="{55BAF96B-0336-406A-A770-755073ADD2D1}"/>
              </a:ext>
            </a:extLst>
          </p:cNvPr>
          <p:cNvSpPr/>
          <p:nvPr/>
        </p:nvSpPr>
        <p:spPr>
          <a:xfrm>
            <a:off x="3444240" y="4765661"/>
            <a:ext cx="6202680" cy="981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High degree of expressiveness</a:t>
            </a:r>
            <a:endParaRPr lang="zh-CN" altLang="en-US" sz="2000" dirty="0"/>
          </a:p>
        </p:txBody>
      </p:sp>
      <p:sp>
        <p:nvSpPr>
          <p:cNvPr id="20" name="箭头: 右 19">
            <a:extLst>
              <a:ext uri="{FF2B5EF4-FFF2-40B4-BE49-F238E27FC236}">
                <a16:creationId xmlns:a16="http://schemas.microsoft.com/office/drawing/2014/main" id="{064A57EB-DC67-46AC-B498-87B27AF660BF}"/>
              </a:ext>
            </a:extLst>
          </p:cNvPr>
          <p:cNvSpPr/>
          <p:nvPr/>
        </p:nvSpPr>
        <p:spPr>
          <a:xfrm>
            <a:off x="3444240" y="5722798"/>
            <a:ext cx="6202680" cy="981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Knowledge graph friendly</a:t>
            </a:r>
            <a:endParaRPr lang="zh-CN" altLang="en-US" sz="2000" dirty="0"/>
          </a:p>
        </p:txBody>
      </p:sp>
    </p:spTree>
    <p:extLst>
      <p:ext uri="{BB962C8B-B14F-4D97-AF65-F5344CB8AC3E}">
        <p14:creationId xmlns:p14="http://schemas.microsoft.com/office/powerpoint/2010/main" val="3653841989"/>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horizont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3" grpId="0" animBg="1"/>
      <p:bldP spid="14" grpId="0" animBg="1"/>
      <p:bldP spid="16"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4" name="文本框 3">
            <a:extLst>
              <a:ext uri="{FF2B5EF4-FFF2-40B4-BE49-F238E27FC236}">
                <a16:creationId xmlns:a16="http://schemas.microsoft.com/office/drawing/2014/main" id="{BAEFAD26-204C-4087-895F-72D27D822CB5}"/>
              </a:ext>
            </a:extLst>
          </p:cNvPr>
          <p:cNvSpPr txBox="1"/>
          <p:nvPr/>
        </p:nvSpPr>
        <p:spPr>
          <a:xfrm flipH="1">
            <a:off x="107598" y="169922"/>
            <a:ext cx="5244970"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BACKGROUND</a:t>
            </a:r>
          </a:p>
          <a:p>
            <a:endParaRPr lang="zh-CN" altLang="en-US" dirty="0"/>
          </a:p>
        </p:txBody>
      </p:sp>
      <p:sp>
        <p:nvSpPr>
          <p:cNvPr id="21" name="矩形 20">
            <a:extLst>
              <a:ext uri="{FF2B5EF4-FFF2-40B4-BE49-F238E27FC236}">
                <a16:creationId xmlns:a16="http://schemas.microsoft.com/office/drawing/2014/main" id="{0A87DFFD-665F-4A2E-BAC0-21DC5A757A4E}"/>
              </a:ext>
            </a:extLst>
          </p:cNvPr>
          <p:cNvSpPr/>
          <p:nvPr/>
        </p:nvSpPr>
        <p:spPr>
          <a:xfrm>
            <a:off x="0" y="1011836"/>
            <a:ext cx="5352568" cy="644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Knowledge-aware Recommender System</a:t>
            </a:r>
            <a:endParaRPr lang="zh-CN" altLang="en-US" sz="2000" b="1" dirty="0"/>
          </a:p>
        </p:txBody>
      </p:sp>
      <p:sp>
        <p:nvSpPr>
          <p:cNvPr id="22" name="箭头: 右 21">
            <a:extLst>
              <a:ext uri="{FF2B5EF4-FFF2-40B4-BE49-F238E27FC236}">
                <a16:creationId xmlns:a16="http://schemas.microsoft.com/office/drawing/2014/main" id="{F077C4C6-F43A-40B3-8DC2-B7435F9D8712}"/>
              </a:ext>
            </a:extLst>
          </p:cNvPr>
          <p:cNvSpPr/>
          <p:nvPr/>
        </p:nvSpPr>
        <p:spPr>
          <a:xfrm>
            <a:off x="0" y="1806314"/>
            <a:ext cx="2136098" cy="1296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u="sng" dirty="0" err="1"/>
              <a:t>KGFlex</a:t>
            </a:r>
            <a:endParaRPr lang="zh-CN" altLang="en-US" sz="2000" b="1" u="sng" dirty="0"/>
          </a:p>
        </p:txBody>
      </p:sp>
      <p:grpSp>
        <p:nvGrpSpPr>
          <p:cNvPr id="31" name="组合 30">
            <a:extLst>
              <a:ext uri="{FF2B5EF4-FFF2-40B4-BE49-F238E27FC236}">
                <a16:creationId xmlns:a16="http://schemas.microsoft.com/office/drawing/2014/main" id="{C6DE46EB-89CC-4C68-9981-30121973A435}"/>
              </a:ext>
            </a:extLst>
          </p:cNvPr>
          <p:cNvGrpSpPr/>
          <p:nvPr/>
        </p:nvGrpSpPr>
        <p:grpSpPr>
          <a:xfrm>
            <a:off x="2136098" y="1806314"/>
            <a:ext cx="4796853" cy="1738859"/>
            <a:chOff x="2198568" y="1806314"/>
            <a:chExt cx="4796853" cy="1738859"/>
          </a:xfrm>
        </p:grpSpPr>
        <p:sp>
          <p:nvSpPr>
            <p:cNvPr id="30" name="矩形 29">
              <a:extLst>
                <a:ext uri="{FF2B5EF4-FFF2-40B4-BE49-F238E27FC236}">
                  <a16:creationId xmlns:a16="http://schemas.microsoft.com/office/drawing/2014/main" id="{BD84A6AC-4AD5-4964-BD06-E0929C3A2F48}"/>
                </a:ext>
              </a:extLst>
            </p:cNvPr>
            <p:cNvSpPr/>
            <p:nvPr/>
          </p:nvSpPr>
          <p:spPr>
            <a:xfrm>
              <a:off x="2198568" y="1806314"/>
              <a:ext cx="4796853" cy="173885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sz="2800" dirty="0"/>
                <a:t>                                </a:t>
              </a:r>
              <a:r>
                <a:rPr lang="zh-CN" altLang="en-US" sz="2800" b="1" dirty="0"/>
                <a:t>推荐系统</a:t>
              </a:r>
            </a:p>
          </p:txBody>
        </p:sp>
        <p:sp>
          <p:nvSpPr>
            <p:cNvPr id="23" name="矩形 22">
              <a:extLst>
                <a:ext uri="{FF2B5EF4-FFF2-40B4-BE49-F238E27FC236}">
                  <a16:creationId xmlns:a16="http://schemas.microsoft.com/office/drawing/2014/main" id="{C006D6AF-753E-4C6E-BE1C-68CE19AD0868}"/>
                </a:ext>
              </a:extLst>
            </p:cNvPr>
            <p:cNvSpPr/>
            <p:nvPr/>
          </p:nvSpPr>
          <p:spPr>
            <a:xfrm>
              <a:off x="2256019" y="2014302"/>
              <a:ext cx="1468906" cy="88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协同过滤</a:t>
              </a:r>
            </a:p>
          </p:txBody>
        </p:sp>
        <p:sp>
          <p:nvSpPr>
            <p:cNvPr id="27" name="矩形 26">
              <a:extLst>
                <a:ext uri="{FF2B5EF4-FFF2-40B4-BE49-F238E27FC236}">
                  <a16:creationId xmlns:a16="http://schemas.microsoft.com/office/drawing/2014/main" id="{B6F151C3-8A60-49A7-8A9C-071BC98B809E}"/>
                </a:ext>
              </a:extLst>
            </p:cNvPr>
            <p:cNvSpPr/>
            <p:nvPr/>
          </p:nvSpPr>
          <p:spPr>
            <a:xfrm>
              <a:off x="4864306" y="2014302"/>
              <a:ext cx="1618810" cy="880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基于内容</a:t>
              </a:r>
            </a:p>
          </p:txBody>
        </p:sp>
        <p:pic>
          <p:nvPicPr>
            <p:cNvPr id="29" name="图形 28" descr="添加">
              <a:extLst>
                <a:ext uri="{FF2B5EF4-FFF2-40B4-BE49-F238E27FC236}">
                  <a16:creationId xmlns:a16="http://schemas.microsoft.com/office/drawing/2014/main" id="{4F910A38-05CD-4418-BE45-584E54CD72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9861" y="2084867"/>
              <a:ext cx="739541" cy="739541"/>
            </a:xfrm>
            <a:prstGeom prst="rect">
              <a:avLst/>
            </a:prstGeom>
          </p:spPr>
        </p:pic>
      </p:grpSp>
      <p:grpSp>
        <p:nvGrpSpPr>
          <p:cNvPr id="35" name="组合 34">
            <a:extLst>
              <a:ext uri="{FF2B5EF4-FFF2-40B4-BE49-F238E27FC236}">
                <a16:creationId xmlns:a16="http://schemas.microsoft.com/office/drawing/2014/main" id="{E493686E-0735-4ED7-9F95-B34A75F9384B}"/>
              </a:ext>
            </a:extLst>
          </p:cNvPr>
          <p:cNvGrpSpPr/>
          <p:nvPr/>
        </p:nvGrpSpPr>
        <p:grpSpPr>
          <a:xfrm>
            <a:off x="7015227" y="1491082"/>
            <a:ext cx="4489724" cy="2054090"/>
            <a:chOff x="7015227" y="1491082"/>
            <a:chExt cx="4489724" cy="2054090"/>
          </a:xfrm>
        </p:grpSpPr>
        <p:sp>
          <p:nvSpPr>
            <p:cNvPr id="33" name="文本框 32">
              <a:extLst>
                <a:ext uri="{FF2B5EF4-FFF2-40B4-BE49-F238E27FC236}">
                  <a16:creationId xmlns:a16="http://schemas.microsoft.com/office/drawing/2014/main" id="{A4D2A903-1210-4D38-A849-604E0262F230}"/>
                </a:ext>
              </a:extLst>
            </p:cNvPr>
            <p:cNvSpPr txBox="1"/>
            <p:nvPr/>
          </p:nvSpPr>
          <p:spPr>
            <a:xfrm>
              <a:off x="7949770" y="1491082"/>
              <a:ext cx="1471548" cy="523220"/>
            </a:xfrm>
            <a:prstGeom prst="rect">
              <a:avLst/>
            </a:prstGeom>
            <a:noFill/>
          </p:spPr>
          <p:txBody>
            <a:bodyPr wrap="square" rtlCol="0">
              <a:spAutoFit/>
            </a:bodyPr>
            <a:lstStyle/>
            <a:p>
              <a:r>
                <a:rPr lang="en-US" altLang="zh-CN" sz="2800" b="1" dirty="0">
                  <a:solidFill>
                    <a:schemeClr val="bg1"/>
                  </a:solidFill>
                </a:rPr>
                <a:t>special</a:t>
              </a:r>
              <a:endParaRPr lang="zh-CN" altLang="en-US" sz="2800" b="1" dirty="0">
                <a:solidFill>
                  <a:schemeClr val="bg1"/>
                </a:solidFill>
              </a:endParaRPr>
            </a:p>
          </p:txBody>
        </p:sp>
        <p:sp>
          <p:nvSpPr>
            <p:cNvPr id="34" name="箭头: 左 33">
              <a:extLst>
                <a:ext uri="{FF2B5EF4-FFF2-40B4-BE49-F238E27FC236}">
                  <a16:creationId xmlns:a16="http://schemas.microsoft.com/office/drawing/2014/main" id="{C43CD90F-5822-408E-ADB2-A6234A221FBF}"/>
                </a:ext>
              </a:extLst>
            </p:cNvPr>
            <p:cNvSpPr/>
            <p:nvPr/>
          </p:nvSpPr>
          <p:spPr>
            <a:xfrm>
              <a:off x="7015227" y="1572091"/>
              <a:ext cx="4489724" cy="1973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稀疏分解</a:t>
              </a:r>
              <a:r>
                <a:rPr lang="en-US" altLang="zh-CN" sz="2400" dirty="0"/>
                <a:t>+</a:t>
              </a:r>
              <a:r>
                <a:rPr lang="zh-CN" altLang="en-US" sz="2400" dirty="0"/>
                <a:t>通过信息增益重新给用户特征赋予权重</a:t>
              </a:r>
            </a:p>
          </p:txBody>
        </p:sp>
      </p:grpSp>
      <p:sp>
        <p:nvSpPr>
          <p:cNvPr id="36" name="矩形 35">
            <a:extLst>
              <a:ext uri="{FF2B5EF4-FFF2-40B4-BE49-F238E27FC236}">
                <a16:creationId xmlns:a16="http://schemas.microsoft.com/office/drawing/2014/main" id="{36D459BB-62AA-4B53-821F-ADE7AC777072}"/>
              </a:ext>
            </a:extLst>
          </p:cNvPr>
          <p:cNvSpPr/>
          <p:nvPr/>
        </p:nvSpPr>
        <p:spPr>
          <a:xfrm>
            <a:off x="0" y="4043589"/>
            <a:ext cx="5352568" cy="644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Entropy-driven Recommender System</a:t>
            </a:r>
            <a:endParaRPr lang="zh-CN" altLang="en-US" sz="2000" b="1" dirty="0"/>
          </a:p>
        </p:txBody>
      </p:sp>
      <p:sp>
        <p:nvSpPr>
          <p:cNvPr id="37" name="箭头: 右 36">
            <a:extLst>
              <a:ext uri="{FF2B5EF4-FFF2-40B4-BE49-F238E27FC236}">
                <a16:creationId xmlns:a16="http://schemas.microsoft.com/office/drawing/2014/main" id="{C163FE73-B93C-48F7-9950-B9035AFAA912}"/>
              </a:ext>
            </a:extLst>
          </p:cNvPr>
          <p:cNvSpPr/>
          <p:nvPr/>
        </p:nvSpPr>
        <p:spPr>
          <a:xfrm>
            <a:off x="0" y="4980466"/>
            <a:ext cx="2136098" cy="1296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u="sng" dirty="0" err="1"/>
              <a:t>KGFlex</a:t>
            </a:r>
            <a:endParaRPr lang="zh-CN" altLang="en-US" sz="2000" b="1" u="sng" dirty="0"/>
          </a:p>
        </p:txBody>
      </p:sp>
      <p:sp>
        <p:nvSpPr>
          <p:cNvPr id="38" name="箭头: 右 37">
            <a:extLst>
              <a:ext uri="{FF2B5EF4-FFF2-40B4-BE49-F238E27FC236}">
                <a16:creationId xmlns:a16="http://schemas.microsoft.com/office/drawing/2014/main" id="{438A3E58-1928-4C23-AFAF-B6AE03241C2E}"/>
              </a:ext>
            </a:extLst>
          </p:cNvPr>
          <p:cNvSpPr/>
          <p:nvPr/>
        </p:nvSpPr>
        <p:spPr>
          <a:xfrm>
            <a:off x="2209775" y="5096640"/>
            <a:ext cx="4903058"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利用信息增益来衡量单个用户特性交互</a:t>
            </a:r>
          </a:p>
        </p:txBody>
      </p:sp>
    </p:spTree>
    <p:extLst>
      <p:ext uri="{BB962C8B-B14F-4D97-AF65-F5344CB8AC3E}">
        <p14:creationId xmlns:p14="http://schemas.microsoft.com/office/powerpoint/2010/main" val="3630272304"/>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inVertic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arn(inVertical)">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barn(inVertical)">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6" grpId="0" animBg="1"/>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8</a:t>
            </a:fld>
            <a:endParaRPr lang="zh-CN" altLang="en-US" dirty="0"/>
          </a:p>
        </p:txBody>
      </p:sp>
      <p:sp>
        <p:nvSpPr>
          <p:cNvPr id="4" name="文本框 3">
            <a:extLst>
              <a:ext uri="{FF2B5EF4-FFF2-40B4-BE49-F238E27FC236}">
                <a16:creationId xmlns:a16="http://schemas.microsoft.com/office/drawing/2014/main" id="{54EFF90B-9AFA-4FFB-BA8F-9A8CB0336C75}"/>
              </a:ext>
            </a:extLst>
          </p:cNvPr>
          <p:cNvSpPr txBox="1"/>
          <p:nvPr/>
        </p:nvSpPr>
        <p:spPr>
          <a:xfrm flipH="1">
            <a:off x="158880" y="203200"/>
            <a:ext cx="3746370" cy="11079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APPROACH</a:t>
            </a:r>
          </a:p>
          <a:p>
            <a:endParaRPr lang="zh-CN" altLang="en-US" dirty="0"/>
          </a:p>
        </p:txBody>
      </p:sp>
      <p:grpSp>
        <p:nvGrpSpPr>
          <p:cNvPr id="13" name="组合 12">
            <a:extLst>
              <a:ext uri="{FF2B5EF4-FFF2-40B4-BE49-F238E27FC236}">
                <a16:creationId xmlns:a16="http://schemas.microsoft.com/office/drawing/2014/main" id="{9752C3EE-E5FA-45FB-A85A-EFB3BBABE716}"/>
              </a:ext>
            </a:extLst>
          </p:cNvPr>
          <p:cNvGrpSpPr/>
          <p:nvPr/>
        </p:nvGrpSpPr>
        <p:grpSpPr>
          <a:xfrm>
            <a:off x="429035" y="1133396"/>
            <a:ext cx="11333929" cy="2105104"/>
            <a:chOff x="368300" y="1311196"/>
            <a:chExt cx="11333929" cy="1937603"/>
          </a:xfrm>
        </p:grpSpPr>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流程图: 过程 1">
              <a:extLst>
                <a:ext uri="{FF2B5EF4-FFF2-40B4-BE49-F238E27FC236}">
                  <a16:creationId xmlns:a16="http://schemas.microsoft.com/office/drawing/2014/main" id="{00A38864-1D07-494C-AA59-D51720FBC3BB}"/>
                </a:ext>
              </a:extLst>
            </p:cNvPr>
            <p:cNvSpPr/>
            <p:nvPr/>
          </p:nvSpPr>
          <p:spPr>
            <a:xfrm>
              <a:off x="368300" y="1492945"/>
              <a:ext cx="4870450" cy="5524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knowledge encoded in a knowledge graph</a:t>
              </a:r>
              <a:endParaRPr lang="zh-CN" altLang="en-US" dirty="0"/>
            </a:p>
          </p:txBody>
        </p:sp>
        <p:sp>
          <p:nvSpPr>
            <p:cNvPr id="5" name="箭头: 虚尾 4">
              <a:extLst>
                <a:ext uri="{FF2B5EF4-FFF2-40B4-BE49-F238E27FC236}">
                  <a16:creationId xmlns:a16="http://schemas.microsoft.com/office/drawing/2014/main" id="{CE283BAC-B928-4615-AF58-637C3D7D41BD}"/>
                </a:ext>
              </a:extLst>
            </p:cNvPr>
            <p:cNvSpPr/>
            <p:nvPr/>
          </p:nvSpPr>
          <p:spPr>
            <a:xfrm>
              <a:off x="5524762" y="1311196"/>
              <a:ext cx="2165090" cy="80490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compute</a:t>
              </a:r>
              <a:endParaRPr lang="zh-CN" altLang="en-US" dirty="0"/>
            </a:p>
          </p:txBody>
        </p:sp>
        <p:sp>
          <p:nvSpPr>
            <p:cNvPr id="9" name="流程图: 过程 8">
              <a:extLst>
                <a:ext uri="{FF2B5EF4-FFF2-40B4-BE49-F238E27FC236}">
                  <a16:creationId xmlns:a16="http://schemas.microsoft.com/office/drawing/2014/main" id="{7D738757-7CC9-4DD1-9FEB-19A6C9B75F6E}"/>
                </a:ext>
              </a:extLst>
            </p:cNvPr>
            <p:cNvSpPr/>
            <p:nvPr/>
          </p:nvSpPr>
          <p:spPr>
            <a:xfrm>
              <a:off x="7975864" y="1492945"/>
              <a:ext cx="3048000" cy="5524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feature-aware user profiles</a:t>
              </a:r>
              <a:endParaRPr lang="zh-CN" altLang="en-US" dirty="0"/>
            </a:p>
          </p:txBody>
        </p:sp>
        <p:sp>
          <p:nvSpPr>
            <p:cNvPr id="10" name="文本框 9">
              <a:extLst>
                <a:ext uri="{FF2B5EF4-FFF2-40B4-BE49-F238E27FC236}">
                  <a16:creationId xmlns:a16="http://schemas.microsoft.com/office/drawing/2014/main" id="{1A24B82D-CF5A-4EB7-B5C4-A92F3165EE05}"/>
                </a:ext>
              </a:extLst>
            </p:cNvPr>
            <p:cNvSpPr txBox="1"/>
            <p:nvPr/>
          </p:nvSpPr>
          <p:spPr>
            <a:xfrm>
              <a:off x="1622425" y="2073711"/>
              <a:ext cx="2362200" cy="369332"/>
            </a:xfrm>
            <a:prstGeom prst="rect">
              <a:avLst/>
            </a:prstGeom>
            <a:noFill/>
          </p:spPr>
          <p:txBody>
            <a:bodyPr wrap="square" rtlCol="0">
              <a:spAutoFit/>
            </a:bodyPr>
            <a:lstStyle/>
            <a:p>
              <a:r>
                <a:rPr lang="en-US" altLang="zh-CN" dirty="0"/>
                <a:t> </a:t>
              </a:r>
              <a:r>
                <a:rPr lang="en-US" altLang="zh-CN" dirty="0">
                  <a:solidFill>
                    <a:schemeClr val="bg1"/>
                  </a:solidFill>
                </a:rPr>
                <a:t>side information</a:t>
              </a:r>
              <a:endParaRPr lang="zh-CN" altLang="en-US" dirty="0">
                <a:solidFill>
                  <a:schemeClr val="bg1"/>
                </a:solidFill>
              </a:endParaRPr>
            </a:p>
          </p:txBody>
        </p:sp>
        <p:sp>
          <p:nvSpPr>
            <p:cNvPr id="12" name="矩形 11">
              <a:extLst>
                <a:ext uri="{FF2B5EF4-FFF2-40B4-BE49-F238E27FC236}">
                  <a16:creationId xmlns:a16="http://schemas.microsoft.com/office/drawing/2014/main" id="{889CC342-6F25-48DB-8947-7AF4DB193E29}"/>
                </a:ext>
              </a:extLst>
            </p:cNvPr>
            <p:cNvSpPr/>
            <p:nvPr/>
          </p:nvSpPr>
          <p:spPr>
            <a:xfrm>
              <a:off x="7144571" y="2116099"/>
              <a:ext cx="4557658" cy="369332"/>
            </a:xfrm>
            <a:prstGeom prst="rect">
              <a:avLst/>
            </a:prstGeom>
          </p:spPr>
          <p:txBody>
            <a:bodyPr wrap="none">
              <a:spAutoFit/>
            </a:bodyPr>
            <a:lstStyle/>
            <a:p>
              <a:r>
                <a:rPr lang="en-US" altLang="zh-CN" dirty="0">
                  <a:solidFill>
                    <a:schemeClr val="bg1"/>
                  </a:solidFill>
                </a:rPr>
                <a:t>provide</a:t>
              </a:r>
              <a:r>
                <a:rPr lang="en-US" altLang="zh-CN" dirty="0">
                  <a:solidFill>
                    <a:schemeClr val="bg1"/>
                  </a:solidFill>
                  <a:latin typeface="Arial" panose="020B0604020202020204" pitchFamily="34" charset="0"/>
                </a:rPr>
                <a:t> </a:t>
              </a:r>
              <a:r>
                <a:rPr lang="en-US" altLang="zh-CN" dirty="0">
                  <a:solidFill>
                    <a:schemeClr val="bg1"/>
                  </a:solidFill>
                </a:rPr>
                <a:t>personalized</a:t>
              </a:r>
              <a:r>
                <a:rPr lang="en-US" altLang="zh-CN" dirty="0">
                  <a:solidFill>
                    <a:schemeClr val="bg1"/>
                  </a:solidFill>
                  <a:latin typeface="Arial" panose="020B0604020202020204" pitchFamily="34" charset="0"/>
                </a:rPr>
                <a:t> recommendation lists</a:t>
              </a:r>
              <a:endParaRPr lang="zh-CN" altLang="en-US" dirty="0">
                <a:solidFill>
                  <a:schemeClr val="bg1"/>
                </a:solidFill>
              </a:endParaRPr>
            </a:p>
          </p:txBody>
        </p:sp>
      </p:grpSp>
      <p:sp>
        <p:nvSpPr>
          <p:cNvPr id="14" name="文本框 13">
            <a:extLst>
              <a:ext uri="{FF2B5EF4-FFF2-40B4-BE49-F238E27FC236}">
                <a16:creationId xmlns:a16="http://schemas.microsoft.com/office/drawing/2014/main" id="{6A80BE6C-07E3-4F5D-8B4C-F07EF11B271B}"/>
              </a:ext>
            </a:extLst>
          </p:cNvPr>
          <p:cNvSpPr txBox="1"/>
          <p:nvPr/>
        </p:nvSpPr>
        <p:spPr>
          <a:xfrm>
            <a:off x="378237" y="2878475"/>
            <a:ext cx="7410450" cy="3477875"/>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hlinkClick r:id="rId3" action="ppaction://hlinksldjump">
                  <a:extLst>
                    <a:ext uri="{A12FA001-AC4F-418D-AE19-62706E023703}">
                      <ahyp:hlinkClr xmlns:ahyp="http://schemas.microsoft.com/office/drawing/2018/hyperlinkcolor" val="tx"/>
                    </a:ext>
                  </a:extLst>
                </a:hlinkClick>
              </a:rPr>
              <a:t>Knowledge Graph and multi-hop predicates</a:t>
            </a:r>
            <a:endParaRPr lang="en-US" altLang="zh-CN" sz="2800" dirty="0">
              <a:solidFill>
                <a:schemeClr val="bg1"/>
              </a:solidFill>
              <a:latin typeface="Abadi" panose="020B0604020202020204" pitchFamily="34" charset="0"/>
            </a:endParaRPr>
          </a:p>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hlinkClick r:id="rId4" action="ppaction://hlinksldjump">
                  <a:extLst>
                    <a:ext uri="{A12FA001-AC4F-418D-AE19-62706E023703}">
                      <ahyp:hlinkClr xmlns:ahyp="http://schemas.microsoft.com/office/drawing/2018/hyperlinkcolor" val="tx"/>
                    </a:ext>
                  </a:extLst>
                </a:hlinkClick>
              </a:rPr>
              <a:t>Item and User Features in </a:t>
            </a:r>
            <a:r>
              <a:rPr lang="en-US" altLang="zh-CN" sz="2800" dirty="0" err="1">
                <a:solidFill>
                  <a:schemeClr val="bg1"/>
                </a:solidFill>
                <a:latin typeface="Abadi" panose="020B0604020202020204" pitchFamily="34" charset="0"/>
                <a:hlinkClick r:id="rId4" action="ppaction://hlinksldjump">
                  <a:extLst>
                    <a:ext uri="{A12FA001-AC4F-418D-AE19-62706E023703}">
                      <ahyp:hlinkClr xmlns:ahyp="http://schemas.microsoft.com/office/drawing/2018/hyperlinkcolor" val="tx"/>
                    </a:ext>
                  </a:extLst>
                </a:hlinkClick>
              </a:rPr>
              <a:t>KGFlex</a:t>
            </a:r>
            <a:r>
              <a:rPr lang="en-US" altLang="zh-CN" sz="2800" dirty="0">
                <a:solidFill>
                  <a:schemeClr val="bg1"/>
                </a:solidFill>
                <a:latin typeface="Abadi" panose="020B0604020202020204" pitchFamily="34" charset="0"/>
                <a:hlinkClick r:id="rId4" action="ppaction://hlinksldjump">
                  <a:extLst>
                    <a:ext uri="{A12FA001-AC4F-418D-AE19-62706E023703}">
                      <ahyp:hlinkClr xmlns:ahyp="http://schemas.microsoft.com/office/drawing/2018/hyperlinkcolor" val="tx"/>
                    </a:ext>
                  </a:extLst>
                </a:hlinkClick>
              </a:rPr>
              <a:t> </a:t>
            </a:r>
            <a:endParaRPr lang="en-US" altLang="zh-CN" sz="2800" dirty="0">
              <a:solidFill>
                <a:schemeClr val="bg1"/>
              </a:solidFill>
              <a:latin typeface="Abadi" panose="020B0604020202020204" pitchFamily="34" charset="0"/>
            </a:endParaRPr>
          </a:p>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hlinkClick r:id="rId5" action="ppaction://hlinksldjump">
                  <a:extLst>
                    <a:ext uri="{A12FA001-AC4F-418D-AE19-62706E023703}">
                      <ahyp:hlinkClr xmlns:ahyp="http://schemas.microsoft.com/office/drawing/2018/hyperlinkcolor" val="tx"/>
                    </a:ext>
                  </a:extLst>
                </a:hlinkClick>
              </a:rPr>
              <a:t>Entropy of User Features</a:t>
            </a:r>
            <a:endParaRPr lang="en-US" altLang="zh-CN" sz="2800" dirty="0">
              <a:solidFill>
                <a:schemeClr val="bg1"/>
              </a:solidFill>
              <a:latin typeface="Abadi" panose="020B0604020202020204" pitchFamily="34" charset="0"/>
            </a:endParaRPr>
          </a:p>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hlinkClick r:id="rId6" action="ppaction://hlinksldjump">
                  <a:extLst>
                    <a:ext uri="{A12FA001-AC4F-418D-AE19-62706E023703}">
                      <ahyp:hlinkClr xmlns:ahyp="http://schemas.microsoft.com/office/drawing/2018/hyperlinkcolor" val="tx"/>
                    </a:ext>
                  </a:extLst>
                </a:hlinkClick>
              </a:rPr>
              <a:t>Model Architecture</a:t>
            </a:r>
            <a:endParaRPr lang="en-US" altLang="zh-CN" sz="2800" dirty="0">
              <a:solidFill>
                <a:schemeClr val="bg1"/>
              </a:solidFill>
              <a:latin typeface="Abadi" panose="020B0604020202020204" pitchFamily="34" charset="0"/>
            </a:endParaRPr>
          </a:p>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hlinkClick r:id="rId7" action="ppaction://hlinksldjump">
                  <a:extLst>
                    <a:ext uri="{A12FA001-AC4F-418D-AE19-62706E023703}">
                      <ahyp:hlinkClr xmlns:ahyp="http://schemas.microsoft.com/office/drawing/2018/hyperlinkcolor" val="tx"/>
                    </a:ext>
                  </a:extLst>
                </a:hlinkClick>
              </a:rPr>
              <a:t>Learning to Rank</a:t>
            </a:r>
            <a:endParaRPr lang="zh-CN" altLang="en-US" sz="2800" dirty="0">
              <a:solidFill>
                <a:schemeClr val="bg1"/>
              </a:solidFill>
              <a:latin typeface="Abadi" panose="020B0604020202020204" pitchFamily="34" charset="0"/>
            </a:endParaRPr>
          </a:p>
        </p:txBody>
      </p:sp>
    </p:spTree>
    <p:extLst>
      <p:ext uri="{BB962C8B-B14F-4D97-AF65-F5344CB8AC3E}">
        <p14:creationId xmlns:p14="http://schemas.microsoft.com/office/powerpoint/2010/main" val="3288267947"/>
      </p:ext>
    </p:extLst>
  </p:cSld>
  <p:clrMapOvr>
    <a:masterClrMapping/>
  </p:clrMapOvr>
  <p:transition spd="slow" advTm="2032">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9</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2" name="矩形 1">
            <a:extLst>
              <a:ext uri="{FF2B5EF4-FFF2-40B4-BE49-F238E27FC236}">
                <a16:creationId xmlns:a16="http://schemas.microsoft.com/office/drawing/2014/main" id="{FFF97C3C-A2B7-44FA-981F-7694E46837AC}"/>
              </a:ext>
            </a:extLst>
          </p:cNvPr>
          <p:cNvSpPr/>
          <p:nvPr/>
        </p:nvSpPr>
        <p:spPr>
          <a:xfrm>
            <a:off x="425449" y="450850"/>
            <a:ext cx="7829419" cy="523220"/>
          </a:xfrm>
          <a:prstGeom prst="rect">
            <a:avLst/>
          </a:prstGeom>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800" dirty="0">
                <a:solidFill>
                  <a:schemeClr val="bg1"/>
                </a:solidFill>
                <a:latin typeface="Abadi" panose="020B0604020202020204" pitchFamily="34" charset="0"/>
              </a:rPr>
              <a:t>Knowledge Graph and multi-hop predicates</a:t>
            </a:r>
          </a:p>
        </p:txBody>
      </p:sp>
      <p:grpSp>
        <p:nvGrpSpPr>
          <p:cNvPr id="5" name="组合 4">
            <a:extLst>
              <a:ext uri="{FF2B5EF4-FFF2-40B4-BE49-F238E27FC236}">
                <a16:creationId xmlns:a16="http://schemas.microsoft.com/office/drawing/2014/main" id="{AD16F580-2DCA-4836-8A1D-7C9F3ADD40DB}"/>
              </a:ext>
            </a:extLst>
          </p:cNvPr>
          <p:cNvGrpSpPr/>
          <p:nvPr/>
        </p:nvGrpSpPr>
        <p:grpSpPr>
          <a:xfrm>
            <a:off x="704849" y="2998183"/>
            <a:ext cx="11118850" cy="722052"/>
            <a:chOff x="704849" y="2998183"/>
            <a:chExt cx="11118850" cy="722052"/>
          </a:xfrm>
        </p:grpSpPr>
        <p:sp>
          <p:nvSpPr>
            <p:cNvPr id="11" name="文本框 10">
              <a:extLst>
                <a:ext uri="{FF2B5EF4-FFF2-40B4-BE49-F238E27FC236}">
                  <a16:creationId xmlns:a16="http://schemas.microsoft.com/office/drawing/2014/main" id="{6E407D14-CC07-4DB0-99C0-C8D6FD67D8BA}"/>
                </a:ext>
              </a:extLst>
            </p:cNvPr>
            <p:cNvSpPr txBox="1"/>
            <p:nvPr/>
          </p:nvSpPr>
          <p:spPr>
            <a:xfrm>
              <a:off x="704849" y="3112705"/>
              <a:ext cx="6565901" cy="523220"/>
            </a:xfrm>
            <a:prstGeom prst="rect">
              <a:avLst/>
            </a:prstGeom>
            <a:noFill/>
          </p:spPr>
          <p:txBody>
            <a:bodyPr wrap="square" rtlCol="0">
              <a:spAutoFit/>
            </a:bodyPr>
            <a:lstStyle/>
            <a:p>
              <a:r>
                <a:rPr lang="en-US" altLang="zh-CN" sz="2800" dirty="0">
                  <a:solidFill>
                    <a:schemeClr val="bg1"/>
                  </a:solidFill>
                </a:rPr>
                <a:t>n-hop</a:t>
              </a:r>
              <a:r>
                <a:rPr lang="zh-CN" altLang="en-US" sz="2800" dirty="0">
                  <a:solidFill>
                    <a:schemeClr val="bg1"/>
                  </a:solidFill>
                </a:rPr>
                <a:t>谓词定义为：</a:t>
              </a:r>
            </a:p>
          </p:txBody>
        </p:sp>
        <p:pic>
          <p:nvPicPr>
            <p:cNvPr id="13" name="图片 12">
              <a:extLst>
                <a:ext uri="{FF2B5EF4-FFF2-40B4-BE49-F238E27FC236}">
                  <a16:creationId xmlns:a16="http://schemas.microsoft.com/office/drawing/2014/main" id="{FCF16D27-344F-4558-913C-20222564E44D}"/>
                </a:ext>
              </a:extLst>
            </p:cNvPr>
            <p:cNvPicPr>
              <a:picLocks noChangeAspect="1"/>
            </p:cNvPicPr>
            <p:nvPr/>
          </p:nvPicPr>
          <p:blipFill>
            <a:blip r:embed="rId3"/>
            <a:stretch>
              <a:fillRect/>
            </a:stretch>
          </p:blipFill>
          <p:spPr>
            <a:xfrm>
              <a:off x="3987799" y="2998183"/>
              <a:ext cx="7835900" cy="722052"/>
            </a:xfrm>
            <a:prstGeom prst="rect">
              <a:avLst/>
            </a:prstGeom>
          </p:spPr>
        </p:pic>
      </p:grpSp>
      <p:grpSp>
        <p:nvGrpSpPr>
          <p:cNvPr id="4" name="组合 3">
            <a:extLst>
              <a:ext uri="{FF2B5EF4-FFF2-40B4-BE49-F238E27FC236}">
                <a16:creationId xmlns:a16="http://schemas.microsoft.com/office/drawing/2014/main" id="{94ECF3F2-EA25-40AE-A35D-AAED032E4B0D}"/>
              </a:ext>
            </a:extLst>
          </p:cNvPr>
          <p:cNvGrpSpPr/>
          <p:nvPr/>
        </p:nvGrpSpPr>
        <p:grpSpPr>
          <a:xfrm>
            <a:off x="704849" y="1855951"/>
            <a:ext cx="7858125" cy="866775"/>
            <a:chOff x="704849" y="1855951"/>
            <a:chExt cx="7858125" cy="866775"/>
          </a:xfrm>
        </p:grpSpPr>
        <p:sp>
          <p:nvSpPr>
            <p:cNvPr id="8" name="文本框 7">
              <a:extLst>
                <a:ext uri="{FF2B5EF4-FFF2-40B4-BE49-F238E27FC236}">
                  <a16:creationId xmlns:a16="http://schemas.microsoft.com/office/drawing/2014/main" id="{5BD39979-1074-4D34-B9F6-DCCD682C15AD}"/>
                </a:ext>
              </a:extLst>
            </p:cNvPr>
            <p:cNvSpPr txBox="1"/>
            <p:nvPr/>
          </p:nvSpPr>
          <p:spPr>
            <a:xfrm>
              <a:off x="704849" y="1893081"/>
              <a:ext cx="6565901" cy="523220"/>
            </a:xfrm>
            <a:prstGeom prst="rect">
              <a:avLst/>
            </a:prstGeom>
            <a:noFill/>
          </p:spPr>
          <p:txBody>
            <a:bodyPr wrap="square" rtlCol="0">
              <a:spAutoFit/>
            </a:bodyPr>
            <a:lstStyle/>
            <a:p>
              <a:r>
                <a:rPr lang="zh-CN" altLang="en-US" sz="2800" dirty="0">
                  <a:solidFill>
                    <a:schemeClr val="bg1"/>
                  </a:solidFill>
                </a:rPr>
                <a:t>知识图谱中每一个连接用三元组表示为：</a:t>
              </a:r>
            </a:p>
          </p:txBody>
        </p:sp>
        <p:pic>
          <p:nvPicPr>
            <p:cNvPr id="14" name="图片 13">
              <a:extLst>
                <a:ext uri="{FF2B5EF4-FFF2-40B4-BE49-F238E27FC236}">
                  <a16:creationId xmlns:a16="http://schemas.microsoft.com/office/drawing/2014/main" id="{B92BA86E-2118-4611-8F54-D3C0CA07906E}"/>
                </a:ext>
              </a:extLst>
            </p:cNvPr>
            <p:cNvPicPr>
              <a:picLocks noChangeAspect="1"/>
            </p:cNvPicPr>
            <p:nvPr/>
          </p:nvPicPr>
          <p:blipFill>
            <a:blip r:embed="rId4"/>
            <a:stretch>
              <a:fillRect/>
            </a:stretch>
          </p:blipFill>
          <p:spPr>
            <a:xfrm>
              <a:off x="7248524" y="1855951"/>
              <a:ext cx="1314450" cy="866775"/>
            </a:xfrm>
            <a:prstGeom prst="rect">
              <a:avLst/>
            </a:prstGeom>
          </p:spPr>
        </p:pic>
      </p:grpSp>
      <p:grpSp>
        <p:nvGrpSpPr>
          <p:cNvPr id="7" name="组合 6">
            <a:extLst>
              <a:ext uri="{FF2B5EF4-FFF2-40B4-BE49-F238E27FC236}">
                <a16:creationId xmlns:a16="http://schemas.microsoft.com/office/drawing/2014/main" id="{3A601B88-DEF5-4A09-BCE4-548895943F96}"/>
              </a:ext>
            </a:extLst>
          </p:cNvPr>
          <p:cNvGrpSpPr/>
          <p:nvPr/>
        </p:nvGrpSpPr>
        <p:grpSpPr>
          <a:xfrm>
            <a:off x="704850" y="4271148"/>
            <a:ext cx="9112249" cy="771525"/>
            <a:chOff x="704850" y="4271148"/>
            <a:chExt cx="9112249" cy="771525"/>
          </a:xfrm>
        </p:grpSpPr>
        <p:sp>
          <p:nvSpPr>
            <p:cNvPr id="16" name="文本框 15">
              <a:extLst>
                <a:ext uri="{FF2B5EF4-FFF2-40B4-BE49-F238E27FC236}">
                  <a16:creationId xmlns:a16="http://schemas.microsoft.com/office/drawing/2014/main" id="{F25C13BD-9CAD-4F20-9DB5-26D7447FCFE3}"/>
                </a:ext>
              </a:extLst>
            </p:cNvPr>
            <p:cNvSpPr txBox="1"/>
            <p:nvPr/>
          </p:nvSpPr>
          <p:spPr>
            <a:xfrm>
              <a:off x="704850" y="4301360"/>
              <a:ext cx="6565901" cy="523220"/>
            </a:xfrm>
            <a:prstGeom prst="rect">
              <a:avLst/>
            </a:prstGeom>
            <a:noFill/>
          </p:spPr>
          <p:txBody>
            <a:bodyPr wrap="square" rtlCol="0">
              <a:spAutoFit/>
            </a:bodyPr>
            <a:lstStyle/>
            <a:p>
              <a:r>
                <a:rPr lang="en-US" altLang="zh-CN" sz="2800" dirty="0">
                  <a:solidFill>
                    <a:schemeClr val="bg1"/>
                  </a:solidFill>
                </a:rPr>
                <a:t>For convenience</a:t>
              </a:r>
              <a:r>
                <a:rPr lang="zh-CN" altLang="en-US" sz="2800" dirty="0">
                  <a:solidFill>
                    <a:schemeClr val="bg1"/>
                  </a:solidFill>
                </a:rPr>
                <a:t>：</a:t>
              </a:r>
            </a:p>
          </p:txBody>
        </p:sp>
        <p:pic>
          <p:nvPicPr>
            <p:cNvPr id="17" name="图片 16">
              <a:extLst>
                <a:ext uri="{FF2B5EF4-FFF2-40B4-BE49-F238E27FC236}">
                  <a16:creationId xmlns:a16="http://schemas.microsoft.com/office/drawing/2014/main" id="{6C440CD1-6B85-4B49-958F-0FC76CE2C716}"/>
                </a:ext>
              </a:extLst>
            </p:cNvPr>
            <p:cNvPicPr>
              <a:picLocks noChangeAspect="1"/>
            </p:cNvPicPr>
            <p:nvPr/>
          </p:nvPicPr>
          <p:blipFill>
            <a:blip r:embed="rId5"/>
            <a:stretch>
              <a:fillRect/>
            </a:stretch>
          </p:blipFill>
          <p:spPr>
            <a:xfrm>
              <a:off x="3987799" y="4271148"/>
              <a:ext cx="5829300" cy="771525"/>
            </a:xfrm>
            <a:prstGeom prst="rect">
              <a:avLst/>
            </a:prstGeom>
          </p:spPr>
        </p:pic>
      </p:grpSp>
    </p:spTree>
    <p:extLst>
      <p:ext uri="{BB962C8B-B14F-4D97-AF65-F5344CB8AC3E}">
        <p14:creationId xmlns:p14="http://schemas.microsoft.com/office/powerpoint/2010/main" val="810474790"/>
      </p:ext>
    </p:extLst>
  </p:cSld>
  <p:clrMapOvr>
    <a:masterClrMapping/>
  </p:clrMapOvr>
  <p:transition spd="slow" advTm="203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3950</TotalTime>
  <Words>1301</Words>
  <Application>Microsoft Office PowerPoint</Application>
  <PresentationFormat>宽屏</PresentationFormat>
  <Paragraphs>289</Paragraphs>
  <Slides>37</Slides>
  <Notes>34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37</vt:i4>
      </vt:variant>
    </vt:vector>
  </HeadingPairs>
  <TitlesOfParts>
    <vt:vector size="53" baseType="lpstr">
      <vt:lpstr>-apple-system</vt:lpstr>
      <vt:lpstr>LinLibertineT</vt:lpstr>
      <vt:lpstr>LinLibertineTB</vt:lpstr>
      <vt:lpstr>Microsoft YaHei Light</vt:lpstr>
      <vt:lpstr>等线</vt:lpstr>
      <vt:lpstr>等线 Light</vt:lpstr>
      <vt:lpstr>华光黑变_CNKI</vt:lpstr>
      <vt:lpstr>宋体</vt:lpstr>
      <vt:lpstr>微软雅黑</vt:lpstr>
      <vt:lpstr>Abadi</vt:lpstr>
      <vt:lpstr>Arial</vt:lpstr>
      <vt:lpstr>Brush Script MT</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史 玉潇</dc:creator>
  <cp:lastModifiedBy>leepo</cp:lastModifiedBy>
  <cp:revision>335</cp:revision>
  <dcterms:created xsi:type="dcterms:W3CDTF">2020-07-08T04:49:00Z</dcterms:created>
  <dcterms:modified xsi:type="dcterms:W3CDTF">2021-10-28T03:58:53Z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