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8"/>
  </p:notesMasterIdLst>
  <p:sldIdLst>
    <p:sldId id="365" r:id="rId3"/>
    <p:sldId id="264" r:id="rId4"/>
    <p:sldId id="269" r:id="rId5"/>
    <p:sldId id="371" r:id="rId6"/>
    <p:sldId id="370" r:id="rId7"/>
    <p:sldId id="372" r:id="rId8"/>
    <p:sldId id="373" r:id="rId9"/>
    <p:sldId id="348" r:id="rId10"/>
    <p:sldId id="268" r:id="rId11"/>
    <p:sldId id="405" r:id="rId12"/>
    <p:sldId id="409" r:id="rId13"/>
    <p:sldId id="389" r:id="rId14"/>
    <p:sldId id="413" r:id="rId15"/>
    <p:sldId id="390" r:id="rId16"/>
    <p:sldId id="352" r:id="rId17"/>
    <p:sldId id="272" r:id="rId18"/>
    <p:sldId id="398" r:id="rId19"/>
    <p:sldId id="410" r:id="rId20"/>
    <p:sldId id="411" r:id="rId21"/>
    <p:sldId id="412" r:id="rId22"/>
    <p:sldId id="350" r:id="rId23"/>
    <p:sldId id="400" r:id="rId24"/>
    <p:sldId id="351" r:id="rId25"/>
    <p:sldId id="401" r:id="rId26"/>
    <p:sldId id="331"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000000"/>
    <a:srgbClr val="E9EDF0"/>
    <a:srgbClr val="0553A6"/>
    <a:srgbClr val="0553A7"/>
    <a:srgbClr val="375DA1"/>
    <a:srgbClr val="A7B5DB"/>
    <a:srgbClr val="DD4E4A"/>
    <a:srgbClr val="6E0F6D"/>
    <a:srgbClr val="0067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30" autoAdjust="0"/>
    <p:restoredTop sz="81101" autoAdjust="0"/>
  </p:normalViewPr>
  <p:slideViewPr>
    <p:cSldViewPr>
      <p:cViewPr varScale="1">
        <p:scale>
          <a:sx n="70" d="100"/>
          <a:sy n="70" d="100"/>
        </p:scale>
        <p:origin x="1267" y="43"/>
      </p:cViewPr>
      <p:guideLst/>
    </p:cSldViewPr>
  </p:slideViewPr>
  <p:notesTextViewPr>
    <p:cViewPr>
      <p:scale>
        <a:sx n="1" d="1"/>
        <a:sy n="1" d="1"/>
      </p:scale>
      <p:origin x="0" y="0"/>
    </p:cViewPr>
  </p:notesTextViewPr>
  <p:sorterViewPr>
    <p:cViewPr>
      <p:scale>
        <a:sx n="100" d="100"/>
        <a:sy n="100" d="100"/>
      </p:scale>
      <p:origin x="0" y="-843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2021/11/4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sym typeface="+mn-ea"/>
              </a:rPr>
              <a:t>分子表示对每一个子图对都考虑他们和真实值之间的平方误差，分母表示对结点数量进行归一化。</a:t>
            </a:r>
            <a:endParaRPr lang="en-US" altLang="zh-CN" dirty="0">
              <a:sym typeface="+mn-ea"/>
            </a:endParaRPr>
          </a:p>
          <a:p>
            <a:r>
              <a:rPr lang="zh-CN" altLang="en-US" dirty="0">
                <a:sym typeface="+mn-ea"/>
              </a:rPr>
              <a:t>每一次结点替换对于整体路径选择的作用并不是完全均衡的，也就是说一定会存在某些点的替换能够对于最终路径的选择起到更关键的作用，因此我们引入了注意力机制来给每一步结点替换赋予权重，</a:t>
            </a:r>
            <a:endParaRPr lang="en-US" altLang="zh-CN" dirty="0">
              <a:sym typeface="+mn-ea"/>
            </a:endParaRPr>
          </a:p>
          <a:p>
            <a:r>
              <a:rPr lang="zh-CN" altLang="en-US" dirty="0">
                <a:sym typeface="+mn-ea"/>
              </a:rPr>
              <a:t>通过上述注意力机制，我们能够在最优的编辑路径中发现对最终路径的选择最重要的结点，使得我们对于估计函数</a:t>
            </a:r>
            <a:r>
              <a:rPr lang="en-US" altLang="zh-CN" dirty="0">
                <a:sym typeface="+mn-ea"/>
              </a:rPr>
              <a:t>h(p)</a:t>
            </a:r>
            <a:r>
              <a:rPr lang="zh-CN" altLang="en-US" dirty="0">
                <a:sym typeface="+mn-ea"/>
              </a:rPr>
              <a:t>的预测更加准确。</a:t>
            </a:r>
            <a:endParaRPr dirty="0">
              <a:sym typeface="+mn-e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b="0" i="0" dirty="0">
                <a:solidFill>
                  <a:srgbClr val="333333"/>
                </a:solidFill>
                <a:effectLst/>
                <a:latin typeface="-apple-system"/>
              </a:rPr>
              <a:t>首先我们使用了图同构网络层（</a:t>
            </a:r>
            <a:r>
              <a:rPr lang="en-US" altLang="zh-CN" b="0" i="0" dirty="0">
                <a:solidFill>
                  <a:srgbClr val="333333"/>
                </a:solidFill>
                <a:effectLst/>
                <a:latin typeface="-apple-system"/>
              </a:rPr>
              <a:t>Graph Isomorphism Network</a:t>
            </a:r>
            <a:r>
              <a:rPr lang="zh-CN" altLang="en-US" b="0" i="0" dirty="0">
                <a:solidFill>
                  <a:srgbClr val="333333"/>
                </a:solidFill>
                <a:effectLst/>
                <a:latin typeface="-apple-system"/>
              </a:rPr>
              <a:t>），它已经在理论上被证明是最强大的图神经网络之一。具体来说，它首先会对输入的特征进行初始化，使得它成为一个能够表示结点信息的向量，然后通过下面的表达式来对表示结点信息的向量进行更新：</a:t>
            </a:r>
            <a:endParaRPr lang="en-US" altLang="zh-CN" b="0" i="0" dirty="0">
              <a:solidFill>
                <a:srgbClr val="333333"/>
              </a:solidFill>
              <a:effectLst/>
              <a:latin typeface="-apple-system"/>
            </a:endParaRPr>
          </a:p>
          <a:p>
            <a:r>
              <a:rPr lang="zh-CN" altLang="en-US" b="0" i="0" dirty="0">
                <a:solidFill>
                  <a:srgbClr val="121212"/>
                </a:solidFill>
                <a:effectLst/>
                <a:latin typeface="-apple-system"/>
              </a:rPr>
              <a:t>我们在结点信息进行更新的过程中加入了图交叉信息。</a:t>
            </a:r>
            <a:r>
              <a:rPr lang="zh-CN" altLang="en-US" b="0" i="0" dirty="0">
                <a:solidFill>
                  <a:srgbClr val="333333"/>
                </a:solidFill>
                <a:effectLst/>
                <a:latin typeface="-apple-system"/>
              </a:rPr>
              <a:t>具体来说，我们将之前预训练的结点替换信息转化为一个</a:t>
            </a:r>
            <a:r>
              <a:rPr lang="en-US" altLang="zh-CN" b="0" i="0" dirty="0">
                <a:solidFill>
                  <a:srgbClr val="333333"/>
                </a:solidFill>
                <a:effectLst/>
                <a:latin typeface="-apple-system"/>
              </a:rPr>
              <a:t>0/1</a:t>
            </a:r>
            <a:r>
              <a:rPr lang="zh-CN" altLang="en-US" b="0" i="0" dirty="0">
                <a:solidFill>
                  <a:srgbClr val="333333"/>
                </a:solidFill>
                <a:effectLst/>
                <a:latin typeface="-apple-system"/>
              </a:rPr>
              <a:t>矩阵，每一个结点都会和另一个图内对应的结点进行替换，同时也会将替换结点的信息用于结点信息的更新</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b="0" i="0" dirty="0">
                <a:solidFill>
                  <a:srgbClr val="333333"/>
                </a:solidFill>
                <a:effectLst/>
                <a:latin typeface="-apple-system"/>
              </a:rPr>
              <a:t>通过图同构网络和交叉信息可以得到我们的节点表示。</a:t>
            </a:r>
            <a:endParaRPr lang="en-US" altLang="zh-CN" b="0" i="0" dirty="0">
              <a:solidFill>
                <a:srgbClr val="333333"/>
              </a:solidFill>
              <a:effectLst/>
              <a:latin typeface="-apple-system"/>
            </a:endParaRPr>
          </a:p>
          <a:p>
            <a:r>
              <a:rPr lang="zh-CN" altLang="en-US" b="0" i="0" dirty="0">
                <a:solidFill>
                  <a:srgbClr val="333333"/>
                </a:solidFill>
                <a:effectLst/>
                <a:latin typeface="-apple-system"/>
              </a:rPr>
              <a:t>我们需要将结点的嵌入信息转换为图的嵌入信息，我们没有简单的使用求和或者平均，而是使用了加权求和的方式。由于之前将图对转换为一组子图对，而这些子图对不一定是连通图，因此需要一个超点来将他们连通</a:t>
            </a:r>
            <a:r>
              <a:rPr lang="zh-CN" altLang="en-US" b="0" i="0">
                <a:solidFill>
                  <a:srgbClr val="333333"/>
                </a:solidFill>
                <a:effectLst/>
                <a:latin typeface="-apple-system"/>
              </a:rPr>
              <a:t>起来。（这个</a:t>
            </a:r>
            <a:r>
              <a:rPr lang="zh-CN" altLang="en-US" b="0" i="0" dirty="0">
                <a:solidFill>
                  <a:srgbClr val="333333"/>
                </a:solidFill>
                <a:effectLst/>
                <a:latin typeface="-apple-system"/>
              </a:rPr>
              <a:t>超点在所有的子图中都有同样的标签，这样网络模型就能够识别出这样的超点，同时超点也能够在多次迭代之后提供子图的全局结构和特征</a:t>
            </a:r>
            <a:r>
              <a:rPr lang="zh-CN" altLang="en-US" b="0" i="0">
                <a:solidFill>
                  <a:srgbClr val="333333"/>
                </a:solidFill>
                <a:effectLst/>
                <a:latin typeface="-apple-system"/>
              </a:rPr>
              <a:t>信息。）因此</a:t>
            </a:r>
            <a:r>
              <a:rPr lang="zh-CN" altLang="en-US" b="0" i="0" dirty="0">
                <a:solidFill>
                  <a:srgbClr val="333333"/>
                </a:solidFill>
                <a:effectLst/>
                <a:latin typeface="-apple-system"/>
              </a:rPr>
              <a:t>我们在加权求和的时候，采用了结点和超点的相似度来给他们赋予权重。其中</a:t>
            </a:r>
            <a:r>
              <a:rPr lang="en-US" altLang="zh-CN" b="0" i="0" dirty="0" err="1">
                <a:solidFill>
                  <a:srgbClr val="333333"/>
                </a:solidFill>
                <a:effectLst/>
                <a:latin typeface="-apple-system"/>
              </a:rPr>
              <a:t>Sh</a:t>
            </a:r>
            <a:r>
              <a:rPr lang="zh-CN" altLang="en-US" b="0" i="0" dirty="0">
                <a:solidFill>
                  <a:srgbClr val="333333"/>
                </a:solidFill>
                <a:effectLst/>
                <a:latin typeface="-apple-system"/>
              </a:rPr>
              <a:t>表示为一个相似度函数，可以是欧氏距离、余弦距离或者是通过一个全连接网络得到的相似度。通过这样的方式，我们就得到了最终的图嵌入表示。</a:t>
            </a:r>
            <a:endParaRPr dirty="0"/>
          </a:p>
        </p:txBody>
      </p:sp>
    </p:spTree>
    <p:extLst>
      <p:ext uri="{BB962C8B-B14F-4D97-AF65-F5344CB8AC3E}">
        <p14:creationId xmlns:p14="http://schemas.microsoft.com/office/powerpoint/2010/main" val="496853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b="0" i="0" dirty="0">
                <a:solidFill>
                  <a:srgbClr val="333333"/>
                </a:solidFill>
                <a:effectLst/>
                <a:latin typeface="-apple-system"/>
              </a:rPr>
              <a:t>我们使用了一个全连接网络对</a:t>
            </a:r>
            <a:r>
              <a:rPr lang="en-US" altLang="zh-CN" b="0" i="0" dirty="0">
                <a:solidFill>
                  <a:srgbClr val="333333"/>
                </a:solidFill>
                <a:effectLst/>
                <a:latin typeface="-apple-system"/>
              </a:rPr>
              <a:t>beam size</a:t>
            </a:r>
            <a:r>
              <a:rPr lang="zh-CN" altLang="en-US" b="0" i="0" dirty="0">
                <a:solidFill>
                  <a:srgbClr val="333333"/>
                </a:solidFill>
                <a:effectLst/>
                <a:latin typeface="-apple-system"/>
              </a:rPr>
              <a:t>进行预测，全连接网络的输入除了两个图的图嵌入信息之外，还有用户设置的</a:t>
            </a:r>
            <a:r>
              <a:rPr lang="en-US" altLang="zh-CN" b="0" i="0" dirty="0">
                <a:solidFill>
                  <a:srgbClr val="333333"/>
                </a:solidFill>
                <a:effectLst/>
                <a:latin typeface="-apple-system"/>
              </a:rPr>
              <a:t>one-hot</a:t>
            </a:r>
            <a:r>
              <a:rPr lang="zh-CN" altLang="en-US" b="0" i="0" dirty="0">
                <a:solidFill>
                  <a:srgbClr val="333333"/>
                </a:solidFill>
                <a:effectLst/>
                <a:latin typeface="-apple-system"/>
              </a:rPr>
              <a:t>编码信息，用户设置主要包括可允许的误差以及算法运行时间。</a:t>
            </a:r>
            <a:endParaRPr lang="en-US" altLang="zh-CN" b="0" i="0" dirty="0">
              <a:solidFill>
                <a:srgbClr val="333333"/>
              </a:solidFill>
              <a:effectLst/>
              <a:latin typeface="-apple-system"/>
            </a:endParaRPr>
          </a:p>
          <a:p>
            <a:r>
              <a:rPr lang="zh-CN" altLang="en-US" b="0" i="0" dirty="0">
                <a:solidFill>
                  <a:srgbClr val="333333"/>
                </a:solidFill>
                <a:effectLst/>
                <a:latin typeface="-apple-system"/>
              </a:rPr>
              <a:t>在对</a:t>
            </a:r>
            <a:r>
              <a:rPr lang="en-US" altLang="zh-CN" b="0" i="0" dirty="0">
                <a:solidFill>
                  <a:srgbClr val="333333"/>
                </a:solidFill>
                <a:effectLst/>
                <a:latin typeface="-apple-system"/>
              </a:rPr>
              <a:t>h(p)</a:t>
            </a:r>
            <a:r>
              <a:rPr lang="zh-CN" altLang="en-US" b="0" i="0" dirty="0">
                <a:solidFill>
                  <a:srgbClr val="333333"/>
                </a:solidFill>
                <a:effectLst/>
                <a:latin typeface="-apple-system"/>
              </a:rPr>
              <a:t>预测的过程中，我们使用了神经张量网络（</a:t>
            </a:r>
            <a:r>
              <a:rPr lang="en-US" altLang="zh-CN" b="0" i="0" dirty="0">
                <a:solidFill>
                  <a:srgbClr val="333333"/>
                </a:solidFill>
                <a:effectLst/>
                <a:latin typeface="-apple-system"/>
              </a:rPr>
              <a:t>Neural Tensor Networks</a:t>
            </a:r>
            <a:r>
              <a:rPr lang="zh-CN" altLang="en-US" b="0" i="0" dirty="0">
                <a:solidFill>
                  <a:srgbClr val="333333"/>
                </a:solidFill>
                <a:effectLst/>
                <a:latin typeface="-apple-system"/>
              </a:rPr>
              <a:t>，</a:t>
            </a:r>
            <a:r>
              <a:rPr lang="en-US" altLang="zh-CN" b="0" i="0" dirty="0">
                <a:solidFill>
                  <a:srgbClr val="333333"/>
                </a:solidFill>
                <a:effectLst/>
                <a:latin typeface="-apple-system"/>
              </a:rPr>
              <a:t>NTN</a:t>
            </a:r>
            <a:r>
              <a:rPr lang="zh-CN" altLang="en-US" b="0" i="0" dirty="0">
                <a:solidFill>
                  <a:srgbClr val="333333"/>
                </a:solidFill>
                <a:effectLst/>
                <a:latin typeface="-apple-system"/>
              </a:rPr>
              <a:t>）来进一步的对两个图的交互进行建模，并最终通过一个全连接网络得到最终的</a:t>
            </a:r>
            <a:r>
              <a:rPr lang="en-US" altLang="zh-CN" b="0" i="0" dirty="0">
                <a:solidFill>
                  <a:srgbClr val="333333"/>
                </a:solidFill>
                <a:effectLst/>
                <a:latin typeface="-apple-system"/>
              </a:rPr>
              <a:t>h(p)</a:t>
            </a:r>
            <a:r>
              <a:rPr lang="zh-CN" altLang="en-US" b="0" i="0" dirty="0">
                <a:solidFill>
                  <a:srgbClr val="333333"/>
                </a:solidFill>
                <a:effectLst/>
                <a:latin typeface="-apple-system"/>
              </a:rPr>
              <a:t>。</a:t>
            </a:r>
            <a:endParaRPr 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除了传统的数据集之外，我们还自己设计了新的数据集。</a:t>
            </a:r>
            <a:r>
              <a:rPr lang="en-US" altLang="zh-CN" dirty="0"/>
              <a:t>Spearman’s Rank Correlation Coefficient (</a:t>
            </a:r>
            <a:r>
              <a:rPr lang="el-GR" altLang="zh-CN" dirty="0"/>
              <a:t>ρ),</a:t>
            </a:r>
            <a:r>
              <a:rPr lang="zh-CN" altLang="en-US" b="1" i="0" dirty="0">
                <a:solidFill>
                  <a:srgbClr val="333333"/>
                </a:solidFill>
                <a:effectLst/>
                <a:latin typeface="Helvetica Neue"/>
              </a:rPr>
              <a:t>斯皮尔曼等级相关系数</a:t>
            </a:r>
            <a:endParaRPr lang="en-US" altLang="zh-CN" dirty="0"/>
          </a:p>
          <a:p>
            <a:r>
              <a:rPr lang="en-US" altLang="zh-CN" dirty="0"/>
              <a:t>Kendall’s Rank Correlation Coefficient (</a:t>
            </a:r>
            <a:r>
              <a:rPr lang="el-GR" altLang="zh-CN" dirty="0"/>
              <a:t>τ)</a:t>
            </a:r>
            <a:r>
              <a:rPr lang="zh-CN" altLang="en-US" b="0" i="0" dirty="0">
                <a:solidFill>
                  <a:srgbClr val="333333"/>
                </a:solidFill>
                <a:effectLst/>
                <a:latin typeface="Helvetica Neue"/>
              </a:rPr>
              <a:t>肯德尔秩相关系数</a:t>
            </a:r>
            <a:endParaRPr lang="en-US" altLang="zh-CN" b="0" i="0" dirty="0">
              <a:solidFill>
                <a:srgbClr val="333333"/>
              </a:solidFill>
              <a:effectLst/>
              <a:latin typeface="Helvetica Neue"/>
            </a:endParaRPr>
          </a:p>
          <a:p>
            <a:r>
              <a:rPr lang="zh-CN" altLang="en-US" dirty="0">
                <a:effectLst/>
                <a:latin typeface="Arial" panose="020B0604020202020204" pitchFamily="34" charset="0"/>
              </a:rPr>
              <a:t>前两个指标衡量计算的排名结果与实际排名结果的匹配率。最后一个度量计算的</a:t>
            </a:r>
            <a:r>
              <a:rPr lang="en-US" altLang="zh-CN" dirty="0" err="1">
                <a:effectLst/>
                <a:latin typeface="Arial" panose="020B0604020202020204" pitchFamily="34" charset="0"/>
              </a:rPr>
              <a:t>topk</a:t>
            </a:r>
            <a:r>
              <a:rPr lang="zh-CN" altLang="en-US" dirty="0">
                <a:effectLst/>
                <a:latin typeface="Arial" panose="020B0604020202020204" pitchFamily="34" charset="0"/>
              </a:rPr>
              <a:t>结果和</a:t>
            </a:r>
            <a:r>
              <a:rPr lang="en-US" altLang="zh-CN" dirty="0">
                <a:effectLst/>
                <a:latin typeface="Arial" panose="020B0604020202020204" pitchFamily="34" charset="0"/>
              </a:rPr>
              <a:t>ground-truth </a:t>
            </a:r>
            <a:r>
              <a:rPr lang="en-US" altLang="zh-CN" dirty="0" err="1">
                <a:effectLst/>
                <a:latin typeface="Arial" panose="020B0604020202020204" pitchFamily="34" charset="0"/>
              </a:rPr>
              <a:t>topk</a:t>
            </a:r>
            <a:r>
              <a:rPr lang="zh-CN" altLang="en-US" dirty="0">
                <a:effectLst/>
                <a:latin typeface="Arial" panose="020B0604020202020204" pitchFamily="34" charset="0"/>
              </a:rPr>
              <a:t>结果之间的匹配率，它侧重于</a:t>
            </a:r>
            <a:r>
              <a:rPr lang="en-US" altLang="zh-CN" dirty="0" err="1">
                <a:effectLst/>
                <a:latin typeface="Arial" panose="020B0604020202020204" pitchFamily="34" charset="0"/>
              </a:rPr>
              <a:t>topk</a:t>
            </a:r>
            <a:r>
              <a:rPr lang="zh-CN" altLang="en-US" dirty="0">
                <a:effectLst/>
                <a:latin typeface="Arial" panose="020B0604020202020204" pitchFamily="34" charset="0"/>
              </a:rPr>
              <a:t>结果而不是全局排名结果。具体来说，在评估中使用的</a:t>
            </a:r>
            <a:r>
              <a:rPr lang="en-US" altLang="zh-CN" dirty="0">
                <a:effectLst/>
                <a:latin typeface="Arial" panose="020B0604020202020204" pitchFamily="34" charset="0"/>
              </a:rPr>
              <a:t>k</a:t>
            </a:r>
            <a:r>
              <a:rPr lang="zh-CN" altLang="en-US" dirty="0">
                <a:effectLst/>
                <a:latin typeface="Arial" panose="020B0604020202020204" pitchFamily="34" charset="0"/>
              </a:rPr>
              <a:t>是</a:t>
            </a:r>
            <a:r>
              <a:rPr lang="en-US" altLang="zh-CN" dirty="0">
                <a:effectLst/>
                <a:latin typeface="Arial" panose="020B0604020202020204" pitchFamily="34" charset="0"/>
              </a:rPr>
              <a:t>10</a:t>
            </a:r>
            <a:r>
              <a:rPr lang="zh-CN" altLang="en-US" dirty="0">
                <a:effectLst/>
                <a:latin typeface="Arial" panose="020B0604020202020204" pitchFamily="34" charset="0"/>
              </a:rPr>
              <a:t>和</a:t>
            </a:r>
            <a:r>
              <a:rPr lang="en-US" altLang="zh-CN" dirty="0">
                <a:effectLst/>
                <a:latin typeface="Arial" panose="020B0604020202020204" pitchFamily="34" charset="0"/>
              </a:rPr>
              <a:t>20</a:t>
            </a:r>
            <a:r>
              <a:rPr lang="zh-CN" altLang="en-US" dirty="0">
                <a:effectLst/>
                <a:latin typeface="Arial" panose="020B0604020202020204" pitchFamily="34" charset="0"/>
              </a:rPr>
              <a:t>。</a:t>
            </a:r>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effectLst/>
                <a:latin typeface="Arial" panose="020B0604020202020204" pitchFamily="34" charset="0"/>
              </a:rPr>
              <a:t>在所有四种方法中，我们的方法</a:t>
            </a:r>
            <a:r>
              <a:rPr lang="en-US" altLang="zh-CN" dirty="0">
                <a:effectLst/>
                <a:latin typeface="Arial" panose="020B0604020202020204" pitchFamily="34" charset="0"/>
              </a:rPr>
              <a:t>Noah</a:t>
            </a:r>
            <a:r>
              <a:rPr lang="zh-CN" altLang="en-US" dirty="0">
                <a:effectLst/>
                <a:latin typeface="Arial" panose="020B0604020202020204" pitchFamily="34" charset="0"/>
              </a:rPr>
              <a:t>在三个数据集的所有指标中获得了最佳或第二的性能。这表明我们的方法不仅对</a:t>
            </a:r>
            <a:r>
              <a:rPr lang="en-US" altLang="zh-CN" dirty="0">
                <a:effectLst/>
                <a:latin typeface="Arial" panose="020B0604020202020204" pitchFamily="34" charset="0"/>
              </a:rPr>
              <a:t>GED</a:t>
            </a:r>
            <a:r>
              <a:rPr lang="zh-CN" altLang="en-US" dirty="0">
                <a:effectLst/>
                <a:latin typeface="Arial" panose="020B0604020202020204" pitchFamily="34" charset="0"/>
              </a:rPr>
              <a:t>计算度量有效，而且对图相似性度量也有效。</a:t>
            </a:r>
            <a:endParaRPr lang="en-US" altLang="zh-CN" dirty="0">
              <a:effectLst/>
              <a:latin typeface="Arial" panose="020B0604020202020204" pitchFamily="34" charset="0"/>
            </a:endParaRPr>
          </a:p>
          <a:p>
            <a:r>
              <a:rPr lang="en-US" altLang="zh-CN" dirty="0">
                <a:effectLst/>
                <a:latin typeface="Arial" panose="020B0604020202020204" pitchFamily="34" charset="0"/>
              </a:rPr>
              <a:t>GMN</a:t>
            </a:r>
            <a:r>
              <a:rPr lang="zh-CN" altLang="en-US" dirty="0">
                <a:effectLst/>
                <a:latin typeface="Arial" panose="020B0604020202020204" pitchFamily="34" charset="0"/>
              </a:rPr>
              <a:t>在</a:t>
            </a:r>
            <a:r>
              <a:rPr lang="en-US" altLang="zh-CN" dirty="0">
                <a:effectLst/>
                <a:latin typeface="Arial" panose="020B0604020202020204" pitchFamily="34" charset="0"/>
              </a:rPr>
              <a:t>AIDS</a:t>
            </a:r>
            <a:r>
              <a:rPr lang="zh-CN" altLang="en-US" dirty="0">
                <a:effectLst/>
                <a:latin typeface="Arial" panose="020B0604020202020204" pitchFamily="34" charset="0"/>
              </a:rPr>
              <a:t>数据集上获得了最好的</a:t>
            </a:r>
            <a:r>
              <a:rPr lang="en-US" altLang="zh-CN" dirty="0">
                <a:effectLst/>
                <a:latin typeface="Arial" panose="020B0604020202020204" pitchFamily="34" charset="0"/>
              </a:rPr>
              <a:t>GED</a:t>
            </a:r>
            <a:r>
              <a:rPr lang="zh-CN" altLang="en-US" dirty="0">
                <a:effectLst/>
                <a:latin typeface="Arial" panose="020B0604020202020204" pitchFamily="34" charset="0"/>
              </a:rPr>
              <a:t>计算指标。我们推测</a:t>
            </a:r>
            <a:r>
              <a:rPr lang="en-US" altLang="zh-CN" dirty="0">
                <a:effectLst/>
                <a:latin typeface="Arial" panose="020B0604020202020204" pitchFamily="34" charset="0"/>
              </a:rPr>
              <a:t>AIDS</a:t>
            </a:r>
            <a:r>
              <a:rPr lang="zh-CN" altLang="en-US" dirty="0">
                <a:effectLst/>
                <a:latin typeface="Arial" panose="020B0604020202020204" pitchFamily="34" charset="0"/>
              </a:rPr>
              <a:t>数据集中的图只有很少的节点和简单的结构信息。我们注意到</a:t>
            </a:r>
            <a:r>
              <a:rPr lang="en-US" altLang="zh-CN" dirty="0">
                <a:effectLst/>
                <a:latin typeface="Arial" panose="020B0604020202020204" pitchFamily="34" charset="0"/>
              </a:rPr>
              <a:t>Noah</a:t>
            </a:r>
            <a:r>
              <a:rPr lang="zh-CN" altLang="en-US" dirty="0">
                <a:effectLst/>
                <a:latin typeface="Arial" panose="020B0604020202020204" pitchFamily="34" charset="0"/>
              </a:rPr>
              <a:t>在</a:t>
            </a:r>
            <a:r>
              <a:rPr lang="en-US" altLang="zh-CN" dirty="0">
                <a:effectLst/>
                <a:latin typeface="Arial" panose="020B0604020202020204" pitchFamily="34" charset="0"/>
              </a:rPr>
              <a:t>GREC</a:t>
            </a:r>
            <a:r>
              <a:rPr lang="zh-CN" altLang="en-US" dirty="0">
                <a:effectLst/>
                <a:latin typeface="Arial" panose="020B0604020202020204" pitchFamily="34" charset="0"/>
              </a:rPr>
              <a:t>数据集上的图相似性度量比其他方法表现得更好，这是因为基于端到端学习的方法可能无法很好地学习对称性和同构。我们还注意到，</a:t>
            </a:r>
            <a:r>
              <a:rPr lang="en-US" altLang="zh-CN" dirty="0">
                <a:effectLst/>
                <a:latin typeface="Arial" panose="020B0604020202020204" pitchFamily="34" charset="0"/>
              </a:rPr>
              <a:t>Noah</a:t>
            </a:r>
            <a:r>
              <a:rPr lang="zh-CN" altLang="en-US" dirty="0">
                <a:effectLst/>
                <a:latin typeface="Arial" panose="020B0604020202020204" pitchFamily="34" charset="0"/>
              </a:rPr>
              <a:t>的</a:t>
            </a:r>
            <a:r>
              <a:rPr lang="en-US" altLang="zh-CN" dirty="0">
                <a:effectLst/>
                <a:latin typeface="Arial" panose="020B0604020202020204" pitchFamily="34" charset="0"/>
              </a:rPr>
              <a:t>GED</a:t>
            </a:r>
            <a:r>
              <a:rPr lang="zh-CN" altLang="en-US" dirty="0">
                <a:effectLst/>
                <a:latin typeface="Arial" panose="020B0604020202020204" pitchFamily="34" charset="0"/>
              </a:rPr>
              <a:t>计算指标和其他方法之间的差距在</a:t>
            </a:r>
            <a:r>
              <a:rPr lang="en-US" altLang="zh-CN" dirty="0">
                <a:effectLst/>
                <a:latin typeface="Arial" panose="020B0604020202020204" pitchFamily="34" charset="0"/>
              </a:rPr>
              <a:t>IMDB</a:t>
            </a:r>
            <a:r>
              <a:rPr lang="zh-CN" altLang="en-US" dirty="0">
                <a:effectLst/>
                <a:latin typeface="Arial" panose="020B0604020202020204" pitchFamily="34" charset="0"/>
              </a:rPr>
              <a:t>数据集上变得更加突出。</a:t>
            </a:r>
            <a:r>
              <a:rPr lang="en-US" altLang="zh-CN" dirty="0">
                <a:effectLst/>
                <a:latin typeface="Arial" panose="020B0604020202020204" pitchFamily="34" charset="0"/>
              </a:rPr>
              <a:t>IMDB</a:t>
            </a:r>
            <a:r>
              <a:rPr lang="zh-CN" altLang="en-US" dirty="0">
                <a:effectLst/>
                <a:latin typeface="Arial" panose="020B0604020202020204" pitchFamily="34" charset="0"/>
              </a:rPr>
              <a:t>数据集中的图之间差异巨大，导致基于端到端学习的方法</a:t>
            </a:r>
            <a:r>
              <a:rPr lang="en-US" altLang="zh-CN" dirty="0">
                <a:effectLst/>
                <a:latin typeface="Arial" panose="020B0604020202020204" pitchFamily="34" charset="0"/>
              </a:rPr>
              <a:t>(</a:t>
            </a:r>
            <a:r>
              <a:rPr lang="zh-CN" altLang="en-US" dirty="0">
                <a:effectLst/>
                <a:latin typeface="Arial" panose="020B0604020202020204" pitchFamily="34" charset="0"/>
              </a:rPr>
              <a:t>如</a:t>
            </a:r>
            <a:r>
              <a:rPr lang="en-US" altLang="zh-CN" dirty="0" err="1">
                <a:effectLst/>
                <a:latin typeface="Arial" panose="020B0604020202020204" pitchFamily="34" charset="0"/>
              </a:rPr>
              <a:t>SimGNN</a:t>
            </a:r>
            <a:r>
              <a:rPr lang="zh-CN" altLang="en-US" dirty="0">
                <a:effectLst/>
                <a:latin typeface="Arial" panose="020B0604020202020204" pitchFamily="34" charset="0"/>
              </a:rPr>
              <a:t>和</a:t>
            </a:r>
            <a:r>
              <a:rPr lang="en-US" altLang="zh-CN" dirty="0">
                <a:effectLst/>
                <a:latin typeface="Arial" panose="020B0604020202020204" pitchFamily="34" charset="0"/>
              </a:rPr>
              <a:t>GMN)</a:t>
            </a:r>
            <a:r>
              <a:rPr lang="zh-CN" altLang="en-US" dirty="0">
                <a:effectLst/>
                <a:latin typeface="Arial" panose="020B0604020202020204" pitchFamily="34" charset="0"/>
              </a:rPr>
              <a:t>无法像传统方法和组合方法一样计算</a:t>
            </a:r>
            <a:r>
              <a:rPr lang="en-US" altLang="zh-CN" dirty="0">
                <a:effectLst/>
                <a:latin typeface="Arial" panose="020B0604020202020204" pitchFamily="34" charset="0"/>
              </a:rPr>
              <a:t>GED</a:t>
            </a:r>
            <a:r>
              <a:rPr lang="zh-CN" altLang="en-US" dirty="0">
                <a:effectLst/>
                <a:latin typeface="Arial" panose="020B0604020202020204" pitchFamily="34" charset="0"/>
              </a:rPr>
              <a:t>。</a:t>
            </a:r>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r>
              <a:rPr lang="zh-CN" altLang="en-US" b="0" i="0" dirty="0">
                <a:solidFill>
                  <a:srgbClr val="333333"/>
                </a:solidFill>
                <a:effectLst/>
                <a:latin typeface="-apple-system"/>
              </a:rPr>
              <a:t>预测之前从来没有见过的样例。</a:t>
            </a:r>
            <a:endParaRPr lang="en-US" altLang="zh-CN" dirty="0">
              <a:effectLst/>
              <a:latin typeface="Arial" panose="020B0604020202020204" pitchFamily="34" charset="0"/>
            </a:endParaRPr>
          </a:p>
          <a:p>
            <a:pPr algn="just"/>
            <a:r>
              <a:rPr lang="zh-CN" altLang="en-US" dirty="0">
                <a:effectLst/>
                <a:latin typeface="Arial" panose="020B0604020202020204" pitchFamily="34" charset="0"/>
              </a:rPr>
              <a:t>注意图查询任务</a:t>
            </a:r>
            <a:r>
              <a:rPr lang="en-US" altLang="zh-CN" dirty="0">
                <a:effectLst/>
                <a:latin typeface="Arial" panose="020B0604020202020204" pitchFamily="34" charset="0"/>
              </a:rPr>
              <a:t>(</a:t>
            </a:r>
            <a:r>
              <a:rPr lang="zh-CN" altLang="en-US" dirty="0">
                <a:effectLst/>
                <a:latin typeface="Arial" panose="020B0604020202020204" pitchFamily="34" charset="0"/>
              </a:rPr>
              <a:t>例如</a:t>
            </a:r>
            <a:r>
              <a:rPr lang="en-US" altLang="zh-CN" dirty="0">
                <a:effectLst/>
                <a:latin typeface="Arial" panose="020B0604020202020204" pitchFamily="34" charset="0"/>
              </a:rPr>
              <a:t>,</a:t>
            </a:r>
            <a:r>
              <a:rPr lang="zh-CN" altLang="en-US" dirty="0">
                <a:effectLst/>
                <a:latin typeface="Arial" panose="020B0604020202020204" pitchFamily="34" charset="0"/>
              </a:rPr>
              <a:t>每个图的测试集</a:t>
            </a:r>
            <a:r>
              <a:rPr lang="en-US" altLang="zh-CN" dirty="0">
                <a:effectLst/>
                <a:latin typeface="Arial" panose="020B0604020202020204" pitchFamily="34" charset="0"/>
              </a:rPr>
              <a:t>,</a:t>
            </a:r>
            <a:r>
              <a:rPr lang="zh-CN" altLang="en-US" dirty="0">
                <a:effectLst/>
                <a:latin typeface="Arial" panose="020B0604020202020204" pitchFamily="34" charset="0"/>
              </a:rPr>
              <a:t>我们把它当作一个查询图</a:t>
            </a:r>
            <a:r>
              <a:rPr lang="en-US" altLang="zh-CN" dirty="0">
                <a:effectLst/>
                <a:latin typeface="Arial" panose="020B0604020202020204" pitchFamily="34" charset="0"/>
              </a:rPr>
              <a:t>,</a:t>
            </a:r>
            <a:r>
              <a:rPr lang="zh-CN" altLang="en-US" dirty="0">
                <a:effectLst/>
                <a:latin typeface="Arial" panose="020B0604020202020204" pitchFamily="34" charset="0"/>
              </a:rPr>
              <a:t>然后让模型之间的相似性计算查询数据库中的查询图和每个图</a:t>
            </a:r>
            <a:r>
              <a:rPr lang="en-US" altLang="zh-CN" dirty="0">
                <a:effectLst/>
                <a:latin typeface="Arial" panose="020B0604020202020204" pitchFamily="34" charset="0"/>
              </a:rPr>
              <a:t>)</a:t>
            </a:r>
            <a:r>
              <a:rPr lang="zh-CN" altLang="en-US" dirty="0">
                <a:effectLst/>
                <a:latin typeface="Arial" panose="020B0604020202020204" pitchFamily="34" charset="0"/>
              </a:rPr>
              <a:t> 可能适合任务相关图相似性搜索</a:t>
            </a:r>
            <a:r>
              <a:rPr lang="en-US" altLang="zh-CN" dirty="0">
                <a:effectLst/>
                <a:latin typeface="Arial" panose="020B0604020202020204" pitchFamily="34" charset="0"/>
              </a:rPr>
              <a:t>,</a:t>
            </a:r>
            <a:r>
              <a:rPr lang="zh-CN" altLang="en-US" dirty="0">
                <a:effectLst/>
                <a:latin typeface="Arial" panose="020B0604020202020204" pitchFamily="34" charset="0"/>
              </a:rPr>
              <a:t>但不符合</a:t>
            </a:r>
            <a:r>
              <a:rPr lang="en-US" altLang="zh-CN" dirty="0">
                <a:effectLst/>
                <a:latin typeface="Arial" panose="020B0604020202020204" pitchFamily="34" charset="0"/>
              </a:rPr>
              <a:t>GED</a:t>
            </a:r>
            <a:r>
              <a:rPr lang="zh-CN" altLang="en-US" dirty="0">
                <a:effectLst/>
                <a:latin typeface="Arial" panose="020B0604020202020204" pitchFamily="34" charset="0"/>
              </a:rPr>
              <a:t>计算。因为这样的场景假设图对中的一个图是我们以前见过的，而事实是图对中的两个图都没有见过。对于</a:t>
            </a:r>
            <a:r>
              <a:rPr lang="en-US" altLang="zh-CN" dirty="0">
                <a:effectLst/>
                <a:latin typeface="Arial" panose="020B0604020202020204" pitchFamily="34" charset="0"/>
              </a:rPr>
              <a:t>GED</a:t>
            </a:r>
            <a:r>
              <a:rPr lang="zh-CN" altLang="en-US" dirty="0">
                <a:effectLst/>
                <a:latin typeface="Arial" panose="020B0604020202020204" pitchFamily="34" charset="0"/>
              </a:rPr>
              <a:t>计算，我们应该更多地关注可用于学习如何计算</a:t>
            </a:r>
            <a:r>
              <a:rPr lang="en-US" altLang="zh-CN" dirty="0">
                <a:effectLst/>
                <a:latin typeface="Arial" panose="020B0604020202020204" pitchFamily="34" charset="0"/>
              </a:rPr>
              <a:t>GED</a:t>
            </a:r>
            <a:r>
              <a:rPr lang="zh-CN" altLang="en-US" dirty="0">
                <a:effectLst/>
                <a:latin typeface="Arial" panose="020B0604020202020204" pitchFamily="34" charset="0"/>
              </a:rPr>
              <a:t>的交叉图信息，而不是用于图相似度搜索的全局信息。</a:t>
            </a:r>
          </a:p>
        </p:txBody>
      </p:sp>
    </p:spTree>
    <p:extLst>
      <p:ext uri="{BB962C8B-B14F-4D97-AF65-F5344CB8AC3E}">
        <p14:creationId xmlns:p14="http://schemas.microsoft.com/office/powerpoint/2010/main" val="22848390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r>
              <a:rPr lang="zh-CN" altLang="en-US" dirty="0">
                <a:effectLst/>
                <a:latin typeface="Arial" panose="020B0604020202020204" pitchFamily="34" charset="0"/>
              </a:rPr>
              <a:t>由小图推广到大图，模型的适应能力。对于图对，我们为数据集中的每个图创建正对图和负对图，而不是在所有不同的图之间创建图对</a:t>
            </a:r>
            <a:r>
              <a:rPr lang="en-US" altLang="zh-CN" dirty="0">
                <a:effectLst/>
                <a:latin typeface="Arial" panose="020B0604020202020204" pitchFamily="34" charset="0"/>
              </a:rPr>
              <a:t>(</a:t>
            </a:r>
            <a:r>
              <a:rPr lang="zh-CN" altLang="en-US" dirty="0">
                <a:effectLst/>
                <a:latin typeface="Arial" panose="020B0604020202020204" pitchFamily="34" charset="0"/>
              </a:rPr>
              <a:t>即，我们在三个真实数据集中所做的</a:t>
            </a:r>
            <a:r>
              <a:rPr lang="en-US" altLang="zh-CN" dirty="0">
                <a:effectLst/>
                <a:latin typeface="Arial" panose="020B0604020202020204" pitchFamily="34" charset="0"/>
              </a:rPr>
              <a:t>)</a:t>
            </a:r>
          </a:p>
          <a:p>
            <a:pPr algn="just"/>
            <a:r>
              <a:rPr lang="zh-CN" altLang="en-US" dirty="0">
                <a:effectLst/>
                <a:latin typeface="Arial" panose="020B0604020202020204" pitchFamily="34" charset="0"/>
              </a:rPr>
              <a:t>正负成对图是通过从初始图中随机替换边界来创建的。我们保证</a:t>
            </a:r>
            <a:r>
              <a:rPr lang="en-US" altLang="zh-CN" dirty="0" err="1">
                <a:effectLst/>
                <a:latin typeface="Arial" panose="020B0604020202020204" pitchFamily="34" charset="0"/>
              </a:rPr>
              <a:t>kp</a:t>
            </a:r>
            <a:r>
              <a:rPr lang="en-US" altLang="zh-CN" dirty="0">
                <a:effectLst/>
                <a:latin typeface="Arial" panose="020B0604020202020204" pitchFamily="34" charset="0"/>
              </a:rPr>
              <a:t>&lt; </a:t>
            </a:r>
            <a:r>
              <a:rPr lang="en-US" altLang="zh-CN" dirty="0" err="1">
                <a:effectLst/>
                <a:latin typeface="Arial" panose="020B0604020202020204" pitchFamily="34" charset="0"/>
              </a:rPr>
              <a:t>kn</a:t>
            </a:r>
            <a:r>
              <a:rPr lang="zh-CN" altLang="en-US" dirty="0">
                <a:effectLst/>
                <a:latin typeface="Arial" panose="020B0604020202020204" pitchFamily="34" charset="0"/>
              </a:rPr>
              <a:t>。（</a:t>
            </a:r>
            <a:r>
              <a:rPr lang="en-US" altLang="zh-CN" dirty="0">
                <a:effectLst/>
                <a:latin typeface="Arial" panose="020B0604020202020204" pitchFamily="34" charset="0"/>
              </a:rPr>
              <a:t>1-5</a:t>
            </a:r>
            <a:r>
              <a:rPr lang="zh-CN" altLang="en-US" dirty="0">
                <a:effectLst/>
                <a:latin typeface="Arial" panose="020B0604020202020204" pitchFamily="34" charset="0"/>
              </a:rPr>
              <a:t>）</a:t>
            </a:r>
            <a:endParaRPr lang="en-US" altLang="zh-CN" dirty="0">
              <a:effectLst/>
              <a:latin typeface="Arial" panose="020B0604020202020204" pitchFamily="34" charset="0"/>
            </a:endParaRPr>
          </a:p>
          <a:p>
            <a:pPr algn="just"/>
            <a:r>
              <a:rPr lang="zh-CN" altLang="en-US" dirty="0">
                <a:effectLst/>
                <a:latin typeface="Arial" panose="020B0604020202020204" pitchFamily="34" charset="0"/>
              </a:rPr>
              <a:t>具体来说，就是我们的大型生成图已经有了确切的</a:t>
            </a:r>
            <a:r>
              <a:rPr lang="en-US" altLang="zh-CN" dirty="0">
                <a:effectLst/>
                <a:latin typeface="Arial" panose="020B0604020202020204" pitchFamily="34" charset="0"/>
              </a:rPr>
              <a:t>GED</a:t>
            </a:r>
            <a:r>
              <a:rPr lang="zh-CN" altLang="en-US" dirty="0">
                <a:effectLst/>
                <a:latin typeface="Arial" panose="020B0604020202020204" pitchFamily="34" charset="0"/>
              </a:rPr>
              <a:t>，再对各个模型比较得出我们的模型有更好的结果。</a:t>
            </a:r>
          </a:p>
        </p:txBody>
      </p:sp>
    </p:spTree>
    <p:extLst>
      <p:ext uri="{BB962C8B-B14F-4D97-AF65-F5344CB8AC3E}">
        <p14:creationId xmlns:p14="http://schemas.microsoft.com/office/powerpoint/2010/main" val="5971167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r>
              <a:rPr lang="zh-CN" altLang="en-US" dirty="0">
                <a:effectLst/>
                <a:latin typeface="Arial" panose="020B0604020202020204" pitchFamily="34" charset="0"/>
              </a:rPr>
              <a:t>分别可视化</a:t>
            </a:r>
            <a:r>
              <a:rPr lang="en-US" altLang="zh-CN" dirty="0">
                <a:effectLst/>
                <a:latin typeface="Arial" panose="020B0604020202020204" pitchFamily="34" charset="0"/>
              </a:rPr>
              <a:t>AIDS</a:t>
            </a:r>
            <a:r>
              <a:rPr lang="zh-CN" altLang="en-US" dirty="0">
                <a:effectLst/>
                <a:latin typeface="Arial" panose="020B0604020202020204" pitchFamily="34" charset="0"/>
              </a:rPr>
              <a:t>数据集和</a:t>
            </a:r>
            <a:r>
              <a:rPr lang="en-US" altLang="zh-CN" dirty="0">
                <a:effectLst/>
                <a:latin typeface="Arial" panose="020B0604020202020204" pitchFamily="34" charset="0"/>
              </a:rPr>
              <a:t>IMDB</a:t>
            </a:r>
            <a:r>
              <a:rPr lang="zh-CN" altLang="en-US" dirty="0">
                <a:effectLst/>
                <a:latin typeface="Arial" panose="020B0604020202020204" pitchFamily="34" charset="0"/>
              </a:rPr>
              <a:t>数据集上样本图对的编辑路径。在左子图中，</a:t>
            </a:r>
            <a:r>
              <a:rPr lang="en-US" altLang="zh-CN" dirty="0">
                <a:effectLst/>
                <a:latin typeface="Arial" panose="020B0604020202020204" pitchFamily="34" charset="0"/>
              </a:rPr>
              <a:t>A*-</a:t>
            </a:r>
            <a:r>
              <a:rPr lang="en-US" altLang="zh-CN" dirty="0" err="1">
                <a:effectLst/>
                <a:latin typeface="Arial" panose="020B0604020202020204" pitchFamily="34" charset="0"/>
              </a:rPr>
              <a:t>Beamsearch</a:t>
            </a:r>
            <a:r>
              <a:rPr lang="en-US" altLang="zh-CN" dirty="0">
                <a:effectLst/>
                <a:latin typeface="Arial" panose="020B0604020202020204" pitchFamily="34" charset="0"/>
              </a:rPr>
              <a:t>(</a:t>
            </a:r>
            <a:r>
              <a:rPr lang="zh-CN" altLang="en-US" dirty="0">
                <a:effectLst/>
                <a:latin typeface="Arial" panose="020B0604020202020204" pitchFamily="34" charset="0"/>
              </a:rPr>
              <a:t>即绿色虚线</a:t>
            </a:r>
            <a:r>
              <a:rPr lang="en-US" altLang="zh-CN" dirty="0">
                <a:effectLst/>
                <a:latin typeface="Arial" panose="020B0604020202020204" pitchFamily="34" charset="0"/>
              </a:rPr>
              <a:t>)</a:t>
            </a:r>
            <a:r>
              <a:rPr lang="zh-CN" altLang="en-US" dirty="0">
                <a:effectLst/>
                <a:latin typeface="Arial" panose="020B0604020202020204" pitchFamily="34" charset="0"/>
              </a:rPr>
              <a:t>将源图中标签“</a:t>
            </a:r>
            <a:r>
              <a:rPr lang="en-US" altLang="zh-CN" dirty="0">
                <a:effectLst/>
                <a:latin typeface="Arial" panose="020B0604020202020204" pitchFamily="34" charset="0"/>
              </a:rPr>
              <a:t>C”</a:t>
            </a:r>
            <a:r>
              <a:rPr lang="zh-CN" altLang="en-US" dirty="0">
                <a:effectLst/>
                <a:latin typeface="Arial" panose="020B0604020202020204" pitchFamily="34" charset="0"/>
              </a:rPr>
              <a:t>的顶点与目标图中标签“</a:t>
            </a:r>
            <a:r>
              <a:rPr lang="en-US" altLang="zh-CN" dirty="0">
                <a:effectLst/>
                <a:latin typeface="Arial" panose="020B0604020202020204" pitchFamily="34" charset="0"/>
              </a:rPr>
              <a:t>C”</a:t>
            </a:r>
            <a:r>
              <a:rPr lang="zh-CN" altLang="en-US" dirty="0">
                <a:effectLst/>
                <a:latin typeface="Arial" panose="020B0604020202020204" pitchFamily="34" charset="0"/>
              </a:rPr>
              <a:t>的顶点进行配对</a:t>
            </a:r>
            <a:r>
              <a:rPr lang="en-US" altLang="zh-CN" dirty="0">
                <a:effectLst/>
                <a:latin typeface="Arial" panose="020B0604020202020204" pitchFamily="34" charset="0"/>
              </a:rPr>
              <a:t>.</a:t>
            </a:r>
          </a:p>
          <a:p>
            <a:pPr algn="just"/>
            <a:r>
              <a:rPr lang="en-US" altLang="zh-CN" dirty="0">
                <a:effectLst/>
                <a:latin typeface="Arial" panose="020B0604020202020204" pitchFamily="34" charset="0"/>
              </a:rPr>
              <a:t>.</a:t>
            </a:r>
            <a:r>
              <a:rPr lang="en-US" altLang="zh-CN" dirty="0" err="1">
                <a:effectLst/>
                <a:latin typeface="Arial" panose="020B0604020202020204" pitchFamily="34" charset="0"/>
              </a:rPr>
              <a:t>noah</a:t>
            </a:r>
            <a:r>
              <a:rPr lang="zh-CN" altLang="en-US" dirty="0">
                <a:effectLst/>
                <a:latin typeface="Arial" panose="020B0604020202020204" pitchFamily="34" charset="0"/>
              </a:rPr>
              <a:t>将</a:t>
            </a:r>
            <a:r>
              <a:rPr lang="en-US" altLang="zh-CN" dirty="0">
                <a:effectLst/>
                <a:latin typeface="Arial" panose="020B0604020202020204" pitchFamily="34" charset="0"/>
              </a:rPr>
              <a:t>c</a:t>
            </a:r>
            <a:r>
              <a:rPr lang="zh-CN" altLang="en-US" dirty="0">
                <a:effectLst/>
                <a:latin typeface="Arial" panose="020B0604020202020204" pitchFamily="34" charset="0"/>
              </a:rPr>
              <a:t>与</a:t>
            </a:r>
            <a:r>
              <a:rPr lang="en-US" altLang="zh-CN" dirty="0">
                <a:effectLst/>
                <a:latin typeface="Arial" panose="020B0604020202020204" pitchFamily="34" charset="0"/>
              </a:rPr>
              <a:t>n</a:t>
            </a:r>
            <a:r>
              <a:rPr lang="zh-CN" altLang="en-US" dirty="0">
                <a:effectLst/>
                <a:latin typeface="Arial" panose="020B0604020202020204" pitchFamily="34" charset="0"/>
              </a:rPr>
              <a:t>配对。通过不同的顶点映射，</a:t>
            </a:r>
            <a:r>
              <a:rPr lang="en-US" altLang="zh-CN" dirty="0">
                <a:effectLst/>
                <a:latin typeface="Arial" panose="020B0604020202020204" pitchFamily="34" charset="0"/>
              </a:rPr>
              <a:t>Noah</a:t>
            </a:r>
            <a:r>
              <a:rPr lang="zh-CN" altLang="en-US" dirty="0">
                <a:effectLst/>
                <a:latin typeface="Arial" panose="020B0604020202020204" pitchFamily="34" charset="0"/>
              </a:rPr>
              <a:t>只需要两个编辑操作</a:t>
            </a:r>
            <a:r>
              <a:rPr lang="en-US" altLang="zh-CN" dirty="0">
                <a:effectLst/>
                <a:latin typeface="Arial" panose="020B0604020202020204" pitchFamily="34" charset="0"/>
              </a:rPr>
              <a:t>(</a:t>
            </a:r>
            <a:r>
              <a:rPr lang="zh-CN" altLang="en-US" dirty="0">
                <a:effectLst/>
                <a:latin typeface="Arial" panose="020B0604020202020204" pitchFamily="34" charset="0"/>
              </a:rPr>
              <a:t>即两个顶点替换</a:t>
            </a:r>
            <a:r>
              <a:rPr lang="en-US" altLang="zh-CN" dirty="0">
                <a:effectLst/>
                <a:latin typeface="Arial" panose="020B0604020202020204" pitchFamily="34" charset="0"/>
              </a:rPr>
              <a:t>)</a:t>
            </a:r>
            <a:r>
              <a:rPr lang="zh-CN" altLang="en-US" dirty="0">
                <a:effectLst/>
                <a:latin typeface="Arial" panose="020B0604020202020204" pitchFamily="34" charset="0"/>
              </a:rPr>
              <a:t>，而</a:t>
            </a:r>
            <a:r>
              <a:rPr lang="en-US" altLang="zh-CN" dirty="0">
                <a:effectLst/>
                <a:latin typeface="Arial" panose="020B0604020202020204" pitchFamily="34" charset="0"/>
              </a:rPr>
              <a:t>A*-</a:t>
            </a:r>
            <a:r>
              <a:rPr lang="en-US" altLang="zh-CN" dirty="0" err="1">
                <a:effectLst/>
                <a:latin typeface="Arial" panose="020B0604020202020204" pitchFamily="34" charset="0"/>
              </a:rPr>
              <a:t>Beamsearch</a:t>
            </a:r>
            <a:r>
              <a:rPr lang="zh-CN" altLang="en-US" dirty="0">
                <a:effectLst/>
                <a:latin typeface="Arial" panose="020B0604020202020204" pitchFamily="34" charset="0"/>
              </a:rPr>
              <a:t>需要三个编辑操作</a:t>
            </a:r>
            <a:r>
              <a:rPr lang="en-US" altLang="zh-CN" dirty="0">
                <a:effectLst/>
                <a:latin typeface="Arial" panose="020B0604020202020204" pitchFamily="34" charset="0"/>
              </a:rPr>
              <a:t>(</a:t>
            </a:r>
            <a:r>
              <a:rPr lang="zh-CN" altLang="en-US" dirty="0">
                <a:effectLst/>
                <a:latin typeface="Arial" panose="020B0604020202020204" pitchFamily="34" charset="0"/>
              </a:rPr>
              <a:t>即删除一条边，插入一条边，重新标记一个顶点</a:t>
            </a:r>
            <a:r>
              <a:rPr lang="en-US" altLang="zh-CN" dirty="0">
                <a:effectLst/>
                <a:latin typeface="Arial" panose="020B0604020202020204" pitchFamily="34" charset="0"/>
              </a:rPr>
              <a:t>)</a:t>
            </a:r>
            <a:r>
              <a:rPr lang="zh-CN" altLang="en-US" dirty="0">
                <a:effectLst/>
                <a:latin typeface="Arial" panose="020B0604020202020204" pitchFamily="34" charset="0"/>
              </a:rPr>
              <a:t>。</a:t>
            </a:r>
            <a:endParaRPr lang="en-US" altLang="zh-CN" dirty="0">
              <a:effectLst/>
              <a:latin typeface="Arial" panose="020B0604020202020204" pitchFamily="34" charset="0"/>
            </a:endParaRPr>
          </a:p>
          <a:p>
            <a:pPr algn="just"/>
            <a:r>
              <a:rPr lang="zh-CN" altLang="en-US" dirty="0">
                <a:effectLst/>
                <a:latin typeface="Arial" panose="020B0604020202020204" pitchFamily="34" charset="0"/>
              </a:rPr>
              <a:t>在右边的子图中，由于</a:t>
            </a:r>
            <a:r>
              <a:rPr lang="en-US" altLang="zh-CN" dirty="0">
                <a:effectLst/>
                <a:latin typeface="Arial" panose="020B0604020202020204" pitchFamily="34" charset="0"/>
              </a:rPr>
              <a:t>IMDB</a:t>
            </a:r>
            <a:r>
              <a:rPr lang="zh-CN" altLang="en-US" dirty="0">
                <a:effectLst/>
                <a:latin typeface="Arial" panose="020B0604020202020204" pitchFamily="34" charset="0"/>
              </a:rPr>
              <a:t>数据集中的图都是</a:t>
            </a:r>
            <a:r>
              <a:rPr lang="en-US" altLang="zh-CN" dirty="0">
                <a:effectLst/>
                <a:latin typeface="Arial" panose="020B0604020202020204" pitchFamily="34" charset="0"/>
              </a:rPr>
              <a:t>ego-networks, Noah</a:t>
            </a:r>
            <a:r>
              <a:rPr lang="zh-CN" altLang="en-US" dirty="0">
                <a:effectLst/>
                <a:latin typeface="Arial" panose="020B0604020202020204" pitchFamily="34" charset="0"/>
              </a:rPr>
              <a:t>可以识别自我</a:t>
            </a:r>
            <a:r>
              <a:rPr lang="en-US" altLang="zh-CN" dirty="0">
                <a:effectLst/>
                <a:latin typeface="Arial" panose="020B0604020202020204" pitchFamily="34" charset="0"/>
              </a:rPr>
              <a:t>(</a:t>
            </a:r>
            <a:r>
              <a:rPr lang="zh-CN" altLang="en-US" dirty="0">
                <a:effectLst/>
                <a:latin typeface="Arial" panose="020B0604020202020204" pitchFamily="34" charset="0"/>
              </a:rPr>
              <a:t>即大节点和红节点</a:t>
            </a:r>
            <a:r>
              <a:rPr lang="en-US" altLang="zh-CN" dirty="0">
                <a:effectLst/>
                <a:latin typeface="Arial" panose="020B0604020202020204" pitchFamily="34" charset="0"/>
              </a:rPr>
              <a:t>)</a:t>
            </a:r>
            <a:r>
              <a:rPr lang="zh-CN" altLang="en-US" dirty="0">
                <a:effectLst/>
                <a:latin typeface="Arial" panose="020B0604020202020204" pitchFamily="34" charset="0"/>
              </a:rPr>
              <a:t>，然后在编辑路径中对它们进行配对，这可能会显著减少编辑路径中的编辑操作。</a:t>
            </a:r>
            <a:endParaRPr lang="en-US" altLang="zh-CN" dirty="0">
              <a:effectLst/>
              <a:latin typeface="Arial" panose="020B0604020202020204" pitchFamily="34" charset="0"/>
            </a:endParaRPr>
          </a:p>
          <a:p>
            <a:pPr algn="just"/>
            <a:r>
              <a:rPr lang="zh-CN" altLang="en-US" dirty="0">
                <a:effectLst/>
                <a:latin typeface="Arial" panose="020B0604020202020204" pitchFamily="34" charset="0"/>
              </a:rPr>
              <a:t>结果表明，在</a:t>
            </a:r>
            <a:r>
              <a:rPr lang="en-US" altLang="zh-CN" dirty="0">
                <a:effectLst/>
                <a:latin typeface="Arial" panose="020B0604020202020204" pitchFamily="34" charset="0"/>
              </a:rPr>
              <a:t>A*</a:t>
            </a:r>
            <a:r>
              <a:rPr lang="zh-CN" altLang="en-US" dirty="0">
                <a:effectLst/>
                <a:latin typeface="Arial" panose="020B0604020202020204" pitchFamily="34" charset="0"/>
              </a:rPr>
              <a:t>搜索算法中，</a:t>
            </a:r>
            <a:r>
              <a:rPr lang="en-US" altLang="zh-CN" dirty="0">
                <a:effectLst/>
                <a:latin typeface="Arial" panose="020B0604020202020204" pitchFamily="34" charset="0"/>
              </a:rPr>
              <a:t>Noah</a:t>
            </a:r>
            <a:r>
              <a:rPr lang="zh-CN" altLang="en-US" dirty="0">
                <a:effectLst/>
                <a:latin typeface="Arial" panose="020B0604020202020204" pitchFamily="34" charset="0"/>
              </a:rPr>
              <a:t>比传统的下界更能关注图结构信息。</a:t>
            </a:r>
          </a:p>
        </p:txBody>
      </p:sp>
    </p:spTree>
    <p:extLst>
      <p:ext uri="{BB962C8B-B14F-4D97-AF65-F5344CB8AC3E}">
        <p14:creationId xmlns:p14="http://schemas.microsoft.com/office/powerpoint/2010/main" val="30086715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nSpc>
                <a:spcPct val="140000"/>
              </a:lnSpc>
            </a:pPr>
            <a:r>
              <a:rPr lang="zh-CN" altLang="en-US" sz="1200" dirty="0">
                <a:effectLst/>
                <a:latin typeface="Arial" panose="020B0604020202020204" pitchFamily="34" charset="0"/>
              </a:rPr>
              <a:t>与传统启发式搜索算法相比，它不需要手动设置</a:t>
            </a:r>
            <a:r>
              <a:rPr lang="en-US" altLang="zh-CN" sz="1200" dirty="0">
                <a:effectLst/>
                <a:latin typeface="Arial" panose="020B0604020202020204" pitchFamily="34" charset="0"/>
              </a:rPr>
              <a:t>(</a:t>
            </a:r>
            <a:r>
              <a:rPr lang="zh-CN" altLang="en-US" sz="1200" dirty="0">
                <a:effectLst/>
                <a:latin typeface="Arial" panose="020B0604020202020204" pitchFamily="34" charset="0"/>
              </a:rPr>
              <a:t>即基于经验的波束大小、启发式</a:t>
            </a:r>
            <a:r>
              <a:rPr lang="en-US" altLang="zh-CN" sz="1200" dirty="0">
                <a:effectLst/>
                <a:latin typeface="Arial" panose="020B0604020202020204" pitchFamily="34" charset="0"/>
              </a:rPr>
              <a:t>(·)</a:t>
            </a:r>
            <a:r>
              <a:rPr lang="zh-CN" altLang="en-US" sz="1200" dirty="0">
                <a:effectLst/>
                <a:latin typeface="Arial" panose="020B0604020202020204" pitchFamily="34" charset="0"/>
              </a:rPr>
              <a:t>函数</a:t>
            </a:r>
            <a:r>
              <a:rPr lang="en-US" altLang="zh-CN" sz="1200" dirty="0">
                <a:effectLst/>
                <a:latin typeface="Arial" panose="020B0604020202020204" pitchFamily="34" charset="0"/>
              </a:rPr>
              <a:t>)</a:t>
            </a:r>
            <a:r>
              <a:rPr lang="zh-CN" altLang="en-US" sz="1200" dirty="0">
                <a:effectLst/>
                <a:latin typeface="Arial" panose="020B0604020202020204" pitchFamily="34" charset="0"/>
              </a:rPr>
              <a:t>，而是自动从数据中学习</a:t>
            </a:r>
            <a:r>
              <a:rPr lang="en-US" altLang="zh-CN" sz="1200" dirty="0">
                <a:effectLst/>
                <a:latin typeface="Arial" panose="020B0604020202020204" pitchFamily="34" charset="0"/>
              </a:rPr>
              <a:t>.</a:t>
            </a:r>
          </a:p>
          <a:p>
            <a:pPr>
              <a:lnSpc>
                <a:spcPct val="140000"/>
              </a:lnSpc>
            </a:pPr>
            <a:r>
              <a:rPr lang="zh-CN" altLang="en-US" sz="1200" dirty="0">
                <a:effectLst/>
                <a:latin typeface="Arial" panose="020B0604020202020204" pitchFamily="34" charset="0"/>
              </a:rPr>
              <a:t>基于端到端学习的方法属于转导学习，泛化能力较差，而组合方法可以跨不同尺寸的图和不同任务进行泛化。</a:t>
            </a:r>
            <a:endParaRPr lang="en-US" altLang="zh-CN" sz="1200" dirty="0">
              <a:effectLst/>
              <a:latin typeface="Arial" panose="020B0604020202020204" pitchFamily="34" charset="0"/>
            </a:endParaRPr>
          </a:p>
          <a:p>
            <a:pPr>
              <a:lnSpc>
                <a:spcPct val="140000"/>
              </a:lnSpc>
            </a:pPr>
            <a:r>
              <a:rPr lang="en-US" altLang="zh-CN" sz="1200" dirty="0" err="1">
                <a:effectLst/>
                <a:latin typeface="Arial" panose="020B0604020202020204" pitchFamily="34" charset="0"/>
              </a:rPr>
              <a:t>transductive</a:t>
            </a:r>
            <a:r>
              <a:rPr lang="en-US" altLang="zh-CN" sz="1200" dirty="0">
                <a:effectLst/>
                <a:latin typeface="Arial" panose="020B0604020202020204" pitchFamily="34" charset="0"/>
              </a:rPr>
              <a:t> learning</a:t>
            </a:r>
          </a:p>
          <a:p>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nSpc>
                <a:spcPct val="140000"/>
              </a:lnSpc>
            </a:pPr>
            <a:r>
              <a:rPr lang="zh-CN" altLang="en-US" sz="1200" dirty="0">
                <a:latin typeface="微软雅黑" panose="020B0503020204020204" pitchFamily="34" charset="-122"/>
                <a:ea typeface="微软雅黑" panose="020B0503020204020204" pitchFamily="34" charset="-122"/>
                <a:sym typeface="+mn-ea"/>
              </a:rPr>
              <a:t>首先，尽管它在多个数据集上的性能证明了它的效率，但与基于端到端学习的方法相比，它仍然是一个繁重的计算方法。因此，仍然需要使其轻量化，如修剪神经网络，进一步提高预测精度，仅对“关键”迭代进行推理。</a:t>
            </a:r>
          </a:p>
          <a:p>
            <a:pPr>
              <a:lnSpc>
                <a:spcPct val="140000"/>
              </a:lnSpc>
            </a:pPr>
            <a:r>
              <a:rPr lang="zh-CN" altLang="en-US" sz="1200" dirty="0">
                <a:effectLst/>
                <a:latin typeface="Arial" panose="020B0604020202020204" pitchFamily="34" charset="0"/>
              </a:rPr>
              <a:t>其次，我们的方法利用了</a:t>
            </a:r>
            <a:r>
              <a:rPr lang="en-US" altLang="zh-CN" sz="1200" dirty="0">
                <a:effectLst/>
                <a:latin typeface="Arial" panose="020B0604020202020204" pitchFamily="34" charset="0"/>
              </a:rPr>
              <a:t>GIN</a:t>
            </a:r>
            <a:r>
              <a:rPr lang="zh-CN" altLang="en-US" sz="1200" dirty="0">
                <a:effectLst/>
                <a:latin typeface="Arial" panose="020B0604020202020204" pitchFamily="34" charset="0"/>
              </a:rPr>
              <a:t>在图同构测试中的表现力，因此继承了它的局限性。尽管交叉图信息几乎消除了这种限制，它仍然有可能发生</a:t>
            </a:r>
            <a:r>
              <a:rPr lang="en-US" altLang="zh-CN" sz="1200" dirty="0">
                <a:effectLst/>
                <a:latin typeface="Arial" panose="020B0604020202020204" pitchFamily="34" charset="0"/>
              </a:rPr>
              <a:t>(</a:t>
            </a:r>
            <a:r>
              <a:rPr lang="zh-CN" altLang="en-US" sz="1200" dirty="0">
                <a:effectLst/>
                <a:latin typeface="Arial" panose="020B0604020202020204" pitchFamily="34" charset="0"/>
              </a:rPr>
              <a:t>即共享同一邻域的两个节点都没有替代节点</a:t>
            </a:r>
            <a:r>
              <a:rPr lang="en-US" altLang="zh-CN" sz="1200" dirty="0">
                <a:effectLst/>
                <a:latin typeface="Arial" panose="020B0604020202020204" pitchFamily="34" charset="0"/>
              </a:rPr>
              <a:t>)</a:t>
            </a:r>
            <a:r>
              <a:rPr lang="zh-CN" altLang="en-US" sz="1200" dirty="0">
                <a:effectLst/>
                <a:latin typeface="Arial" panose="020B0604020202020204" pitchFamily="34" charset="0"/>
              </a:rPr>
              <a:t>。因此，我们可能仍然需要一种特定类型的</a:t>
            </a:r>
            <a:r>
              <a:rPr lang="en-US" altLang="zh-CN" sz="1200" dirty="0">
                <a:effectLst/>
                <a:latin typeface="Arial" panose="020B0604020202020204" pitchFamily="34" charset="0"/>
              </a:rPr>
              <a:t>GNN</a:t>
            </a:r>
            <a:r>
              <a:rPr lang="zh-CN" altLang="en-US" sz="1200" dirty="0">
                <a:effectLst/>
                <a:latin typeface="Arial" panose="020B0604020202020204" pitchFamily="34" charset="0"/>
              </a:rPr>
              <a:t>来进行</a:t>
            </a:r>
            <a:r>
              <a:rPr lang="en-US" altLang="zh-CN" sz="1200" dirty="0">
                <a:effectLst/>
                <a:latin typeface="Arial" panose="020B0604020202020204" pitchFamily="34" charset="0"/>
              </a:rPr>
              <a:t>GED</a:t>
            </a:r>
            <a:r>
              <a:rPr lang="zh-CN" altLang="en-US" sz="1200" dirty="0">
                <a:effectLst/>
                <a:latin typeface="Arial" panose="020B0604020202020204" pitchFamily="34" charset="0"/>
              </a:rPr>
              <a:t>计算。</a:t>
            </a:r>
            <a:r>
              <a:rPr lang="en-US" altLang="zh-CN" sz="1200" dirty="0">
                <a:effectLst/>
                <a:latin typeface="Arial" panose="020B0604020202020204" pitchFamily="34" charset="0"/>
              </a:rPr>
              <a:t>Gin</a:t>
            </a:r>
            <a:r>
              <a:rPr lang="zh-CN" altLang="en-US" sz="1200" dirty="0">
                <a:effectLst/>
                <a:latin typeface="Arial" panose="020B0604020202020204" pitchFamily="34" charset="0"/>
              </a:rPr>
              <a:t>能区分很大一部分图。</a:t>
            </a:r>
            <a:endParaRPr lang="zh-CN" altLang="en-US" sz="1200" dirty="0">
              <a:solidFill>
                <a:schemeClr val="tx1"/>
              </a:solidFill>
              <a:latin typeface="微软雅黑" panose="020B0503020204020204" pitchFamily="34" charset="-122"/>
              <a:ea typeface="微软雅黑" panose="020B0503020204020204" pitchFamily="34" charset="-122"/>
            </a:endParaRPr>
          </a:p>
          <a:p>
            <a:endParaRPr lang="en-US"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特别感谢！！！</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solidFill>
                  <a:schemeClr val="tx1"/>
                </a:solidFill>
                <a:latin typeface="微软雅黑" panose="020B0503020204020204" pitchFamily="34" charset="-122"/>
                <a:ea typeface="微软雅黑" panose="020B0503020204020204" pitchFamily="34" charset="-122"/>
              </a:rPr>
              <a:t>两图之间通过点和边的</a:t>
            </a:r>
            <a:r>
              <a:rPr lang="en-US" altLang="zh-CN" dirty="0">
                <a:solidFill>
                  <a:schemeClr val="tx1"/>
                </a:solidFill>
                <a:latin typeface="微软雅黑" panose="020B0503020204020204" pitchFamily="34" charset="-122"/>
                <a:ea typeface="微软雅黑" panose="020B0503020204020204" pitchFamily="34" charset="-122"/>
              </a:rPr>
              <a:t>insert</a:t>
            </a:r>
            <a:r>
              <a:rPr lang="zh-CN" altLang="en-US" dirty="0">
                <a:solidFill>
                  <a:schemeClr val="tx1"/>
                </a:solidFill>
                <a:latin typeface="微软雅黑" panose="020B0503020204020204" pitchFamily="34" charset="-122"/>
                <a:ea typeface="微软雅黑" panose="020B0503020204020204" pitchFamily="34" charset="-122"/>
              </a:rPr>
              <a:t>、</a:t>
            </a:r>
            <a:r>
              <a:rPr lang="en-US" altLang="zh-CN" dirty="0">
                <a:solidFill>
                  <a:schemeClr val="tx1"/>
                </a:solidFill>
                <a:latin typeface="微软雅黑" panose="020B0503020204020204" pitchFamily="34" charset="-122"/>
                <a:ea typeface="微软雅黑" panose="020B0503020204020204" pitchFamily="34" charset="-122"/>
              </a:rPr>
              <a:t>delete</a:t>
            </a:r>
            <a:r>
              <a:rPr lang="zh-CN" altLang="en-US" dirty="0">
                <a:solidFill>
                  <a:schemeClr val="tx1"/>
                </a:solidFill>
                <a:latin typeface="微软雅黑" panose="020B0503020204020204" pitchFamily="34" charset="-122"/>
                <a:ea typeface="微软雅黑" panose="020B0503020204020204" pitchFamily="34" charset="-122"/>
              </a:rPr>
              <a:t>、</a:t>
            </a:r>
            <a:r>
              <a:rPr lang="en-US" altLang="zh-CN" dirty="0">
                <a:solidFill>
                  <a:schemeClr val="tx1"/>
                </a:solidFill>
                <a:latin typeface="微软雅黑" panose="020B0503020204020204" pitchFamily="34" charset="-122"/>
                <a:ea typeface="微软雅黑" panose="020B0503020204020204" pitchFamily="34" charset="-122"/>
              </a:rPr>
              <a:t>substitute</a:t>
            </a:r>
            <a:r>
              <a:rPr lang="zh-CN" altLang="en-US" dirty="0">
                <a:solidFill>
                  <a:schemeClr val="tx1"/>
                </a:solidFill>
                <a:latin typeface="微软雅黑" panose="020B0503020204020204" pitchFamily="34" charset="-122"/>
                <a:ea typeface="微软雅黑" panose="020B0503020204020204" pitchFamily="34" charset="-122"/>
              </a:rPr>
              <a:t>操作完成相互转换所需要的最少操作数。</a:t>
            </a:r>
            <a:endParaRPr lang="en-US" altLang="zh-CN" dirty="0">
              <a:solidFill>
                <a:schemeClr val="tx1"/>
              </a:solidFill>
              <a:latin typeface="微软雅黑" panose="020B0503020204020204" pitchFamily="34" charset="-122"/>
              <a:ea typeface="微软雅黑" panose="020B0503020204020204" pitchFamily="34" charset="-122"/>
            </a:endParaRPr>
          </a:p>
          <a:p>
            <a:r>
              <a:rPr lang="en-US" altLang="zh-CN" dirty="0">
                <a:solidFill>
                  <a:schemeClr val="tx1"/>
                </a:solidFill>
                <a:latin typeface="微软雅黑" panose="020B0503020204020204" pitchFamily="34" charset="-122"/>
                <a:ea typeface="微软雅黑" panose="020B0503020204020204" pitchFamily="34" charset="-122"/>
              </a:rPr>
              <a:t>GED</a:t>
            </a:r>
            <a:r>
              <a:rPr lang="zh-CN" altLang="en-US" dirty="0">
                <a:solidFill>
                  <a:schemeClr val="tx1"/>
                </a:solidFill>
                <a:latin typeface="微软雅黑" panose="020B0503020204020204" pitchFamily="34" charset="-122"/>
                <a:ea typeface="微软雅黑" panose="020B0503020204020204" pitchFamily="34" charset="-122"/>
              </a:rPr>
              <a:t>问题是一个</a:t>
            </a:r>
            <a:r>
              <a:rPr lang="en-US" altLang="zh-CN" dirty="0">
                <a:solidFill>
                  <a:schemeClr val="tx1"/>
                </a:solidFill>
                <a:latin typeface="微软雅黑" panose="020B0503020204020204" pitchFamily="34" charset="-122"/>
                <a:ea typeface="微软雅黑" panose="020B0503020204020204" pitchFamily="34" charset="-122"/>
              </a:rPr>
              <a:t>NPC</a:t>
            </a:r>
            <a:r>
              <a:rPr lang="zh-CN" altLang="en-US" dirty="0">
                <a:solidFill>
                  <a:schemeClr val="tx1"/>
                </a:solidFill>
                <a:latin typeface="微软雅黑" panose="020B0503020204020204" pitchFamily="34" charset="-122"/>
                <a:ea typeface="微软雅黑" panose="020B0503020204020204" pitchFamily="34" charset="-122"/>
              </a:rPr>
              <a:t>问题，同时也是许多图上应用问题，比如图分类问题、图匹配问题、图相似度搜索问题的核心操作。</a:t>
            </a:r>
          </a:p>
          <a:p>
            <a:endParaRPr lang="en-US"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latin typeface="微软雅黑" panose="020B0503020204020204" pitchFamily="34" charset="-122"/>
                <a:ea typeface="微软雅黑" panose="020B0503020204020204" pitchFamily="34" charset="-122"/>
                <a:sym typeface="+mn-ea"/>
              </a:rPr>
              <a:t>算法采用遍历搜索的方式，将</a:t>
            </a:r>
            <a:r>
              <a:rPr lang="en-US" altLang="zh-CN" dirty="0">
                <a:latin typeface="微软雅黑" panose="020B0503020204020204" pitchFamily="34" charset="-122"/>
                <a:ea typeface="微软雅黑" panose="020B0503020204020204" pitchFamily="34" charset="-122"/>
                <a:sym typeface="+mn-ea"/>
              </a:rPr>
              <a:t>GED</a:t>
            </a:r>
            <a:r>
              <a:rPr lang="zh-CN" altLang="en-US" dirty="0">
                <a:latin typeface="微软雅黑" panose="020B0503020204020204" pitchFamily="34" charset="-122"/>
                <a:ea typeface="微软雅黑" panose="020B0503020204020204" pitchFamily="34" charset="-122"/>
                <a:sym typeface="+mn-ea"/>
              </a:rPr>
              <a:t>表示为</a:t>
            </a:r>
            <a:r>
              <a:rPr lang="en-US" altLang="zh-CN" dirty="0">
                <a:latin typeface="微软雅黑" panose="020B0503020204020204" pitchFamily="34" charset="-122"/>
                <a:ea typeface="微软雅黑" panose="020B0503020204020204" pitchFamily="34" charset="-122"/>
                <a:sym typeface="+mn-ea"/>
              </a:rPr>
              <a:t>g()</a:t>
            </a:r>
            <a:r>
              <a:rPr lang="zh-CN" altLang="en-US" dirty="0">
                <a:latin typeface="微软雅黑" panose="020B0503020204020204" pitchFamily="34" charset="-122"/>
                <a:ea typeface="微软雅黑" panose="020B0503020204020204" pitchFamily="34" charset="-122"/>
                <a:sym typeface="+mn-ea"/>
              </a:rPr>
              <a:t>和</a:t>
            </a:r>
            <a:r>
              <a:rPr lang="en-US" altLang="zh-CN" dirty="0">
                <a:latin typeface="微软雅黑" panose="020B0503020204020204" pitchFamily="34" charset="-122"/>
                <a:ea typeface="微软雅黑" panose="020B0503020204020204" pitchFamily="34" charset="-122"/>
                <a:sym typeface="+mn-ea"/>
              </a:rPr>
              <a:t>h</a:t>
            </a:r>
            <a:r>
              <a:rPr lang="zh-CN" altLang="en-US" dirty="0">
                <a:latin typeface="微软雅黑" panose="020B0503020204020204" pitchFamily="34" charset="-122"/>
                <a:ea typeface="微软雅黑" panose="020B0503020204020204" pitchFamily="34" charset="-122"/>
                <a:sym typeface="+mn-ea"/>
              </a:rPr>
              <a:t>（），其中</a:t>
            </a:r>
            <a:r>
              <a:rPr lang="en-US" altLang="zh-CN" dirty="0">
                <a:latin typeface="微软雅黑" panose="020B0503020204020204" pitchFamily="34" charset="-122"/>
                <a:ea typeface="微软雅黑" panose="020B0503020204020204" pitchFamily="34" charset="-122"/>
                <a:sym typeface="+mn-ea"/>
              </a:rPr>
              <a:t>g()</a:t>
            </a:r>
            <a:r>
              <a:rPr lang="zh-CN" altLang="en-US" dirty="0">
                <a:latin typeface="微软雅黑" panose="020B0503020204020204" pitchFamily="34" charset="-122"/>
                <a:ea typeface="微软雅黑" panose="020B0503020204020204" pitchFamily="34" charset="-122"/>
                <a:sym typeface="+mn-ea"/>
              </a:rPr>
              <a:t>表示为已搜索路径的编辑距离，</a:t>
            </a:r>
            <a:endParaRPr lang="en-US" altLang="zh-CN" dirty="0">
              <a:latin typeface="微软雅黑" panose="020B0503020204020204" pitchFamily="34" charset="-122"/>
              <a:ea typeface="微软雅黑" panose="020B0503020204020204" pitchFamily="34" charset="-122"/>
              <a:sym typeface="+mn-ea"/>
            </a:endParaRPr>
          </a:p>
          <a:p>
            <a:r>
              <a:rPr lang="en-US" altLang="zh-CN" dirty="0">
                <a:latin typeface="微软雅黑" panose="020B0503020204020204" pitchFamily="34" charset="-122"/>
                <a:ea typeface="微软雅黑" panose="020B0503020204020204" pitchFamily="34" charset="-122"/>
                <a:sym typeface="+mn-ea"/>
              </a:rPr>
              <a:t>h</a:t>
            </a:r>
            <a:r>
              <a:rPr lang="zh-CN" altLang="en-US" dirty="0">
                <a:latin typeface="微软雅黑" panose="020B0503020204020204" pitchFamily="34" charset="-122"/>
                <a:ea typeface="微软雅黑" panose="020B0503020204020204" pitchFamily="34" charset="-122"/>
                <a:sym typeface="+mn-ea"/>
              </a:rPr>
              <a:t>（）为未搜索路径的预计编辑距离，（而算法的终止条件为当且仅当目前的路径小于其他路径的</a:t>
            </a:r>
            <a:r>
              <a:rPr lang="en-US" altLang="zh-CN" dirty="0">
                <a:latin typeface="微软雅黑" panose="020B0503020204020204" pitchFamily="34" charset="-122"/>
                <a:ea typeface="微软雅黑" panose="020B0503020204020204" pitchFamily="34" charset="-122"/>
                <a:sym typeface="+mn-ea"/>
              </a:rPr>
              <a:t>lower bound</a:t>
            </a:r>
            <a:r>
              <a:rPr lang="zh-CN" altLang="en-US" dirty="0">
                <a:latin typeface="微软雅黑" panose="020B0503020204020204" pitchFamily="34" charset="-122"/>
                <a:ea typeface="微软雅黑" panose="020B0503020204020204" pitchFamily="34" charset="-122"/>
                <a:sym typeface="+mn-ea"/>
              </a:rPr>
              <a:t>时，）</a:t>
            </a:r>
            <a:endParaRPr lang="en-US" altLang="zh-CN" dirty="0">
              <a:latin typeface="微软雅黑" panose="020B0503020204020204" pitchFamily="34" charset="-122"/>
              <a:ea typeface="微软雅黑" panose="020B0503020204020204" pitchFamily="34" charset="-122"/>
              <a:sym typeface="+mn-ea"/>
            </a:endParaRPr>
          </a:p>
          <a:p>
            <a:r>
              <a:rPr lang="zh-CN" altLang="en-US" dirty="0">
                <a:latin typeface="微软雅黑" panose="020B0503020204020204" pitchFamily="34" charset="-122"/>
                <a:ea typeface="微软雅黑" panose="020B0503020204020204" pitchFamily="34" charset="-122"/>
                <a:sym typeface="+mn-ea"/>
              </a:rPr>
              <a:t>此时能够找到最优的路径。为了能够优化算法的时间和空间复杂度，一个好的</a:t>
            </a:r>
            <a:r>
              <a:rPr lang="en-US" altLang="zh-CN" dirty="0">
                <a:latin typeface="微软雅黑" panose="020B0503020204020204" pitchFamily="34" charset="-122"/>
                <a:ea typeface="微软雅黑" panose="020B0503020204020204" pitchFamily="34" charset="-122"/>
                <a:sym typeface="+mn-ea"/>
              </a:rPr>
              <a:t>h</a:t>
            </a:r>
            <a:r>
              <a:rPr lang="zh-CN" altLang="en-US" dirty="0">
                <a:latin typeface="微软雅黑" panose="020B0503020204020204" pitchFamily="34" charset="-122"/>
                <a:ea typeface="微软雅黑" panose="020B0503020204020204" pitchFamily="34" charset="-122"/>
                <a:sym typeface="+mn-ea"/>
              </a:rPr>
              <a:t>（）至关重要</a:t>
            </a:r>
            <a:endParaRPr lang="en-US" altLang="zh-CN" dirty="0">
              <a:latin typeface="微软雅黑" panose="020B0503020204020204" pitchFamily="34" charset="-122"/>
              <a:ea typeface="微软雅黑" panose="020B0503020204020204" pitchFamily="34" charset="-122"/>
              <a:sym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tx1"/>
                </a:solidFill>
                <a:latin typeface="宋体" panose="02010600030101010101" pitchFamily="2" charset="-122"/>
                <a:ea typeface="宋体" panose="02010600030101010101" pitchFamily="2" charset="-122"/>
              </a:rPr>
              <a:t>由于精确算法的复杂度较高，当点的数量高于</a:t>
            </a:r>
            <a:r>
              <a:rPr lang="en-US" altLang="zh-CN" sz="1200" dirty="0">
                <a:solidFill>
                  <a:schemeClr val="tx1"/>
                </a:solidFill>
                <a:latin typeface="宋体" panose="02010600030101010101" pitchFamily="2" charset="-122"/>
                <a:ea typeface="宋体" panose="02010600030101010101" pitchFamily="2" charset="-122"/>
              </a:rPr>
              <a:t>16</a:t>
            </a:r>
            <a:r>
              <a:rPr lang="zh-CN" altLang="en-US" sz="1200" dirty="0">
                <a:solidFill>
                  <a:schemeClr val="tx1"/>
                </a:solidFill>
                <a:latin typeface="宋体" panose="02010600030101010101" pitchFamily="2" charset="-122"/>
                <a:ea typeface="宋体" panose="02010600030101010101" pitchFamily="2" charset="-122"/>
              </a:rPr>
              <a:t>时，</a:t>
            </a:r>
            <a:r>
              <a:rPr lang="en-US" altLang="zh-CN" sz="1200" dirty="0">
                <a:solidFill>
                  <a:schemeClr val="tx1"/>
                </a:solidFill>
                <a:latin typeface="宋体" panose="02010600030101010101" pitchFamily="2" charset="-122"/>
                <a:ea typeface="宋体" panose="02010600030101010101" pitchFamily="2" charset="-122"/>
              </a:rPr>
              <a:t>A*</a:t>
            </a:r>
            <a:r>
              <a:rPr lang="zh-CN" altLang="en-US" sz="1200" dirty="0">
                <a:solidFill>
                  <a:schemeClr val="tx1"/>
                </a:solidFill>
                <a:latin typeface="宋体" panose="02010600030101010101" pitchFamily="2" charset="-122"/>
                <a:ea typeface="宋体" panose="02010600030101010101" pitchFamily="2" charset="-122"/>
              </a:rPr>
              <a:t>算法就不能保证有效性，因此在现实应用中大多数为近似算法。</a:t>
            </a:r>
            <a:endParaRPr lang="en-US" altLang="zh-CN" sz="1200" dirty="0">
              <a:solidFill>
                <a:schemeClr val="tx1"/>
              </a:solidFill>
              <a:latin typeface="宋体" panose="02010600030101010101" pitchFamily="2" charset="-122"/>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b="0" i="0" dirty="0">
                <a:solidFill>
                  <a:srgbClr val="000000"/>
                </a:solidFill>
                <a:effectLst/>
                <a:latin typeface="-apple-system-font"/>
              </a:rPr>
              <a:t>将图的相似度问题转换为一个学习问题，使用一个</a:t>
            </a:r>
            <a:r>
              <a:rPr lang="en-US" altLang="zh-CN" b="0" i="0" dirty="0">
                <a:solidFill>
                  <a:srgbClr val="000000"/>
                </a:solidFill>
                <a:effectLst/>
                <a:latin typeface="-apple-system-font"/>
              </a:rPr>
              <a:t>end-to-end</a:t>
            </a:r>
            <a:r>
              <a:rPr lang="zh-CN" altLang="en-US" b="0" i="0" dirty="0">
                <a:solidFill>
                  <a:srgbClr val="000000"/>
                </a:solidFill>
                <a:effectLst/>
                <a:latin typeface="-apple-system-font"/>
              </a:rPr>
              <a:t>的神经网络来预测两个图之间的相似度。</a:t>
            </a:r>
            <a:endParaRPr lang="en-US" altLang="zh-CN" b="0" i="0" dirty="0">
              <a:solidFill>
                <a:srgbClr val="000000"/>
              </a:solidFill>
              <a:effectLst/>
              <a:latin typeface="-apple-system-font"/>
            </a:endParaRPr>
          </a:p>
          <a:p>
            <a:r>
              <a:rPr lang="zh-CN" altLang="en-US" dirty="0"/>
              <a:t>具体来说，首先两个图通过</a:t>
            </a:r>
            <a:r>
              <a:rPr lang="en-US" altLang="zh-CN" dirty="0"/>
              <a:t>GCN</a:t>
            </a:r>
            <a:r>
              <a:rPr lang="zh-CN" altLang="en-US" dirty="0"/>
              <a:t>得到节点粒度的</a:t>
            </a:r>
            <a:r>
              <a:rPr lang="en-US" altLang="zh-CN" dirty="0"/>
              <a:t>embedding</a:t>
            </a:r>
            <a:r>
              <a:rPr lang="zh-CN" altLang="en-US" dirty="0"/>
              <a:t>，然后通过</a:t>
            </a:r>
            <a:r>
              <a:rPr lang="en-US" altLang="zh-CN" dirty="0"/>
              <a:t>attention</a:t>
            </a:r>
            <a:r>
              <a:rPr lang="zh-CN" altLang="en-US" dirty="0"/>
              <a:t>机制，对不同的节点加权得到图粒度下的</a:t>
            </a:r>
            <a:r>
              <a:rPr lang="en-US" altLang="zh-CN" dirty="0"/>
              <a:t>embedding</a:t>
            </a:r>
            <a:r>
              <a:rPr lang="zh-CN" altLang="en-US" dirty="0"/>
              <a:t>。接下来，最终的</a:t>
            </a:r>
            <a:r>
              <a:rPr lang="en-US" altLang="zh-CN" dirty="0"/>
              <a:t>feature vector</a:t>
            </a:r>
            <a:r>
              <a:rPr lang="zh-CN" altLang="en-US" dirty="0"/>
              <a:t>分为两部分，一部分是两个图粒度下的</a:t>
            </a:r>
            <a:r>
              <a:rPr lang="en-US" altLang="zh-CN" dirty="0"/>
              <a:t>embedding</a:t>
            </a:r>
            <a:r>
              <a:rPr lang="zh-CN" altLang="en-US" dirty="0"/>
              <a:t>通过</a:t>
            </a:r>
            <a:r>
              <a:rPr lang="en-US" altLang="zh-CN" dirty="0"/>
              <a:t>NTN</a:t>
            </a:r>
            <a:r>
              <a:rPr lang="zh-CN" altLang="en-US" dirty="0"/>
              <a:t>网络得到的</a:t>
            </a:r>
            <a:r>
              <a:rPr lang="en-US" altLang="zh-CN" dirty="0"/>
              <a:t>vector</a:t>
            </a:r>
            <a:r>
              <a:rPr lang="zh-CN" altLang="en-US" dirty="0"/>
              <a:t>；另一部分是节点粒度的</a:t>
            </a:r>
            <a:r>
              <a:rPr lang="en-US" altLang="zh-CN" dirty="0"/>
              <a:t>embedding</a:t>
            </a:r>
            <a:r>
              <a:rPr lang="zh-CN" altLang="en-US" dirty="0"/>
              <a:t>通过统计相关性频数得到的</a:t>
            </a:r>
            <a:r>
              <a:rPr lang="en-US" altLang="zh-CN" dirty="0"/>
              <a:t>vector</a:t>
            </a:r>
            <a:r>
              <a:rPr lang="zh-CN" altLang="en-US" dirty="0"/>
              <a:t>。将这两部分</a:t>
            </a:r>
            <a:r>
              <a:rPr lang="en-US" altLang="zh-CN" dirty="0"/>
              <a:t>vector</a:t>
            </a:r>
            <a:r>
              <a:rPr lang="zh-CN" altLang="en-US" dirty="0"/>
              <a:t>拼接之后通过一个全连接网络最终得到相似度值。</a:t>
            </a:r>
            <a:endParaRPr lang="en-US"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b="0" i="0" dirty="0">
                <a:solidFill>
                  <a:srgbClr val="000000"/>
                </a:solidFill>
                <a:effectLst/>
                <a:latin typeface="-apple-system-font"/>
              </a:rPr>
              <a:t>GMN[7]</a:t>
            </a:r>
            <a:r>
              <a:rPr lang="zh-CN" altLang="en-US" b="0" i="0" dirty="0">
                <a:solidFill>
                  <a:srgbClr val="000000"/>
                </a:solidFill>
                <a:effectLst/>
                <a:latin typeface="-apple-system-font"/>
              </a:rPr>
              <a:t>和</a:t>
            </a:r>
            <a:r>
              <a:rPr lang="en-US" altLang="zh-CN" b="0" i="0" dirty="0" err="1">
                <a:solidFill>
                  <a:srgbClr val="000000"/>
                </a:solidFill>
                <a:effectLst/>
                <a:latin typeface="-apple-system-font"/>
              </a:rPr>
              <a:t>SimGNN</a:t>
            </a:r>
            <a:r>
              <a:rPr lang="zh-CN" altLang="en-US" b="0" i="0" dirty="0">
                <a:solidFill>
                  <a:srgbClr val="000000"/>
                </a:solidFill>
                <a:effectLst/>
                <a:latin typeface="-apple-system-font"/>
              </a:rPr>
              <a:t>的思路很类似，都是将图的相似度问题转换为一个学习问题。不同之处在于他们使用了不同的</a:t>
            </a:r>
            <a:r>
              <a:rPr lang="en-US" altLang="zh-CN" b="0" i="0" dirty="0">
                <a:solidFill>
                  <a:srgbClr val="000000"/>
                </a:solidFill>
                <a:effectLst/>
                <a:latin typeface="-apple-system-font"/>
              </a:rPr>
              <a:t>graph-graph interactions</a:t>
            </a:r>
            <a:r>
              <a:rPr lang="zh-CN" altLang="en-US" b="0" i="0" dirty="0">
                <a:solidFill>
                  <a:srgbClr val="000000"/>
                </a:solidFill>
                <a:effectLst/>
                <a:latin typeface="-apple-system-font"/>
              </a:rPr>
              <a:t>。</a:t>
            </a:r>
            <a:endParaRPr lang="en-US" altLang="zh-CN" b="0" i="0" dirty="0">
              <a:solidFill>
                <a:srgbClr val="000000"/>
              </a:solidFill>
              <a:effectLst/>
              <a:latin typeface="-apple-system-font"/>
            </a:endParaRPr>
          </a:p>
          <a:p>
            <a:r>
              <a:rPr lang="zh-CN" altLang="en-US" b="0" i="0" dirty="0">
                <a:solidFill>
                  <a:srgbClr val="000000"/>
                </a:solidFill>
                <a:effectLst/>
                <a:latin typeface="-apple-system-font"/>
              </a:rPr>
              <a:t>具体来说，</a:t>
            </a:r>
            <a:r>
              <a:rPr lang="en-US" altLang="zh-CN" b="0" i="0" dirty="0">
                <a:solidFill>
                  <a:srgbClr val="000000"/>
                </a:solidFill>
                <a:effectLst/>
                <a:latin typeface="-apple-system-font"/>
              </a:rPr>
              <a:t>GMN</a:t>
            </a:r>
            <a:r>
              <a:rPr lang="zh-CN" altLang="en-US" b="0" i="0" dirty="0">
                <a:solidFill>
                  <a:srgbClr val="000000"/>
                </a:solidFill>
                <a:effectLst/>
                <a:latin typeface="-apple-system-font"/>
              </a:rPr>
              <a:t>通过两个图之间的信息传递来表示图之间的信息。即在节点粒度的</a:t>
            </a:r>
            <a:r>
              <a:rPr lang="en-US" altLang="zh-CN" b="0" i="0" dirty="0">
                <a:solidFill>
                  <a:srgbClr val="000000"/>
                </a:solidFill>
                <a:effectLst/>
                <a:latin typeface="-apple-system-font"/>
              </a:rPr>
              <a:t>embedding</a:t>
            </a:r>
            <a:r>
              <a:rPr lang="zh-CN" altLang="en-US" b="0" i="0" dirty="0">
                <a:solidFill>
                  <a:srgbClr val="000000"/>
                </a:solidFill>
                <a:effectLst/>
                <a:latin typeface="-apple-system-font"/>
              </a:rPr>
              <a:t>到图粒度的</a:t>
            </a:r>
            <a:r>
              <a:rPr lang="en-US" altLang="zh-CN" b="0" i="0" dirty="0">
                <a:solidFill>
                  <a:srgbClr val="000000"/>
                </a:solidFill>
                <a:effectLst/>
                <a:latin typeface="-apple-system-font"/>
              </a:rPr>
              <a:t>embedding</a:t>
            </a:r>
            <a:r>
              <a:rPr lang="zh-CN" altLang="en-US" b="0" i="0" dirty="0">
                <a:solidFill>
                  <a:srgbClr val="000000"/>
                </a:solidFill>
                <a:effectLst/>
                <a:latin typeface="-apple-system-font"/>
              </a:rPr>
              <a:t>之间转换的过程中，</a:t>
            </a:r>
            <a:r>
              <a:rPr lang="en-US" altLang="zh-CN" b="0" i="0" dirty="0">
                <a:solidFill>
                  <a:srgbClr val="000000"/>
                </a:solidFill>
                <a:effectLst/>
                <a:latin typeface="-apple-system-font"/>
              </a:rPr>
              <a:t>GMN</a:t>
            </a:r>
            <a:r>
              <a:rPr lang="zh-CN" altLang="en-US" b="0" i="0" dirty="0">
                <a:solidFill>
                  <a:srgbClr val="000000"/>
                </a:solidFill>
                <a:effectLst/>
                <a:latin typeface="-apple-system-font"/>
              </a:rPr>
              <a:t>的图粒度的</a:t>
            </a:r>
            <a:r>
              <a:rPr lang="en-US" altLang="zh-CN" b="0" i="0" dirty="0">
                <a:solidFill>
                  <a:srgbClr val="000000"/>
                </a:solidFill>
                <a:effectLst/>
                <a:latin typeface="-apple-system-font"/>
              </a:rPr>
              <a:t>embedding</a:t>
            </a:r>
            <a:r>
              <a:rPr lang="zh-CN" altLang="en-US" b="0" i="0" dirty="0">
                <a:solidFill>
                  <a:srgbClr val="000000"/>
                </a:solidFill>
                <a:effectLst/>
                <a:latin typeface="-apple-system-font"/>
              </a:rPr>
              <a:t>里包含了另一张图的信息。</a:t>
            </a:r>
            <a:endParaRPr lang="en-US"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第二部分：我们的模型如何实现。</a:t>
            </a:r>
          </a:p>
          <a:p>
            <a:r>
              <a:rPr lang="zh-CN" altLang="en-US"/>
              <a:t>框架的核心思想是从推理角度出发，在更深层次的背景下进行多关系路径预测，即以广度优先遍历的形式进行。</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主要包括两部分：训练部分和测试部分。</a:t>
            </a:r>
            <a:r>
              <a:rPr lang="zh-CN" altLang="en-US" dirty="0">
                <a:effectLst/>
                <a:latin typeface="Arial" panose="020B0604020202020204" pitchFamily="34" charset="0"/>
              </a:rPr>
              <a:t>在训练部分，通过精确的</a:t>
            </a:r>
            <a:r>
              <a:rPr lang="en-US" altLang="zh-CN" dirty="0">
                <a:effectLst/>
                <a:latin typeface="Arial" panose="020B0604020202020204" pitchFamily="34" charset="0"/>
              </a:rPr>
              <a:t>GED</a:t>
            </a:r>
            <a:r>
              <a:rPr lang="zh-CN" altLang="en-US" dirty="0">
                <a:effectLst/>
                <a:latin typeface="Arial" panose="020B0604020202020204" pitchFamily="34" charset="0"/>
              </a:rPr>
              <a:t>计算方法</a:t>
            </a:r>
            <a:r>
              <a:rPr lang="en-US" altLang="zh-CN" dirty="0">
                <a:effectLst/>
                <a:latin typeface="Arial" panose="020B0604020202020204" pitchFamily="34" charset="0"/>
              </a:rPr>
              <a:t>(</a:t>
            </a:r>
            <a:r>
              <a:rPr lang="zh-CN" altLang="en-US" dirty="0">
                <a:effectLst/>
                <a:latin typeface="Arial" panose="020B0604020202020204" pitchFamily="34" charset="0"/>
              </a:rPr>
              <a:t>如</a:t>
            </a:r>
            <a:r>
              <a:rPr lang="en-US" altLang="zh-CN" dirty="0">
                <a:effectLst/>
                <a:latin typeface="Arial" panose="020B0604020202020204" pitchFamily="34" charset="0"/>
              </a:rPr>
              <a:t>A*</a:t>
            </a:r>
            <a:r>
              <a:rPr lang="zh-CN" altLang="en-US" dirty="0">
                <a:effectLst/>
                <a:latin typeface="Arial" panose="020B0604020202020204" pitchFamily="34" charset="0"/>
              </a:rPr>
              <a:t>搜索算法</a:t>
            </a:r>
            <a:r>
              <a:rPr lang="en-US" altLang="zh-CN" dirty="0">
                <a:effectLst/>
                <a:latin typeface="Arial" panose="020B0604020202020204" pitchFamily="34" charset="0"/>
              </a:rPr>
              <a:t>)</a:t>
            </a:r>
            <a:r>
              <a:rPr lang="zh-CN" altLang="en-US" dirty="0">
                <a:effectLst/>
                <a:latin typeface="Arial" panose="020B0604020202020204" pitchFamily="34" charset="0"/>
              </a:rPr>
              <a:t>计算训练数据，生成训练前信息，用于图路径网络中的后续训练。</a:t>
            </a:r>
            <a:endParaRPr lang="en-US" altLang="zh-CN" dirty="0">
              <a:effectLst/>
              <a:latin typeface="Arial" panose="020B0604020202020204" pitchFamily="34" charset="0"/>
            </a:endParaRPr>
          </a:p>
          <a:p>
            <a:r>
              <a:rPr lang="zh-CN" altLang="en-US" dirty="0"/>
              <a:t>在测试部分，测试数据需要通过</a:t>
            </a:r>
            <a:r>
              <a:rPr lang="en-US" altLang="zh-CN" dirty="0"/>
              <a:t>A*-</a:t>
            </a:r>
            <a:r>
              <a:rPr lang="en-US" altLang="zh-CN" dirty="0" err="1"/>
              <a:t>Beamsearch</a:t>
            </a:r>
            <a:r>
              <a:rPr lang="zh-CN" altLang="en-US" dirty="0"/>
              <a:t>进行计算。在</a:t>
            </a:r>
            <a:r>
              <a:rPr lang="en-US" altLang="zh-CN" dirty="0"/>
              <a:t>A*-</a:t>
            </a:r>
            <a:r>
              <a:rPr lang="en-US" altLang="zh-CN" dirty="0" err="1"/>
              <a:t>Beamsearch</a:t>
            </a:r>
            <a:r>
              <a:rPr lang="zh-CN" altLang="en-US" dirty="0"/>
              <a:t>的初始化过程中，</a:t>
            </a:r>
            <a:r>
              <a:rPr lang="en-US" altLang="zh-CN" dirty="0"/>
              <a:t>GPN</a:t>
            </a:r>
            <a:r>
              <a:rPr lang="zh-CN" altLang="en-US" dirty="0"/>
              <a:t>通过图对的输入和用户设置提供一个</a:t>
            </a:r>
            <a:r>
              <a:rPr lang="en-US" altLang="zh-CN" dirty="0" err="1"/>
              <a:t>beamsize</a:t>
            </a:r>
            <a:r>
              <a:rPr lang="zh-CN" altLang="en-US" dirty="0"/>
              <a:t>大小。</a:t>
            </a:r>
            <a:endParaRPr lang="en-US" altLang="zh-CN" dirty="0"/>
          </a:p>
          <a:p>
            <a:r>
              <a:rPr lang="zh-CN" altLang="en-US" dirty="0">
                <a:effectLst/>
                <a:latin typeface="Arial" panose="020B0604020202020204" pitchFamily="34" charset="0"/>
              </a:rPr>
              <a:t>这种结合通过减少</a:t>
            </a:r>
            <a:r>
              <a:rPr lang="en-US" altLang="zh-CN" dirty="0">
                <a:effectLst/>
                <a:latin typeface="Arial" panose="020B0604020202020204" pitchFamily="34" charset="0"/>
              </a:rPr>
              <a:t>a *- beam</a:t>
            </a:r>
            <a:r>
              <a:rPr lang="zh-CN" altLang="en-US" dirty="0">
                <a:effectLst/>
                <a:latin typeface="Arial" panose="020B0604020202020204" pitchFamily="34" charset="0"/>
              </a:rPr>
              <a:t>搜索的无用计算来优化搜索空间。另一种结合应用于</a:t>
            </a:r>
            <a:r>
              <a:rPr lang="en-US" altLang="zh-CN" dirty="0">
                <a:effectLst/>
                <a:latin typeface="Arial" panose="020B0604020202020204" pitchFamily="34" charset="0"/>
              </a:rPr>
              <a:t>A*</a:t>
            </a:r>
            <a:r>
              <a:rPr lang="en-US" altLang="zh-CN" dirty="0" err="1">
                <a:effectLst/>
                <a:latin typeface="Arial" panose="020B0604020202020204" pitchFamily="34" charset="0"/>
              </a:rPr>
              <a:t>Beamsearch</a:t>
            </a:r>
            <a:r>
              <a:rPr lang="zh-CN" altLang="en-US" dirty="0">
                <a:effectLst/>
                <a:latin typeface="Arial" panose="020B0604020202020204" pitchFamily="34" charset="0"/>
              </a:rPr>
              <a:t>的每一次迭代。用</a:t>
            </a:r>
            <a:r>
              <a:rPr lang="en-US" altLang="zh-CN" dirty="0">
                <a:effectLst/>
                <a:latin typeface="Arial" panose="020B0604020202020204" pitchFamily="34" charset="0"/>
              </a:rPr>
              <a:t>GPN</a:t>
            </a:r>
            <a:r>
              <a:rPr lang="zh-CN" altLang="en-US" dirty="0">
                <a:effectLst/>
                <a:latin typeface="Arial" panose="020B0604020202020204" pitchFamily="34" charset="0"/>
              </a:rPr>
              <a:t>来预测每一个路径的</a:t>
            </a:r>
            <a:r>
              <a:rPr lang="en-US" altLang="zh-CN" dirty="0">
                <a:effectLst/>
                <a:latin typeface="Arial" panose="020B0604020202020204" pitchFamily="34" charset="0"/>
              </a:rPr>
              <a:t>h(p).</a:t>
            </a:r>
            <a:r>
              <a:rPr lang="zh-CN" altLang="en-US" dirty="0">
                <a:effectLst/>
                <a:latin typeface="Arial" panose="020B0604020202020204" pitchFamily="34" charset="0"/>
              </a:rPr>
              <a:t>用</a:t>
            </a:r>
            <a:r>
              <a:rPr lang="en-US" altLang="zh-CN" dirty="0">
                <a:effectLst/>
                <a:latin typeface="Arial" panose="020B0604020202020204" pitchFamily="34" charset="0"/>
              </a:rPr>
              <a:t>GPN</a:t>
            </a:r>
            <a:r>
              <a:rPr lang="zh-CN" altLang="en-US" dirty="0">
                <a:effectLst/>
                <a:latin typeface="Arial" panose="020B0604020202020204" pitchFamily="34" charset="0"/>
              </a:rPr>
              <a:t>来预测</a:t>
            </a:r>
            <a:r>
              <a:rPr lang="en-US" altLang="zh-CN" dirty="0">
                <a:effectLst/>
                <a:latin typeface="Arial" panose="020B0604020202020204" pitchFamily="34" charset="0"/>
              </a:rPr>
              <a:t>h</a:t>
            </a:r>
            <a:r>
              <a:rPr lang="zh-CN" altLang="en-US" dirty="0">
                <a:effectLst/>
                <a:latin typeface="Arial" panose="020B0604020202020204" pitchFamily="34" charset="0"/>
              </a:rPr>
              <a:t>（</a:t>
            </a:r>
            <a:r>
              <a:rPr lang="en-US" altLang="zh-CN" dirty="0">
                <a:effectLst/>
                <a:latin typeface="Arial" panose="020B0604020202020204" pitchFamily="34" charset="0"/>
              </a:rPr>
              <a:t>p</a:t>
            </a:r>
            <a:r>
              <a:rPr lang="zh-CN" altLang="en-US" dirty="0">
                <a:effectLst/>
                <a:latin typeface="Arial" panose="020B0604020202020204" pitchFamily="34" charset="0"/>
              </a:rPr>
              <a:t>）</a:t>
            </a:r>
            <a:endParaRPr lang="en-US" altLang="zh-CN" dirty="0">
              <a:effectLst/>
              <a:latin typeface="Arial" panose="020B0604020202020204" pitchFamily="34" charset="0"/>
            </a:endParaRPr>
          </a:p>
          <a:p>
            <a:r>
              <a:rPr lang="zh-CN" altLang="en-US" dirty="0">
                <a:effectLst/>
                <a:latin typeface="Arial" panose="020B0604020202020204" pitchFamily="34" charset="0"/>
              </a:rPr>
              <a:t>会比传统的方法更精确。通过上述工作流，</a:t>
            </a:r>
            <a:r>
              <a:rPr lang="en-US" altLang="zh-CN" dirty="0">
                <a:effectLst/>
                <a:latin typeface="Arial" panose="020B0604020202020204" pitchFamily="34" charset="0"/>
              </a:rPr>
              <a:t>Noah</a:t>
            </a:r>
            <a:r>
              <a:rPr lang="zh-CN" altLang="en-US" dirty="0">
                <a:effectLst/>
                <a:latin typeface="Arial" panose="020B0604020202020204" pitchFamily="34" charset="0"/>
              </a:rPr>
              <a:t>能够对测试数据中的图对进行</a:t>
            </a:r>
            <a:r>
              <a:rPr lang="en-US" altLang="zh-CN" dirty="0" err="1">
                <a:effectLst/>
                <a:latin typeface="Arial" panose="020B0604020202020204" pitchFamily="34" charset="0"/>
              </a:rPr>
              <a:t>ged</a:t>
            </a:r>
            <a:r>
              <a:rPr lang="zh-CN" altLang="en-US" dirty="0">
                <a:effectLst/>
                <a:latin typeface="Arial" panose="020B0604020202020204" pitchFamily="34" charset="0"/>
              </a:rPr>
              <a:t>近似计算。</a:t>
            </a:r>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b="0" i="0" dirty="0">
                <a:solidFill>
                  <a:srgbClr val="333333"/>
                </a:solidFill>
                <a:effectLst/>
                <a:latin typeface="-apple-system"/>
              </a:rPr>
              <a:t>上图是</a:t>
            </a:r>
            <a:r>
              <a:rPr lang="en-US" altLang="zh-CN" b="0" i="0" dirty="0">
                <a:solidFill>
                  <a:srgbClr val="333333"/>
                </a:solidFill>
                <a:effectLst/>
                <a:latin typeface="-apple-system"/>
              </a:rPr>
              <a:t>Noah</a:t>
            </a:r>
            <a:r>
              <a:rPr lang="zh-CN" altLang="en-US" b="0" i="0" dirty="0">
                <a:solidFill>
                  <a:srgbClr val="333333"/>
                </a:solidFill>
                <a:effectLst/>
                <a:latin typeface="-apple-system"/>
              </a:rPr>
              <a:t>中的核心部件，图路径网络框架（</a:t>
            </a:r>
            <a:r>
              <a:rPr lang="en-US" altLang="zh-CN" b="0" i="0" dirty="0">
                <a:solidFill>
                  <a:srgbClr val="333333"/>
                </a:solidFill>
                <a:effectLst/>
                <a:latin typeface="-apple-system"/>
              </a:rPr>
              <a:t>GPN</a:t>
            </a:r>
            <a:r>
              <a:rPr lang="zh-CN" altLang="en-US" b="0" i="0" dirty="0">
                <a:solidFill>
                  <a:srgbClr val="333333"/>
                </a:solidFill>
                <a:effectLst/>
                <a:latin typeface="-apple-system"/>
              </a:rPr>
              <a:t>，</a:t>
            </a:r>
            <a:r>
              <a:rPr lang="en-US" altLang="zh-CN" b="0" i="0" dirty="0">
                <a:solidFill>
                  <a:srgbClr val="333333"/>
                </a:solidFill>
                <a:effectLst/>
                <a:latin typeface="-apple-system"/>
              </a:rPr>
              <a:t>Graph Path Networks</a:t>
            </a:r>
            <a:r>
              <a:rPr lang="zh-CN" altLang="en-US" b="0" i="0" dirty="0">
                <a:solidFill>
                  <a:srgbClr val="333333"/>
                </a:solidFill>
                <a:effectLst/>
                <a:latin typeface="-apple-system"/>
              </a:rPr>
              <a:t>）。它主要分为三个模块，分别是预训练模块、图嵌入模块以及学习模块。预训练模块计算预训练信息（包括精确的图编辑距离和图编辑路径），然后根据预训练信息对数据进行增广，将一个图对变为一组子图对。图嵌入模块基于已有的图同构网络（</a:t>
            </a:r>
            <a:r>
              <a:rPr lang="en-US" altLang="zh-CN" b="0" i="0" dirty="0">
                <a:solidFill>
                  <a:srgbClr val="333333"/>
                </a:solidFill>
                <a:effectLst/>
                <a:latin typeface="-apple-system"/>
              </a:rPr>
              <a:t>Graph Isomorphism Network</a:t>
            </a:r>
            <a:r>
              <a:rPr lang="zh-CN" altLang="en-US" b="0" i="0" dirty="0">
                <a:solidFill>
                  <a:srgbClr val="333333"/>
                </a:solidFill>
                <a:effectLst/>
                <a:latin typeface="-apple-system"/>
              </a:rPr>
              <a:t>，</a:t>
            </a:r>
            <a:r>
              <a:rPr lang="en-US" altLang="zh-CN" b="0" i="0" dirty="0">
                <a:solidFill>
                  <a:srgbClr val="333333"/>
                </a:solidFill>
                <a:effectLst/>
                <a:latin typeface="-apple-system"/>
              </a:rPr>
              <a:t>GIN</a:t>
            </a:r>
            <a:r>
              <a:rPr lang="zh-CN" altLang="en-US" b="0" i="0" dirty="0">
                <a:solidFill>
                  <a:srgbClr val="333333"/>
                </a:solidFill>
                <a:effectLst/>
                <a:latin typeface="-apple-system"/>
              </a:rPr>
              <a:t>）进行设计。先将每个子图的结点转换为一个向量，这个向量聚集了它周围的邻居信息，同时在聚集的信息中我们利用了预训练信息，对结点替换这一信息进行了加强。在那之后，我们引入了一个注意力机制来得到最终的图嵌入信息。在学习模块，我们设计了适当的结构使得模型能够预测</a:t>
            </a:r>
            <a:r>
              <a:rPr lang="en-US" altLang="zh-CN" b="0" i="0" dirty="0">
                <a:solidFill>
                  <a:srgbClr val="333333"/>
                </a:solidFill>
                <a:effectLst/>
                <a:latin typeface="-apple-system"/>
              </a:rPr>
              <a:t>beam size</a:t>
            </a:r>
            <a:r>
              <a:rPr lang="zh-CN" altLang="en-US" b="0" i="0" dirty="0">
                <a:solidFill>
                  <a:srgbClr val="333333"/>
                </a:solidFill>
                <a:effectLst/>
                <a:latin typeface="-apple-system"/>
              </a:rPr>
              <a:t>和估计函数</a:t>
            </a:r>
            <a:r>
              <a:rPr lang="en-US" altLang="zh-CN" b="0" i="0" dirty="0">
                <a:solidFill>
                  <a:srgbClr val="333333"/>
                </a:solidFill>
                <a:effectLst/>
                <a:latin typeface="-apple-system"/>
              </a:rPr>
              <a:t>h(p)</a:t>
            </a:r>
            <a:r>
              <a:rPr lang="zh-CN" altLang="en-US" b="0" i="0" dirty="0">
                <a:solidFill>
                  <a:srgbClr val="333333"/>
                </a:solidFill>
                <a:effectLst/>
                <a:latin typeface="-apple-system"/>
              </a:rPr>
              <a:t>。接下来我们详细描述这三个模块的设计。</a:t>
            </a:r>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A39F1C73-6920-4190-8F76-1A0FE52E9A1A}" type="datetimeFigureOut">
              <a:rPr lang="zh-CN" altLang="en-US" smtClean="0"/>
              <a:t>2021/11/4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C443CB-CBD7-4A8A-9BAA-27A79AA954DD}"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39F1C73-6920-4190-8F76-1A0FE52E9A1A}" type="datetimeFigureOut">
              <a:rPr lang="zh-CN" altLang="en-US" smtClean="0"/>
              <a:t>2021/11/4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C443CB-CBD7-4A8A-9BAA-27A79AA954DD}"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1"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39F1C73-6920-4190-8F76-1A0FE52E9A1A}" type="datetimeFigureOut">
              <a:rPr lang="zh-CN" altLang="en-US" smtClean="0"/>
              <a:t>2021/11/4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C443CB-CBD7-4A8A-9BAA-27A79AA954DD}"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A39F1C73-6920-4190-8F76-1A0FE52E9A1A}" type="datetimeFigureOut">
              <a:rPr lang="zh-CN" altLang="en-US" smtClean="0"/>
              <a:t>2021/11/4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C443CB-CBD7-4A8A-9BAA-27A79AA954DD}"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39F1C73-6920-4190-8F76-1A0FE52E9A1A}" type="datetimeFigureOut">
              <a:rPr lang="zh-CN" altLang="en-US" smtClean="0"/>
              <a:t>2021/11/4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C443CB-CBD7-4A8A-9BAA-27A79AA954DD}"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A39F1C73-6920-4190-8F76-1A0FE52E9A1A}" type="datetimeFigureOut">
              <a:rPr lang="zh-CN" altLang="en-US" smtClean="0"/>
              <a:t>2021/11/4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C443CB-CBD7-4A8A-9BAA-27A79AA954DD}"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39F1C73-6920-4190-8F76-1A0FE52E9A1A}" type="datetimeFigureOut">
              <a:rPr lang="zh-CN" altLang="en-US" smtClean="0"/>
              <a:t>2021/11/4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C443CB-CBD7-4A8A-9BAA-27A79AA954DD}"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39F1C73-6920-4190-8F76-1A0FE52E9A1A}" type="datetimeFigureOut">
              <a:rPr lang="zh-CN" altLang="en-US" smtClean="0"/>
              <a:t>2021/11/4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6C443CB-CBD7-4A8A-9BAA-27A79AA954DD}"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39F1C73-6920-4190-8F76-1A0FE52E9A1A}" type="datetimeFigureOut">
              <a:rPr lang="zh-CN" altLang="en-US" smtClean="0"/>
              <a:t>2021/11/4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6C443CB-CBD7-4A8A-9BAA-27A79AA954DD}"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39F1C73-6920-4190-8F76-1A0FE52E9A1A}" type="datetimeFigureOut">
              <a:rPr lang="zh-CN" altLang="en-US" smtClean="0"/>
              <a:t>2021/11/4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6C443CB-CBD7-4A8A-9BAA-27A79AA954DD}"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39F1C73-6920-4190-8F76-1A0FE52E9A1A}" type="datetimeFigureOut">
              <a:rPr lang="zh-CN" altLang="en-US" smtClean="0"/>
              <a:t>2021/11/4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C443CB-CBD7-4A8A-9BAA-27A79AA954DD}"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39F1C73-6920-4190-8F76-1A0FE52E9A1A}" type="datetimeFigureOut">
              <a:rPr lang="zh-CN" altLang="en-US" smtClean="0"/>
              <a:t>2021/11/4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C443CB-CBD7-4A8A-9BAA-27A79AA954DD}"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39F1C73-6920-4190-8F76-1A0FE52E9A1A}" type="datetimeFigureOut">
              <a:rPr lang="zh-CN" altLang="en-US" smtClean="0"/>
              <a:t>2021/11/4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C443CB-CBD7-4A8A-9BAA-27A79AA954DD}"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39F1C73-6920-4190-8F76-1A0FE52E9A1A}" type="datetimeFigureOut">
              <a:rPr lang="zh-CN" altLang="en-US" smtClean="0"/>
              <a:t>2021/11/4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C443CB-CBD7-4A8A-9BAA-27A79AA954DD}"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1"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39F1C73-6920-4190-8F76-1A0FE52E9A1A}" type="datetimeFigureOut">
              <a:rPr lang="zh-CN" altLang="en-US" smtClean="0"/>
              <a:t>2021/11/4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C443CB-CBD7-4A8A-9BAA-27A79AA954DD}"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A39F1C73-6920-4190-8F76-1A0FE52E9A1A}" type="datetimeFigureOut">
              <a:rPr lang="zh-CN" altLang="en-US" smtClean="0"/>
              <a:t>2021/11/4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C443CB-CBD7-4A8A-9BAA-27A79AA954DD}"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39F1C73-6920-4190-8F76-1A0FE52E9A1A}" type="datetimeFigureOut">
              <a:rPr lang="zh-CN" altLang="en-US" smtClean="0"/>
              <a:t>2021/11/4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C443CB-CBD7-4A8A-9BAA-27A79AA954DD}"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39F1C73-6920-4190-8F76-1A0FE52E9A1A}" type="datetimeFigureOut">
              <a:rPr lang="zh-CN" altLang="en-US" smtClean="0"/>
              <a:t>2021/11/4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6C443CB-CBD7-4A8A-9BAA-27A79AA954DD}"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39F1C73-6920-4190-8F76-1A0FE52E9A1A}" type="datetimeFigureOut">
              <a:rPr lang="zh-CN" altLang="en-US" smtClean="0"/>
              <a:t>2021/11/4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6C443CB-CBD7-4A8A-9BAA-27A79AA954DD}"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39F1C73-6920-4190-8F76-1A0FE52E9A1A}" type="datetimeFigureOut">
              <a:rPr lang="zh-CN" altLang="en-US" smtClean="0"/>
              <a:t>2021/11/4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6C443CB-CBD7-4A8A-9BAA-27A79AA954DD}"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39F1C73-6920-4190-8F76-1A0FE52E9A1A}" type="datetimeFigureOut">
              <a:rPr lang="zh-CN" altLang="en-US" smtClean="0"/>
              <a:t>2021/11/4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C443CB-CBD7-4A8A-9BAA-27A79AA954DD}"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39F1C73-6920-4190-8F76-1A0FE52E9A1A}" type="datetimeFigureOut">
              <a:rPr lang="zh-CN" altLang="en-US" smtClean="0"/>
              <a:t>2021/11/4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C443CB-CBD7-4A8A-9BAA-27A79AA954DD}"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9F1C73-6920-4190-8F76-1A0FE52E9A1A}" type="datetimeFigureOut">
              <a:rPr lang="zh-CN" altLang="en-US" smtClean="0"/>
              <a:t>2021/11/4</a:t>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C443CB-CBD7-4A8A-9BAA-27A79AA954D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9F1C73-6920-4190-8F76-1A0FE52E9A1A}" type="datetimeFigureOut">
              <a:rPr lang="zh-CN" altLang="en-US" smtClean="0"/>
              <a:t>2021/11/4</a:t>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C443CB-CBD7-4A8A-9BAA-27A79AA954D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hyperlink" Target="https://ieeexplore.ieee.org/xpl/conhome/9458599/proceeding"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p:spPr>
      </p:pic>
      <p:sp>
        <p:nvSpPr>
          <p:cNvPr id="2" name="矩形 1"/>
          <p:cNvSpPr/>
          <p:nvPr/>
        </p:nvSpPr>
        <p:spPr>
          <a:xfrm>
            <a:off x="-44450" y="1826823"/>
            <a:ext cx="12306300" cy="32043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02377" y="2489722"/>
            <a:ext cx="10901190" cy="1200329"/>
          </a:xfrm>
          <a:prstGeom prst="rect">
            <a:avLst/>
          </a:prstGeom>
          <a:noFill/>
        </p:spPr>
        <p:txBody>
          <a:bodyPr wrap="none" rtlCol="0">
            <a:spAutoFit/>
          </a:bodyPr>
          <a:lstStyle/>
          <a:p>
            <a:pPr algn="ctr"/>
            <a:r>
              <a:rPr lang="en-US" altLang="zh-CN" sz="3600" dirty="0">
                <a:solidFill>
                  <a:schemeClr val="bg1">
                    <a:lumMod val="95000"/>
                  </a:schemeClr>
                </a:solidFill>
                <a:latin typeface="微软雅黑" panose="020B0503020204020204" pitchFamily="34" charset="-122"/>
                <a:ea typeface="微软雅黑" panose="020B0503020204020204" pitchFamily="34" charset="-122"/>
                <a:sym typeface="+mn-ea"/>
              </a:rPr>
              <a:t>Noah: Neural-optimized A* Search Algorithm for</a:t>
            </a:r>
          </a:p>
          <a:p>
            <a:pPr algn="ctr"/>
            <a:r>
              <a:rPr lang="en-US" altLang="zh-CN" sz="3600" dirty="0">
                <a:solidFill>
                  <a:schemeClr val="bg1">
                    <a:lumMod val="95000"/>
                  </a:schemeClr>
                </a:solidFill>
                <a:latin typeface="微软雅黑" panose="020B0503020204020204" pitchFamily="34" charset="-122"/>
                <a:ea typeface="微软雅黑" panose="020B0503020204020204" pitchFamily="34" charset="-122"/>
                <a:sym typeface="+mn-ea"/>
              </a:rPr>
              <a:t>Graph Edit Distance Computation</a:t>
            </a:r>
            <a:endParaRPr lang="zh-CN" altLang="en-US" sz="3600" dirty="0">
              <a:solidFill>
                <a:schemeClr val="bg1">
                  <a:lumMod val="95000"/>
                </a:schemeClr>
              </a:solidFill>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4196419" y="4418563"/>
            <a:ext cx="5109091" cy="461665"/>
          </a:xfrm>
          <a:prstGeom prst="rect">
            <a:avLst/>
          </a:prstGeom>
          <a:noFill/>
        </p:spPr>
        <p:txBody>
          <a:bodyPr wrap="none" rtlCol="0">
            <a:spAutoFit/>
          </a:bodyPr>
          <a:lstStyle/>
          <a:p>
            <a:r>
              <a:rPr lang="zh-CN" altLang="en-US" sz="2400" dirty="0">
                <a:solidFill>
                  <a:schemeClr val="bg1">
                    <a:lumMod val="95000"/>
                  </a:schemeClr>
                </a:solidFill>
                <a:latin typeface="微软雅黑" panose="020B0503020204020204" pitchFamily="34" charset="-122"/>
                <a:ea typeface="微软雅黑" panose="020B0503020204020204" pitchFamily="34" charset="-122"/>
              </a:rPr>
              <a:t>研究方向：从有监督角度研究图相似</a:t>
            </a:r>
          </a:p>
        </p:txBody>
      </p:sp>
      <p:sp>
        <p:nvSpPr>
          <p:cNvPr id="5" name="文本框 4"/>
          <p:cNvSpPr txBox="1"/>
          <p:nvPr/>
        </p:nvSpPr>
        <p:spPr>
          <a:xfrm>
            <a:off x="7610095" y="3862219"/>
            <a:ext cx="2621280" cy="460375"/>
          </a:xfrm>
          <a:prstGeom prst="rect">
            <a:avLst/>
          </a:prstGeom>
          <a:noFill/>
        </p:spPr>
        <p:txBody>
          <a:bodyPr wrap="none" rtlCol="0">
            <a:spAutoFit/>
          </a:bodyPr>
          <a:lstStyle/>
          <a:p>
            <a:r>
              <a:rPr lang="zh-CN" altLang="en-US" sz="2400" dirty="0">
                <a:solidFill>
                  <a:schemeClr val="bg1">
                    <a:lumMod val="95000"/>
                  </a:schemeClr>
                </a:solidFill>
                <a:latin typeface="微软雅黑" panose="020B0503020204020204" pitchFamily="34" charset="-122"/>
                <a:ea typeface="微软雅黑" panose="020B0503020204020204" pitchFamily="34" charset="-122"/>
              </a:rPr>
              <a:t>指导老师：李冠宇</a:t>
            </a:r>
          </a:p>
        </p:txBody>
      </p:sp>
      <p:sp>
        <p:nvSpPr>
          <p:cNvPr id="31" name="AutoShape 3"/>
          <p:cNvSpPr>
            <a:spLocks noChangeAspect="1" noChangeArrowheads="1" noTextEdit="1"/>
          </p:cNvSpPr>
          <p:nvPr/>
        </p:nvSpPr>
        <p:spPr bwMode="auto">
          <a:xfrm>
            <a:off x="2855640" y="7317432"/>
            <a:ext cx="3568700" cy="279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 name="Freeform 5"/>
          <p:cNvSpPr>
            <a:spLocks noEditPoints="1"/>
          </p:cNvSpPr>
          <p:nvPr/>
        </p:nvSpPr>
        <p:spPr bwMode="auto">
          <a:xfrm>
            <a:off x="9501825" y="5210629"/>
            <a:ext cx="2400321" cy="1884136"/>
          </a:xfrm>
          <a:custGeom>
            <a:avLst/>
            <a:gdLst>
              <a:gd name="T0" fmla="*/ 534 w 2878"/>
              <a:gd name="T1" fmla="*/ 1131 h 2253"/>
              <a:gd name="T2" fmla="*/ 534 w 2878"/>
              <a:gd name="T3" fmla="*/ 1973 h 2253"/>
              <a:gd name="T4" fmla="*/ 1439 w 2878"/>
              <a:gd name="T5" fmla="*/ 2253 h 2253"/>
              <a:gd name="T6" fmla="*/ 2344 w 2878"/>
              <a:gd name="T7" fmla="*/ 1973 h 2253"/>
              <a:gd name="T8" fmla="*/ 2344 w 2878"/>
              <a:gd name="T9" fmla="*/ 1131 h 2253"/>
              <a:gd name="T10" fmla="*/ 1439 w 2878"/>
              <a:gd name="T11" fmla="*/ 1611 h 2253"/>
              <a:gd name="T12" fmla="*/ 534 w 2878"/>
              <a:gd name="T13" fmla="*/ 1131 h 2253"/>
              <a:gd name="T14" fmla="*/ 2706 w 2878"/>
              <a:gd name="T15" fmla="*/ 1195 h 2253"/>
              <a:gd name="T16" fmla="*/ 2706 w 2878"/>
              <a:gd name="T17" fmla="*/ 805 h 2253"/>
              <a:gd name="T18" fmla="*/ 2878 w 2878"/>
              <a:gd name="T19" fmla="*/ 724 h 2253"/>
              <a:gd name="T20" fmla="*/ 1439 w 2878"/>
              <a:gd name="T21" fmla="*/ 0 h 2253"/>
              <a:gd name="T22" fmla="*/ 0 w 2878"/>
              <a:gd name="T23" fmla="*/ 715 h 2253"/>
              <a:gd name="T24" fmla="*/ 1439 w 2878"/>
              <a:gd name="T25" fmla="*/ 1430 h 2253"/>
              <a:gd name="T26" fmla="*/ 2525 w 2878"/>
              <a:gd name="T27" fmla="*/ 887 h 2253"/>
              <a:gd name="T28" fmla="*/ 2525 w 2878"/>
              <a:gd name="T29" fmla="*/ 1185 h 2253"/>
              <a:gd name="T30" fmla="*/ 2434 w 2878"/>
              <a:gd name="T31" fmla="*/ 1339 h 2253"/>
              <a:gd name="T32" fmla="*/ 2615 w 2878"/>
              <a:gd name="T33" fmla="*/ 1520 h 2253"/>
              <a:gd name="T34" fmla="*/ 2796 w 2878"/>
              <a:gd name="T35" fmla="*/ 1339 h 2253"/>
              <a:gd name="T36" fmla="*/ 2706 w 2878"/>
              <a:gd name="T37" fmla="*/ 1195 h 2253"/>
              <a:gd name="T38" fmla="*/ 2706 w 2878"/>
              <a:gd name="T39" fmla="*/ 1195 h 2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78" h="2253">
                <a:moveTo>
                  <a:pt x="534" y="1131"/>
                </a:moveTo>
                <a:cubicBezTo>
                  <a:pt x="534" y="1973"/>
                  <a:pt x="534" y="1973"/>
                  <a:pt x="534" y="1973"/>
                </a:cubicBezTo>
                <a:cubicBezTo>
                  <a:pt x="778" y="2145"/>
                  <a:pt x="1095" y="2253"/>
                  <a:pt x="1439" y="2253"/>
                </a:cubicBezTo>
                <a:cubicBezTo>
                  <a:pt x="1783" y="2253"/>
                  <a:pt x="2100" y="2145"/>
                  <a:pt x="2344" y="1973"/>
                </a:cubicBezTo>
                <a:cubicBezTo>
                  <a:pt x="2344" y="1131"/>
                  <a:pt x="2344" y="1131"/>
                  <a:pt x="2344" y="1131"/>
                </a:cubicBezTo>
                <a:cubicBezTo>
                  <a:pt x="1439" y="1611"/>
                  <a:pt x="1439" y="1611"/>
                  <a:pt x="1439" y="1611"/>
                </a:cubicBezTo>
                <a:cubicBezTo>
                  <a:pt x="534" y="1131"/>
                  <a:pt x="534" y="1131"/>
                  <a:pt x="534" y="1131"/>
                </a:cubicBezTo>
                <a:close/>
                <a:moveTo>
                  <a:pt x="2706" y="1195"/>
                </a:moveTo>
                <a:cubicBezTo>
                  <a:pt x="2706" y="805"/>
                  <a:pt x="2706" y="805"/>
                  <a:pt x="2706" y="805"/>
                </a:cubicBezTo>
                <a:cubicBezTo>
                  <a:pt x="2878" y="724"/>
                  <a:pt x="2878" y="724"/>
                  <a:pt x="2878" y="724"/>
                </a:cubicBezTo>
                <a:cubicBezTo>
                  <a:pt x="1439" y="0"/>
                  <a:pt x="1439" y="0"/>
                  <a:pt x="1439" y="0"/>
                </a:cubicBezTo>
                <a:cubicBezTo>
                  <a:pt x="0" y="715"/>
                  <a:pt x="0" y="715"/>
                  <a:pt x="0" y="715"/>
                </a:cubicBezTo>
                <a:cubicBezTo>
                  <a:pt x="1439" y="1430"/>
                  <a:pt x="1439" y="1430"/>
                  <a:pt x="1439" y="1430"/>
                </a:cubicBezTo>
                <a:cubicBezTo>
                  <a:pt x="2525" y="887"/>
                  <a:pt x="2525" y="887"/>
                  <a:pt x="2525" y="887"/>
                </a:cubicBezTo>
                <a:cubicBezTo>
                  <a:pt x="2525" y="1185"/>
                  <a:pt x="2525" y="1185"/>
                  <a:pt x="2525" y="1185"/>
                </a:cubicBezTo>
                <a:cubicBezTo>
                  <a:pt x="2471" y="1213"/>
                  <a:pt x="2434" y="1276"/>
                  <a:pt x="2434" y="1339"/>
                </a:cubicBezTo>
                <a:cubicBezTo>
                  <a:pt x="2434" y="1439"/>
                  <a:pt x="2516" y="1520"/>
                  <a:pt x="2615" y="1520"/>
                </a:cubicBezTo>
                <a:cubicBezTo>
                  <a:pt x="2715" y="1520"/>
                  <a:pt x="2796" y="1439"/>
                  <a:pt x="2796" y="1339"/>
                </a:cubicBezTo>
                <a:cubicBezTo>
                  <a:pt x="2796" y="1285"/>
                  <a:pt x="2760" y="1222"/>
                  <a:pt x="2706" y="1195"/>
                </a:cubicBezTo>
                <a:cubicBezTo>
                  <a:pt x="2706" y="1195"/>
                  <a:pt x="2706" y="1195"/>
                  <a:pt x="2706" y="1195"/>
                </a:cubicBezTo>
                <a:close/>
              </a:path>
            </a:pathLst>
          </a:custGeom>
          <a:solidFill>
            <a:schemeClr val="bg1">
              <a:lumMod val="85000"/>
            </a:schemeClr>
          </a:solidFill>
          <a:ln>
            <a:noFill/>
          </a:ln>
        </p:spPr>
        <p:txBody>
          <a:bodyPr vert="horz" wrap="square" lIns="91440" tIns="45720" rIns="91440" bIns="45720" numCol="1" anchor="t" anchorCtr="0" compatLnSpc="1"/>
          <a:lstStyle/>
          <a:p>
            <a:endParaRPr lang="zh-CN" altLang="en-US"/>
          </a:p>
        </p:txBody>
      </p:sp>
      <p:sp>
        <p:nvSpPr>
          <p:cNvPr id="34" name="Freeform 5"/>
          <p:cNvSpPr>
            <a:spLocks noEditPoints="1"/>
          </p:cNvSpPr>
          <p:nvPr/>
        </p:nvSpPr>
        <p:spPr bwMode="auto">
          <a:xfrm>
            <a:off x="2866390" y="3959871"/>
            <a:ext cx="355125" cy="278756"/>
          </a:xfrm>
          <a:custGeom>
            <a:avLst/>
            <a:gdLst>
              <a:gd name="T0" fmla="*/ 534 w 2878"/>
              <a:gd name="T1" fmla="*/ 1131 h 2253"/>
              <a:gd name="T2" fmla="*/ 534 w 2878"/>
              <a:gd name="T3" fmla="*/ 1973 h 2253"/>
              <a:gd name="T4" fmla="*/ 1439 w 2878"/>
              <a:gd name="T5" fmla="*/ 2253 h 2253"/>
              <a:gd name="T6" fmla="*/ 2344 w 2878"/>
              <a:gd name="T7" fmla="*/ 1973 h 2253"/>
              <a:gd name="T8" fmla="*/ 2344 w 2878"/>
              <a:gd name="T9" fmla="*/ 1131 h 2253"/>
              <a:gd name="T10" fmla="*/ 1439 w 2878"/>
              <a:gd name="T11" fmla="*/ 1611 h 2253"/>
              <a:gd name="T12" fmla="*/ 534 w 2878"/>
              <a:gd name="T13" fmla="*/ 1131 h 2253"/>
              <a:gd name="T14" fmla="*/ 2706 w 2878"/>
              <a:gd name="T15" fmla="*/ 1195 h 2253"/>
              <a:gd name="T16" fmla="*/ 2706 w 2878"/>
              <a:gd name="T17" fmla="*/ 805 h 2253"/>
              <a:gd name="T18" fmla="*/ 2878 w 2878"/>
              <a:gd name="T19" fmla="*/ 724 h 2253"/>
              <a:gd name="T20" fmla="*/ 1439 w 2878"/>
              <a:gd name="T21" fmla="*/ 0 h 2253"/>
              <a:gd name="T22" fmla="*/ 0 w 2878"/>
              <a:gd name="T23" fmla="*/ 715 h 2253"/>
              <a:gd name="T24" fmla="*/ 1439 w 2878"/>
              <a:gd name="T25" fmla="*/ 1430 h 2253"/>
              <a:gd name="T26" fmla="*/ 2525 w 2878"/>
              <a:gd name="T27" fmla="*/ 887 h 2253"/>
              <a:gd name="T28" fmla="*/ 2525 w 2878"/>
              <a:gd name="T29" fmla="*/ 1185 h 2253"/>
              <a:gd name="T30" fmla="*/ 2434 w 2878"/>
              <a:gd name="T31" fmla="*/ 1339 h 2253"/>
              <a:gd name="T32" fmla="*/ 2615 w 2878"/>
              <a:gd name="T33" fmla="*/ 1520 h 2253"/>
              <a:gd name="T34" fmla="*/ 2796 w 2878"/>
              <a:gd name="T35" fmla="*/ 1339 h 2253"/>
              <a:gd name="T36" fmla="*/ 2706 w 2878"/>
              <a:gd name="T37" fmla="*/ 1195 h 2253"/>
              <a:gd name="T38" fmla="*/ 2706 w 2878"/>
              <a:gd name="T39" fmla="*/ 1195 h 2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78" h="2253">
                <a:moveTo>
                  <a:pt x="534" y="1131"/>
                </a:moveTo>
                <a:cubicBezTo>
                  <a:pt x="534" y="1973"/>
                  <a:pt x="534" y="1973"/>
                  <a:pt x="534" y="1973"/>
                </a:cubicBezTo>
                <a:cubicBezTo>
                  <a:pt x="778" y="2145"/>
                  <a:pt x="1095" y="2253"/>
                  <a:pt x="1439" y="2253"/>
                </a:cubicBezTo>
                <a:cubicBezTo>
                  <a:pt x="1783" y="2253"/>
                  <a:pt x="2100" y="2145"/>
                  <a:pt x="2344" y="1973"/>
                </a:cubicBezTo>
                <a:cubicBezTo>
                  <a:pt x="2344" y="1131"/>
                  <a:pt x="2344" y="1131"/>
                  <a:pt x="2344" y="1131"/>
                </a:cubicBezTo>
                <a:cubicBezTo>
                  <a:pt x="1439" y="1611"/>
                  <a:pt x="1439" y="1611"/>
                  <a:pt x="1439" y="1611"/>
                </a:cubicBezTo>
                <a:cubicBezTo>
                  <a:pt x="534" y="1131"/>
                  <a:pt x="534" y="1131"/>
                  <a:pt x="534" y="1131"/>
                </a:cubicBezTo>
                <a:close/>
                <a:moveTo>
                  <a:pt x="2706" y="1195"/>
                </a:moveTo>
                <a:cubicBezTo>
                  <a:pt x="2706" y="805"/>
                  <a:pt x="2706" y="805"/>
                  <a:pt x="2706" y="805"/>
                </a:cubicBezTo>
                <a:cubicBezTo>
                  <a:pt x="2878" y="724"/>
                  <a:pt x="2878" y="724"/>
                  <a:pt x="2878" y="724"/>
                </a:cubicBezTo>
                <a:cubicBezTo>
                  <a:pt x="1439" y="0"/>
                  <a:pt x="1439" y="0"/>
                  <a:pt x="1439" y="0"/>
                </a:cubicBezTo>
                <a:cubicBezTo>
                  <a:pt x="0" y="715"/>
                  <a:pt x="0" y="715"/>
                  <a:pt x="0" y="715"/>
                </a:cubicBezTo>
                <a:cubicBezTo>
                  <a:pt x="1439" y="1430"/>
                  <a:pt x="1439" y="1430"/>
                  <a:pt x="1439" y="1430"/>
                </a:cubicBezTo>
                <a:cubicBezTo>
                  <a:pt x="2525" y="887"/>
                  <a:pt x="2525" y="887"/>
                  <a:pt x="2525" y="887"/>
                </a:cubicBezTo>
                <a:cubicBezTo>
                  <a:pt x="2525" y="1185"/>
                  <a:pt x="2525" y="1185"/>
                  <a:pt x="2525" y="1185"/>
                </a:cubicBezTo>
                <a:cubicBezTo>
                  <a:pt x="2471" y="1213"/>
                  <a:pt x="2434" y="1276"/>
                  <a:pt x="2434" y="1339"/>
                </a:cubicBezTo>
                <a:cubicBezTo>
                  <a:pt x="2434" y="1439"/>
                  <a:pt x="2516" y="1520"/>
                  <a:pt x="2615" y="1520"/>
                </a:cubicBezTo>
                <a:cubicBezTo>
                  <a:pt x="2715" y="1520"/>
                  <a:pt x="2796" y="1439"/>
                  <a:pt x="2796" y="1339"/>
                </a:cubicBezTo>
                <a:cubicBezTo>
                  <a:pt x="2796" y="1285"/>
                  <a:pt x="2760" y="1222"/>
                  <a:pt x="2706" y="1195"/>
                </a:cubicBezTo>
                <a:cubicBezTo>
                  <a:pt x="2706" y="1195"/>
                  <a:pt x="2706" y="1195"/>
                  <a:pt x="2706" y="1195"/>
                </a:cubicBezTo>
                <a:close/>
              </a:path>
            </a:pathLst>
          </a:custGeom>
          <a:solidFill>
            <a:srgbClr val="DD4E4A"/>
          </a:solidFill>
          <a:ln>
            <a:noFill/>
          </a:ln>
        </p:spPr>
        <p:txBody>
          <a:bodyPr vert="horz" wrap="square" lIns="91440" tIns="45720" rIns="91440" bIns="45720" numCol="1" anchor="t" anchorCtr="0" compatLnSpc="1"/>
          <a:lstStyle/>
          <a:p>
            <a:endParaRPr lang="zh-CN" altLang="en-US"/>
          </a:p>
        </p:txBody>
      </p:sp>
      <p:sp>
        <p:nvSpPr>
          <p:cNvPr id="35" name="Freeform 5"/>
          <p:cNvSpPr>
            <a:spLocks noEditPoints="1"/>
          </p:cNvSpPr>
          <p:nvPr/>
        </p:nvSpPr>
        <p:spPr bwMode="auto">
          <a:xfrm>
            <a:off x="7209903" y="3924510"/>
            <a:ext cx="355125" cy="278756"/>
          </a:xfrm>
          <a:custGeom>
            <a:avLst/>
            <a:gdLst>
              <a:gd name="T0" fmla="*/ 534 w 2878"/>
              <a:gd name="T1" fmla="*/ 1131 h 2253"/>
              <a:gd name="T2" fmla="*/ 534 w 2878"/>
              <a:gd name="T3" fmla="*/ 1973 h 2253"/>
              <a:gd name="T4" fmla="*/ 1439 w 2878"/>
              <a:gd name="T5" fmla="*/ 2253 h 2253"/>
              <a:gd name="T6" fmla="*/ 2344 w 2878"/>
              <a:gd name="T7" fmla="*/ 1973 h 2253"/>
              <a:gd name="T8" fmla="*/ 2344 w 2878"/>
              <a:gd name="T9" fmla="*/ 1131 h 2253"/>
              <a:gd name="T10" fmla="*/ 1439 w 2878"/>
              <a:gd name="T11" fmla="*/ 1611 h 2253"/>
              <a:gd name="T12" fmla="*/ 534 w 2878"/>
              <a:gd name="T13" fmla="*/ 1131 h 2253"/>
              <a:gd name="T14" fmla="*/ 2706 w 2878"/>
              <a:gd name="T15" fmla="*/ 1195 h 2253"/>
              <a:gd name="T16" fmla="*/ 2706 w 2878"/>
              <a:gd name="T17" fmla="*/ 805 h 2253"/>
              <a:gd name="T18" fmla="*/ 2878 w 2878"/>
              <a:gd name="T19" fmla="*/ 724 h 2253"/>
              <a:gd name="T20" fmla="*/ 1439 w 2878"/>
              <a:gd name="T21" fmla="*/ 0 h 2253"/>
              <a:gd name="T22" fmla="*/ 0 w 2878"/>
              <a:gd name="T23" fmla="*/ 715 h 2253"/>
              <a:gd name="T24" fmla="*/ 1439 w 2878"/>
              <a:gd name="T25" fmla="*/ 1430 h 2253"/>
              <a:gd name="T26" fmla="*/ 2525 w 2878"/>
              <a:gd name="T27" fmla="*/ 887 h 2253"/>
              <a:gd name="T28" fmla="*/ 2525 w 2878"/>
              <a:gd name="T29" fmla="*/ 1185 h 2253"/>
              <a:gd name="T30" fmla="*/ 2434 w 2878"/>
              <a:gd name="T31" fmla="*/ 1339 h 2253"/>
              <a:gd name="T32" fmla="*/ 2615 w 2878"/>
              <a:gd name="T33" fmla="*/ 1520 h 2253"/>
              <a:gd name="T34" fmla="*/ 2796 w 2878"/>
              <a:gd name="T35" fmla="*/ 1339 h 2253"/>
              <a:gd name="T36" fmla="*/ 2706 w 2878"/>
              <a:gd name="T37" fmla="*/ 1195 h 2253"/>
              <a:gd name="T38" fmla="*/ 2706 w 2878"/>
              <a:gd name="T39" fmla="*/ 1195 h 2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78" h="2253">
                <a:moveTo>
                  <a:pt x="534" y="1131"/>
                </a:moveTo>
                <a:cubicBezTo>
                  <a:pt x="534" y="1973"/>
                  <a:pt x="534" y="1973"/>
                  <a:pt x="534" y="1973"/>
                </a:cubicBezTo>
                <a:cubicBezTo>
                  <a:pt x="778" y="2145"/>
                  <a:pt x="1095" y="2253"/>
                  <a:pt x="1439" y="2253"/>
                </a:cubicBezTo>
                <a:cubicBezTo>
                  <a:pt x="1783" y="2253"/>
                  <a:pt x="2100" y="2145"/>
                  <a:pt x="2344" y="1973"/>
                </a:cubicBezTo>
                <a:cubicBezTo>
                  <a:pt x="2344" y="1131"/>
                  <a:pt x="2344" y="1131"/>
                  <a:pt x="2344" y="1131"/>
                </a:cubicBezTo>
                <a:cubicBezTo>
                  <a:pt x="1439" y="1611"/>
                  <a:pt x="1439" y="1611"/>
                  <a:pt x="1439" y="1611"/>
                </a:cubicBezTo>
                <a:cubicBezTo>
                  <a:pt x="534" y="1131"/>
                  <a:pt x="534" y="1131"/>
                  <a:pt x="534" y="1131"/>
                </a:cubicBezTo>
                <a:close/>
                <a:moveTo>
                  <a:pt x="2706" y="1195"/>
                </a:moveTo>
                <a:cubicBezTo>
                  <a:pt x="2706" y="805"/>
                  <a:pt x="2706" y="805"/>
                  <a:pt x="2706" y="805"/>
                </a:cubicBezTo>
                <a:cubicBezTo>
                  <a:pt x="2878" y="724"/>
                  <a:pt x="2878" y="724"/>
                  <a:pt x="2878" y="724"/>
                </a:cubicBezTo>
                <a:cubicBezTo>
                  <a:pt x="1439" y="0"/>
                  <a:pt x="1439" y="0"/>
                  <a:pt x="1439" y="0"/>
                </a:cubicBezTo>
                <a:cubicBezTo>
                  <a:pt x="0" y="715"/>
                  <a:pt x="0" y="715"/>
                  <a:pt x="0" y="715"/>
                </a:cubicBezTo>
                <a:cubicBezTo>
                  <a:pt x="1439" y="1430"/>
                  <a:pt x="1439" y="1430"/>
                  <a:pt x="1439" y="1430"/>
                </a:cubicBezTo>
                <a:cubicBezTo>
                  <a:pt x="2525" y="887"/>
                  <a:pt x="2525" y="887"/>
                  <a:pt x="2525" y="887"/>
                </a:cubicBezTo>
                <a:cubicBezTo>
                  <a:pt x="2525" y="1185"/>
                  <a:pt x="2525" y="1185"/>
                  <a:pt x="2525" y="1185"/>
                </a:cubicBezTo>
                <a:cubicBezTo>
                  <a:pt x="2471" y="1213"/>
                  <a:pt x="2434" y="1276"/>
                  <a:pt x="2434" y="1339"/>
                </a:cubicBezTo>
                <a:cubicBezTo>
                  <a:pt x="2434" y="1439"/>
                  <a:pt x="2516" y="1520"/>
                  <a:pt x="2615" y="1520"/>
                </a:cubicBezTo>
                <a:cubicBezTo>
                  <a:pt x="2715" y="1520"/>
                  <a:pt x="2796" y="1439"/>
                  <a:pt x="2796" y="1339"/>
                </a:cubicBezTo>
                <a:cubicBezTo>
                  <a:pt x="2796" y="1285"/>
                  <a:pt x="2760" y="1222"/>
                  <a:pt x="2706" y="1195"/>
                </a:cubicBezTo>
                <a:cubicBezTo>
                  <a:pt x="2706" y="1195"/>
                  <a:pt x="2706" y="1195"/>
                  <a:pt x="2706" y="1195"/>
                </a:cubicBezTo>
                <a:close/>
              </a:path>
            </a:pathLst>
          </a:custGeom>
          <a:solidFill>
            <a:srgbClr val="DD4E4A"/>
          </a:solidFill>
          <a:ln>
            <a:noFill/>
          </a:ln>
        </p:spPr>
        <p:txBody>
          <a:bodyPr vert="horz" wrap="square" lIns="91440" tIns="45720" rIns="91440" bIns="45720" numCol="1" anchor="t" anchorCtr="0" compatLnSpc="1"/>
          <a:lstStyle/>
          <a:p>
            <a:endParaRPr lang="zh-CN" altLang="en-US"/>
          </a:p>
        </p:txBody>
      </p:sp>
      <p:pic>
        <p:nvPicPr>
          <p:cNvPr id="6" name="图片 5" descr="大连海事大学"/>
          <p:cNvPicPr>
            <a:picLocks noChangeAspect="1"/>
          </p:cNvPicPr>
          <p:nvPr/>
        </p:nvPicPr>
        <p:blipFill>
          <a:blip r:embed="rId4"/>
          <a:stretch>
            <a:fillRect/>
          </a:stretch>
        </p:blipFill>
        <p:spPr>
          <a:xfrm>
            <a:off x="140335" y="0"/>
            <a:ext cx="1313180" cy="1315720"/>
          </a:xfrm>
          <a:prstGeom prst="rect">
            <a:avLst/>
          </a:prstGeom>
        </p:spPr>
      </p:pic>
      <p:sp>
        <p:nvSpPr>
          <p:cNvPr id="7" name="文本框 6"/>
          <p:cNvSpPr txBox="1"/>
          <p:nvPr/>
        </p:nvSpPr>
        <p:spPr>
          <a:xfrm>
            <a:off x="4830356" y="5450092"/>
            <a:ext cx="2557110" cy="461665"/>
          </a:xfrm>
          <a:prstGeom prst="rect">
            <a:avLst/>
          </a:prstGeom>
          <a:noFill/>
        </p:spPr>
        <p:txBody>
          <a:bodyPr wrap="none" rtlCol="0">
            <a:spAutoFit/>
          </a:bodyPr>
          <a:lstStyle/>
          <a:p>
            <a:r>
              <a:rPr lang="en-US" altLang="zh-CN" sz="2400" dirty="0">
                <a:solidFill>
                  <a:schemeClr val="tx1"/>
                </a:solidFill>
                <a:latin typeface="微软雅黑" panose="020B0503020204020204" pitchFamily="34" charset="-122"/>
                <a:ea typeface="微软雅黑" panose="020B0503020204020204" pitchFamily="34" charset="-122"/>
              </a:rPr>
              <a:t>2021</a:t>
            </a:r>
            <a:r>
              <a:rPr lang="zh-CN" altLang="en-US" sz="2400" dirty="0">
                <a:solidFill>
                  <a:schemeClr val="tx1"/>
                </a:solidFill>
                <a:latin typeface="微软雅黑" panose="020B0503020204020204" pitchFamily="34" charset="-122"/>
                <a:ea typeface="微软雅黑" panose="020B0503020204020204" pitchFamily="34" charset="-122"/>
              </a:rPr>
              <a:t>年</a:t>
            </a:r>
            <a:r>
              <a:rPr lang="en-US" altLang="zh-CN" sz="2400" dirty="0">
                <a:solidFill>
                  <a:schemeClr val="tx1"/>
                </a:solidFill>
                <a:latin typeface="微软雅黑" panose="020B0503020204020204" pitchFamily="34" charset="-122"/>
                <a:ea typeface="微软雅黑" panose="020B0503020204020204" pitchFamily="34" charset="-122"/>
              </a:rPr>
              <a:t>11</a:t>
            </a:r>
            <a:r>
              <a:rPr lang="zh-CN" altLang="en-US" sz="2400" dirty="0">
                <a:solidFill>
                  <a:schemeClr val="tx1"/>
                </a:solidFill>
                <a:latin typeface="微软雅黑" panose="020B0503020204020204" pitchFamily="34" charset="-122"/>
                <a:ea typeface="微软雅黑" panose="020B0503020204020204" pitchFamily="34" charset="-122"/>
              </a:rPr>
              <a:t>月</a:t>
            </a:r>
            <a:r>
              <a:rPr lang="en-US" altLang="zh-CN" sz="2400" dirty="0">
                <a:latin typeface="微软雅黑" panose="020B0503020204020204" pitchFamily="34" charset="-122"/>
                <a:ea typeface="微软雅黑" panose="020B0503020204020204" pitchFamily="34" charset="-122"/>
              </a:rPr>
              <a:t>04</a:t>
            </a:r>
            <a:r>
              <a:rPr lang="zh-CN" altLang="en-US" sz="2400" dirty="0">
                <a:solidFill>
                  <a:schemeClr val="tx1"/>
                </a:solidFill>
                <a:latin typeface="微软雅黑" panose="020B0503020204020204" pitchFamily="34" charset="-122"/>
                <a:ea typeface="微软雅黑" panose="020B0503020204020204" pitchFamily="34" charset="-122"/>
              </a:rPr>
              <a:t>日</a:t>
            </a:r>
          </a:p>
        </p:txBody>
      </p:sp>
      <p:sp>
        <p:nvSpPr>
          <p:cNvPr id="8" name="文本框 7">
            <a:extLst>
              <a:ext uri="{FF2B5EF4-FFF2-40B4-BE49-F238E27FC236}">
                <a16:creationId xmlns:a16="http://schemas.microsoft.com/office/drawing/2014/main" id="{6F42EF60-5C56-444A-B92C-737DCA985FF8}"/>
              </a:ext>
            </a:extLst>
          </p:cNvPr>
          <p:cNvSpPr txBox="1"/>
          <p:nvPr/>
        </p:nvSpPr>
        <p:spPr>
          <a:xfrm>
            <a:off x="140335" y="5805264"/>
            <a:ext cx="4515505" cy="738664"/>
          </a:xfrm>
          <a:prstGeom prst="rect">
            <a:avLst/>
          </a:prstGeom>
          <a:noFill/>
        </p:spPr>
        <p:txBody>
          <a:bodyPr wrap="square" rtlCol="0">
            <a:spAutoFit/>
          </a:bodyPr>
          <a:lstStyle/>
          <a:p>
            <a:r>
              <a:rPr lang="en-US" altLang="zh-CN" sz="1400" b="0" i="0" u="none" strike="noStrike" dirty="0">
                <a:solidFill>
                  <a:srgbClr val="006699"/>
                </a:solidFill>
                <a:effectLst/>
                <a:latin typeface="Arial" panose="020B0604020202020204" pitchFamily="34" charset="0"/>
                <a:hlinkClick r:id="rId5"/>
              </a:rPr>
              <a:t>2021 IEEE 37th International Conference on Data Engineering (ICDE)</a:t>
            </a:r>
            <a:r>
              <a:rPr lang="en-US" altLang="zh-CN" sz="1400" b="0" i="0" u="none" strike="noStrike" dirty="0">
                <a:solidFill>
                  <a:srgbClr val="006699"/>
                </a:solidFill>
                <a:effectLst/>
                <a:latin typeface="Arial" panose="020B0604020202020204" pitchFamily="34" charset="0"/>
              </a:rPr>
              <a:t> </a:t>
            </a:r>
            <a:r>
              <a:rPr lang="en-US" altLang="zh-CN" sz="1400" dirty="0"/>
              <a:t>Lei Yang† , Lei Zou†,∗ †Peking University, China;</a:t>
            </a:r>
            <a:endParaRPr lang="zh-CN" altLang="en-US" sz="1400" dirty="0"/>
          </a:p>
        </p:txBody>
      </p:sp>
      <p:sp>
        <p:nvSpPr>
          <p:cNvPr id="14" name="Freeform 5">
            <a:extLst>
              <a:ext uri="{FF2B5EF4-FFF2-40B4-BE49-F238E27FC236}">
                <a16:creationId xmlns:a16="http://schemas.microsoft.com/office/drawing/2014/main" id="{B0FA7C4E-F124-4658-8837-7F6D754304E9}"/>
              </a:ext>
            </a:extLst>
          </p:cNvPr>
          <p:cNvSpPr>
            <a:spLocks noEditPoints="1"/>
          </p:cNvSpPr>
          <p:nvPr/>
        </p:nvSpPr>
        <p:spPr bwMode="auto">
          <a:xfrm>
            <a:off x="3828199" y="4510555"/>
            <a:ext cx="355125" cy="278756"/>
          </a:xfrm>
          <a:custGeom>
            <a:avLst/>
            <a:gdLst>
              <a:gd name="T0" fmla="*/ 534 w 2878"/>
              <a:gd name="T1" fmla="*/ 1131 h 2253"/>
              <a:gd name="T2" fmla="*/ 534 w 2878"/>
              <a:gd name="T3" fmla="*/ 1973 h 2253"/>
              <a:gd name="T4" fmla="*/ 1439 w 2878"/>
              <a:gd name="T5" fmla="*/ 2253 h 2253"/>
              <a:gd name="T6" fmla="*/ 2344 w 2878"/>
              <a:gd name="T7" fmla="*/ 1973 h 2253"/>
              <a:gd name="T8" fmla="*/ 2344 w 2878"/>
              <a:gd name="T9" fmla="*/ 1131 h 2253"/>
              <a:gd name="T10" fmla="*/ 1439 w 2878"/>
              <a:gd name="T11" fmla="*/ 1611 h 2253"/>
              <a:gd name="T12" fmla="*/ 534 w 2878"/>
              <a:gd name="T13" fmla="*/ 1131 h 2253"/>
              <a:gd name="T14" fmla="*/ 2706 w 2878"/>
              <a:gd name="T15" fmla="*/ 1195 h 2253"/>
              <a:gd name="T16" fmla="*/ 2706 w 2878"/>
              <a:gd name="T17" fmla="*/ 805 h 2253"/>
              <a:gd name="T18" fmla="*/ 2878 w 2878"/>
              <a:gd name="T19" fmla="*/ 724 h 2253"/>
              <a:gd name="T20" fmla="*/ 1439 w 2878"/>
              <a:gd name="T21" fmla="*/ 0 h 2253"/>
              <a:gd name="T22" fmla="*/ 0 w 2878"/>
              <a:gd name="T23" fmla="*/ 715 h 2253"/>
              <a:gd name="T24" fmla="*/ 1439 w 2878"/>
              <a:gd name="T25" fmla="*/ 1430 h 2253"/>
              <a:gd name="T26" fmla="*/ 2525 w 2878"/>
              <a:gd name="T27" fmla="*/ 887 h 2253"/>
              <a:gd name="T28" fmla="*/ 2525 w 2878"/>
              <a:gd name="T29" fmla="*/ 1185 h 2253"/>
              <a:gd name="T30" fmla="*/ 2434 w 2878"/>
              <a:gd name="T31" fmla="*/ 1339 h 2253"/>
              <a:gd name="T32" fmla="*/ 2615 w 2878"/>
              <a:gd name="T33" fmla="*/ 1520 h 2253"/>
              <a:gd name="T34" fmla="*/ 2796 w 2878"/>
              <a:gd name="T35" fmla="*/ 1339 h 2253"/>
              <a:gd name="T36" fmla="*/ 2706 w 2878"/>
              <a:gd name="T37" fmla="*/ 1195 h 2253"/>
              <a:gd name="T38" fmla="*/ 2706 w 2878"/>
              <a:gd name="T39" fmla="*/ 1195 h 2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78" h="2253">
                <a:moveTo>
                  <a:pt x="534" y="1131"/>
                </a:moveTo>
                <a:cubicBezTo>
                  <a:pt x="534" y="1973"/>
                  <a:pt x="534" y="1973"/>
                  <a:pt x="534" y="1973"/>
                </a:cubicBezTo>
                <a:cubicBezTo>
                  <a:pt x="778" y="2145"/>
                  <a:pt x="1095" y="2253"/>
                  <a:pt x="1439" y="2253"/>
                </a:cubicBezTo>
                <a:cubicBezTo>
                  <a:pt x="1783" y="2253"/>
                  <a:pt x="2100" y="2145"/>
                  <a:pt x="2344" y="1973"/>
                </a:cubicBezTo>
                <a:cubicBezTo>
                  <a:pt x="2344" y="1131"/>
                  <a:pt x="2344" y="1131"/>
                  <a:pt x="2344" y="1131"/>
                </a:cubicBezTo>
                <a:cubicBezTo>
                  <a:pt x="1439" y="1611"/>
                  <a:pt x="1439" y="1611"/>
                  <a:pt x="1439" y="1611"/>
                </a:cubicBezTo>
                <a:cubicBezTo>
                  <a:pt x="534" y="1131"/>
                  <a:pt x="534" y="1131"/>
                  <a:pt x="534" y="1131"/>
                </a:cubicBezTo>
                <a:close/>
                <a:moveTo>
                  <a:pt x="2706" y="1195"/>
                </a:moveTo>
                <a:cubicBezTo>
                  <a:pt x="2706" y="805"/>
                  <a:pt x="2706" y="805"/>
                  <a:pt x="2706" y="805"/>
                </a:cubicBezTo>
                <a:cubicBezTo>
                  <a:pt x="2878" y="724"/>
                  <a:pt x="2878" y="724"/>
                  <a:pt x="2878" y="724"/>
                </a:cubicBezTo>
                <a:cubicBezTo>
                  <a:pt x="1439" y="0"/>
                  <a:pt x="1439" y="0"/>
                  <a:pt x="1439" y="0"/>
                </a:cubicBezTo>
                <a:cubicBezTo>
                  <a:pt x="0" y="715"/>
                  <a:pt x="0" y="715"/>
                  <a:pt x="0" y="715"/>
                </a:cubicBezTo>
                <a:cubicBezTo>
                  <a:pt x="1439" y="1430"/>
                  <a:pt x="1439" y="1430"/>
                  <a:pt x="1439" y="1430"/>
                </a:cubicBezTo>
                <a:cubicBezTo>
                  <a:pt x="2525" y="887"/>
                  <a:pt x="2525" y="887"/>
                  <a:pt x="2525" y="887"/>
                </a:cubicBezTo>
                <a:cubicBezTo>
                  <a:pt x="2525" y="1185"/>
                  <a:pt x="2525" y="1185"/>
                  <a:pt x="2525" y="1185"/>
                </a:cubicBezTo>
                <a:cubicBezTo>
                  <a:pt x="2471" y="1213"/>
                  <a:pt x="2434" y="1276"/>
                  <a:pt x="2434" y="1339"/>
                </a:cubicBezTo>
                <a:cubicBezTo>
                  <a:pt x="2434" y="1439"/>
                  <a:pt x="2516" y="1520"/>
                  <a:pt x="2615" y="1520"/>
                </a:cubicBezTo>
                <a:cubicBezTo>
                  <a:pt x="2715" y="1520"/>
                  <a:pt x="2796" y="1439"/>
                  <a:pt x="2796" y="1339"/>
                </a:cubicBezTo>
                <a:cubicBezTo>
                  <a:pt x="2796" y="1285"/>
                  <a:pt x="2760" y="1222"/>
                  <a:pt x="2706" y="1195"/>
                </a:cubicBezTo>
                <a:cubicBezTo>
                  <a:pt x="2706" y="1195"/>
                  <a:pt x="2706" y="1195"/>
                  <a:pt x="2706" y="1195"/>
                </a:cubicBezTo>
                <a:close/>
              </a:path>
            </a:pathLst>
          </a:custGeom>
          <a:solidFill>
            <a:srgbClr val="DD4E4A"/>
          </a:solidFill>
          <a:ln>
            <a:noFill/>
          </a:ln>
        </p:spPr>
        <p:txBody>
          <a:bodyPr vert="horz" wrap="square" lIns="91440" tIns="45720" rIns="91440" bIns="45720" numCol="1" anchor="t" anchorCtr="0" compatLnSpc="1"/>
          <a:lstStyle/>
          <a:p>
            <a:endParaRPr lang="zh-CN" altLang="en-US"/>
          </a:p>
        </p:txBody>
      </p:sp>
      <p:sp>
        <p:nvSpPr>
          <p:cNvPr id="15" name="文本框 14">
            <a:extLst>
              <a:ext uri="{FF2B5EF4-FFF2-40B4-BE49-F238E27FC236}">
                <a16:creationId xmlns:a16="http://schemas.microsoft.com/office/drawing/2014/main" id="{6F269F05-EF25-4AD0-8F29-FFF0B859B161}"/>
              </a:ext>
            </a:extLst>
          </p:cNvPr>
          <p:cNvSpPr txBox="1"/>
          <p:nvPr/>
        </p:nvSpPr>
        <p:spPr>
          <a:xfrm>
            <a:off x="3345450" y="3846261"/>
            <a:ext cx="2339102" cy="461665"/>
          </a:xfrm>
          <a:prstGeom prst="rect">
            <a:avLst/>
          </a:prstGeom>
          <a:noFill/>
        </p:spPr>
        <p:txBody>
          <a:bodyPr wrap="none" rtlCol="0">
            <a:spAutoFit/>
          </a:bodyPr>
          <a:lstStyle/>
          <a:p>
            <a:r>
              <a:rPr lang="zh-CN" altLang="en-US" sz="2400" dirty="0">
                <a:solidFill>
                  <a:schemeClr val="bg1">
                    <a:lumMod val="95000"/>
                  </a:schemeClr>
                </a:solidFill>
                <a:latin typeface="微软雅黑" panose="020B0503020204020204" pitchFamily="34" charset="-122"/>
                <a:ea typeface="微软雅黑" panose="020B0503020204020204" pitchFamily="34" charset="-122"/>
              </a:rPr>
              <a:t>汇报学生：贾康</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 y="-234"/>
            <a:ext cx="12274379" cy="6848346"/>
          </a:xfrm>
          <a:prstGeom prst="rect">
            <a:avLst/>
          </a:prstGeom>
          <a:solidFill>
            <a:schemeClr val="bg1"/>
          </a:solidFill>
        </p:spPr>
      </p:pic>
      <p:sp>
        <p:nvSpPr>
          <p:cNvPr id="2" name="矩形 1"/>
          <p:cNvSpPr/>
          <p:nvPr/>
        </p:nvSpPr>
        <p:spPr>
          <a:xfrm>
            <a:off x="21974" y="-12704"/>
            <a:ext cx="12308115" cy="11756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p:cNvSpPr txBox="1"/>
          <p:nvPr/>
        </p:nvSpPr>
        <p:spPr>
          <a:xfrm>
            <a:off x="1199456" y="460693"/>
            <a:ext cx="1645859" cy="400110"/>
          </a:xfrm>
          <a:prstGeom prst="rect">
            <a:avLst/>
          </a:prstGeom>
          <a:noFill/>
        </p:spPr>
        <p:txBody>
          <a:bodyPr wrap="square" rtlCol="0">
            <a:spAutoFit/>
          </a:bodyPr>
          <a:lstStyle/>
          <a:p>
            <a:pPr algn="l">
              <a:buClrTx/>
              <a:buSzTx/>
              <a:buFontTx/>
            </a:pPr>
            <a:r>
              <a:rPr lang="en-US" altLang="zh-CN" sz="2000" dirty="0">
                <a:solidFill>
                  <a:schemeClr val="bg1">
                    <a:lumMod val="75000"/>
                  </a:schemeClr>
                </a:solidFill>
                <a:latin typeface="微软雅黑" panose="020B0503020204020204" pitchFamily="34" charset="-122"/>
                <a:ea typeface="微软雅黑" panose="020B0503020204020204" pitchFamily="34" charset="-122"/>
              </a:rPr>
              <a:t>Noah</a:t>
            </a:r>
            <a:endParaRPr lang="zh-CN" altLang="en-US" sz="20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4022797" y="443455"/>
            <a:ext cx="2340191" cy="460375"/>
          </a:xfrm>
          <a:prstGeom prst="rect">
            <a:avLst/>
          </a:prstGeom>
          <a:noFill/>
        </p:spPr>
        <p:txBody>
          <a:bodyPr wrap="square" rtlCol="0">
            <a:spAutoFit/>
          </a:bodyPr>
          <a:lstStyle/>
          <a:p>
            <a:pPr algn="l">
              <a:buClrTx/>
              <a:buSzTx/>
              <a:buFontTx/>
            </a:pPr>
            <a:r>
              <a:rPr lang="en-US" altLang="zh-CN" sz="2400" b="1" dirty="0">
                <a:solidFill>
                  <a:schemeClr val="bg1"/>
                </a:solidFill>
                <a:latin typeface="微软雅黑" panose="020B0503020204020204" pitchFamily="34" charset="-122"/>
                <a:ea typeface="微软雅黑" panose="020B0503020204020204" pitchFamily="34" charset="-122"/>
              </a:rPr>
              <a:t>GPN</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6978577" y="437617"/>
            <a:ext cx="2340191" cy="398780"/>
          </a:xfrm>
          <a:prstGeom prst="rect">
            <a:avLst/>
          </a:prstGeom>
          <a:noFill/>
        </p:spPr>
        <p:txBody>
          <a:bodyPr wrap="square" rtlCol="0">
            <a:spAutoFit/>
          </a:bodyPr>
          <a:lstStyle/>
          <a:p>
            <a:r>
              <a:rPr lang="en-US" altLang="zh-CN" sz="2000" dirty="0">
                <a:solidFill>
                  <a:schemeClr val="bg1">
                    <a:lumMod val="75000"/>
                  </a:schemeClr>
                </a:solidFill>
                <a:latin typeface="微软雅黑" panose="020B0503020204020204" pitchFamily="34" charset="-122"/>
                <a:ea typeface="微软雅黑" panose="020B0503020204020204" pitchFamily="34" charset="-122"/>
              </a:rPr>
              <a:t>Model</a:t>
            </a:r>
            <a:r>
              <a:rPr lang="zh-CN" altLang="en-US" sz="2000" dirty="0">
                <a:solidFill>
                  <a:schemeClr val="bg1">
                    <a:lumMod val="75000"/>
                  </a:schemeClr>
                </a:solidFill>
                <a:latin typeface="微软雅黑" panose="020B0503020204020204" pitchFamily="34" charset="-122"/>
                <a:ea typeface="微软雅黑" panose="020B0503020204020204" pitchFamily="34" charset="-122"/>
              </a:rPr>
              <a:t> </a:t>
            </a:r>
            <a:r>
              <a:rPr lang="en-US" altLang="zh-CN" sz="2000" dirty="0">
                <a:solidFill>
                  <a:schemeClr val="bg1">
                    <a:lumMod val="75000"/>
                  </a:schemeClr>
                </a:solidFill>
                <a:latin typeface="微软雅黑" panose="020B0503020204020204" pitchFamily="34" charset="-122"/>
                <a:ea typeface="微软雅黑" panose="020B0503020204020204" pitchFamily="34" charset="-122"/>
              </a:rPr>
              <a:t>overview</a:t>
            </a:r>
            <a:endParaRPr lang="zh-CN" altLang="en-US" sz="20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9" name="等腰三角形 8"/>
          <p:cNvSpPr/>
          <p:nvPr/>
        </p:nvSpPr>
        <p:spPr>
          <a:xfrm rot="10800000">
            <a:off x="4727848" y="1157302"/>
            <a:ext cx="290416" cy="178103"/>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a:p>
        </p:txBody>
      </p:sp>
      <p:sp>
        <p:nvSpPr>
          <p:cNvPr id="13" name="矩形 12"/>
          <p:cNvSpPr/>
          <p:nvPr/>
        </p:nvSpPr>
        <p:spPr>
          <a:xfrm>
            <a:off x="0" y="1185545"/>
            <a:ext cx="12192635" cy="5672455"/>
          </a:xfrm>
          <a:prstGeom prst="rect">
            <a:avLst/>
          </a:prstGeom>
          <a:noFill/>
          <a:ln w="38100">
            <a:solidFill>
              <a:srgbClr val="0553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8665210" y="1335405"/>
            <a:ext cx="3168650" cy="1198880"/>
          </a:xfrm>
          <a:prstGeom prst="rect">
            <a:avLst/>
          </a:prstGeom>
          <a:noFill/>
        </p:spPr>
        <p:txBody>
          <a:bodyPr wrap="square" rtlCol="0">
            <a:spAutoFit/>
          </a:bodyPr>
          <a:lstStyle/>
          <a:p>
            <a:pPr>
              <a:lnSpc>
                <a:spcPct val="150000"/>
              </a:lnSpc>
            </a:pPr>
            <a:endParaRPr sz="2400">
              <a:solidFill>
                <a:schemeClr val="tx1"/>
              </a:solidFill>
              <a:latin typeface="微软雅黑" panose="020B0503020204020204" pitchFamily="34" charset="-122"/>
              <a:ea typeface="微软雅黑" panose="020B0503020204020204" pitchFamily="34" charset="-122"/>
            </a:endParaRPr>
          </a:p>
          <a:p>
            <a:pPr>
              <a:lnSpc>
                <a:spcPct val="150000"/>
              </a:lnSpc>
            </a:pPr>
            <a:endParaRPr sz="2400" b="1">
              <a:solidFill>
                <a:schemeClr val="tx1"/>
              </a:solidFill>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87B36AF3-8C83-4CDF-B8E0-42963740C24C}"/>
              </a:ext>
            </a:extLst>
          </p:cNvPr>
          <p:cNvPicPr>
            <a:picLocks noChangeAspect="1"/>
          </p:cNvPicPr>
          <p:nvPr/>
        </p:nvPicPr>
        <p:blipFill>
          <a:blip r:embed="rId4"/>
          <a:stretch>
            <a:fillRect/>
          </a:stretch>
        </p:blipFill>
        <p:spPr>
          <a:xfrm>
            <a:off x="579821" y="2281887"/>
            <a:ext cx="11032357" cy="4083657"/>
          </a:xfrm>
          <a:prstGeom prst="rect">
            <a:avLst/>
          </a:prstGeom>
        </p:spPr>
      </p:pic>
      <p:sp>
        <p:nvSpPr>
          <p:cNvPr id="12" name="文本框 11">
            <a:extLst>
              <a:ext uri="{FF2B5EF4-FFF2-40B4-BE49-F238E27FC236}">
                <a16:creationId xmlns:a16="http://schemas.microsoft.com/office/drawing/2014/main" id="{70428C80-1951-4770-B1C5-B7983D2435F6}"/>
              </a:ext>
            </a:extLst>
          </p:cNvPr>
          <p:cNvSpPr txBox="1"/>
          <p:nvPr/>
        </p:nvSpPr>
        <p:spPr>
          <a:xfrm>
            <a:off x="839416" y="1538507"/>
            <a:ext cx="5618202" cy="461665"/>
          </a:xfrm>
          <a:prstGeom prst="rect">
            <a:avLst/>
          </a:prstGeom>
          <a:noFill/>
        </p:spPr>
        <p:txBody>
          <a:bodyPr wrap="square" rtlCol="0">
            <a:spAutoFit/>
          </a:bodyPr>
          <a:lstStyle/>
          <a:p>
            <a:r>
              <a:rPr lang="en-US" altLang="zh-CN" sz="2400" dirty="0"/>
              <a:t>GPN(</a:t>
            </a:r>
            <a:r>
              <a:rPr lang="en-US" altLang="zh-CN" sz="2400" b="0" i="0" dirty="0">
                <a:solidFill>
                  <a:srgbClr val="333333"/>
                </a:solidFill>
                <a:effectLst/>
                <a:latin typeface="-apple-system"/>
              </a:rPr>
              <a:t>Graph Path Networks)</a:t>
            </a:r>
            <a:r>
              <a:rPr lang="zh-CN" altLang="en-US" sz="2400" dirty="0"/>
              <a:t>的总体架构</a:t>
            </a:r>
          </a:p>
        </p:txBody>
      </p:sp>
      <p:sp>
        <p:nvSpPr>
          <p:cNvPr id="7" name="矩形: 圆角 6">
            <a:extLst>
              <a:ext uri="{FF2B5EF4-FFF2-40B4-BE49-F238E27FC236}">
                <a16:creationId xmlns:a16="http://schemas.microsoft.com/office/drawing/2014/main" id="{30CFD095-2D10-4045-898D-B1AB139B4F1C}"/>
              </a:ext>
            </a:extLst>
          </p:cNvPr>
          <p:cNvSpPr/>
          <p:nvPr/>
        </p:nvSpPr>
        <p:spPr>
          <a:xfrm>
            <a:off x="2845315" y="2708920"/>
            <a:ext cx="2818637" cy="352839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7">
            <a:extLst>
              <a:ext uri="{FF2B5EF4-FFF2-40B4-BE49-F238E27FC236}">
                <a16:creationId xmlns:a16="http://schemas.microsoft.com/office/drawing/2014/main" id="{BBF88200-9832-4A84-9B87-130755F962A9}"/>
              </a:ext>
            </a:extLst>
          </p:cNvPr>
          <p:cNvSpPr/>
          <p:nvPr/>
        </p:nvSpPr>
        <p:spPr>
          <a:xfrm>
            <a:off x="5807968" y="2708920"/>
            <a:ext cx="2016224" cy="352839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圆角 10">
            <a:extLst>
              <a:ext uri="{FF2B5EF4-FFF2-40B4-BE49-F238E27FC236}">
                <a16:creationId xmlns:a16="http://schemas.microsoft.com/office/drawing/2014/main" id="{F3795816-8AF9-4B35-AD0D-990731BA05F4}"/>
              </a:ext>
            </a:extLst>
          </p:cNvPr>
          <p:cNvSpPr/>
          <p:nvPr/>
        </p:nvSpPr>
        <p:spPr>
          <a:xfrm>
            <a:off x="7968208" y="2708920"/>
            <a:ext cx="2376264" cy="352839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heel(1)">
                                      <p:cBhvr>
                                        <p:cTn id="12" dur="2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heel(1)">
                                      <p:cBhvr>
                                        <p:cTn id="1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 y="-234"/>
            <a:ext cx="12274379" cy="6848346"/>
          </a:xfrm>
          <a:prstGeom prst="rect">
            <a:avLst/>
          </a:prstGeom>
          <a:solidFill>
            <a:schemeClr val="bg1"/>
          </a:solidFill>
        </p:spPr>
      </p:pic>
      <p:sp>
        <p:nvSpPr>
          <p:cNvPr id="2" name="矩形 1"/>
          <p:cNvSpPr/>
          <p:nvPr/>
        </p:nvSpPr>
        <p:spPr>
          <a:xfrm>
            <a:off x="-58058" y="1"/>
            <a:ext cx="12308115" cy="11756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p:cNvSpPr txBox="1"/>
          <p:nvPr/>
        </p:nvSpPr>
        <p:spPr>
          <a:xfrm>
            <a:off x="1248168" y="477431"/>
            <a:ext cx="1645859" cy="400110"/>
          </a:xfrm>
          <a:prstGeom prst="rect">
            <a:avLst/>
          </a:prstGeom>
          <a:noFill/>
        </p:spPr>
        <p:txBody>
          <a:bodyPr wrap="square" rtlCol="0">
            <a:spAutoFit/>
          </a:bodyPr>
          <a:lstStyle/>
          <a:p>
            <a:pPr algn="l">
              <a:buClrTx/>
              <a:buSzTx/>
              <a:buFontTx/>
            </a:pPr>
            <a:r>
              <a:rPr lang="en-US" altLang="zh-CN" sz="2000" dirty="0">
                <a:solidFill>
                  <a:schemeClr val="bg1">
                    <a:lumMod val="75000"/>
                  </a:schemeClr>
                </a:solidFill>
                <a:latin typeface="微软雅黑" panose="020B0503020204020204" pitchFamily="34" charset="-122"/>
                <a:ea typeface="微软雅黑" panose="020B0503020204020204" pitchFamily="34" charset="-122"/>
              </a:rPr>
              <a:t>Noah</a:t>
            </a:r>
            <a:endParaRPr lang="zh-CN" altLang="en-US" sz="20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4162099" y="480301"/>
            <a:ext cx="2340191" cy="400110"/>
          </a:xfrm>
          <a:prstGeom prst="rect">
            <a:avLst/>
          </a:prstGeom>
          <a:noFill/>
        </p:spPr>
        <p:txBody>
          <a:bodyPr wrap="square" rtlCol="0">
            <a:spAutoFit/>
          </a:bodyPr>
          <a:lstStyle/>
          <a:p>
            <a:pPr algn="l">
              <a:buClrTx/>
              <a:buSzTx/>
              <a:buFontTx/>
            </a:pPr>
            <a:r>
              <a:rPr lang="en-US" altLang="zh-CN" sz="2000" dirty="0">
                <a:solidFill>
                  <a:schemeClr val="bg1">
                    <a:lumMod val="75000"/>
                  </a:schemeClr>
                </a:solidFill>
                <a:latin typeface="微软雅黑" panose="020B0503020204020204" pitchFamily="34" charset="-122"/>
                <a:ea typeface="微软雅黑" panose="020B0503020204020204" pitchFamily="34" charset="-122"/>
              </a:rPr>
              <a:t>GPN</a:t>
            </a:r>
            <a:endParaRPr lang="zh-CN" altLang="en-US" sz="20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6815685" y="425098"/>
            <a:ext cx="3058693" cy="461665"/>
          </a:xfrm>
          <a:prstGeom prst="rect">
            <a:avLst/>
          </a:prstGeom>
          <a:noFill/>
        </p:spPr>
        <p:txBody>
          <a:bodyPr wrap="squar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Model Overview</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9" name="等腰三角形 8"/>
          <p:cNvSpPr/>
          <p:nvPr/>
        </p:nvSpPr>
        <p:spPr>
          <a:xfrm rot="10800000">
            <a:off x="7464152" y="1175002"/>
            <a:ext cx="290416" cy="178103"/>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a:p>
        </p:txBody>
      </p:sp>
      <p:sp>
        <p:nvSpPr>
          <p:cNvPr id="93" name="矩形 92"/>
          <p:cNvSpPr/>
          <p:nvPr/>
        </p:nvSpPr>
        <p:spPr>
          <a:xfrm>
            <a:off x="0" y="1175385"/>
            <a:ext cx="12192000" cy="5683250"/>
          </a:xfrm>
          <a:prstGeom prst="rect">
            <a:avLst/>
          </a:prstGeom>
          <a:noFill/>
          <a:ln w="38100">
            <a:solidFill>
              <a:srgbClr val="0553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7BF76CE2-64F1-4011-969A-3BAEE869EFF1}"/>
              </a:ext>
            </a:extLst>
          </p:cNvPr>
          <p:cNvSpPr txBox="1"/>
          <p:nvPr/>
        </p:nvSpPr>
        <p:spPr>
          <a:xfrm>
            <a:off x="667143" y="2184580"/>
            <a:ext cx="10216921" cy="461665"/>
          </a:xfrm>
          <a:prstGeom prst="rect">
            <a:avLst/>
          </a:prstGeom>
          <a:noFill/>
        </p:spPr>
        <p:txBody>
          <a:bodyPr wrap="square" rtlCol="0">
            <a:spAutoFit/>
          </a:bodyPr>
          <a:lstStyle/>
          <a:p>
            <a:r>
              <a:rPr lang="zh-CN" altLang="en-US" sz="2400" b="0" i="0" dirty="0">
                <a:solidFill>
                  <a:srgbClr val="333333"/>
                </a:solidFill>
                <a:effectLst/>
                <a:latin typeface="-apple-system"/>
              </a:rPr>
              <a:t>通过使用</a:t>
            </a:r>
            <a:r>
              <a:rPr lang="en-US" altLang="zh-CN" sz="2400" b="0" i="0" dirty="0">
                <a:solidFill>
                  <a:srgbClr val="333333"/>
                </a:solidFill>
                <a:effectLst/>
                <a:latin typeface="-apple-system"/>
              </a:rPr>
              <a:t>A*</a:t>
            </a:r>
            <a:r>
              <a:rPr lang="zh-CN" altLang="en-US" sz="2400" b="0" i="0" dirty="0">
                <a:solidFill>
                  <a:srgbClr val="333333"/>
                </a:solidFill>
                <a:effectLst/>
                <a:latin typeface="-apple-system"/>
              </a:rPr>
              <a:t>算法得到的结点替换信息，将原来的图对，转换为一组子图对。</a:t>
            </a:r>
            <a:endParaRPr lang="zh-CN" altLang="en-US" sz="2400" dirty="0"/>
          </a:p>
        </p:txBody>
      </p:sp>
      <p:sp>
        <p:nvSpPr>
          <p:cNvPr id="10" name="文本框 9">
            <a:extLst>
              <a:ext uri="{FF2B5EF4-FFF2-40B4-BE49-F238E27FC236}">
                <a16:creationId xmlns:a16="http://schemas.microsoft.com/office/drawing/2014/main" id="{3C81E39E-68FB-42FA-ABAB-0401AC100627}"/>
              </a:ext>
            </a:extLst>
          </p:cNvPr>
          <p:cNvSpPr txBox="1"/>
          <p:nvPr/>
        </p:nvSpPr>
        <p:spPr>
          <a:xfrm>
            <a:off x="574827" y="1628800"/>
            <a:ext cx="3432941" cy="461665"/>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Pre-training module</a:t>
            </a:r>
            <a:endParaRPr lang="zh-CN" altLang="en-US" sz="2400" b="1" dirty="0">
              <a:latin typeface="Times New Roman" panose="02020603050405020304" pitchFamily="18" charset="0"/>
              <a:cs typeface="Times New Roman" panose="02020603050405020304" pitchFamily="18" charset="0"/>
            </a:endParaRPr>
          </a:p>
        </p:txBody>
      </p:sp>
      <p:sp>
        <p:nvSpPr>
          <p:cNvPr id="20" name="文本框 19">
            <a:extLst>
              <a:ext uri="{FF2B5EF4-FFF2-40B4-BE49-F238E27FC236}">
                <a16:creationId xmlns:a16="http://schemas.microsoft.com/office/drawing/2014/main" id="{FA1A85F1-BCB8-4FBB-B965-C82AE5C0E1E6}"/>
              </a:ext>
            </a:extLst>
          </p:cNvPr>
          <p:cNvSpPr txBox="1"/>
          <p:nvPr/>
        </p:nvSpPr>
        <p:spPr>
          <a:xfrm>
            <a:off x="570223" y="4110309"/>
            <a:ext cx="5347403"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节点替换权重不同，引入注意力机制。</a:t>
            </a:r>
          </a:p>
        </p:txBody>
      </p:sp>
      <p:pic>
        <p:nvPicPr>
          <p:cNvPr id="22" name="图片 21">
            <a:extLst>
              <a:ext uri="{FF2B5EF4-FFF2-40B4-BE49-F238E27FC236}">
                <a16:creationId xmlns:a16="http://schemas.microsoft.com/office/drawing/2014/main" id="{20D938CC-759D-48DC-8B5C-C1AEBBE364BD}"/>
              </a:ext>
            </a:extLst>
          </p:cNvPr>
          <p:cNvPicPr>
            <a:picLocks noChangeAspect="1"/>
          </p:cNvPicPr>
          <p:nvPr/>
        </p:nvPicPr>
        <p:blipFill>
          <a:blip r:embed="rId4"/>
          <a:stretch>
            <a:fillRect/>
          </a:stretch>
        </p:blipFill>
        <p:spPr>
          <a:xfrm>
            <a:off x="2613357" y="2784020"/>
            <a:ext cx="6965284" cy="1242168"/>
          </a:xfrm>
          <a:prstGeom prst="rect">
            <a:avLst/>
          </a:prstGeom>
        </p:spPr>
      </p:pic>
      <p:pic>
        <p:nvPicPr>
          <p:cNvPr id="24" name="图片 23">
            <a:extLst>
              <a:ext uri="{FF2B5EF4-FFF2-40B4-BE49-F238E27FC236}">
                <a16:creationId xmlns:a16="http://schemas.microsoft.com/office/drawing/2014/main" id="{06D547D4-F702-4D8C-8220-73E8AB5250AA}"/>
              </a:ext>
            </a:extLst>
          </p:cNvPr>
          <p:cNvPicPr>
            <a:picLocks noChangeAspect="1"/>
          </p:cNvPicPr>
          <p:nvPr/>
        </p:nvPicPr>
        <p:blipFill>
          <a:blip r:embed="rId5"/>
          <a:stretch>
            <a:fillRect/>
          </a:stretch>
        </p:blipFill>
        <p:spPr>
          <a:xfrm>
            <a:off x="570223" y="4767536"/>
            <a:ext cx="5090601" cy="1325995"/>
          </a:xfrm>
          <a:prstGeom prst="rect">
            <a:avLst/>
          </a:prstGeom>
        </p:spPr>
      </p:pic>
      <p:pic>
        <p:nvPicPr>
          <p:cNvPr id="26" name="图片 25">
            <a:extLst>
              <a:ext uri="{FF2B5EF4-FFF2-40B4-BE49-F238E27FC236}">
                <a16:creationId xmlns:a16="http://schemas.microsoft.com/office/drawing/2014/main" id="{17020A01-5FA1-472C-A15D-7F51485DDE69}"/>
              </a:ext>
            </a:extLst>
          </p:cNvPr>
          <p:cNvPicPr>
            <a:picLocks noChangeAspect="1"/>
          </p:cNvPicPr>
          <p:nvPr/>
        </p:nvPicPr>
        <p:blipFill>
          <a:blip r:embed="rId6"/>
          <a:stretch>
            <a:fillRect/>
          </a:stretch>
        </p:blipFill>
        <p:spPr>
          <a:xfrm>
            <a:off x="5775603" y="4715552"/>
            <a:ext cx="5994209" cy="137797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1000"/>
                                        <p:tgtEl>
                                          <p:spTgt spid="22"/>
                                        </p:tgtEl>
                                      </p:cBhvr>
                                    </p:animEffect>
                                    <p:anim calcmode="lin" valueType="num">
                                      <p:cBhvr>
                                        <p:cTn id="14" dur="1000" fill="hold"/>
                                        <p:tgtEl>
                                          <p:spTgt spid="22"/>
                                        </p:tgtEl>
                                        <p:attrNameLst>
                                          <p:attrName>ppt_x</p:attrName>
                                        </p:attrNameLst>
                                      </p:cBhvr>
                                      <p:tavLst>
                                        <p:tav tm="0">
                                          <p:val>
                                            <p:strVal val="#ppt_x"/>
                                          </p:val>
                                        </p:tav>
                                        <p:tav tm="100000">
                                          <p:val>
                                            <p:strVal val="#ppt_x"/>
                                          </p:val>
                                        </p:tav>
                                      </p:tavLst>
                                    </p:anim>
                                    <p:anim calcmode="lin" valueType="num">
                                      <p:cBhvr>
                                        <p:cTn id="15"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circle(in)">
                                      <p:cBhvr>
                                        <p:cTn id="20" dur="20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ppt_x"/>
                                          </p:val>
                                        </p:tav>
                                        <p:tav tm="100000">
                                          <p:val>
                                            <p:strVal val="#ppt_x"/>
                                          </p:val>
                                        </p:tav>
                                      </p:tavLst>
                                    </p:anim>
                                    <p:anim calcmode="lin" valueType="num">
                                      <p:cBhvr additive="base">
                                        <p:cTn id="2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wipe(down)">
                                      <p:cBhvr>
                                        <p:cTn id="3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 y="-23094"/>
            <a:ext cx="12274379" cy="6848346"/>
          </a:xfrm>
          <a:prstGeom prst="rect">
            <a:avLst/>
          </a:prstGeom>
          <a:solidFill>
            <a:schemeClr val="bg1"/>
          </a:solidFill>
        </p:spPr>
      </p:pic>
      <p:sp>
        <p:nvSpPr>
          <p:cNvPr id="2" name="矩形 1"/>
          <p:cNvSpPr/>
          <p:nvPr/>
        </p:nvSpPr>
        <p:spPr>
          <a:xfrm>
            <a:off x="-58058" y="1"/>
            <a:ext cx="12308115" cy="11756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p:cNvSpPr txBox="1"/>
          <p:nvPr/>
        </p:nvSpPr>
        <p:spPr>
          <a:xfrm>
            <a:off x="1612252" y="470080"/>
            <a:ext cx="1645859" cy="400110"/>
          </a:xfrm>
          <a:prstGeom prst="rect">
            <a:avLst/>
          </a:prstGeom>
          <a:noFill/>
        </p:spPr>
        <p:txBody>
          <a:bodyPr wrap="square" rtlCol="0">
            <a:spAutoFit/>
          </a:bodyPr>
          <a:lstStyle/>
          <a:p>
            <a:pPr algn="l">
              <a:buClrTx/>
              <a:buSzTx/>
              <a:buFontTx/>
            </a:pPr>
            <a:r>
              <a:rPr lang="en-US" altLang="zh-CN" sz="2000" dirty="0">
                <a:solidFill>
                  <a:schemeClr val="bg1">
                    <a:lumMod val="75000"/>
                  </a:schemeClr>
                </a:solidFill>
                <a:latin typeface="微软雅黑" panose="020B0503020204020204" pitchFamily="34" charset="-122"/>
                <a:ea typeface="微软雅黑" panose="020B0503020204020204" pitchFamily="34" charset="-122"/>
              </a:rPr>
              <a:t>Noah</a:t>
            </a:r>
            <a:endParaRPr lang="zh-CN" altLang="en-US" sz="20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4799856" y="451754"/>
            <a:ext cx="2340191" cy="400110"/>
          </a:xfrm>
          <a:prstGeom prst="rect">
            <a:avLst/>
          </a:prstGeom>
          <a:noFill/>
        </p:spPr>
        <p:txBody>
          <a:bodyPr wrap="square" rtlCol="0">
            <a:spAutoFit/>
          </a:bodyPr>
          <a:lstStyle/>
          <a:p>
            <a:pPr algn="l">
              <a:buClrTx/>
              <a:buSzTx/>
              <a:buFontTx/>
            </a:pPr>
            <a:r>
              <a:rPr lang="en-US" altLang="zh-CN" sz="2000" dirty="0">
                <a:solidFill>
                  <a:schemeClr val="bg1">
                    <a:lumMod val="75000"/>
                  </a:schemeClr>
                </a:solidFill>
                <a:latin typeface="微软雅黑" panose="020B0503020204020204" pitchFamily="34" charset="-122"/>
                <a:ea typeface="微软雅黑" panose="020B0503020204020204" pitchFamily="34" charset="-122"/>
              </a:rPr>
              <a:t>GPN</a:t>
            </a:r>
            <a:endParaRPr lang="zh-CN" altLang="en-US" sz="20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7248128" y="420977"/>
            <a:ext cx="3058693" cy="461665"/>
          </a:xfrm>
          <a:prstGeom prst="rect">
            <a:avLst/>
          </a:prstGeom>
          <a:noFill/>
        </p:spPr>
        <p:txBody>
          <a:bodyPr wrap="squar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Model Overview</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9" name="等腰三角形 8"/>
          <p:cNvSpPr/>
          <p:nvPr/>
        </p:nvSpPr>
        <p:spPr>
          <a:xfrm rot="10800000">
            <a:off x="8184232" y="1188121"/>
            <a:ext cx="290416" cy="178103"/>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a:p>
        </p:txBody>
      </p:sp>
      <p:sp>
        <p:nvSpPr>
          <p:cNvPr id="93" name="矩形 92"/>
          <p:cNvSpPr/>
          <p:nvPr/>
        </p:nvSpPr>
        <p:spPr>
          <a:xfrm>
            <a:off x="0" y="1175385"/>
            <a:ext cx="12192000" cy="5683250"/>
          </a:xfrm>
          <a:prstGeom prst="rect">
            <a:avLst/>
          </a:prstGeom>
          <a:noFill/>
          <a:ln w="38100">
            <a:solidFill>
              <a:srgbClr val="0553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8AEF8A13-8BDA-4FF4-BFD9-003FEF9A433F}"/>
              </a:ext>
            </a:extLst>
          </p:cNvPr>
          <p:cNvSpPr txBox="1"/>
          <p:nvPr/>
        </p:nvSpPr>
        <p:spPr>
          <a:xfrm>
            <a:off x="574826" y="1556792"/>
            <a:ext cx="4369046" cy="461665"/>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Graph Embedding module</a:t>
            </a:r>
            <a:endParaRPr lang="zh-CN" altLang="en-US" sz="2400" b="1" dirty="0">
              <a:latin typeface="Times New Roman" panose="02020603050405020304" pitchFamily="18" charset="0"/>
              <a:cs typeface="Times New Roman" panose="02020603050405020304" pitchFamily="18" charset="0"/>
            </a:endParaRPr>
          </a:p>
        </p:txBody>
      </p:sp>
      <p:pic>
        <p:nvPicPr>
          <p:cNvPr id="14" name="图片 13">
            <a:extLst>
              <a:ext uri="{FF2B5EF4-FFF2-40B4-BE49-F238E27FC236}">
                <a16:creationId xmlns:a16="http://schemas.microsoft.com/office/drawing/2014/main" id="{788D1DCF-34CF-4FF1-8F31-CB1E1C38E874}"/>
              </a:ext>
            </a:extLst>
          </p:cNvPr>
          <p:cNvPicPr>
            <a:picLocks noChangeAspect="1"/>
          </p:cNvPicPr>
          <p:nvPr/>
        </p:nvPicPr>
        <p:blipFill>
          <a:blip r:embed="rId4"/>
          <a:stretch>
            <a:fillRect/>
          </a:stretch>
        </p:blipFill>
        <p:spPr>
          <a:xfrm>
            <a:off x="2251720" y="2739429"/>
            <a:ext cx="6779226" cy="1311045"/>
          </a:xfrm>
          <a:prstGeom prst="rect">
            <a:avLst/>
          </a:prstGeom>
        </p:spPr>
      </p:pic>
      <p:sp>
        <p:nvSpPr>
          <p:cNvPr id="15" name="文本框 14">
            <a:extLst>
              <a:ext uri="{FF2B5EF4-FFF2-40B4-BE49-F238E27FC236}">
                <a16:creationId xmlns:a16="http://schemas.microsoft.com/office/drawing/2014/main" id="{9FAA0CF8-A2D1-4D5A-BE9D-032ADB1EDEC9}"/>
              </a:ext>
            </a:extLst>
          </p:cNvPr>
          <p:cNvSpPr txBox="1"/>
          <p:nvPr/>
        </p:nvSpPr>
        <p:spPr>
          <a:xfrm>
            <a:off x="1108650" y="2120208"/>
            <a:ext cx="6230281" cy="461665"/>
          </a:xfrm>
          <a:prstGeom prst="rect">
            <a:avLst/>
          </a:prstGeom>
          <a:noFill/>
        </p:spPr>
        <p:txBody>
          <a:bodyPr wrap="square" rtlCol="0">
            <a:spAutoFit/>
          </a:bodyPr>
          <a:lstStyle/>
          <a:p>
            <a:r>
              <a:rPr lang="zh-CN" altLang="en-US" sz="2400" b="0" i="0" dirty="0">
                <a:solidFill>
                  <a:srgbClr val="333333"/>
                </a:solidFill>
                <a:effectLst/>
                <a:latin typeface="Times New Roman" panose="02020603050405020304" pitchFamily="18" charset="0"/>
                <a:ea typeface="宋体" panose="02010600030101010101" pitchFamily="2" charset="-122"/>
              </a:rPr>
              <a:t>图同构网络层（</a:t>
            </a:r>
            <a:r>
              <a:rPr lang="en-US" altLang="zh-CN" sz="2400" b="0" i="0" dirty="0">
                <a:solidFill>
                  <a:srgbClr val="333333"/>
                </a:solidFill>
                <a:effectLst/>
                <a:latin typeface="Times New Roman" panose="02020603050405020304" pitchFamily="18" charset="0"/>
                <a:ea typeface="宋体" panose="02010600030101010101" pitchFamily="2" charset="-122"/>
              </a:rPr>
              <a:t>Graph Isomorphism Network</a:t>
            </a:r>
            <a:r>
              <a:rPr lang="zh-CN" altLang="en-US" sz="2400" b="0" i="0" dirty="0">
                <a:solidFill>
                  <a:srgbClr val="333333"/>
                </a:solidFill>
                <a:effectLst/>
                <a:latin typeface="Times New Roman" panose="02020603050405020304" pitchFamily="18" charset="0"/>
                <a:ea typeface="宋体" panose="02010600030101010101" pitchFamily="2" charset="-122"/>
              </a:rPr>
              <a:t>）</a:t>
            </a:r>
            <a:endParaRPr lang="zh-CN" altLang="en-US" sz="2400" dirty="0">
              <a:latin typeface="Times New Roman" panose="02020603050405020304" pitchFamily="18" charset="0"/>
              <a:ea typeface="宋体" panose="02010600030101010101" pitchFamily="2" charset="-122"/>
            </a:endParaRPr>
          </a:p>
        </p:txBody>
      </p:sp>
      <p:pic>
        <p:nvPicPr>
          <p:cNvPr id="17" name="图片 16">
            <a:extLst>
              <a:ext uri="{FF2B5EF4-FFF2-40B4-BE49-F238E27FC236}">
                <a16:creationId xmlns:a16="http://schemas.microsoft.com/office/drawing/2014/main" id="{75846D3A-1354-43B1-8F0F-64D3527FAB6A}"/>
              </a:ext>
            </a:extLst>
          </p:cNvPr>
          <p:cNvPicPr>
            <a:picLocks noChangeAspect="1"/>
          </p:cNvPicPr>
          <p:nvPr/>
        </p:nvPicPr>
        <p:blipFill>
          <a:blip r:embed="rId5"/>
          <a:stretch>
            <a:fillRect/>
          </a:stretch>
        </p:blipFill>
        <p:spPr>
          <a:xfrm>
            <a:off x="3447224" y="4975063"/>
            <a:ext cx="4656759" cy="1150275"/>
          </a:xfrm>
          <a:prstGeom prst="rect">
            <a:avLst/>
          </a:prstGeom>
        </p:spPr>
      </p:pic>
      <p:sp>
        <p:nvSpPr>
          <p:cNvPr id="20" name="文本框 19">
            <a:extLst>
              <a:ext uri="{FF2B5EF4-FFF2-40B4-BE49-F238E27FC236}">
                <a16:creationId xmlns:a16="http://schemas.microsoft.com/office/drawing/2014/main" id="{EBCB3A69-B1FD-4FE4-9913-FD29E28D8060}"/>
              </a:ext>
            </a:extLst>
          </p:cNvPr>
          <p:cNvSpPr txBox="1"/>
          <p:nvPr/>
        </p:nvSpPr>
        <p:spPr>
          <a:xfrm>
            <a:off x="1030445" y="4220655"/>
            <a:ext cx="6649731" cy="461665"/>
          </a:xfrm>
          <a:prstGeom prst="rect">
            <a:avLst/>
          </a:prstGeom>
          <a:noFill/>
        </p:spPr>
        <p:txBody>
          <a:bodyPr wrap="square" rtlCol="0">
            <a:spAutoFit/>
          </a:bodyPr>
          <a:lstStyle/>
          <a:p>
            <a:r>
              <a:rPr lang="zh-CN" altLang="en-US" sz="2400" b="0" i="0" dirty="0">
                <a:solidFill>
                  <a:srgbClr val="333333"/>
                </a:solidFill>
                <a:effectLst/>
                <a:latin typeface="宋体" panose="02010600030101010101" pitchFamily="2" charset="-122"/>
                <a:ea typeface="宋体" panose="02010600030101010101" pitchFamily="2" charset="-122"/>
              </a:rPr>
              <a:t>结点信息进行更新的过程中加入了图交叉信息</a:t>
            </a:r>
            <a:r>
              <a:rPr lang="zh-CN" altLang="en-US" b="0" i="0" dirty="0">
                <a:solidFill>
                  <a:srgbClr val="333333"/>
                </a:solidFill>
                <a:effectLst/>
                <a:latin typeface="-apple-system"/>
              </a:rPr>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barn(inVertical)">
                                      <p:cBhvr>
                                        <p:cTn id="14" dur="500"/>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circle(in)">
                                      <p:cBhvr>
                                        <p:cTn id="19" dur="2000"/>
                                        <p:tgtEl>
                                          <p:spTgt spid="2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 y="-23094"/>
            <a:ext cx="12274379" cy="6848346"/>
          </a:xfrm>
          <a:prstGeom prst="rect">
            <a:avLst/>
          </a:prstGeom>
          <a:solidFill>
            <a:schemeClr val="bg1"/>
          </a:solidFill>
        </p:spPr>
      </p:pic>
      <p:sp>
        <p:nvSpPr>
          <p:cNvPr id="2" name="矩形 1"/>
          <p:cNvSpPr/>
          <p:nvPr/>
        </p:nvSpPr>
        <p:spPr>
          <a:xfrm>
            <a:off x="-58058" y="1"/>
            <a:ext cx="12308115" cy="11756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p:cNvSpPr txBox="1"/>
          <p:nvPr/>
        </p:nvSpPr>
        <p:spPr>
          <a:xfrm>
            <a:off x="1354778" y="468619"/>
            <a:ext cx="1645859" cy="400110"/>
          </a:xfrm>
          <a:prstGeom prst="rect">
            <a:avLst/>
          </a:prstGeom>
          <a:noFill/>
        </p:spPr>
        <p:txBody>
          <a:bodyPr wrap="square" rtlCol="0">
            <a:spAutoFit/>
          </a:bodyPr>
          <a:lstStyle/>
          <a:p>
            <a:pPr algn="l">
              <a:buClrTx/>
              <a:buSzTx/>
              <a:buFontTx/>
            </a:pPr>
            <a:r>
              <a:rPr lang="en-US" altLang="zh-CN" sz="2000" dirty="0">
                <a:solidFill>
                  <a:schemeClr val="bg1">
                    <a:lumMod val="75000"/>
                  </a:schemeClr>
                </a:solidFill>
                <a:latin typeface="微软雅黑" panose="020B0503020204020204" pitchFamily="34" charset="-122"/>
                <a:ea typeface="微软雅黑" panose="020B0503020204020204" pitchFamily="34" charset="-122"/>
              </a:rPr>
              <a:t>Noah</a:t>
            </a:r>
            <a:endParaRPr lang="zh-CN" altLang="en-US" sz="20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4692370" y="468619"/>
            <a:ext cx="2340191" cy="400110"/>
          </a:xfrm>
          <a:prstGeom prst="rect">
            <a:avLst/>
          </a:prstGeom>
          <a:noFill/>
        </p:spPr>
        <p:txBody>
          <a:bodyPr wrap="square" rtlCol="0">
            <a:spAutoFit/>
          </a:bodyPr>
          <a:lstStyle/>
          <a:p>
            <a:pPr algn="l">
              <a:buClrTx/>
              <a:buSzTx/>
              <a:buFontTx/>
            </a:pPr>
            <a:r>
              <a:rPr lang="en-US" altLang="zh-CN" sz="2000" dirty="0">
                <a:solidFill>
                  <a:schemeClr val="bg1">
                    <a:lumMod val="75000"/>
                  </a:schemeClr>
                </a:solidFill>
                <a:latin typeface="微软雅黑" panose="020B0503020204020204" pitchFamily="34" charset="-122"/>
                <a:ea typeface="微软雅黑" panose="020B0503020204020204" pitchFamily="34" charset="-122"/>
              </a:rPr>
              <a:t>GPN</a:t>
            </a:r>
            <a:endParaRPr lang="zh-CN" altLang="en-US" sz="20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7499631" y="402530"/>
            <a:ext cx="3058693" cy="461665"/>
          </a:xfrm>
          <a:prstGeom prst="rect">
            <a:avLst/>
          </a:prstGeom>
          <a:noFill/>
        </p:spPr>
        <p:txBody>
          <a:bodyPr wrap="squar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Model Overview</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9" name="等腰三角形 8"/>
          <p:cNvSpPr/>
          <p:nvPr/>
        </p:nvSpPr>
        <p:spPr>
          <a:xfrm rot="10800000">
            <a:off x="8738561" y="1175385"/>
            <a:ext cx="290416" cy="178103"/>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a:p>
        </p:txBody>
      </p:sp>
      <p:sp>
        <p:nvSpPr>
          <p:cNvPr id="93" name="矩形 92"/>
          <p:cNvSpPr/>
          <p:nvPr/>
        </p:nvSpPr>
        <p:spPr>
          <a:xfrm>
            <a:off x="0" y="1175385"/>
            <a:ext cx="12192000" cy="5683250"/>
          </a:xfrm>
          <a:prstGeom prst="rect">
            <a:avLst/>
          </a:prstGeom>
          <a:noFill/>
          <a:ln w="38100">
            <a:solidFill>
              <a:srgbClr val="0553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8AEF8A13-8BDA-4FF4-BFD9-003FEF9A433F}"/>
              </a:ext>
            </a:extLst>
          </p:cNvPr>
          <p:cNvSpPr txBox="1"/>
          <p:nvPr/>
        </p:nvSpPr>
        <p:spPr>
          <a:xfrm>
            <a:off x="574826" y="1556792"/>
            <a:ext cx="4513062" cy="461665"/>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Graph Embedding module</a:t>
            </a:r>
            <a:endParaRPr lang="zh-CN" altLang="en-US" sz="2400" b="1" dirty="0">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9FAA0CF8-A2D1-4D5A-BE9D-032ADB1EDEC9}"/>
              </a:ext>
            </a:extLst>
          </p:cNvPr>
          <p:cNvSpPr txBox="1"/>
          <p:nvPr/>
        </p:nvSpPr>
        <p:spPr>
          <a:xfrm>
            <a:off x="983432" y="2060848"/>
            <a:ext cx="5112568" cy="461665"/>
          </a:xfrm>
          <a:prstGeom prst="rect">
            <a:avLst/>
          </a:prstGeom>
          <a:noFill/>
        </p:spPr>
        <p:txBody>
          <a:bodyPr wrap="square" rtlCol="0">
            <a:spAutoFit/>
          </a:bodyPr>
          <a:lstStyle/>
          <a:p>
            <a:r>
              <a:rPr lang="zh-CN" altLang="en-US" sz="2400" dirty="0">
                <a:solidFill>
                  <a:srgbClr val="333333"/>
                </a:solidFill>
                <a:latin typeface="宋体" panose="02010600030101010101" pitchFamily="2" charset="-122"/>
                <a:ea typeface="宋体" panose="02010600030101010101" pitchFamily="2" charset="-122"/>
              </a:rPr>
              <a:t>结点表示为</a:t>
            </a:r>
            <a:r>
              <a:rPr lang="zh-CN" altLang="en-US" dirty="0">
                <a:solidFill>
                  <a:srgbClr val="333333"/>
                </a:solidFill>
                <a:latin typeface="-apple-system"/>
              </a:rPr>
              <a:t>：</a:t>
            </a:r>
            <a:endParaRPr lang="zh-CN" altLang="en-US" dirty="0"/>
          </a:p>
        </p:txBody>
      </p:sp>
      <p:sp>
        <p:nvSpPr>
          <p:cNvPr id="20" name="文本框 19">
            <a:extLst>
              <a:ext uri="{FF2B5EF4-FFF2-40B4-BE49-F238E27FC236}">
                <a16:creationId xmlns:a16="http://schemas.microsoft.com/office/drawing/2014/main" id="{EBCB3A69-B1FD-4FE4-9913-FD29E28D8060}"/>
              </a:ext>
            </a:extLst>
          </p:cNvPr>
          <p:cNvSpPr txBox="1"/>
          <p:nvPr/>
        </p:nvSpPr>
        <p:spPr>
          <a:xfrm>
            <a:off x="1030445" y="4220655"/>
            <a:ext cx="5006203" cy="461665"/>
          </a:xfrm>
          <a:prstGeom prst="rect">
            <a:avLst/>
          </a:prstGeom>
          <a:noFill/>
        </p:spPr>
        <p:txBody>
          <a:bodyPr wrap="square" rtlCol="0">
            <a:spAutoFit/>
          </a:bodyPr>
          <a:lstStyle/>
          <a:p>
            <a:r>
              <a:rPr lang="zh-CN" altLang="en-US" sz="2400" b="0" i="0" dirty="0">
                <a:solidFill>
                  <a:srgbClr val="333333"/>
                </a:solidFill>
                <a:effectLst/>
                <a:latin typeface="宋体" panose="02010600030101010101" pitchFamily="2" charset="-122"/>
                <a:ea typeface="宋体" panose="02010600030101010101" pitchFamily="2" charset="-122"/>
              </a:rPr>
              <a:t>加权求和将节点嵌入转换为图嵌入</a:t>
            </a:r>
            <a:endParaRPr lang="zh-CN" altLang="en-US" sz="2400" dirty="0">
              <a:latin typeface="宋体" panose="02010600030101010101" pitchFamily="2" charset="-122"/>
              <a:ea typeface="宋体" panose="02010600030101010101" pitchFamily="2" charset="-122"/>
            </a:endParaRPr>
          </a:p>
        </p:txBody>
      </p:sp>
      <p:pic>
        <p:nvPicPr>
          <p:cNvPr id="16" name="图片 15">
            <a:extLst>
              <a:ext uri="{FF2B5EF4-FFF2-40B4-BE49-F238E27FC236}">
                <a16:creationId xmlns:a16="http://schemas.microsoft.com/office/drawing/2014/main" id="{24A177A2-2910-46E8-AF03-4E75FD56D164}"/>
              </a:ext>
            </a:extLst>
          </p:cNvPr>
          <p:cNvPicPr>
            <a:picLocks noChangeAspect="1"/>
          </p:cNvPicPr>
          <p:nvPr/>
        </p:nvPicPr>
        <p:blipFill>
          <a:blip r:embed="rId4"/>
          <a:stretch>
            <a:fillRect/>
          </a:stretch>
        </p:blipFill>
        <p:spPr>
          <a:xfrm>
            <a:off x="2431881" y="2670525"/>
            <a:ext cx="6687445" cy="1116492"/>
          </a:xfrm>
          <a:prstGeom prst="rect">
            <a:avLst/>
          </a:prstGeom>
        </p:spPr>
      </p:pic>
      <p:pic>
        <p:nvPicPr>
          <p:cNvPr id="8" name="图片 7">
            <a:extLst>
              <a:ext uri="{FF2B5EF4-FFF2-40B4-BE49-F238E27FC236}">
                <a16:creationId xmlns:a16="http://schemas.microsoft.com/office/drawing/2014/main" id="{FDF93D5A-1B3F-4F48-B390-3C2C3BFF9119}"/>
              </a:ext>
            </a:extLst>
          </p:cNvPr>
          <p:cNvPicPr>
            <a:picLocks noChangeAspect="1"/>
          </p:cNvPicPr>
          <p:nvPr/>
        </p:nvPicPr>
        <p:blipFill>
          <a:blip r:embed="rId5"/>
          <a:stretch>
            <a:fillRect/>
          </a:stretch>
        </p:blipFill>
        <p:spPr>
          <a:xfrm>
            <a:off x="3435413" y="5023625"/>
            <a:ext cx="5593565" cy="1074513"/>
          </a:xfrm>
          <a:prstGeom prst="rect">
            <a:avLst/>
          </a:prstGeom>
        </p:spPr>
      </p:pic>
    </p:spTree>
    <p:extLst>
      <p:ext uri="{BB962C8B-B14F-4D97-AF65-F5344CB8AC3E}">
        <p14:creationId xmlns:p14="http://schemas.microsoft.com/office/powerpoint/2010/main" val="2868350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ppt_x"/>
                                          </p:val>
                                        </p:tav>
                                        <p:tav tm="100000">
                                          <p:val>
                                            <p:strVal val="#ppt_x"/>
                                          </p:val>
                                        </p:tav>
                                      </p:tavLst>
                                    </p:anim>
                                    <p:anim calcmode="lin" valueType="num">
                                      <p:cBhvr additive="base">
                                        <p:cTn id="13"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1000"/>
                                        <p:tgtEl>
                                          <p:spTgt spid="20"/>
                                        </p:tgtEl>
                                      </p:cBhvr>
                                    </p:animEffect>
                                    <p:anim calcmode="lin" valueType="num">
                                      <p:cBhvr>
                                        <p:cTn id="19" dur="1000" fill="hold"/>
                                        <p:tgtEl>
                                          <p:spTgt spid="20"/>
                                        </p:tgtEl>
                                        <p:attrNameLst>
                                          <p:attrName>ppt_x</p:attrName>
                                        </p:attrNameLst>
                                      </p:cBhvr>
                                      <p:tavLst>
                                        <p:tav tm="0">
                                          <p:val>
                                            <p:strVal val="#ppt_x"/>
                                          </p:val>
                                        </p:tav>
                                        <p:tav tm="100000">
                                          <p:val>
                                            <p:strVal val="#ppt_x"/>
                                          </p:val>
                                        </p:tav>
                                      </p:tavLst>
                                    </p:anim>
                                    <p:anim calcmode="lin" valueType="num">
                                      <p:cBhvr>
                                        <p:cTn id="20"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down)">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 y="-234"/>
            <a:ext cx="12274379" cy="6848346"/>
          </a:xfrm>
          <a:prstGeom prst="rect">
            <a:avLst/>
          </a:prstGeom>
          <a:solidFill>
            <a:schemeClr val="bg1"/>
          </a:solidFill>
        </p:spPr>
      </p:pic>
      <p:sp>
        <p:nvSpPr>
          <p:cNvPr id="2" name="矩形 1"/>
          <p:cNvSpPr/>
          <p:nvPr/>
        </p:nvSpPr>
        <p:spPr>
          <a:xfrm>
            <a:off x="-58058" y="1"/>
            <a:ext cx="12308115" cy="11756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p:cNvSpPr txBox="1"/>
          <p:nvPr/>
        </p:nvSpPr>
        <p:spPr>
          <a:xfrm>
            <a:off x="1423199" y="465414"/>
            <a:ext cx="1645859" cy="400110"/>
          </a:xfrm>
          <a:prstGeom prst="rect">
            <a:avLst/>
          </a:prstGeom>
          <a:noFill/>
        </p:spPr>
        <p:txBody>
          <a:bodyPr wrap="square" rtlCol="0">
            <a:spAutoFit/>
          </a:bodyPr>
          <a:lstStyle/>
          <a:p>
            <a:pPr algn="l">
              <a:buClrTx/>
              <a:buSzTx/>
              <a:buFontTx/>
            </a:pPr>
            <a:r>
              <a:rPr lang="en-US" altLang="zh-CN" sz="2000" dirty="0">
                <a:solidFill>
                  <a:schemeClr val="bg1">
                    <a:lumMod val="75000"/>
                  </a:schemeClr>
                </a:solidFill>
                <a:latin typeface="微软雅黑" panose="020B0503020204020204" pitchFamily="34" charset="-122"/>
                <a:ea typeface="微软雅黑" panose="020B0503020204020204" pitchFamily="34" charset="-122"/>
              </a:rPr>
              <a:t>Noah</a:t>
            </a:r>
            <a:endParaRPr lang="zh-CN" altLang="en-US" sz="20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4674914" y="442648"/>
            <a:ext cx="2340191" cy="400110"/>
          </a:xfrm>
          <a:prstGeom prst="rect">
            <a:avLst/>
          </a:prstGeom>
          <a:noFill/>
        </p:spPr>
        <p:txBody>
          <a:bodyPr wrap="square" rtlCol="0">
            <a:spAutoFit/>
          </a:bodyPr>
          <a:lstStyle/>
          <a:p>
            <a:pPr algn="l">
              <a:buClrTx/>
              <a:buSzTx/>
              <a:buFontTx/>
            </a:pPr>
            <a:r>
              <a:rPr lang="en-US" altLang="zh-CN" sz="2000" dirty="0">
                <a:solidFill>
                  <a:schemeClr val="bg1">
                    <a:lumMod val="75000"/>
                  </a:schemeClr>
                </a:solidFill>
                <a:latin typeface="微软雅黑" panose="020B0503020204020204" pitchFamily="34" charset="-122"/>
                <a:ea typeface="微软雅黑" panose="020B0503020204020204" pitchFamily="34" charset="-122"/>
              </a:rPr>
              <a:t>GPN</a:t>
            </a:r>
            <a:endParaRPr lang="zh-CN" altLang="en-US" sz="20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7517087" y="364718"/>
            <a:ext cx="2889160" cy="461665"/>
          </a:xfrm>
          <a:prstGeom prst="rect">
            <a:avLst/>
          </a:prstGeom>
          <a:noFill/>
        </p:spPr>
        <p:txBody>
          <a:bodyPr wrap="squar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Model Overview</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9" name="等腰三角形 8"/>
          <p:cNvSpPr/>
          <p:nvPr/>
        </p:nvSpPr>
        <p:spPr>
          <a:xfrm rot="10800000">
            <a:off x="8652793" y="1206768"/>
            <a:ext cx="290416" cy="178103"/>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a:p>
        </p:txBody>
      </p:sp>
      <p:sp>
        <p:nvSpPr>
          <p:cNvPr id="93" name="矩形 92"/>
          <p:cNvSpPr/>
          <p:nvPr/>
        </p:nvSpPr>
        <p:spPr>
          <a:xfrm>
            <a:off x="0" y="1175385"/>
            <a:ext cx="12192000" cy="5683250"/>
          </a:xfrm>
          <a:prstGeom prst="rect">
            <a:avLst/>
          </a:prstGeom>
          <a:noFill/>
          <a:ln w="38100">
            <a:solidFill>
              <a:srgbClr val="0553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DFA3383B-4979-4D2D-A3A6-B127F8E1C459}"/>
              </a:ext>
            </a:extLst>
          </p:cNvPr>
          <p:cNvSpPr txBox="1"/>
          <p:nvPr/>
        </p:nvSpPr>
        <p:spPr>
          <a:xfrm>
            <a:off x="589945" y="1524659"/>
            <a:ext cx="3312368" cy="461665"/>
          </a:xfrm>
          <a:prstGeom prst="rect">
            <a:avLst/>
          </a:prstGeom>
          <a:noFill/>
        </p:spPr>
        <p:txBody>
          <a:bodyPr wrap="square" rtlCol="0">
            <a:spAutoFit/>
          </a:bodyPr>
          <a:lstStyle/>
          <a:p>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Learning module</a:t>
            </a:r>
            <a:endParaRPr lang="zh-CN" altLang="en-US" sz="2400" b="1"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3" name="图片 12">
            <a:extLst>
              <a:ext uri="{FF2B5EF4-FFF2-40B4-BE49-F238E27FC236}">
                <a16:creationId xmlns:a16="http://schemas.microsoft.com/office/drawing/2014/main" id="{7F76FEA4-0FDB-468F-A0E6-43F54BF2B83F}"/>
              </a:ext>
            </a:extLst>
          </p:cNvPr>
          <p:cNvPicPr>
            <a:picLocks noChangeAspect="1"/>
          </p:cNvPicPr>
          <p:nvPr/>
        </p:nvPicPr>
        <p:blipFill>
          <a:blip r:embed="rId4"/>
          <a:stretch>
            <a:fillRect/>
          </a:stretch>
        </p:blipFill>
        <p:spPr>
          <a:xfrm>
            <a:off x="2757421" y="3024360"/>
            <a:ext cx="6049366" cy="1048157"/>
          </a:xfrm>
          <a:prstGeom prst="rect">
            <a:avLst/>
          </a:prstGeom>
        </p:spPr>
      </p:pic>
      <p:sp>
        <p:nvSpPr>
          <p:cNvPr id="14" name="文本框 13">
            <a:extLst>
              <a:ext uri="{FF2B5EF4-FFF2-40B4-BE49-F238E27FC236}">
                <a16:creationId xmlns:a16="http://schemas.microsoft.com/office/drawing/2014/main" id="{FE27FE3B-D47D-4038-A481-4CD65DFC214E}"/>
              </a:ext>
            </a:extLst>
          </p:cNvPr>
          <p:cNvSpPr txBox="1"/>
          <p:nvPr/>
        </p:nvSpPr>
        <p:spPr>
          <a:xfrm>
            <a:off x="1055440" y="2246196"/>
            <a:ext cx="3024336" cy="461665"/>
          </a:xfrm>
          <a:prstGeom prst="rect">
            <a:avLst/>
          </a:prstGeom>
          <a:noFill/>
        </p:spPr>
        <p:txBody>
          <a:bodyPr wrap="square" rtlCol="0">
            <a:spAutoFit/>
          </a:bodyPr>
          <a:lstStyle/>
          <a:p>
            <a:r>
              <a:rPr lang="zh-CN" altLang="en-US" sz="2400" b="0" i="0" dirty="0">
                <a:solidFill>
                  <a:srgbClr val="333333"/>
                </a:solidFill>
                <a:effectLst/>
                <a:latin typeface="宋体" panose="02010600030101010101" pitchFamily="2" charset="-122"/>
                <a:ea typeface="宋体" panose="02010600030101010101" pitchFamily="2" charset="-122"/>
                <a:cs typeface="Times New Roman" panose="02020603050405020304" pitchFamily="18" charset="0"/>
              </a:rPr>
              <a:t>预测</a:t>
            </a:r>
            <a:r>
              <a:rPr lang="en-US" altLang="zh-CN" sz="2400" b="0" i="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beam size</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6" name="图片 15">
            <a:extLst>
              <a:ext uri="{FF2B5EF4-FFF2-40B4-BE49-F238E27FC236}">
                <a16:creationId xmlns:a16="http://schemas.microsoft.com/office/drawing/2014/main" id="{D65D2C0C-E001-4C81-807B-8732E568DC27}"/>
              </a:ext>
            </a:extLst>
          </p:cNvPr>
          <p:cNvPicPr>
            <a:picLocks noChangeAspect="1"/>
          </p:cNvPicPr>
          <p:nvPr/>
        </p:nvPicPr>
        <p:blipFill>
          <a:blip r:embed="rId5"/>
          <a:stretch>
            <a:fillRect/>
          </a:stretch>
        </p:blipFill>
        <p:spPr>
          <a:xfrm>
            <a:off x="1789998" y="4847335"/>
            <a:ext cx="7971211" cy="1196444"/>
          </a:xfrm>
          <a:prstGeom prst="rect">
            <a:avLst/>
          </a:prstGeom>
        </p:spPr>
      </p:pic>
      <p:sp>
        <p:nvSpPr>
          <p:cNvPr id="17" name="文本框 16">
            <a:extLst>
              <a:ext uri="{FF2B5EF4-FFF2-40B4-BE49-F238E27FC236}">
                <a16:creationId xmlns:a16="http://schemas.microsoft.com/office/drawing/2014/main" id="{F2FEA7F8-E645-432A-AD76-0DD4A461EC1D}"/>
              </a:ext>
            </a:extLst>
          </p:cNvPr>
          <p:cNvSpPr txBox="1"/>
          <p:nvPr/>
        </p:nvSpPr>
        <p:spPr>
          <a:xfrm>
            <a:off x="1201438" y="4243851"/>
            <a:ext cx="2520280"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预测</a:t>
            </a:r>
            <a:r>
              <a:rPr lang="en-US" altLang="zh-CN" sz="2400" dirty="0">
                <a:latin typeface="Times New Roman" panose="02020603050405020304" pitchFamily="18" charset="0"/>
                <a:cs typeface="Times New Roman" panose="02020603050405020304" pitchFamily="18" charset="0"/>
              </a:rPr>
              <a:t>h(p)</a:t>
            </a:r>
            <a:endParaRPr lang="zh-CN" alt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barn(inVertical)">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circle(in)">
                                      <p:cBhvr>
                                        <p:cTn id="23"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553A7"/>
        </a:solidFill>
        <a:effectLst/>
      </p:bgPr>
    </p:bg>
    <p:spTree>
      <p:nvGrpSpPr>
        <p:cNvPr id="1" name=""/>
        <p:cNvGrpSpPr/>
        <p:nvPr/>
      </p:nvGrpSpPr>
      <p:grpSpPr>
        <a:xfrm>
          <a:off x="0" y="0"/>
          <a:ext cx="0" cy="0"/>
          <a:chOff x="0" y="0"/>
          <a:chExt cx="0" cy="0"/>
        </a:xfrm>
      </p:grpSpPr>
      <p:grpSp>
        <p:nvGrpSpPr>
          <p:cNvPr id="17" name="组合 16"/>
          <p:cNvGrpSpPr/>
          <p:nvPr/>
        </p:nvGrpSpPr>
        <p:grpSpPr>
          <a:xfrm>
            <a:off x="3644265" y="1993265"/>
            <a:ext cx="6046470" cy="2870835"/>
            <a:chOff x="3646028" y="1988840"/>
            <a:chExt cx="4646295" cy="2824268"/>
          </a:xfrm>
        </p:grpSpPr>
        <p:sp>
          <p:nvSpPr>
            <p:cNvPr id="3" name="文本框 2"/>
            <p:cNvSpPr txBox="1"/>
            <p:nvPr/>
          </p:nvSpPr>
          <p:spPr>
            <a:xfrm>
              <a:off x="3646028" y="3238520"/>
              <a:ext cx="4646295" cy="755887"/>
            </a:xfrm>
            <a:prstGeom prst="rect">
              <a:avLst/>
            </a:prstGeom>
            <a:noFill/>
          </p:spPr>
          <p:txBody>
            <a:bodyPr wrap="square" rtlCol="0">
              <a:spAutoFit/>
            </a:bodyPr>
            <a:lstStyle/>
            <a:p>
              <a:r>
                <a:rPr lang="en-US" altLang="zh-CN" sz="4400" b="1">
                  <a:solidFill>
                    <a:schemeClr val="bg1"/>
                  </a:solidFill>
                  <a:latin typeface="微软雅黑" panose="020B0503020204020204" pitchFamily="34" charset="-122"/>
                  <a:ea typeface="微软雅黑" panose="020B0503020204020204" pitchFamily="34" charset="-122"/>
                </a:rPr>
                <a:t>03. experiment</a:t>
              </a:r>
            </a:p>
          </p:txBody>
        </p:sp>
        <p:cxnSp>
          <p:nvCxnSpPr>
            <p:cNvPr id="5" name="直接连接符 4"/>
            <p:cNvCxnSpPr/>
            <p:nvPr/>
          </p:nvCxnSpPr>
          <p:spPr>
            <a:xfrm>
              <a:off x="4366118" y="1988840"/>
              <a:ext cx="0" cy="2824268"/>
            </a:xfrm>
            <a:prstGeom prst="line">
              <a:avLst/>
            </a:prstGeom>
            <a:ln w="12700">
              <a:gradFill>
                <a:gsLst>
                  <a:gs pos="0">
                    <a:schemeClr val="bg1">
                      <a:alpha val="0"/>
                    </a:schemeClr>
                  </a:gs>
                  <a:gs pos="50000">
                    <a:schemeClr val="tx1"/>
                  </a:gs>
                  <a:gs pos="100000">
                    <a:schemeClr val="bg1">
                      <a:alpha val="0"/>
                    </a:schemeClr>
                  </a:gs>
                </a:gsLst>
                <a:lin ang="5400000" scaled="1"/>
              </a:gradFill>
            </a:ln>
            <a:effectLst>
              <a:outerShdw blurRad="50800" dist="254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959" y="-234"/>
            <a:ext cx="12274379" cy="6848346"/>
          </a:xfrm>
          <a:prstGeom prst="rect">
            <a:avLst/>
          </a:prstGeom>
          <a:solidFill>
            <a:schemeClr val="bg1"/>
          </a:solidFill>
        </p:spPr>
      </p:pic>
      <p:sp>
        <p:nvSpPr>
          <p:cNvPr id="2" name="矩形 1"/>
          <p:cNvSpPr/>
          <p:nvPr/>
        </p:nvSpPr>
        <p:spPr>
          <a:xfrm>
            <a:off x="-58058" y="1"/>
            <a:ext cx="12308115" cy="11756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 name="文本框 4"/>
          <p:cNvSpPr txBox="1"/>
          <p:nvPr/>
        </p:nvSpPr>
        <p:spPr>
          <a:xfrm>
            <a:off x="2927648" y="388439"/>
            <a:ext cx="2340191" cy="398780"/>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实验设置</a:t>
            </a:r>
          </a:p>
        </p:txBody>
      </p:sp>
      <p:sp>
        <p:nvSpPr>
          <p:cNvPr id="6" name="文本框 5"/>
          <p:cNvSpPr txBox="1"/>
          <p:nvPr/>
        </p:nvSpPr>
        <p:spPr>
          <a:xfrm>
            <a:off x="6291752" y="434977"/>
            <a:ext cx="2340191" cy="400110"/>
          </a:xfrm>
          <a:prstGeom prst="rect">
            <a:avLst/>
          </a:prstGeom>
          <a:noFill/>
        </p:spPr>
        <p:txBody>
          <a:bodyPr wrap="square" rtlCol="0">
            <a:spAutoFit/>
          </a:bodyPr>
          <a:lstStyle/>
          <a:p>
            <a:r>
              <a:rPr lang="zh-CN" altLang="en-US" sz="2000" dirty="0">
                <a:solidFill>
                  <a:schemeClr val="bg1">
                    <a:lumMod val="75000"/>
                  </a:schemeClr>
                </a:solidFill>
                <a:latin typeface="微软雅黑" panose="020B0503020204020204" pitchFamily="34" charset="-122"/>
                <a:ea typeface="微软雅黑" panose="020B0503020204020204" pitchFamily="34" charset="-122"/>
              </a:rPr>
              <a:t>实验结果与分析</a:t>
            </a:r>
          </a:p>
        </p:txBody>
      </p:sp>
      <p:sp>
        <p:nvSpPr>
          <p:cNvPr id="9" name="等腰三角形 8"/>
          <p:cNvSpPr/>
          <p:nvPr/>
        </p:nvSpPr>
        <p:spPr>
          <a:xfrm rot="10800000">
            <a:off x="3326544" y="1118820"/>
            <a:ext cx="290416" cy="178103"/>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a:p>
        </p:txBody>
      </p:sp>
      <p:sp>
        <p:nvSpPr>
          <p:cNvPr id="33" name="矩形 32"/>
          <p:cNvSpPr/>
          <p:nvPr/>
        </p:nvSpPr>
        <p:spPr>
          <a:xfrm>
            <a:off x="2044857" y="3724248"/>
            <a:ext cx="2589265" cy="341184"/>
          </a:xfrm>
          <a:prstGeom prst="rect">
            <a:avLst/>
          </a:prstGeom>
        </p:spPr>
        <p:txBody>
          <a:bodyPr wrap="square">
            <a:spAutoFit/>
          </a:bodyPr>
          <a:lstStyle/>
          <a:p>
            <a:pPr algn="ctr">
              <a:lnSpc>
                <a:spcPct val="150000"/>
              </a:lnSpc>
            </a:pPr>
            <a:endParaRPr lang="zh-CN" altLang="en-US" sz="1200" dirty="0">
              <a:solidFill>
                <a:schemeClr val="tx1">
                  <a:lumMod val="65000"/>
                  <a:lumOff val="35000"/>
                </a:schemeClr>
              </a:solidFill>
              <a:cs typeface="+mn-ea"/>
              <a:sym typeface="+mn-lt"/>
            </a:endParaRPr>
          </a:p>
        </p:txBody>
      </p:sp>
      <p:sp>
        <p:nvSpPr>
          <p:cNvPr id="34" name="矩形 33"/>
          <p:cNvSpPr/>
          <p:nvPr/>
        </p:nvSpPr>
        <p:spPr>
          <a:xfrm>
            <a:off x="3248202" y="2861064"/>
            <a:ext cx="184731" cy="338554"/>
          </a:xfrm>
          <a:prstGeom prst="rect">
            <a:avLst/>
          </a:prstGeom>
        </p:spPr>
        <p:txBody>
          <a:bodyPr wrap="none">
            <a:spAutoFit/>
          </a:bodyPr>
          <a:lstStyle/>
          <a:p>
            <a:pPr lvl="0" algn="ctr"/>
            <a:endParaRPr lang="zh-CN" altLang="en-US" sz="1600" b="1" dirty="0">
              <a:solidFill>
                <a:srgbClr val="354B5E"/>
              </a:solidFill>
              <a:cs typeface="+mn-ea"/>
              <a:sym typeface="+mn-lt"/>
            </a:endParaRPr>
          </a:p>
        </p:txBody>
      </p:sp>
      <p:sp>
        <p:nvSpPr>
          <p:cNvPr id="35" name="矩形 34"/>
          <p:cNvSpPr/>
          <p:nvPr/>
        </p:nvSpPr>
        <p:spPr>
          <a:xfrm>
            <a:off x="4871048" y="3597248"/>
            <a:ext cx="2159621" cy="320409"/>
          </a:xfrm>
          <a:prstGeom prst="rect">
            <a:avLst/>
          </a:prstGeom>
        </p:spPr>
        <p:txBody>
          <a:bodyPr wrap="square">
            <a:spAutoFit/>
          </a:bodyPr>
          <a:lstStyle/>
          <a:p>
            <a:pPr algn="ctr">
              <a:lnSpc>
                <a:spcPct val="150000"/>
              </a:lnSpc>
            </a:pPr>
            <a:endParaRPr lang="zh-CN" altLang="en-US" sz="1100" dirty="0">
              <a:solidFill>
                <a:schemeClr val="tx1">
                  <a:lumMod val="65000"/>
                  <a:lumOff val="35000"/>
                </a:schemeClr>
              </a:solidFill>
              <a:cs typeface="+mn-ea"/>
              <a:sym typeface="+mn-lt"/>
            </a:endParaRPr>
          </a:p>
        </p:txBody>
      </p:sp>
      <p:sp>
        <p:nvSpPr>
          <p:cNvPr id="36" name="矩形 35"/>
          <p:cNvSpPr/>
          <p:nvPr/>
        </p:nvSpPr>
        <p:spPr>
          <a:xfrm>
            <a:off x="5858492" y="2835664"/>
            <a:ext cx="184731" cy="338554"/>
          </a:xfrm>
          <a:prstGeom prst="rect">
            <a:avLst/>
          </a:prstGeom>
        </p:spPr>
        <p:txBody>
          <a:bodyPr wrap="none">
            <a:spAutoFit/>
          </a:bodyPr>
          <a:lstStyle/>
          <a:p>
            <a:pPr lvl="0" algn="ctr"/>
            <a:endParaRPr lang="zh-CN" altLang="en-US" sz="1600" b="1" dirty="0">
              <a:solidFill>
                <a:srgbClr val="354B5E"/>
              </a:solidFill>
              <a:cs typeface="+mn-ea"/>
              <a:sym typeface="+mn-lt"/>
            </a:endParaRPr>
          </a:p>
        </p:txBody>
      </p:sp>
      <p:sp>
        <p:nvSpPr>
          <p:cNvPr id="38" name="矩形 37"/>
          <p:cNvSpPr/>
          <p:nvPr/>
        </p:nvSpPr>
        <p:spPr>
          <a:xfrm>
            <a:off x="8309125" y="2817136"/>
            <a:ext cx="184731" cy="338554"/>
          </a:xfrm>
          <a:prstGeom prst="rect">
            <a:avLst/>
          </a:prstGeom>
        </p:spPr>
        <p:txBody>
          <a:bodyPr wrap="none">
            <a:spAutoFit/>
          </a:bodyPr>
          <a:lstStyle/>
          <a:p>
            <a:pPr lvl="0" algn="ctr"/>
            <a:endParaRPr lang="zh-CN" altLang="en-US" sz="1600" b="1" dirty="0">
              <a:solidFill>
                <a:srgbClr val="354B5E"/>
              </a:solidFill>
              <a:cs typeface="+mn-ea"/>
              <a:sym typeface="+mn-lt"/>
            </a:endParaRPr>
          </a:p>
        </p:txBody>
      </p:sp>
      <p:sp>
        <p:nvSpPr>
          <p:cNvPr id="42" name="矩形 41"/>
          <p:cNvSpPr/>
          <p:nvPr/>
        </p:nvSpPr>
        <p:spPr>
          <a:xfrm>
            <a:off x="7461848" y="3686148"/>
            <a:ext cx="2159621" cy="320409"/>
          </a:xfrm>
          <a:prstGeom prst="rect">
            <a:avLst/>
          </a:prstGeom>
        </p:spPr>
        <p:txBody>
          <a:bodyPr wrap="square">
            <a:spAutoFit/>
          </a:bodyPr>
          <a:lstStyle/>
          <a:p>
            <a:pPr algn="ctr">
              <a:lnSpc>
                <a:spcPct val="150000"/>
              </a:lnSpc>
            </a:pPr>
            <a:endParaRPr lang="zh-CN" altLang="en-US" sz="1100" dirty="0">
              <a:solidFill>
                <a:schemeClr val="tx1">
                  <a:lumMod val="65000"/>
                  <a:lumOff val="35000"/>
                </a:schemeClr>
              </a:solidFill>
              <a:cs typeface="+mn-ea"/>
              <a:sym typeface="+mn-lt"/>
            </a:endParaRPr>
          </a:p>
        </p:txBody>
      </p:sp>
      <p:grpSp>
        <p:nvGrpSpPr>
          <p:cNvPr id="11" name="组合 10"/>
          <p:cNvGrpSpPr/>
          <p:nvPr/>
        </p:nvGrpSpPr>
        <p:grpSpPr>
          <a:xfrm>
            <a:off x="904110" y="2132855"/>
            <a:ext cx="9532808" cy="3456385"/>
            <a:chOff x="265144" y="2266205"/>
            <a:chExt cx="9532808" cy="3456385"/>
          </a:xfrm>
        </p:grpSpPr>
        <p:sp>
          <p:nvSpPr>
            <p:cNvPr id="13" name="矩形 12"/>
            <p:cNvSpPr/>
            <p:nvPr/>
          </p:nvSpPr>
          <p:spPr>
            <a:xfrm>
              <a:off x="265144" y="2266206"/>
              <a:ext cx="2612801" cy="3456384"/>
            </a:xfrm>
            <a:prstGeom prst="rect">
              <a:avLst/>
            </a:prstGeom>
            <a:solidFill>
              <a:srgbClr val="0553A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矩形 28"/>
            <p:cNvSpPr/>
            <p:nvPr/>
          </p:nvSpPr>
          <p:spPr>
            <a:xfrm>
              <a:off x="3833197" y="2266205"/>
              <a:ext cx="2504752" cy="3456383"/>
            </a:xfrm>
            <a:prstGeom prst="rect">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7293200" y="2266205"/>
              <a:ext cx="2504752" cy="3456382"/>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p:cNvSpPr txBox="1"/>
          <p:nvPr/>
        </p:nvSpPr>
        <p:spPr>
          <a:xfrm>
            <a:off x="1108775" y="2437809"/>
            <a:ext cx="2340191" cy="2980624"/>
          </a:xfrm>
          <a:prstGeom prst="rect">
            <a:avLst/>
          </a:prstGeom>
          <a:noFill/>
        </p:spPr>
        <p:txBody>
          <a:bodyPr wrap="square" rtlCol="0">
            <a:spAutoFit/>
          </a:bodyPr>
          <a:lstStyle/>
          <a:p>
            <a:r>
              <a:rPr lang="zh-CN" altLang="en-US" sz="24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Dataset</a:t>
            </a:r>
            <a:r>
              <a:rPr lang="zh-CN" altLang="en-US" sz="2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p>
          <a:p>
            <a:endPar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AIDS</a:t>
            </a:r>
          </a:p>
          <a:p>
            <a:pPr>
              <a:lnSpc>
                <a:spcPct val="150000"/>
              </a:lnSpc>
            </a:pP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GREC</a:t>
            </a:r>
            <a:endPar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IMDB</a:t>
            </a:r>
          </a:p>
          <a:p>
            <a:pPr>
              <a:lnSpc>
                <a:spcPct val="150000"/>
              </a:lnSpc>
            </a:pP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Synthetic.</a:t>
            </a:r>
            <a:endPar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8" name="文本框 17"/>
          <p:cNvSpPr txBox="1"/>
          <p:nvPr/>
        </p:nvSpPr>
        <p:spPr>
          <a:xfrm>
            <a:off x="4616548" y="2425044"/>
            <a:ext cx="2340191" cy="2980624"/>
          </a:xfrm>
          <a:prstGeom prst="rect">
            <a:avLst/>
          </a:prstGeom>
          <a:noFill/>
        </p:spPr>
        <p:txBody>
          <a:bodyPr wrap="square" rtlCol="0">
            <a:spAutoFit/>
          </a:bodyPr>
          <a:lstStyle/>
          <a:p>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Metrics:</a:t>
            </a:r>
          </a:p>
          <a:p>
            <a:endPar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Accuracy.</a:t>
            </a:r>
          </a:p>
          <a:p>
            <a:pPr>
              <a:lnSpc>
                <a:spcPct val="150000"/>
              </a:lnSpc>
            </a:pP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Feasibility.</a:t>
            </a:r>
          </a:p>
          <a:p>
            <a:pPr>
              <a:lnSpc>
                <a:spcPct val="150000"/>
              </a:lnSpc>
            </a:pP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MAE,MSE</a:t>
            </a:r>
          </a:p>
          <a:p>
            <a:pPr>
              <a:lnSpc>
                <a:spcPct val="150000"/>
              </a:lnSpc>
            </a:pPr>
            <a:r>
              <a:rPr lang="el-GR"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ρ</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l-GR"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τ</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p@k</a:t>
            </a:r>
            <a:endPar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0" name="文本框 19"/>
          <p:cNvSpPr txBox="1"/>
          <p:nvPr/>
        </p:nvSpPr>
        <p:spPr>
          <a:xfrm>
            <a:off x="7911990" y="2510390"/>
            <a:ext cx="2340191" cy="2427716"/>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Baseline：</a:t>
            </a:r>
          </a:p>
          <a:p>
            <a:endParaRPr lang="zh-CN" altLang="en-US" sz="2400" dirty="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chemeClr val="bg1"/>
                </a:solidFill>
                <a:latin typeface="微软雅黑" panose="020B0503020204020204" pitchFamily="34" charset="-122"/>
                <a:ea typeface="微软雅黑" panose="020B0503020204020204" pitchFamily="34" charset="-122"/>
              </a:rPr>
              <a:t>Traditional</a:t>
            </a:r>
          </a:p>
          <a:p>
            <a:pPr>
              <a:lnSpc>
                <a:spcPct val="150000"/>
              </a:lnSpc>
            </a:pPr>
            <a:r>
              <a:rPr lang="en-US" altLang="zh-CN" sz="2400" dirty="0" err="1">
                <a:solidFill>
                  <a:schemeClr val="bg1"/>
                </a:solidFill>
                <a:latin typeface="微软雅黑" panose="020B0503020204020204" pitchFamily="34" charset="-122"/>
                <a:ea typeface="微软雅黑" panose="020B0503020204020204" pitchFamily="34" charset="-122"/>
              </a:rPr>
              <a:t>SimGNN</a:t>
            </a:r>
            <a:endParaRPr lang="en-US" altLang="zh-CN" sz="2400" dirty="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chemeClr val="bg1"/>
                </a:solidFill>
                <a:latin typeface="微软雅黑" panose="020B0503020204020204" pitchFamily="34" charset="-122"/>
                <a:ea typeface="微软雅黑" panose="020B0503020204020204" pitchFamily="34" charset="-122"/>
              </a:rPr>
              <a:t>GMN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1000"/>
                                        <p:tgtEl>
                                          <p:spTgt spid="18"/>
                                        </p:tgtEl>
                                      </p:cBhvr>
                                    </p:animEffect>
                                    <p:anim calcmode="lin" valueType="num">
                                      <p:cBhvr>
                                        <p:cTn id="18" dur="1000" fill="hold"/>
                                        <p:tgtEl>
                                          <p:spTgt spid="18"/>
                                        </p:tgtEl>
                                        <p:attrNameLst>
                                          <p:attrName>ppt_x</p:attrName>
                                        </p:attrNameLst>
                                      </p:cBhvr>
                                      <p:tavLst>
                                        <p:tav tm="0">
                                          <p:val>
                                            <p:strVal val="#ppt_x"/>
                                          </p:val>
                                        </p:tav>
                                        <p:tav tm="100000">
                                          <p:val>
                                            <p:strVal val="#ppt_x"/>
                                          </p:val>
                                        </p:tav>
                                      </p:tavLst>
                                    </p:anim>
                                    <p:anim calcmode="lin" valueType="num">
                                      <p:cBhvr>
                                        <p:cTn id="1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barn(inVertical)">
                                      <p:cBhvr>
                                        <p:cTn id="2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55" y="9654"/>
            <a:ext cx="12274379" cy="6848346"/>
          </a:xfrm>
          <a:prstGeom prst="rect">
            <a:avLst/>
          </a:prstGeom>
          <a:solidFill>
            <a:schemeClr val="bg1"/>
          </a:solidFill>
        </p:spPr>
      </p:pic>
      <p:sp>
        <p:nvSpPr>
          <p:cNvPr id="2" name="矩形 1"/>
          <p:cNvSpPr/>
          <p:nvPr/>
        </p:nvSpPr>
        <p:spPr>
          <a:xfrm>
            <a:off x="-58058" y="1"/>
            <a:ext cx="12308115" cy="11756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 name="文本框 4"/>
          <p:cNvSpPr txBox="1"/>
          <p:nvPr/>
        </p:nvSpPr>
        <p:spPr>
          <a:xfrm>
            <a:off x="2855640" y="385678"/>
            <a:ext cx="2340191" cy="460375"/>
          </a:xfrm>
          <a:prstGeom prst="rect">
            <a:avLst/>
          </a:prstGeom>
          <a:noFill/>
        </p:spPr>
        <p:txBody>
          <a:bodyPr wrap="square" rtlCol="0">
            <a:spAutoFit/>
          </a:bodyPr>
          <a:lstStyle/>
          <a:p>
            <a:r>
              <a:rPr lang="zh-CN" altLang="en-US" sz="2000">
                <a:solidFill>
                  <a:schemeClr val="bg1">
                    <a:lumMod val="75000"/>
                  </a:schemeClr>
                </a:solidFill>
                <a:latin typeface="微软雅黑" panose="020B0503020204020204" pitchFamily="34" charset="-122"/>
                <a:ea typeface="微软雅黑" panose="020B0503020204020204" pitchFamily="34" charset="-122"/>
              </a:rPr>
              <a:t>实验设置</a:t>
            </a:r>
          </a:p>
        </p:txBody>
      </p:sp>
      <p:sp>
        <p:nvSpPr>
          <p:cNvPr id="6" name="文本框 5"/>
          <p:cNvSpPr txBox="1"/>
          <p:nvPr/>
        </p:nvSpPr>
        <p:spPr>
          <a:xfrm>
            <a:off x="5850822" y="388782"/>
            <a:ext cx="2340191"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实验结果与分析</a:t>
            </a:r>
          </a:p>
        </p:txBody>
      </p:sp>
      <p:sp>
        <p:nvSpPr>
          <p:cNvPr id="9" name="等腰三角形 8"/>
          <p:cNvSpPr/>
          <p:nvPr/>
        </p:nvSpPr>
        <p:spPr>
          <a:xfrm rot="10800000">
            <a:off x="6528048" y="1175214"/>
            <a:ext cx="290416" cy="178103"/>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dirty="0"/>
          </a:p>
        </p:txBody>
      </p:sp>
      <p:sp>
        <p:nvSpPr>
          <p:cNvPr id="33" name="矩形 32"/>
          <p:cNvSpPr/>
          <p:nvPr/>
        </p:nvSpPr>
        <p:spPr>
          <a:xfrm>
            <a:off x="2044857" y="3724248"/>
            <a:ext cx="2589265" cy="341184"/>
          </a:xfrm>
          <a:prstGeom prst="rect">
            <a:avLst/>
          </a:prstGeom>
        </p:spPr>
        <p:txBody>
          <a:bodyPr wrap="square">
            <a:spAutoFit/>
          </a:bodyPr>
          <a:lstStyle/>
          <a:p>
            <a:pPr algn="ctr">
              <a:lnSpc>
                <a:spcPct val="150000"/>
              </a:lnSpc>
            </a:pPr>
            <a:endParaRPr lang="zh-CN" altLang="en-US" sz="1200" dirty="0">
              <a:solidFill>
                <a:schemeClr val="tx1">
                  <a:lumMod val="65000"/>
                  <a:lumOff val="35000"/>
                </a:schemeClr>
              </a:solidFill>
              <a:cs typeface="+mn-ea"/>
              <a:sym typeface="+mn-lt"/>
            </a:endParaRPr>
          </a:p>
        </p:txBody>
      </p:sp>
      <p:sp>
        <p:nvSpPr>
          <p:cNvPr id="34" name="矩形 33"/>
          <p:cNvSpPr/>
          <p:nvPr/>
        </p:nvSpPr>
        <p:spPr>
          <a:xfrm>
            <a:off x="3248202" y="2861064"/>
            <a:ext cx="184731" cy="338554"/>
          </a:xfrm>
          <a:prstGeom prst="rect">
            <a:avLst/>
          </a:prstGeom>
        </p:spPr>
        <p:txBody>
          <a:bodyPr wrap="none">
            <a:spAutoFit/>
          </a:bodyPr>
          <a:lstStyle/>
          <a:p>
            <a:pPr lvl="0" algn="ctr"/>
            <a:endParaRPr lang="zh-CN" altLang="en-US" sz="1600" b="1" dirty="0">
              <a:solidFill>
                <a:srgbClr val="354B5E"/>
              </a:solidFill>
              <a:cs typeface="+mn-ea"/>
              <a:sym typeface="+mn-lt"/>
            </a:endParaRPr>
          </a:p>
        </p:txBody>
      </p:sp>
      <p:sp>
        <p:nvSpPr>
          <p:cNvPr id="35" name="矩形 34"/>
          <p:cNvSpPr/>
          <p:nvPr/>
        </p:nvSpPr>
        <p:spPr>
          <a:xfrm>
            <a:off x="4871048" y="3597248"/>
            <a:ext cx="2159621" cy="320409"/>
          </a:xfrm>
          <a:prstGeom prst="rect">
            <a:avLst/>
          </a:prstGeom>
        </p:spPr>
        <p:txBody>
          <a:bodyPr wrap="square">
            <a:spAutoFit/>
          </a:bodyPr>
          <a:lstStyle/>
          <a:p>
            <a:pPr algn="ctr">
              <a:lnSpc>
                <a:spcPct val="150000"/>
              </a:lnSpc>
            </a:pPr>
            <a:endParaRPr lang="zh-CN" altLang="en-US" sz="1100" dirty="0">
              <a:solidFill>
                <a:schemeClr val="tx1">
                  <a:lumMod val="65000"/>
                  <a:lumOff val="35000"/>
                </a:schemeClr>
              </a:solidFill>
              <a:cs typeface="+mn-ea"/>
              <a:sym typeface="+mn-lt"/>
            </a:endParaRPr>
          </a:p>
        </p:txBody>
      </p:sp>
      <p:sp>
        <p:nvSpPr>
          <p:cNvPr id="36" name="矩形 35"/>
          <p:cNvSpPr/>
          <p:nvPr/>
        </p:nvSpPr>
        <p:spPr>
          <a:xfrm>
            <a:off x="5858492" y="2835664"/>
            <a:ext cx="184731" cy="338554"/>
          </a:xfrm>
          <a:prstGeom prst="rect">
            <a:avLst/>
          </a:prstGeom>
        </p:spPr>
        <p:txBody>
          <a:bodyPr wrap="none">
            <a:spAutoFit/>
          </a:bodyPr>
          <a:lstStyle/>
          <a:p>
            <a:pPr lvl="0" algn="ctr"/>
            <a:endParaRPr lang="zh-CN" altLang="en-US" sz="1600" b="1" dirty="0">
              <a:solidFill>
                <a:srgbClr val="354B5E"/>
              </a:solidFill>
              <a:cs typeface="+mn-ea"/>
              <a:sym typeface="+mn-lt"/>
            </a:endParaRPr>
          </a:p>
        </p:txBody>
      </p:sp>
      <p:sp>
        <p:nvSpPr>
          <p:cNvPr id="38" name="矩形 37"/>
          <p:cNvSpPr/>
          <p:nvPr/>
        </p:nvSpPr>
        <p:spPr>
          <a:xfrm>
            <a:off x="8309125" y="2817136"/>
            <a:ext cx="184731" cy="338554"/>
          </a:xfrm>
          <a:prstGeom prst="rect">
            <a:avLst/>
          </a:prstGeom>
        </p:spPr>
        <p:txBody>
          <a:bodyPr wrap="none">
            <a:spAutoFit/>
          </a:bodyPr>
          <a:lstStyle/>
          <a:p>
            <a:pPr lvl="0" algn="ctr"/>
            <a:endParaRPr lang="zh-CN" altLang="en-US" sz="1600" b="1" dirty="0">
              <a:solidFill>
                <a:srgbClr val="354B5E"/>
              </a:solidFill>
              <a:cs typeface="+mn-ea"/>
              <a:sym typeface="+mn-lt"/>
            </a:endParaRPr>
          </a:p>
        </p:txBody>
      </p:sp>
      <p:sp>
        <p:nvSpPr>
          <p:cNvPr id="42" name="矩形 41"/>
          <p:cNvSpPr/>
          <p:nvPr/>
        </p:nvSpPr>
        <p:spPr>
          <a:xfrm>
            <a:off x="7461848" y="3686148"/>
            <a:ext cx="2159621" cy="320409"/>
          </a:xfrm>
          <a:prstGeom prst="rect">
            <a:avLst/>
          </a:prstGeom>
        </p:spPr>
        <p:txBody>
          <a:bodyPr wrap="square">
            <a:spAutoFit/>
          </a:bodyPr>
          <a:lstStyle/>
          <a:p>
            <a:pPr algn="ctr">
              <a:lnSpc>
                <a:spcPct val="150000"/>
              </a:lnSpc>
            </a:pPr>
            <a:endParaRPr lang="zh-CN" altLang="en-US" sz="1100" dirty="0">
              <a:solidFill>
                <a:schemeClr val="tx1">
                  <a:lumMod val="65000"/>
                  <a:lumOff val="35000"/>
                </a:schemeClr>
              </a:solidFill>
              <a:cs typeface="+mn-ea"/>
              <a:sym typeface="+mn-lt"/>
            </a:endParaRPr>
          </a:p>
        </p:txBody>
      </p:sp>
      <p:pic>
        <p:nvPicPr>
          <p:cNvPr id="10" name="图片 9">
            <a:extLst>
              <a:ext uri="{FF2B5EF4-FFF2-40B4-BE49-F238E27FC236}">
                <a16:creationId xmlns:a16="http://schemas.microsoft.com/office/drawing/2014/main" id="{2B05E26E-397F-47CE-8879-6C0DC8289D36}"/>
              </a:ext>
            </a:extLst>
          </p:cNvPr>
          <p:cNvPicPr>
            <a:picLocks noChangeAspect="1"/>
          </p:cNvPicPr>
          <p:nvPr/>
        </p:nvPicPr>
        <p:blipFill rotWithShape="1">
          <a:blip r:embed="rId4"/>
          <a:srcRect l="-143" t="3566" r="143"/>
          <a:stretch/>
        </p:blipFill>
        <p:spPr>
          <a:xfrm>
            <a:off x="25085" y="2111560"/>
            <a:ext cx="12290606" cy="3980100"/>
          </a:xfrm>
          <a:prstGeom prst="rect">
            <a:avLst/>
          </a:prstGeom>
        </p:spPr>
      </p:pic>
      <p:sp>
        <p:nvSpPr>
          <p:cNvPr id="11" name="文本框 10">
            <a:extLst>
              <a:ext uri="{FF2B5EF4-FFF2-40B4-BE49-F238E27FC236}">
                <a16:creationId xmlns:a16="http://schemas.microsoft.com/office/drawing/2014/main" id="{0BCCF4DC-64CB-48BF-8878-048F5D8A1137}"/>
              </a:ext>
            </a:extLst>
          </p:cNvPr>
          <p:cNvSpPr txBox="1"/>
          <p:nvPr/>
        </p:nvSpPr>
        <p:spPr>
          <a:xfrm>
            <a:off x="191344" y="1412776"/>
            <a:ext cx="3241589" cy="461665"/>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Prediction ability</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959" y="-234"/>
            <a:ext cx="12274379" cy="6848346"/>
          </a:xfrm>
          <a:prstGeom prst="rect">
            <a:avLst/>
          </a:prstGeom>
          <a:solidFill>
            <a:schemeClr val="bg1"/>
          </a:solidFill>
        </p:spPr>
      </p:pic>
      <p:sp>
        <p:nvSpPr>
          <p:cNvPr id="2" name="矩形 1"/>
          <p:cNvSpPr/>
          <p:nvPr/>
        </p:nvSpPr>
        <p:spPr>
          <a:xfrm>
            <a:off x="-58058" y="1"/>
            <a:ext cx="12308115" cy="11756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 name="文本框 4"/>
          <p:cNvSpPr txBox="1"/>
          <p:nvPr/>
        </p:nvSpPr>
        <p:spPr>
          <a:xfrm>
            <a:off x="2973490" y="420253"/>
            <a:ext cx="2340191" cy="460375"/>
          </a:xfrm>
          <a:prstGeom prst="rect">
            <a:avLst/>
          </a:prstGeom>
          <a:noFill/>
        </p:spPr>
        <p:txBody>
          <a:bodyPr wrap="square" rtlCol="0">
            <a:spAutoFit/>
          </a:bodyPr>
          <a:lstStyle/>
          <a:p>
            <a:r>
              <a:rPr lang="zh-CN" altLang="en-US" sz="2000" dirty="0">
                <a:solidFill>
                  <a:schemeClr val="bg1">
                    <a:lumMod val="75000"/>
                  </a:schemeClr>
                </a:solidFill>
                <a:latin typeface="微软雅黑" panose="020B0503020204020204" pitchFamily="34" charset="-122"/>
                <a:ea typeface="微软雅黑" panose="020B0503020204020204" pitchFamily="34" charset="-122"/>
              </a:rPr>
              <a:t>实验设置</a:t>
            </a:r>
          </a:p>
        </p:txBody>
      </p:sp>
      <p:sp>
        <p:nvSpPr>
          <p:cNvPr id="6" name="文本框 5"/>
          <p:cNvSpPr txBox="1"/>
          <p:nvPr/>
        </p:nvSpPr>
        <p:spPr>
          <a:xfrm>
            <a:off x="6456040" y="374648"/>
            <a:ext cx="2340191"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实验结果与分析</a:t>
            </a:r>
          </a:p>
        </p:txBody>
      </p:sp>
      <p:sp>
        <p:nvSpPr>
          <p:cNvPr id="9" name="等腰三角形 8"/>
          <p:cNvSpPr/>
          <p:nvPr/>
        </p:nvSpPr>
        <p:spPr>
          <a:xfrm rot="10800000">
            <a:off x="7420283" y="1159329"/>
            <a:ext cx="290416" cy="178103"/>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a:p>
        </p:txBody>
      </p:sp>
      <p:sp>
        <p:nvSpPr>
          <p:cNvPr id="33" name="矩形 32"/>
          <p:cNvSpPr/>
          <p:nvPr/>
        </p:nvSpPr>
        <p:spPr>
          <a:xfrm>
            <a:off x="2044857" y="3724248"/>
            <a:ext cx="2589265" cy="341184"/>
          </a:xfrm>
          <a:prstGeom prst="rect">
            <a:avLst/>
          </a:prstGeom>
        </p:spPr>
        <p:txBody>
          <a:bodyPr wrap="square">
            <a:spAutoFit/>
          </a:bodyPr>
          <a:lstStyle/>
          <a:p>
            <a:pPr algn="ctr">
              <a:lnSpc>
                <a:spcPct val="150000"/>
              </a:lnSpc>
            </a:pPr>
            <a:endParaRPr lang="zh-CN" altLang="en-US" sz="1200" dirty="0">
              <a:solidFill>
                <a:schemeClr val="tx1">
                  <a:lumMod val="65000"/>
                  <a:lumOff val="35000"/>
                </a:schemeClr>
              </a:solidFill>
              <a:cs typeface="+mn-ea"/>
              <a:sym typeface="+mn-lt"/>
            </a:endParaRPr>
          </a:p>
        </p:txBody>
      </p:sp>
      <p:sp>
        <p:nvSpPr>
          <p:cNvPr id="34" name="矩形 33"/>
          <p:cNvSpPr/>
          <p:nvPr/>
        </p:nvSpPr>
        <p:spPr>
          <a:xfrm>
            <a:off x="3248202" y="2861064"/>
            <a:ext cx="184731" cy="338554"/>
          </a:xfrm>
          <a:prstGeom prst="rect">
            <a:avLst/>
          </a:prstGeom>
        </p:spPr>
        <p:txBody>
          <a:bodyPr wrap="none">
            <a:spAutoFit/>
          </a:bodyPr>
          <a:lstStyle/>
          <a:p>
            <a:pPr lvl="0" algn="ctr"/>
            <a:endParaRPr lang="zh-CN" altLang="en-US" sz="1600" b="1" dirty="0">
              <a:solidFill>
                <a:srgbClr val="354B5E"/>
              </a:solidFill>
              <a:cs typeface="+mn-ea"/>
              <a:sym typeface="+mn-lt"/>
            </a:endParaRPr>
          </a:p>
        </p:txBody>
      </p:sp>
      <p:sp>
        <p:nvSpPr>
          <p:cNvPr id="35" name="矩形 34"/>
          <p:cNvSpPr/>
          <p:nvPr/>
        </p:nvSpPr>
        <p:spPr>
          <a:xfrm>
            <a:off x="4871048" y="3597248"/>
            <a:ext cx="2159621" cy="320409"/>
          </a:xfrm>
          <a:prstGeom prst="rect">
            <a:avLst/>
          </a:prstGeom>
        </p:spPr>
        <p:txBody>
          <a:bodyPr wrap="square">
            <a:spAutoFit/>
          </a:bodyPr>
          <a:lstStyle/>
          <a:p>
            <a:pPr algn="ctr">
              <a:lnSpc>
                <a:spcPct val="150000"/>
              </a:lnSpc>
            </a:pPr>
            <a:endParaRPr lang="zh-CN" altLang="en-US" sz="1100" dirty="0">
              <a:solidFill>
                <a:schemeClr val="tx1">
                  <a:lumMod val="65000"/>
                  <a:lumOff val="35000"/>
                </a:schemeClr>
              </a:solidFill>
              <a:cs typeface="+mn-ea"/>
              <a:sym typeface="+mn-lt"/>
            </a:endParaRPr>
          </a:p>
        </p:txBody>
      </p:sp>
      <p:sp>
        <p:nvSpPr>
          <p:cNvPr id="36" name="矩形 35"/>
          <p:cNvSpPr/>
          <p:nvPr/>
        </p:nvSpPr>
        <p:spPr>
          <a:xfrm>
            <a:off x="5858492" y="2835664"/>
            <a:ext cx="184731" cy="338554"/>
          </a:xfrm>
          <a:prstGeom prst="rect">
            <a:avLst/>
          </a:prstGeom>
        </p:spPr>
        <p:txBody>
          <a:bodyPr wrap="none">
            <a:spAutoFit/>
          </a:bodyPr>
          <a:lstStyle/>
          <a:p>
            <a:pPr lvl="0" algn="ctr"/>
            <a:endParaRPr lang="zh-CN" altLang="en-US" sz="1600" b="1" dirty="0">
              <a:solidFill>
                <a:srgbClr val="354B5E"/>
              </a:solidFill>
              <a:cs typeface="+mn-ea"/>
              <a:sym typeface="+mn-lt"/>
            </a:endParaRPr>
          </a:p>
        </p:txBody>
      </p:sp>
      <p:sp>
        <p:nvSpPr>
          <p:cNvPr id="38" name="矩形 37"/>
          <p:cNvSpPr/>
          <p:nvPr/>
        </p:nvSpPr>
        <p:spPr>
          <a:xfrm>
            <a:off x="8309125" y="2817136"/>
            <a:ext cx="184731" cy="338554"/>
          </a:xfrm>
          <a:prstGeom prst="rect">
            <a:avLst/>
          </a:prstGeom>
        </p:spPr>
        <p:txBody>
          <a:bodyPr wrap="none">
            <a:spAutoFit/>
          </a:bodyPr>
          <a:lstStyle/>
          <a:p>
            <a:pPr lvl="0" algn="ctr"/>
            <a:endParaRPr lang="zh-CN" altLang="en-US" sz="1600" b="1" dirty="0">
              <a:solidFill>
                <a:srgbClr val="354B5E"/>
              </a:solidFill>
              <a:cs typeface="+mn-ea"/>
              <a:sym typeface="+mn-lt"/>
            </a:endParaRPr>
          </a:p>
        </p:txBody>
      </p:sp>
      <p:sp>
        <p:nvSpPr>
          <p:cNvPr id="42" name="矩形 41"/>
          <p:cNvSpPr/>
          <p:nvPr/>
        </p:nvSpPr>
        <p:spPr>
          <a:xfrm>
            <a:off x="7461848" y="3686148"/>
            <a:ext cx="2159621" cy="320409"/>
          </a:xfrm>
          <a:prstGeom prst="rect">
            <a:avLst/>
          </a:prstGeom>
        </p:spPr>
        <p:txBody>
          <a:bodyPr wrap="square">
            <a:spAutoFit/>
          </a:bodyPr>
          <a:lstStyle/>
          <a:p>
            <a:pPr algn="ctr">
              <a:lnSpc>
                <a:spcPct val="150000"/>
              </a:lnSpc>
            </a:pPr>
            <a:endParaRPr lang="zh-CN" altLang="en-US" sz="1100" dirty="0">
              <a:solidFill>
                <a:schemeClr val="tx1">
                  <a:lumMod val="65000"/>
                  <a:lumOff val="35000"/>
                </a:schemeClr>
              </a:solidFill>
              <a:cs typeface="+mn-ea"/>
              <a:sym typeface="+mn-lt"/>
            </a:endParaRPr>
          </a:p>
        </p:txBody>
      </p:sp>
      <p:pic>
        <p:nvPicPr>
          <p:cNvPr id="8" name="图片 7">
            <a:extLst>
              <a:ext uri="{FF2B5EF4-FFF2-40B4-BE49-F238E27FC236}">
                <a16:creationId xmlns:a16="http://schemas.microsoft.com/office/drawing/2014/main" id="{DB078C73-0B5F-4B4E-80D6-176DBC1DC522}"/>
              </a:ext>
            </a:extLst>
          </p:cNvPr>
          <p:cNvPicPr>
            <a:picLocks noChangeAspect="1"/>
          </p:cNvPicPr>
          <p:nvPr/>
        </p:nvPicPr>
        <p:blipFill>
          <a:blip r:embed="rId4"/>
          <a:stretch>
            <a:fillRect/>
          </a:stretch>
        </p:blipFill>
        <p:spPr>
          <a:xfrm>
            <a:off x="982089" y="3377722"/>
            <a:ext cx="10227821" cy="1967542"/>
          </a:xfrm>
          <a:prstGeom prst="rect">
            <a:avLst/>
          </a:prstGeom>
        </p:spPr>
      </p:pic>
      <p:sp>
        <p:nvSpPr>
          <p:cNvPr id="11" name="文本框 10">
            <a:extLst>
              <a:ext uri="{FF2B5EF4-FFF2-40B4-BE49-F238E27FC236}">
                <a16:creationId xmlns:a16="http://schemas.microsoft.com/office/drawing/2014/main" id="{F08ED832-1511-4B22-9A2A-BC7FE5256E3A}"/>
              </a:ext>
            </a:extLst>
          </p:cNvPr>
          <p:cNvSpPr txBox="1"/>
          <p:nvPr/>
        </p:nvSpPr>
        <p:spPr>
          <a:xfrm>
            <a:off x="551384" y="1690840"/>
            <a:ext cx="2881549" cy="461665"/>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Learning ability</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92739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959" y="-234"/>
            <a:ext cx="12274379" cy="6848346"/>
          </a:xfrm>
          <a:prstGeom prst="rect">
            <a:avLst/>
          </a:prstGeom>
          <a:solidFill>
            <a:schemeClr val="bg1"/>
          </a:solidFill>
        </p:spPr>
      </p:pic>
      <p:sp>
        <p:nvSpPr>
          <p:cNvPr id="2" name="矩形 1"/>
          <p:cNvSpPr/>
          <p:nvPr/>
        </p:nvSpPr>
        <p:spPr>
          <a:xfrm>
            <a:off x="-58058" y="1"/>
            <a:ext cx="12308115" cy="11756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 name="文本框 4"/>
          <p:cNvSpPr txBox="1"/>
          <p:nvPr/>
        </p:nvSpPr>
        <p:spPr>
          <a:xfrm>
            <a:off x="2909680" y="405404"/>
            <a:ext cx="2340191" cy="460375"/>
          </a:xfrm>
          <a:prstGeom prst="rect">
            <a:avLst/>
          </a:prstGeom>
          <a:noFill/>
        </p:spPr>
        <p:txBody>
          <a:bodyPr wrap="square" rtlCol="0">
            <a:spAutoFit/>
          </a:bodyPr>
          <a:lstStyle/>
          <a:p>
            <a:r>
              <a:rPr lang="zh-CN" altLang="en-US" sz="2000">
                <a:solidFill>
                  <a:schemeClr val="bg1">
                    <a:lumMod val="75000"/>
                  </a:schemeClr>
                </a:solidFill>
                <a:latin typeface="微软雅黑" panose="020B0503020204020204" pitchFamily="34" charset="-122"/>
                <a:ea typeface="微软雅黑" panose="020B0503020204020204" pitchFamily="34" charset="-122"/>
              </a:rPr>
              <a:t>实验设置</a:t>
            </a:r>
          </a:p>
        </p:txBody>
      </p:sp>
      <p:sp>
        <p:nvSpPr>
          <p:cNvPr id="6" name="文本框 5"/>
          <p:cNvSpPr txBox="1"/>
          <p:nvPr/>
        </p:nvSpPr>
        <p:spPr>
          <a:xfrm>
            <a:off x="6855840" y="369551"/>
            <a:ext cx="2340191"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实验结果与分析</a:t>
            </a:r>
          </a:p>
        </p:txBody>
      </p:sp>
      <p:sp>
        <p:nvSpPr>
          <p:cNvPr id="9" name="等腰三角形 8"/>
          <p:cNvSpPr/>
          <p:nvPr/>
        </p:nvSpPr>
        <p:spPr>
          <a:xfrm rot="10800000">
            <a:off x="7574656" y="1127455"/>
            <a:ext cx="451279" cy="201562"/>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dirty="0"/>
          </a:p>
        </p:txBody>
      </p:sp>
      <p:sp>
        <p:nvSpPr>
          <p:cNvPr id="33" name="矩形 32"/>
          <p:cNvSpPr/>
          <p:nvPr/>
        </p:nvSpPr>
        <p:spPr>
          <a:xfrm>
            <a:off x="2044857" y="3724248"/>
            <a:ext cx="2589265" cy="341184"/>
          </a:xfrm>
          <a:prstGeom prst="rect">
            <a:avLst/>
          </a:prstGeom>
        </p:spPr>
        <p:txBody>
          <a:bodyPr wrap="square">
            <a:spAutoFit/>
          </a:bodyPr>
          <a:lstStyle/>
          <a:p>
            <a:pPr algn="ctr">
              <a:lnSpc>
                <a:spcPct val="150000"/>
              </a:lnSpc>
            </a:pPr>
            <a:endParaRPr lang="zh-CN" altLang="en-US" sz="1200" dirty="0">
              <a:solidFill>
                <a:schemeClr val="tx1">
                  <a:lumMod val="65000"/>
                  <a:lumOff val="35000"/>
                </a:schemeClr>
              </a:solidFill>
              <a:cs typeface="+mn-ea"/>
              <a:sym typeface="+mn-lt"/>
            </a:endParaRPr>
          </a:p>
        </p:txBody>
      </p:sp>
      <p:sp>
        <p:nvSpPr>
          <p:cNvPr id="34" name="矩形 33"/>
          <p:cNvSpPr/>
          <p:nvPr/>
        </p:nvSpPr>
        <p:spPr>
          <a:xfrm>
            <a:off x="3248202" y="2861064"/>
            <a:ext cx="184731" cy="338554"/>
          </a:xfrm>
          <a:prstGeom prst="rect">
            <a:avLst/>
          </a:prstGeom>
        </p:spPr>
        <p:txBody>
          <a:bodyPr wrap="none">
            <a:spAutoFit/>
          </a:bodyPr>
          <a:lstStyle/>
          <a:p>
            <a:pPr lvl="0" algn="ctr"/>
            <a:endParaRPr lang="zh-CN" altLang="en-US" sz="1600" b="1" dirty="0">
              <a:solidFill>
                <a:srgbClr val="354B5E"/>
              </a:solidFill>
              <a:cs typeface="+mn-ea"/>
              <a:sym typeface="+mn-lt"/>
            </a:endParaRPr>
          </a:p>
        </p:txBody>
      </p:sp>
      <p:sp>
        <p:nvSpPr>
          <p:cNvPr id="35" name="矩形 34"/>
          <p:cNvSpPr/>
          <p:nvPr/>
        </p:nvSpPr>
        <p:spPr>
          <a:xfrm>
            <a:off x="4871048" y="3597248"/>
            <a:ext cx="2159621" cy="320409"/>
          </a:xfrm>
          <a:prstGeom prst="rect">
            <a:avLst/>
          </a:prstGeom>
        </p:spPr>
        <p:txBody>
          <a:bodyPr wrap="square">
            <a:spAutoFit/>
          </a:bodyPr>
          <a:lstStyle/>
          <a:p>
            <a:pPr algn="ctr">
              <a:lnSpc>
                <a:spcPct val="150000"/>
              </a:lnSpc>
            </a:pPr>
            <a:endParaRPr lang="zh-CN" altLang="en-US" sz="1100" dirty="0">
              <a:solidFill>
                <a:schemeClr val="tx1">
                  <a:lumMod val="65000"/>
                  <a:lumOff val="35000"/>
                </a:schemeClr>
              </a:solidFill>
              <a:cs typeface="+mn-ea"/>
              <a:sym typeface="+mn-lt"/>
            </a:endParaRPr>
          </a:p>
        </p:txBody>
      </p:sp>
      <p:sp>
        <p:nvSpPr>
          <p:cNvPr id="36" name="矩形 35"/>
          <p:cNvSpPr/>
          <p:nvPr/>
        </p:nvSpPr>
        <p:spPr>
          <a:xfrm>
            <a:off x="5858492" y="2835664"/>
            <a:ext cx="184731" cy="338554"/>
          </a:xfrm>
          <a:prstGeom prst="rect">
            <a:avLst/>
          </a:prstGeom>
        </p:spPr>
        <p:txBody>
          <a:bodyPr wrap="none">
            <a:spAutoFit/>
          </a:bodyPr>
          <a:lstStyle/>
          <a:p>
            <a:pPr lvl="0" algn="ctr"/>
            <a:endParaRPr lang="zh-CN" altLang="en-US" sz="1600" b="1" dirty="0">
              <a:solidFill>
                <a:srgbClr val="354B5E"/>
              </a:solidFill>
              <a:cs typeface="+mn-ea"/>
              <a:sym typeface="+mn-lt"/>
            </a:endParaRPr>
          </a:p>
        </p:txBody>
      </p:sp>
      <p:sp>
        <p:nvSpPr>
          <p:cNvPr id="38" name="矩形 37"/>
          <p:cNvSpPr/>
          <p:nvPr/>
        </p:nvSpPr>
        <p:spPr>
          <a:xfrm>
            <a:off x="8309125" y="2817136"/>
            <a:ext cx="184731" cy="338554"/>
          </a:xfrm>
          <a:prstGeom prst="rect">
            <a:avLst/>
          </a:prstGeom>
        </p:spPr>
        <p:txBody>
          <a:bodyPr wrap="none">
            <a:spAutoFit/>
          </a:bodyPr>
          <a:lstStyle/>
          <a:p>
            <a:pPr lvl="0" algn="ctr"/>
            <a:endParaRPr lang="zh-CN" altLang="en-US" sz="1600" b="1" dirty="0">
              <a:solidFill>
                <a:srgbClr val="354B5E"/>
              </a:solidFill>
              <a:cs typeface="+mn-ea"/>
              <a:sym typeface="+mn-lt"/>
            </a:endParaRPr>
          </a:p>
        </p:txBody>
      </p:sp>
      <p:sp>
        <p:nvSpPr>
          <p:cNvPr id="42" name="矩形 41"/>
          <p:cNvSpPr/>
          <p:nvPr/>
        </p:nvSpPr>
        <p:spPr>
          <a:xfrm>
            <a:off x="7461848" y="3686148"/>
            <a:ext cx="2159621" cy="320409"/>
          </a:xfrm>
          <a:prstGeom prst="rect">
            <a:avLst/>
          </a:prstGeom>
        </p:spPr>
        <p:txBody>
          <a:bodyPr wrap="square">
            <a:spAutoFit/>
          </a:bodyPr>
          <a:lstStyle/>
          <a:p>
            <a:pPr algn="ctr">
              <a:lnSpc>
                <a:spcPct val="150000"/>
              </a:lnSpc>
            </a:pPr>
            <a:endParaRPr lang="zh-CN" altLang="en-US" sz="1100" dirty="0">
              <a:solidFill>
                <a:schemeClr val="tx1">
                  <a:lumMod val="65000"/>
                  <a:lumOff val="35000"/>
                </a:schemeClr>
              </a:solidFill>
              <a:cs typeface="+mn-ea"/>
              <a:sym typeface="+mn-lt"/>
            </a:endParaRPr>
          </a:p>
        </p:txBody>
      </p:sp>
      <p:sp>
        <p:nvSpPr>
          <p:cNvPr id="11" name="文本框 10">
            <a:extLst>
              <a:ext uri="{FF2B5EF4-FFF2-40B4-BE49-F238E27FC236}">
                <a16:creationId xmlns:a16="http://schemas.microsoft.com/office/drawing/2014/main" id="{F08ED832-1511-4B22-9A2A-BC7FE5256E3A}"/>
              </a:ext>
            </a:extLst>
          </p:cNvPr>
          <p:cNvSpPr txBox="1"/>
          <p:nvPr/>
        </p:nvSpPr>
        <p:spPr>
          <a:xfrm>
            <a:off x="551384" y="1690840"/>
            <a:ext cx="3528392" cy="461665"/>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generalization ability</a:t>
            </a:r>
            <a:endParaRPr lang="zh-CN" altLang="en-US" sz="2400" dirty="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6A07412A-C641-4B73-88E5-4BF74C0054FA}"/>
              </a:ext>
            </a:extLst>
          </p:cNvPr>
          <p:cNvPicPr>
            <a:picLocks noChangeAspect="1"/>
          </p:cNvPicPr>
          <p:nvPr/>
        </p:nvPicPr>
        <p:blipFill>
          <a:blip r:embed="rId4"/>
          <a:stretch>
            <a:fillRect/>
          </a:stretch>
        </p:blipFill>
        <p:spPr>
          <a:xfrm>
            <a:off x="1957954" y="2728113"/>
            <a:ext cx="8759666" cy="1992270"/>
          </a:xfrm>
          <a:prstGeom prst="rect">
            <a:avLst/>
          </a:prstGeom>
        </p:spPr>
      </p:pic>
      <p:pic>
        <p:nvPicPr>
          <p:cNvPr id="13" name="图片 12">
            <a:extLst>
              <a:ext uri="{FF2B5EF4-FFF2-40B4-BE49-F238E27FC236}">
                <a16:creationId xmlns:a16="http://schemas.microsoft.com/office/drawing/2014/main" id="{760CAB92-432C-4AF3-9C58-79B57113ADAF}"/>
              </a:ext>
            </a:extLst>
          </p:cNvPr>
          <p:cNvPicPr>
            <a:picLocks noChangeAspect="1"/>
          </p:cNvPicPr>
          <p:nvPr/>
        </p:nvPicPr>
        <p:blipFill>
          <a:blip r:embed="rId5"/>
          <a:stretch>
            <a:fillRect/>
          </a:stretch>
        </p:blipFill>
        <p:spPr>
          <a:xfrm>
            <a:off x="3563797" y="5347712"/>
            <a:ext cx="4589389" cy="1135640"/>
          </a:xfrm>
          <a:prstGeom prst="rect">
            <a:avLst/>
          </a:prstGeom>
        </p:spPr>
      </p:pic>
    </p:spTree>
    <p:extLst>
      <p:ext uri="{BB962C8B-B14F-4D97-AF65-F5344CB8AC3E}">
        <p14:creationId xmlns:p14="http://schemas.microsoft.com/office/powerpoint/2010/main" val="2368410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104" y="-234"/>
            <a:ext cx="12274379" cy="6848346"/>
          </a:xfrm>
          <a:prstGeom prst="rect">
            <a:avLst/>
          </a:prstGeom>
          <a:solidFill>
            <a:schemeClr val="bg1"/>
          </a:solidFill>
        </p:spPr>
      </p:pic>
      <p:sp>
        <p:nvSpPr>
          <p:cNvPr id="3" name="矩形 2"/>
          <p:cNvSpPr/>
          <p:nvPr/>
        </p:nvSpPr>
        <p:spPr>
          <a:xfrm>
            <a:off x="-219216" y="-71754"/>
            <a:ext cx="12733161" cy="1511300"/>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319906" y="299608"/>
            <a:ext cx="3983355" cy="768350"/>
          </a:xfrm>
          <a:prstGeom prst="rect">
            <a:avLst/>
          </a:prstGeom>
          <a:noFill/>
        </p:spPr>
        <p:txBody>
          <a:bodyPr wrap="none" rtlCol="0">
            <a:spAutoFit/>
          </a:bodyPr>
          <a:lstStyle/>
          <a:p>
            <a:pPr algn="l"/>
            <a:r>
              <a:rPr lang="zh-CN" altLang="en-US" sz="4400">
                <a:solidFill>
                  <a:schemeClr val="bg1">
                    <a:lumMod val="95000"/>
                  </a:schemeClr>
                </a:solidFill>
                <a:latin typeface="微软雅黑" panose="020B0503020204020204" pitchFamily="34" charset="-122"/>
                <a:ea typeface="微软雅黑" panose="020B0503020204020204" pitchFamily="34" charset="-122"/>
              </a:rPr>
              <a:t>main contents</a:t>
            </a:r>
          </a:p>
        </p:txBody>
      </p:sp>
      <p:grpSp>
        <p:nvGrpSpPr>
          <p:cNvPr id="10" name="组合 9"/>
          <p:cNvGrpSpPr/>
          <p:nvPr/>
        </p:nvGrpSpPr>
        <p:grpSpPr>
          <a:xfrm>
            <a:off x="4403725" y="2077720"/>
            <a:ext cx="3651250" cy="639983"/>
            <a:chOff x="1343472" y="2420888"/>
            <a:chExt cx="3651064" cy="639812"/>
          </a:xfrm>
        </p:grpSpPr>
        <p:sp>
          <p:nvSpPr>
            <p:cNvPr id="5" name="矩形 4"/>
            <p:cNvSpPr/>
            <p:nvPr/>
          </p:nvSpPr>
          <p:spPr>
            <a:xfrm>
              <a:off x="1343472" y="2420888"/>
              <a:ext cx="612328" cy="612328"/>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p:cNvSpPr txBox="1"/>
            <p:nvPr/>
          </p:nvSpPr>
          <p:spPr>
            <a:xfrm>
              <a:off x="1346259" y="2463800"/>
              <a:ext cx="632955" cy="521831"/>
            </a:xfrm>
            <a:prstGeom prst="rect">
              <a:avLst/>
            </a:prstGeom>
            <a:solidFill>
              <a:srgbClr val="0553A7"/>
            </a:solidFill>
          </p:spPr>
          <p:txBody>
            <a:bodyPr wrap="square" rtlCol="0">
              <a:spAutoFit/>
            </a:bodyPr>
            <a:lstStyle/>
            <a:p>
              <a:r>
                <a:rPr lang="en-US" altLang="zh-CN" sz="2800">
                  <a:solidFill>
                    <a:schemeClr val="bg1">
                      <a:lumMod val="95000"/>
                    </a:schemeClr>
                  </a:solidFill>
                  <a:latin typeface="微软雅黑" panose="020B0503020204020204" pitchFamily="34" charset="-122"/>
                  <a:ea typeface="微软雅黑" panose="020B0503020204020204" pitchFamily="34" charset="-122"/>
                </a:rPr>
                <a:t>01</a:t>
              </a:r>
              <a:endParaRPr lang="zh-CN" altLang="en-US" sz="2800">
                <a:solidFill>
                  <a:schemeClr val="bg1">
                    <a:lumMod val="95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1919536" y="2420888"/>
              <a:ext cx="2664296" cy="639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文本框 8"/>
            <p:cNvSpPr txBox="1"/>
            <p:nvPr/>
          </p:nvSpPr>
          <p:spPr>
            <a:xfrm>
              <a:off x="1991139" y="2439933"/>
              <a:ext cx="3003397" cy="521831"/>
            </a:xfrm>
            <a:prstGeom prst="rect">
              <a:avLst/>
            </a:prstGeom>
            <a:noFill/>
          </p:spPr>
          <p:txBody>
            <a:bodyPr wrap="square" rtlCol="0">
              <a:spAutoFit/>
            </a:bodyPr>
            <a:lstStyle/>
            <a:p>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INTRODUCTION</a:t>
              </a:r>
            </a:p>
          </p:txBody>
        </p:sp>
      </p:grpSp>
      <p:grpSp>
        <p:nvGrpSpPr>
          <p:cNvPr id="11" name="组合 10"/>
          <p:cNvGrpSpPr/>
          <p:nvPr/>
        </p:nvGrpSpPr>
        <p:grpSpPr>
          <a:xfrm>
            <a:off x="4403812" y="2966992"/>
            <a:ext cx="3240361" cy="639813"/>
            <a:chOff x="1343472" y="2420888"/>
            <a:chExt cx="3240360" cy="639812"/>
          </a:xfrm>
        </p:grpSpPr>
        <p:sp>
          <p:nvSpPr>
            <p:cNvPr id="12" name="矩形 11"/>
            <p:cNvSpPr/>
            <p:nvPr/>
          </p:nvSpPr>
          <p:spPr>
            <a:xfrm>
              <a:off x="1343472" y="2420888"/>
              <a:ext cx="612328" cy="612328"/>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3" name="文本框 12"/>
            <p:cNvSpPr txBox="1"/>
            <p:nvPr/>
          </p:nvSpPr>
          <p:spPr>
            <a:xfrm>
              <a:off x="1346259" y="2463800"/>
              <a:ext cx="632955" cy="523220"/>
            </a:xfrm>
            <a:prstGeom prst="rect">
              <a:avLst/>
            </a:prstGeom>
            <a:noFill/>
          </p:spPr>
          <p:txBody>
            <a:bodyPr wrap="square" rtlCol="0">
              <a:spAutoFit/>
            </a:bodyPr>
            <a:lstStyle/>
            <a:p>
              <a:r>
                <a:rPr lang="en-US" altLang="zh-CN" sz="2800">
                  <a:solidFill>
                    <a:schemeClr val="bg1">
                      <a:lumMod val="95000"/>
                    </a:schemeClr>
                  </a:solidFill>
                  <a:latin typeface="微软雅黑" panose="020B0503020204020204" pitchFamily="34" charset="-122"/>
                  <a:ea typeface="微软雅黑" panose="020B0503020204020204" pitchFamily="34" charset="-122"/>
                </a:rPr>
                <a:t>02</a:t>
              </a:r>
              <a:endParaRPr lang="zh-CN" altLang="en-US" sz="2800">
                <a:solidFill>
                  <a:schemeClr val="bg1">
                    <a:lumMod val="95000"/>
                  </a:schemeClr>
                </a:solidFill>
                <a:latin typeface="微软雅黑" panose="020B0503020204020204" pitchFamily="34" charset="-122"/>
                <a:ea typeface="微软雅黑" panose="020B0503020204020204" pitchFamily="34" charset="-122"/>
              </a:endParaRPr>
            </a:p>
          </p:txBody>
        </p:sp>
        <p:sp>
          <p:nvSpPr>
            <p:cNvPr id="14" name="矩形 13"/>
            <p:cNvSpPr/>
            <p:nvPr/>
          </p:nvSpPr>
          <p:spPr>
            <a:xfrm>
              <a:off x="1919536" y="2420888"/>
              <a:ext cx="2664296" cy="639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5" name="文本框 14"/>
            <p:cNvSpPr txBox="1"/>
            <p:nvPr/>
          </p:nvSpPr>
          <p:spPr>
            <a:xfrm>
              <a:off x="2387412" y="2476768"/>
              <a:ext cx="1842134" cy="521969"/>
            </a:xfrm>
            <a:prstGeom prst="rect">
              <a:avLst/>
            </a:prstGeom>
            <a:noFill/>
          </p:spPr>
          <p:txBody>
            <a:bodyPr wrap="square" rtlCol="0">
              <a:spAutoFit/>
            </a:bodyPr>
            <a:lstStyle/>
            <a:p>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METHOD</a:t>
              </a:r>
            </a:p>
          </p:txBody>
        </p:sp>
      </p:grpSp>
      <p:grpSp>
        <p:nvGrpSpPr>
          <p:cNvPr id="16" name="组合 15"/>
          <p:cNvGrpSpPr/>
          <p:nvPr/>
        </p:nvGrpSpPr>
        <p:grpSpPr>
          <a:xfrm>
            <a:off x="4403812" y="3868692"/>
            <a:ext cx="3240361" cy="639813"/>
            <a:chOff x="1343472" y="2420888"/>
            <a:chExt cx="3240360" cy="639812"/>
          </a:xfrm>
        </p:grpSpPr>
        <p:sp>
          <p:nvSpPr>
            <p:cNvPr id="17" name="矩形 16"/>
            <p:cNvSpPr/>
            <p:nvPr/>
          </p:nvSpPr>
          <p:spPr>
            <a:xfrm>
              <a:off x="1343472" y="2420888"/>
              <a:ext cx="612328" cy="612328"/>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 name="文本框 17"/>
            <p:cNvSpPr txBox="1"/>
            <p:nvPr/>
          </p:nvSpPr>
          <p:spPr>
            <a:xfrm>
              <a:off x="1346259" y="2463800"/>
              <a:ext cx="632955" cy="523220"/>
            </a:xfrm>
            <a:prstGeom prst="rect">
              <a:avLst/>
            </a:prstGeom>
            <a:noFill/>
          </p:spPr>
          <p:txBody>
            <a:bodyPr wrap="square" rtlCol="0">
              <a:spAutoFit/>
            </a:bodyPr>
            <a:lstStyle/>
            <a:p>
              <a:r>
                <a:rPr lang="en-US" altLang="zh-CN" sz="2800">
                  <a:solidFill>
                    <a:schemeClr val="bg1">
                      <a:lumMod val="95000"/>
                    </a:schemeClr>
                  </a:solidFill>
                  <a:latin typeface="微软雅黑" panose="020B0503020204020204" pitchFamily="34" charset="-122"/>
                  <a:ea typeface="微软雅黑" panose="020B0503020204020204" pitchFamily="34" charset="-122"/>
                </a:rPr>
                <a:t>03</a:t>
              </a:r>
              <a:endParaRPr lang="zh-CN" altLang="en-US" sz="2800">
                <a:solidFill>
                  <a:schemeClr val="bg1">
                    <a:lumMod val="95000"/>
                  </a:schemeClr>
                </a:solidFill>
                <a:latin typeface="微软雅黑" panose="020B0503020204020204" pitchFamily="34" charset="-122"/>
                <a:ea typeface="微软雅黑" panose="020B0503020204020204" pitchFamily="34" charset="-122"/>
              </a:endParaRPr>
            </a:p>
          </p:txBody>
        </p:sp>
        <p:sp>
          <p:nvSpPr>
            <p:cNvPr id="19" name="矩形 18"/>
            <p:cNvSpPr/>
            <p:nvPr/>
          </p:nvSpPr>
          <p:spPr>
            <a:xfrm>
              <a:off x="1919536" y="2420888"/>
              <a:ext cx="2664296" cy="639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 name="文本框 19"/>
            <p:cNvSpPr txBox="1"/>
            <p:nvPr/>
          </p:nvSpPr>
          <p:spPr>
            <a:xfrm>
              <a:off x="2076262" y="2464068"/>
              <a:ext cx="2464434" cy="521969"/>
            </a:xfrm>
            <a:prstGeom prst="rect">
              <a:avLst/>
            </a:prstGeom>
            <a:noFill/>
          </p:spPr>
          <p:txBody>
            <a:bodyPr wrap="square" rtlCol="0">
              <a:spAutoFit/>
            </a:bodyPr>
            <a:lstStyle/>
            <a:p>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EXPERIMENT</a:t>
              </a:r>
            </a:p>
          </p:txBody>
        </p:sp>
      </p:grpSp>
      <p:grpSp>
        <p:nvGrpSpPr>
          <p:cNvPr id="23" name="组合 22"/>
          <p:cNvGrpSpPr/>
          <p:nvPr/>
        </p:nvGrpSpPr>
        <p:grpSpPr>
          <a:xfrm>
            <a:off x="4403812" y="4732292"/>
            <a:ext cx="3310890" cy="639813"/>
            <a:chOff x="1343472" y="2420888"/>
            <a:chExt cx="3310889" cy="639812"/>
          </a:xfrm>
        </p:grpSpPr>
        <p:sp>
          <p:nvSpPr>
            <p:cNvPr id="24" name="矩形 23"/>
            <p:cNvSpPr/>
            <p:nvPr/>
          </p:nvSpPr>
          <p:spPr>
            <a:xfrm>
              <a:off x="1343472" y="2420888"/>
              <a:ext cx="612328" cy="612328"/>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文本框 24"/>
            <p:cNvSpPr txBox="1"/>
            <p:nvPr/>
          </p:nvSpPr>
          <p:spPr>
            <a:xfrm>
              <a:off x="1346259" y="2463800"/>
              <a:ext cx="632955" cy="523220"/>
            </a:xfrm>
            <a:prstGeom prst="rect">
              <a:avLst/>
            </a:prstGeom>
            <a:noFill/>
          </p:spPr>
          <p:txBody>
            <a:bodyPr wrap="square" rtlCol="0">
              <a:spAutoFit/>
            </a:bodyPr>
            <a:lstStyle/>
            <a:p>
              <a:r>
                <a:rPr lang="en-US" altLang="zh-CN" sz="2800">
                  <a:solidFill>
                    <a:schemeClr val="bg1">
                      <a:lumMod val="95000"/>
                    </a:schemeClr>
                  </a:solidFill>
                  <a:latin typeface="微软雅黑" panose="020B0503020204020204" pitchFamily="34" charset="-122"/>
                  <a:ea typeface="微软雅黑" panose="020B0503020204020204" pitchFamily="34" charset="-122"/>
                </a:rPr>
                <a:t>04</a:t>
              </a:r>
              <a:endParaRPr lang="zh-CN" altLang="en-US" sz="2800">
                <a:solidFill>
                  <a:schemeClr val="bg1">
                    <a:lumMod val="95000"/>
                  </a:schemeClr>
                </a:solidFill>
                <a:latin typeface="微软雅黑" panose="020B0503020204020204" pitchFamily="34" charset="-122"/>
                <a:ea typeface="微软雅黑" panose="020B0503020204020204" pitchFamily="34" charset="-122"/>
              </a:endParaRPr>
            </a:p>
          </p:txBody>
        </p:sp>
        <p:sp>
          <p:nvSpPr>
            <p:cNvPr id="26" name="矩形 25"/>
            <p:cNvSpPr/>
            <p:nvPr/>
          </p:nvSpPr>
          <p:spPr>
            <a:xfrm>
              <a:off x="1919536" y="2420888"/>
              <a:ext cx="2664296" cy="639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7" name="文本框 26"/>
            <p:cNvSpPr txBox="1"/>
            <p:nvPr/>
          </p:nvSpPr>
          <p:spPr>
            <a:xfrm>
              <a:off x="2047687" y="2476768"/>
              <a:ext cx="2606674" cy="521969"/>
            </a:xfrm>
            <a:prstGeom prst="rect">
              <a:avLst/>
            </a:prstGeom>
            <a:noFill/>
          </p:spPr>
          <p:txBody>
            <a:bodyPr wrap="square" rtlCol="0">
              <a:spAutoFit/>
            </a:bodyPr>
            <a:lstStyle/>
            <a:p>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CONCLUSION</a:t>
              </a:r>
            </a:p>
          </p:txBody>
        </p:sp>
      </p:grpSp>
      <p:grpSp>
        <p:nvGrpSpPr>
          <p:cNvPr id="28" name="组合 27"/>
          <p:cNvGrpSpPr/>
          <p:nvPr/>
        </p:nvGrpSpPr>
        <p:grpSpPr>
          <a:xfrm>
            <a:off x="4403812" y="5608592"/>
            <a:ext cx="3455670" cy="639813"/>
            <a:chOff x="1343472" y="2420888"/>
            <a:chExt cx="3455669" cy="639812"/>
          </a:xfrm>
        </p:grpSpPr>
        <p:sp>
          <p:nvSpPr>
            <p:cNvPr id="29" name="矩形 28"/>
            <p:cNvSpPr/>
            <p:nvPr/>
          </p:nvSpPr>
          <p:spPr>
            <a:xfrm>
              <a:off x="1343472" y="2420888"/>
              <a:ext cx="612328" cy="612328"/>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0" name="文本框 29"/>
            <p:cNvSpPr txBox="1"/>
            <p:nvPr/>
          </p:nvSpPr>
          <p:spPr>
            <a:xfrm>
              <a:off x="1346259" y="2463800"/>
              <a:ext cx="632955" cy="523220"/>
            </a:xfrm>
            <a:prstGeom prst="rect">
              <a:avLst/>
            </a:prstGeom>
            <a:noFill/>
          </p:spPr>
          <p:txBody>
            <a:bodyPr wrap="square" rtlCol="0">
              <a:spAutoFit/>
            </a:bodyPr>
            <a:lstStyle/>
            <a:p>
              <a:r>
                <a:rPr lang="en-US" altLang="zh-CN" sz="2800">
                  <a:solidFill>
                    <a:schemeClr val="bg1">
                      <a:lumMod val="95000"/>
                    </a:schemeClr>
                  </a:solidFill>
                  <a:latin typeface="微软雅黑" panose="020B0503020204020204" pitchFamily="34" charset="-122"/>
                  <a:ea typeface="微软雅黑" panose="020B0503020204020204" pitchFamily="34" charset="-122"/>
                </a:rPr>
                <a:t>05</a:t>
              </a:r>
              <a:endParaRPr lang="zh-CN" altLang="en-US" sz="2800">
                <a:solidFill>
                  <a:schemeClr val="bg1">
                    <a:lumMod val="9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1919536" y="2420888"/>
              <a:ext cx="2664296" cy="639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2" name="文本框 31"/>
            <p:cNvSpPr txBox="1"/>
            <p:nvPr/>
          </p:nvSpPr>
          <p:spPr>
            <a:xfrm>
              <a:off x="1991172" y="2476768"/>
              <a:ext cx="2807969" cy="521969"/>
            </a:xfrm>
            <a:prstGeom prst="rect">
              <a:avLst/>
            </a:prstGeom>
            <a:noFill/>
          </p:spPr>
          <p:txBody>
            <a:bodyPr wrap="square" rtlCol="0">
              <a:spAutoFit/>
            </a:bodyPr>
            <a:lstStyle/>
            <a:p>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FUTURE WORK</a:t>
              </a:r>
            </a:p>
          </p:txBody>
        </p:sp>
      </p:grpSp>
      <p:sp>
        <p:nvSpPr>
          <p:cNvPr id="8" name="五角星 7"/>
          <p:cNvSpPr/>
          <p:nvPr/>
        </p:nvSpPr>
        <p:spPr>
          <a:xfrm>
            <a:off x="7839710" y="3028950"/>
            <a:ext cx="648335" cy="57594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959" y="-234"/>
            <a:ext cx="12274379" cy="6848346"/>
          </a:xfrm>
          <a:prstGeom prst="rect">
            <a:avLst/>
          </a:prstGeom>
          <a:solidFill>
            <a:schemeClr val="bg1"/>
          </a:solidFill>
        </p:spPr>
      </p:pic>
      <p:sp>
        <p:nvSpPr>
          <p:cNvPr id="2" name="矩形 1"/>
          <p:cNvSpPr/>
          <p:nvPr/>
        </p:nvSpPr>
        <p:spPr>
          <a:xfrm>
            <a:off x="-58058" y="1"/>
            <a:ext cx="12308115" cy="11756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 name="文本框 4"/>
          <p:cNvSpPr txBox="1"/>
          <p:nvPr/>
        </p:nvSpPr>
        <p:spPr>
          <a:xfrm>
            <a:off x="2830893" y="374648"/>
            <a:ext cx="2340191" cy="460375"/>
          </a:xfrm>
          <a:prstGeom prst="rect">
            <a:avLst/>
          </a:prstGeom>
          <a:noFill/>
        </p:spPr>
        <p:txBody>
          <a:bodyPr wrap="square" rtlCol="0">
            <a:spAutoFit/>
          </a:bodyPr>
          <a:lstStyle/>
          <a:p>
            <a:r>
              <a:rPr lang="zh-CN" altLang="en-US" sz="2000" dirty="0">
                <a:solidFill>
                  <a:schemeClr val="bg1">
                    <a:lumMod val="75000"/>
                  </a:schemeClr>
                </a:solidFill>
                <a:latin typeface="微软雅黑" panose="020B0503020204020204" pitchFamily="34" charset="-122"/>
                <a:ea typeface="微软雅黑" panose="020B0503020204020204" pitchFamily="34" charset="-122"/>
              </a:rPr>
              <a:t>实验设置</a:t>
            </a:r>
          </a:p>
        </p:txBody>
      </p:sp>
      <p:sp>
        <p:nvSpPr>
          <p:cNvPr id="6" name="文本框 5"/>
          <p:cNvSpPr txBox="1"/>
          <p:nvPr/>
        </p:nvSpPr>
        <p:spPr>
          <a:xfrm>
            <a:off x="6291752" y="374648"/>
            <a:ext cx="2340191"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实验结果与分析</a:t>
            </a:r>
          </a:p>
        </p:txBody>
      </p:sp>
      <p:sp>
        <p:nvSpPr>
          <p:cNvPr id="9" name="等腰三角形 8"/>
          <p:cNvSpPr/>
          <p:nvPr/>
        </p:nvSpPr>
        <p:spPr>
          <a:xfrm rot="10800000">
            <a:off x="7461847" y="1166094"/>
            <a:ext cx="290416" cy="178103"/>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a:p>
        </p:txBody>
      </p:sp>
      <p:sp>
        <p:nvSpPr>
          <p:cNvPr id="33" name="矩形 32"/>
          <p:cNvSpPr/>
          <p:nvPr/>
        </p:nvSpPr>
        <p:spPr>
          <a:xfrm>
            <a:off x="2044857" y="3724248"/>
            <a:ext cx="2589265" cy="341184"/>
          </a:xfrm>
          <a:prstGeom prst="rect">
            <a:avLst/>
          </a:prstGeom>
        </p:spPr>
        <p:txBody>
          <a:bodyPr wrap="square">
            <a:spAutoFit/>
          </a:bodyPr>
          <a:lstStyle/>
          <a:p>
            <a:pPr algn="ctr">
              <a:lnSpc>
                <a:spcPct val="150000"/>
              </a:lnSpc>
            </a:pPr>
            <a:endParaRPr lang="zh-CN" altLang="en-US" sz="1200" dirty="0">
              <a:solidFill>
                <a:schemeClr val="tx1">
                  <a:lumMod val="65000"/>
                  <a:lumOff val="35000"/>
                </a:schemeClr>
              </a:solidFill>
              <a:cs typeface="+mn-ea"/>
              <a:sym typeface="+mn-lt"/>
            </a:endParaRPr>
          </a:p>
        </p:txBody>
      </p:sp>
      <p:sp>
        <p:nvSpPr>
          <p:cNvPr id="34" name="矩形 33"/>
          <p:cNvSpPr/>
          <p:nvPr/>
        </p:nvSpPr>
        <p:spPr>
          <a:xfrm>
            <a:off x="3248202" y="2861064"/>
            <a:ext cx="184731" cy="338554"/>
          </a:xfrm>
          <a:prstGeom prst="rect">
            <a:avLst/>
          </a:prstGeom>
        </p:spPr>
        <p:txBody>
          <a:bodyPr wrap="none">
            <a:spAutoFit/>
          </a:bodyPr>
          <a:lstStyle/>
          <a:p>
            <a:pPr lvl="0" algn="ctr"/>
            <a:endParaRPr lang="zh-CN" altLang="en-US" sz="1600" b="1" dirty="0">
              <a:solidFill>
                <a:srgbClr val="354B5E"/>
              </a:solidFill>
              <a:cs typeface="+mn-ea"/>
              <a:sym typeface="+mn-lt"/>
            </a:endParaRPr>
          </a:p>
        </p:txBody>
      </p:sp>
      <p:sp>
        <p:nvSpPr>
          <p:cNvPr id="35" name="矩形 34"/>
          <p:cNvSpPr/>
          <p:nvPr/>
        </p:nvSpPr>
        <p:spPr>
          <a:xfrm>
            <a:off x="4871048" y="3597248"/>
            <a:ext cx="2159621" cy="320409"/>
          </a:xfrm>
          <a:prstGeom prst="rect">
            <a:avLst/>
          </a:prstGeom>
        </p:spPr>
        <p:txBody>
          <a:bodyPr wrap="square">
            <a:spAutoFit/>
          </a:bodyPr>
          <a:lstStyle/>
          <a:p>
            <a:pPr algn="ctr">
              <a:lnSpc>
                <a:spcPct val="150000"/>
              </a:lnSpc>
            </a:pPr>
            <a:endParaRPr lang="zh-CN" altLang="en-US" sz="1100" dirty="0">
              <a:solidFill>
                <a:schemeClr val="tx1">
                  <a:lumMod val="65000"/>
                  <a:lumOff val="35000"/>
                </a:schemeClr>
              </a:solidFill>
              <a:cs typeface="+mn-ea"/>
              <a:sym typeface="+mn-lt"/>
            </a:endParaRPr>
          </a:p>
        </p:txBody>
      </p:sp>
      <p:sp>
        <p:nvSpPr>
          <p:cNvPr id="36" name="矩形 35"/>
          <p:cNvSpPr/>
          <p:nvPr/>
        </p:nvSpPr>
        <p:spPr>
          <a:xfrm>
            <a:off x="5858492" y="2835664"/>
            <a:ext cx="184731" cy="338554"/>
          </a:xfrm>
          <a:prstGeom prst="rect">
            <a:avLst/>
          </a:prstGeom>
        </p:spPr>
        <p:txBody>
          <a:bodyPr wrap="none">
            <a:spAutoFit/>
          </a:bodyPr>
          <a:lstStyle/>
          <a:p>
            <a:pPr lvl="0" algn="ctr"/>
            <a:endParaRPr lang="zh-CN" altLang="en-US" sz="1600" b="1" dirty="0">
              <a:solidFill>
                <a:srgbClr val="354B5E"/>
              </a:solidFill>
              <a:cs typeface="+mn-ea"/>
              <a:sym typeface="+mn-lt"/>
            </a:endParaRPr>
          </a:p>
        </p:txBody>
      </p:sp>
      <p:sp>
        <p:nvSpPr>
          <p:cNvPr id="38" name="矩形 37"/>
          <p:cNvSpPr/>
          <p:nvPr/>
        </p:nvSpPr>
        <p:spPr>
          <a:xfrm>
            <a:off x="8309125" y="2817136"/>
            <a:ext cx="184731" cy="338554"/>
          </a:xfrm>
          <a:prstGeom prst="rect">
            <a:avLst/>
          </a:prstGeom>
        </p:spPr>
        <p:txBody>
          <a:bodyPr wrap="none">
            <a:spAutoFit/>
          </a:bodyPr>
          <a:lstStyle/>
          <a:p>
            <a:pPr lvl="0" algn="ctr"/>
            <a:endParaRPr lang="zh-CN" altLang="en-US" sz="1600" b="1" dirty="0">
              <a:solidFill>
                <a:srgbClr val="354B5E"/>
              </a:solidFill>
              <a:cs typeface="+mn-ea"/>
              <a:sym typeface="+mn-lt"/>
            </a:endParaRPr>
          </a:p>
        </p:txBody>
      </p:sp>
      <p:sp>
        <p:nvSpPr>
          <p:cNvPr id="42" name="矩形 41"/>
          <p:cNvSpPr/>
          <p:nvPr/>
        </p:nvSpPr>
        <p:spPr>
          <a:xfrm>
            <a:off x="7461848" y="3686148"/>
            <a:ext cx="2159621" cy="320409"/>
          </a:xfrm>
          <a:prstGeom prst="rect">
            <a:avLst/>
          </a:prstGeom>
        </p:spPr>
        <p:txBody>
          <a:bodyPr wrap="square">
            <a:spAutoFit/>
          </a:bodyPr>
          <a:lstStyle/>
          <a:p>
            <a:pPr algn="ctr">
              <a:lnSpc>
                <a:spcPct val="150000"/>
              </a:lnSpc>
            </a:pPr>
            <a:endParaRPr lang="zh-CN" altLang="en-US" sz="1100" dirty="0">
              <a:solidFill>
                <a:schemeClr val="tx1">
                  <a:lumMod val="65000"/>
                  <a:lumOff val="35000"/>
                </a:schemeClr>
              </a:solidFill>
              <a:cs typeface="+mn-ea"/>
              <a:sym typeface="+mn-lt"/>
            </a:endParaRPr>
          </a:p>
        </p:txBody>
      </p:sp>
      <p:sp>
        <p:nvSpPr>
          <p:cNvPr id="11" name="文本框 10">
            <a:extLst>
              <a:ext uri="{FF2B5EF4-FFF2-40B4-BE49-F238E27FC236}">
                <a16:creationId xmlns:a16="http://schemas.microsoft.com/office/drawing/2014/main" id="{F08ED832-1511-4B22-9A2A-BC7FE5256E3A}"/>
              </a:ext>
            </a:extLst>
          </p:cNvPr>
          <p:cNvSpPr txBox="1"/>
          <p:nvPr/>
        </p:nvSpPr>
        <p:spPr>
          <a:xfrm>
            <a:off x="551384" y="1690840"/>
            <a:ext cx="3528392" cy="461665"/>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Case Studies</a:t>
            </a:r>
            <a:endParaRPr lang="zh-CN" altLang="en-US" sz="2400" dirty="0">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E1A5AF4B-837C-4366-BEC0-7CC59960F015}"/>
              </a:ext>
            </a:extLst>
          </p:cNvPr>
          <p:cNvPicPr>
            <a:picLocks noChangeAspect="1"/>
          </p:cNvPicPr>
          <p:nvPr/>
        </p:nvPicPr>
        <p:blipFill>
          <a:blip r:embed="rId4"/>
          <a:stretch>
            <a:fillRect/>
          </a:stretch>
        </p:blipFill>
        <p:spPr>
          <a:xfrm>
            <a:off x="1983917" y="2420888"/>
            <a:ext cx="8357797" cy="3960440"/>
          </a:xfrm>
          <a:prstGeom prst="rect">
            <a:avLst/>
          </a:prstGeom>
        </p:spPr>
      </p:pic>
    </p:spTree>
    <p:extLst>
      <p:ext uri="{BB962C8B-B14F-4D97-AF65-F5344CB8AC3E}">
        <p14:creationId xmlns:p14="http://schemas.microsoft.com/office/powerpoint/2010/main" val="36441844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553A7"/>
        </a:solidFill>
        <a:effectLst/>
      </p:bgPr>
    </p:bg>
    <p:spTree>
      <p:nvGrpSpPr>
        <p:cNvPr id="1" name=""/>
        <p:cNvGrpSpPr/>
        <p:nvPr/>
      </p:nvGrpSpPr>
      <p:grpSpPr>
        <a:xfrm>
          <a:off x="0" y="0"/>
          <a:ext cx="0" cy="0"/>
          <a:chOff x="0" y="0"/>
          <a:chExt cx="0" cy="0"/>
        </a:xfrm>
      </p:grpSpPr>
      <p:grpSp>
        <p:nvGrpSpPr>
          <p:cNvPr id="17" name="组合 16"/>
          <p:cNvGrpSpPr/>
          <p:nvPr/>
        </p:nvGrpSpPr>
        <p:grpSpPr>
          <a:xfrm>
            <a:off x="3644265" y="1993265"/>
            <a:ext cx="6046470" cy="2870835"/>
            <a:chOff x="3646028" y="1988840"/>
            <a:chExt cx="4646295" cy="2824268"/>
          </a:xfrm>
        </p:grpSpPr>
        <p:sp>
          <p:nvSpPr>
            <p:cNvPr id="3" name="文本框 2"/>
            <p:cNvSpPr txBox="1"/>
            <p:nvPr/>
          </p:nvSpPr>
          <p:spPr>
            <a:xfrm>
              <a:off x="3646028" y="3238520"/>
              <a:ext cx="4646295" cy="755887"/>
            </a:xfrm>
            <a:prstGeom prst="rect">
              <a:avLst/>
            </a:prstGeom>
            <a:noFill/>
          </p:spPr>
          <p:txBody>
            <a:bodyPr wrap="square" rtlCol="0">
              <a:spAutoFit/>
            </a:bodyPr>
            <a:lstStyle/>
            <a:p>
              <a:r>
                <a:rPr lang="en-US" altLang="zh-CN" sz="4400" b="1">
                  <a:solidFill>
                    <a:schemeClr val="bg1"/>
                  </a:solidFill>
                  <a:latin typeface="微软雅黑" panose="020B0503020204020204" pitchFamily="34" charset="-122"/>
                  <a:ea typeface="微软雅黑" panose="020B0503020204020204" pitchFamily="34" charset="-122"/>
                </a:rPr>
                <a:t>04. conclusion</a:t>
              </a:r>
              <a:endParaRPr lang="zh-CN" altLang="en-US" sz="4400" b="1">
                <a:solidFill>
                  <a:schemeClr val="bg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4366118" y="1988840"/>
              <a:ext cx="0" cy="2824268"/>
            </a:xfrm>
            <a:prstGeom prst="line">
              <a:avLst/>
            </a:prstGeom>
            <a:ln w="12700">
              <a:gradFill>
                <a:gsLst>
                  <a:gs pos="0">
                    <a:schemeClr val="bg1">
                      <a:alpha val="0"/>
                    </a:schemeClr>
                  </a:gs>
                  <a:gs pos="50000">
                    <a:schemeClr val="tx1"/>
                  </a:gs>
                  <a:gs pos="100000">
                    <a:schemeClr val="bg1">
                      <a:alpha val="0"/>
                    </a:schemeClr>
                  </a:gs>
                </a:gsLst>
                <a:lin ang="5400000" scaled="1"/>
              </a:gradFill>
            </a:ln>
            <a:effectLst>
              <a:outerShdw blurRad="50800" dist="254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2" name="矩形 1"/>
          <p:cNvSpPr/>
          <p:nvPr/>
        </p:nvSpPr>
        <p:spPr>
          <a:xfrm rot="16200000">
            <a:off x="-2054998" y="2019370"/>
            <a:ext cx="6880928" cy="2796331"/>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982980" y="1136650"/>
            <a:ext cx="1485900" cy="521970"/>
          </a:xfrm>
          <a:prstGeom prst="rect">
            <a:avLst/>
          </a:prstGeom>
          <a:noFill/>
        </p:spPr>
        <p:txBody>
          <a:bodyPr wrap="square" rtlCol="0">
            <a:spAutoFit/>
          </a:bodyPr>
          <a:lstStyle/>
          <a:p>
            <a:r>
              <a:rPr lang="zh-CN" altLang="en-US" sz="2800" b="1">
                <a:solidFill>
                  <a:schemeClr val="bg1"/>
                </a:solidFill>
                <a:latin typeface="微软雅黑" panose="020B0503020204020204" pitchFamily="34" charset="-122"/>
                <a:ea typeface="微软雅黑" panose="020B0503020204020204" pitchFamily="34" charset="-122"/>
              </a:rPr>
              <a:t>总结</a:t>
            </a:r>
          </a:p>
        </p:txBody>
      </p:sp>
      <p:sp>
        <p:nvSpPr>
          <p:cNvPr id="9" name="等腰三角形 8"/>
          <p:cNvSpPr/>
          <p:nvPr/>
        </p:nvSpPr>
        <p:spPr>
          <a:xfrm rot="5400000">
            <a:off x="2757585" y="1250655"/>
            <a:ext cx="361184" cy="311367"/>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 name="文本框 9"/>
          <p:cNvSpPr txBox="1"/>
          <p:nvPr/>
        </p:nvSpPr>
        <p:spPr>
          <a:xfrm>
            <a:off x="3654146" y="1135162"/>
            <a:ext cx="7395210" cy="5041380"/>
          </a:xfrm>
          <a:prstGeom prst="rect">
            <a:avLst/>
          </a:prstGeom>
          <a:noFill/>
        </p:spPr>
        <p:txBody>
          <a:bodyPr wrap="square" rtlCol="0">
            <a:spAutoFit/>
          </a:bodyPr>
          <a:lstStyle/>
          <a:p>
            <a:pPr>
              <a:lnSpc>
                <a:spcPct val="140000"/>
              </a:lnSpc>
            </a:pPr>
            <a:r>
              <a:rPr lang="zh-CN" altLang="en-US" sz="2400" dirty="0">
                <a:effectLst/>
                <a:latin typeface="Arial" panose="020B0604020202020204" pitchFamily="34" charset="0"/>
              </a:rPr>
              <a:t>        一、与传统启发式搜索算法相比，它不需要手动设置</a:t>
            </a:r>
            <a:r>
              <a:rPr lang="en-US" altLang="zh-CN" sz="2400" dirty="0">
                <a:effectLst/>
                <a:latin typeface="Arial" panose="020B0604020202020204" pitchFamily="34" charset="0"/>
              </a:rPr>
              <a:t>(</a:t>
            </a:r>
            <a:r>
              <a:rPr lang="zh-CN" altLang="en-US" sz="2400" dirty="0">
                <a:effectLst/>
                <a:latin typeface="Arial" panose="020B0604020202020204" pitchFamily="34" charset="0"/>
              </a:rPr>
              <a:t>即基于经验的</a:t>
            </a:r>
            <a:r>
              <a:rPr lang="en-US" altLang="zh-CN" sz="2400" dirty="0">
                <a:effectLst/>
                <a:latin typeface="Arial" panose="020B0604020202020204" pitchFamily="34" charset="0"/>
              </a:rPr>
              <a:t>beam size</a:t>
            </a:r>
            <a:r>
              <a:rPr lang="zh-CN" altLang="en-US" sz="2400" dirty="0">
                <a:effectLst/>
                <a:latin typeface="Arial" panose="020B0604020202020204" pitchFamily="34" charset="0"/>
              </a:rPr>
              <a:t>、启发式函数</a:t>
            </a:r>
            <a:r>
              <a:rPr lang="en-US" altLang="zh-CN" sz="2400" dirty="0">
                <a:effectLst/>
                <a:latin typeface="Arial" panose="020B0604020202020204" pitchFamily="34" charset="0"/>
              </a:rPr>
              <a:t>h</a:t>
            </a:r>
            <a:r>
              <a:rPr lang="en-US" altLang="zh-CN" sz="2400" dirty="0">
                <a:latin typeface="Arial" panose="020B0604020202020204" pitchFamily="34" charset="0"/>
              </a:rPr>
              <a:t>(·)</a:t>
            </a:r>
            <a:r>
              <a:rPr lang="en-US" altLang="zh-CN" sz="2400" dirty="0">
                <a:effectLst/>
                <a:latin typeface="Arial" panose="020B0604020202020204" pitchFamily="34" charset="0"/>
              </a:rPr>
              <a:t>)</a:t>
            </a:r>
            <a:r>
              <a:rPr lang="zh-CN" altLang="en-US" sz="2400" dirty="0">
                <a:effectLst/>
                <a:latin typeface="Arial" panose="020B0604020202020204" pitchFamily="34" charset="0"/>
              </a:rPr>
              <a:t>，而是自动从数据中学习</a:t>
            </a:r>
            <a:r>
              <a:rPr lang="en-US" altLang="zh-CN" sz="2400" dirty="0">
                <a:effectLst/>
                <a:latin typeface="Arial" panose="020B0604020202020204" pitchFamily="34" charset="0"/>
              </a:rPr>
              <a:t>.</a:t>
            </a:r>
          </a:p>
          <a:p>
            <a:pPr>
              <a:lnSpc>
                <a:spcPct val="140000"/>
              </a:lnSpc>
            </a:pPr>
            <a:r>
              <a:rPr lang="zh-CN" altLang="en-US" sz="2400" dirty="0">
                <a:effectLst/>
                <a:latin typeface="Arial" panose="020B0604020202020204" pitchFamily="34" charset="0"/>
              </a:rPr>
              <a:t>       </a:t>
            </a:r>
            <a:endParaRPr lang="en-US" altLang="zh-CN" sz="2400" dirty="0">
              <a:effectLst/>
              <a:latin typeface="Arial" panose="020B0604020202020204" pitchFamily="34" charset="0"/>
            </a:endParaRPr>
          </a:p>
          <a:p>
            <a:pPr>
              <a:lnSpc>
                <a:spcPct val="140000"/>
              </a:lnSpc>
            </a:pPr>
            <a:r>
              <a:rPr lang="en-US" altLang="zh-CN" sz="2400" dirty="0">
                <a:latin typeface="Arial" panose="020B0604020202020204" pitchFamily="34" charset="0"/>
              </a:rPr>
              <a:t>        </a:t>
            </a:r>
            <a:r>
              <a:rPr lang="zh-CN" altLang="en-US" sz="2400" dirty="0">
                <a:effectLst/>
                <a:latin typeface="Arial" panose="020B0604020202020204" pitchFamily="34" charset="0"/>
              </a:rPr>
              <a:t> 二、基于端到端学习的方法属于直推式学习</a:t>
            </a:r>
            <a:r>
              <a:rPr lang="en-US" altLang="zh-CN" sz="2400" dirty="0">
                <a:effectLst/>
                <a:latin typeface="Arial" panose="020B0604020202020204" pitchFamily="34" charset="0"/>
              </a:rPr>
              <a:t>(</a:t>
            </a:r>
            <a:r>
              <a:rPr lang="en-US" altLang="zh-CN" sz="2400" dirty="0" err="1">
                <a:effectLst/>
                <a:latin typeface="Arial" panose="020B0604020202020204" pitchFamily="34" charset="0"/>
              </a:rPr>
              <a:t>transductive</a:t>
            </a:r>
            <a:r>
              <a:rPr lang="en-US" altLang="zh-CN" sz="2400" dirty="0">
                <a:effectLst/>
                <a:latin typeface="Arial" panose="020B0604020202020204" pitchFamily="34" charset="0"/>
              </a:rPr>
              <a:t> learning)</a:t>
            </a:r>
            <a:r>
              <a:rPr lang="zh-CN" altLang="en-US" sz="2400" dirty="0">
                <a:effectLst/>
                <a:latin typeface="Arial" panose="020B0604020202020204" pitchFamily="34" charset="0"/>
              </a:rPr>
              <a:t>，泛化能力较差，而组合方法可以跨不同尺寸的图和不同任务进行泛化。</a:t>
            </a:r>
            <a:endParaRPr lang="en-US" altLang="zh-CN" sz="2400" dirty="0">
              <a:effectLst/>
              <a:latin typeface="Arial" panose="020B0604020202020204" pitchFamily="34" charset="0"/>
            </a:endParaRPr>
          </a:p>
          <a:p>
            <a:pPr>
              <a:lnSpc>
                <a:spcPct val="140000"/>
              </a:lnSpc>
            </a:pPr>
            <a:endParaRPr sz="2400" dirty="0">
              <a:latin typeface="微软雅黑" panose="020B0503020204020204" pitchFamily="34" charset="-122"/>
              <a:ea typeface="微软雅黑" panose="020B0503020204020204" pitchFamily="34" charset="-122"/>
            </a:endParaRPr>
          </a:p>
          <a:p>
            <a:pPr>
              <a:lnSpc>
                <a:spcPct val="120000"/>
              </a:lnSpc>
            </a:pPr>
            <a:r>
              <a:rPr sz="2400" dirty="0">
                <a:solidFill>
                  <a:schemeClr val="tx1"/>
                </a:solidFill>
                <a:latin typeface="微软雅黑" panose="020B0503020204020204" pitchFamily="34" charset="-122"/>
                <a:ea typeface="微软雅黑" panose="020B0503020204020204" pitchFamily="34" charset="-122"/>
              </a:rPr>
              <a:t>  </a:t>
            </a:r>
          </a:p>
          <a:p>
            <a:r>
              <a:rPr sz="2400" dirty="0">
                <a:solidFill>
                  <a:schemeClr val="tx1"/>
                </a:solidFill>
                <a:latin typeface="微软雅黑" panose="020B0503020204020204" pitchFamily="34" charset="-122"/>
                <a:ea typeface="微软雅黑" panose="020B0503020204020204" pitchFamily="34" charset="-122"/>
              </a:rPr>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553A7"/>
        </a:solidFill>
        <a:effectLst/>
      </p:bgPr>
    </p:bg>
    <p:spTree>
      <p:nvGrpSpPr>
        <p:cNvPr id="1" name=""/>
        <p:cNvGrpSpPr/>
        <p:nvPr/>
      </p:nvGrpSpPr>
      <p:grpSpPr>
        <a:xfrm>
          <a:off x="0" y="0"/>
          <a:ext cx="0" cy="0"/>
          <a:chOff x="0" y="0"/>
          <a:chExt cx="0" cy="0"/>
        </a:xfrm>
      </p:grpSpPr>
      <p:grpSp>
        <p:nvGrpSpPr>
          <p:cNvPr id="17" name="组合 16"/>
          <p:cNvGrpSpPr/>
          <p:nvPr/>
        </p:nvGrpSpPr>
        <p:grpSpPr>
          <a:xfrm>
            <a:off x="4119245" y="1993265"/>
            <a:ext cx="6046470" cy="2870835"/>
            <a:chOff x="3646028" y="1988840"/>
            <a:chExt cx="4646295" cy="2824268"/>
          </a:xfrm>
        </p:grpSpPr>
        <p:sp>
          <p:nvSpPr>
            <p:cNvPr id="3" name="文本框 2"/>
            <p:cNvSpPr txBox="1"/>
            <p:nvPr/>
          </p:nvSpPr>
          <p:spPr>
            <a:xfrm>
              <a:off x="3646028" y="3238520"/>
              <a:ext cx="4646295" cy="755887"/>
            </a:xfrm>
            <a:prstGeom prst="rect">
              <a:avLst/>
            </a:prstGeom>
            <a:noFill/>
          </p:spPr>
          <p:txBody>
            <a:bodyPr wrap="square" rtlCol="0">
              <a:spAutoFit/>
            </a:bodyPr>
            <a:lstStyle/>
            <a:p>
              <a:r>
                <a:rPr lang="en-US" altLang="zh-CN" sz="4400" b="1">
                  <a:solidFill>
                    <a:schemeClr val="bg1"/>
                  </a:solidFill>
                  <a:latin typeface="微软雅黑" panose="020B0503020204020204" pitchFamily="34" charset="-122"/>
                  <a:ea typeface="微软雅黑" panose="020B0503020204020204" pitchFamily="34" charset="-122"/>
                </a:rPr>
                <a:t>05. future work</a:t>
              </a:r>
              <a:endParaRPr lang="zh-CN" altLang="en-US" sz="4400" b="1">
                <a:solidFill>
                  <a:schemeClr val="bg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4366118" y="1988840"/>
              <a:ext cx="0" cy="2824268"/>
            </a:xfrm>
            <a:prstGeom prst="line">
              <a:avLst/>
            </a:prstGeom>
            <a:ln w="12700">
              <a:gradFill>
                <a:gsLst>
                  <a:gs pos="0">
                    <a:schemeClr val="bg1">
                      <a:alpha val="0"/>
                    </a:schemeClr>
                  </a:gs>
                  <a:gs pos="50000">
                    <a:schemeClr val="tx1"/>
                  </a:gs>
                  <a:gs pos="100000">
                    <a:schemeClr val="bg1">
                      <a:alpha val="0"/>
                    </a:schemeClr>
                  </a:gs>
                </a:gsLst>
                <a:lin ang="5400000" scaled="1"/>
              </a:gradFill>
            </a:ln>
            <a:effectLst>
              <a:outerShdw blurRad="50800" dist="254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2" name="矩形 1"/>
          <p:cNvSpPr/>
          <p:nvPr/>
        </p:nvSpPr>
        <p:spPr>
          <a:xfrm rot="16200000">
            <a:off x="-2054998" y="2019370"/>
            <a:ext cx="6880928" cy="2796331"/>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982980" y="1136650"/>
            <a:ext cx="1485900" cy="521970"/>
          </a:xfrm>
          <a:prstGeom prst="rect">
            <a:avLst/>
          </a:prstGeom>
          <a:noFill/>
        </p:spPr>
        <p:txBody>
          <a:bodyPr wrap="square" rtlCol="0">
            <a:spAutoFit/>
          </a:bodyPr>
          <a:lstStyle/>
          <a:p>
            <a:r>
              <a:rPr lang="zh-CN" altLang="en-US" sz="2800" b="1">
                <a:solidFill>
                  <a:schemeClr val="bg1"/>
                </a:solidFill>
                <a:latin typeface="微软雅黑" panose="020B0503020204020204" pitchFamily="34" charset="-122"/>
                <a:ea typeface="微软雅黑" panose="020B0503020204020204" pitchFamily="34" charset="-122"/>
              </a:rPr>
              <a:t>展望</a:t>
            </a:r>
          </a:p>
        </p:txBody>
      </p:sp>
      <p:sp>
        <p:nvSpPr>
          <p:cNvPr id="9" name="等腰三角形 8"/>
          <p:cNvSpPr/>
          <p:nvPr/>
        </p:nvSpPr>
        <p:spPr>
          <a:xfrm rot="5400000">
            <a:off x="2757585" y="1250655"/>
            <a:ext cx="361184" cy="311367"/>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 name="文本框 9"/>
          <p:cNvSpPr txBox="1"/>
          <p:nvPr/>
        </p:nvSpPr>
        <p:spPr>
          <a:xfrm>
            <a:off x="3483018" y="1569151"/>
            <a:ext cx="7395210" cy="2271391"/>
          </a:xfrm>
          <a:prstGeom prst="rect">
            <a:avLst/>
          </a:prstGeom>
          <a:noFill/>
        </p:spPr>
        <p:txBody>
          <a:bodyPr wrap="square" rtlCol="0">
            <a:spAutoFit/>
          </a:bodyPr>
          <a:lstStyle/>
          <a:p>
            <a:pPr>
              <a:lnSpc>
                <a:spcPct val="140000"/>
              </a:lnSpc>
            </a:pPr>
            <a:r>
              <a:rPr lang="zh-CN" altLang="en-US" sz="2800" dirty="0">
                <a:latin typeface="宋体" panose="02010600030101010101" pitchFamily="2" charset="-122"/>
                <a:ea typeface="宋体" panose="02010600030101010101" pitchFamily="2" charset="-122"/>
                <a:sym typeface="+mn-ea"/>
              </a:rPr>
              <a:t>一、计算繁重，需要轻量化。</a:t>
            </a:r>
            <a:endParaRPr lang="en-US" altLang="zh-CN" sz="2800" dirty="0">
              <a:latin typeface="宋体" panose="02010600030101010101" pitchFamily="2" charset="-122"/>
              <a:ea typeface="宋体" panose="02010600030101010101" pitchFamily="2" charset="-122"/>
              <a:sym typeface="+mn-ea"/>
            </a:endParaRPr>
          </a:p>
          <a:p>
            <a:pPr>
              <a:lnSpc>
                <a:spcPct val="140000"/>
              </a:lnSpc>
            </a:pPr>
            <a:endParaRPr lang="en-US" altLang="zh-CN" sz="2800" dirty="0">
              <a:effectLst/>
              <a:latin typeface="宋体" panose="02010600030101010101" pitchFamily="2" charset="-122"/>
              <a:ea typeface="宋体" panose="02010600030101010101" pitchFamily="2" charset="-122"/>
            </a:endParaRPr>
          </a:p>
          <a:p>
            <a:pPr>
              <a:lnSpc>
                <a:spcPct val="140000"/>
              </a:lnSpc>
            </a:pPr>
            <a:r>
              <a:rPr lang="zh-CN" altLang="en-US" sz="2800" dirty="0">
                <a:effectLst/>
                <a:latin typeface="宋体" panose="02010600030101010101" pitchFamily="2" charset="-122"/>
                <a:ea typeface="宋体" panose="02010600030101010101" pitchFamily="2" charset="-122"/>
              </a:rPr>
              <a:t>二、继承了</a:t>
            </a:r>
            <a:r>
              <a:rPr lang="en-US" altLang="zh-CN" sz="2800" dirty="0">
                <a:effectLst/>
                <a:latin typeface="宋体" panose="02010600030101010101" pitchFamily="2" charset="-122"/>
                <a:ea typeface="宋体" panose="02010600030101010101" pitchFamily="2" charset="-122"/>
              </a:rPr>
              <a:t>GIN</a:t>
            </a:r>
            <a:r>
              <a:rPr lang="zh-CN" altLang="en-US" sz="2800" dirty="0">
                <a:effectLst/>
                <a:latin typeface="宋体" panose="02010600030101010101" pitchFamily="2" charset="-122"/>
                <a:ea typeface="宋体" panose="02010600030101010101" pitchFamily="2" charset="-122"/>
              </a:rPr>
              <a:t>的局限性。</a:t>
            </a:r>
            <a:endParaRPr lang="en-US" altLang="zh-CN" sz="2800" dirty="0">
              <a:effectLst/>
              <a:latin typeface="宋体" panose="02010600030101010101" pitchFamily="2" charset="-122"/>
              <a:ea typeface="宋体" panose="02010600030101010101" pitchFamily="2" charset="-122"/>
            </a:endParaRPr>
          </a:p>
          <a:p>
            <a:r>
              <a:rPr sz="2400" dirty="0">
                <a:solidFill>
                  <a:schemeClr val="tx1"/>
                </a:solidFill>
                <a:latin typeface="微软雅黑" panose="020B0503020204020204" pitchFamily="34" charset="-122"/>
                <a:ea typeface="微软雅黑" panose="020B0503020204020204" pitchFamily="34" charset="-122"/>
              </a:rPr>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p:spPr>
      </p:pic>
      <p:sp>
        <p:nvSpPr>
          <p:cNvPr id="2" name="矩形 1"/>
          <p:cNvSpPr/>
          <p:nvPr/>
        </p:nvSpPr>
        <p:spPr>
          <a:xfrm>
            <a:off x="-57150" y="1826823"/>
            <a:ext cx="12306300" cy="32043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575382" y="3298077"/>
            <a:ext cx="7040880" cy="1014730"/>
          </a:xfrm>
          <a:prstGeom prst="rect">
            <a:avLst/>
          </a:prstGeom>
          <a:noFill/>
        </p:spPr>
        <p:txBody>
          <a:bodyPr wrap="none" rtlCol="0">
            <a:spAutoFit/>
          </a:bodyPr>
          <a:lstStyle/>
          <a:p>
            <a:r>
              <a:rPr lang="zh-CN" altLang="en-US" sz="6000">
                <a:solidFill>
                  <a:schemeClr val="bg1">
                    <a:lumMod val="95000"/>
                  </a:schemeClr>
                </a:solidFill>
                <a:latin typeface="微软雅黑" panose="020B0503020204020204" pitchFamily="34" charset="-122"/>
                <a:ea typeface="微软雅黑" panose="020B0503020204020204" pitchFamily="34" charset="-122"/>
              </a:rPr>
              <a:t>敬请老师批评指正！</a:t>
            </a:r>
          </a:p>
        </p:txBody>
      </p:sp>
      <p:sp>
        <p:nvSpPr>
          <p:cNvPr id="31" name="AutoShape 3"/>
          <p:cNvSpPr>
            <a:spLocks noChangeAspect="1" noChangeArrowheads="1" noTextEdit="1"/>
          </p:cNvSpPr>
          <p:nvPr/>
        </p:nvSpPr>
        <p:spPr bwMode="auto">
          <a:xfrm>
            <a:off x="2855640" y="7317432"/>
            <a:ext cx="3568700" cy="279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 name="Freeform 5"/>
          <p:cNvSpPr>
            <a:spLocks noEditPoints="1"/>
          </p:cNvSpPr>
          <p:nvPr/>
        </p:nvSpPr>
        <p:spPr bwMode="auto">
          <a:xfrm>
            <a:off x="9501825" y="5210629"/>
            <a:ext cx="2400321" cy="1884136"/>
          </a:xfrm>
          <a:custGeom>
            <a:avLst/>
            <a:gdLst>
              <a:gd name="T0" fmla="*/ 534 w 2878"/>
              <a:gd name="T1" fmla="*/ 1131 h 2253"/>
              <a:gd name="T2" fmla="*/ 534 w 2878"/>
              <a:gd name="T3" fmla="*/ 1973 h 2253"/>
              <a:gd name="T4" fmla="*/ 1439 w 2878"/>
              <a:gd name="T5" fmla="*/ 2253 h 2253"/>
              <a:gd name="T6" fmla="*/ 2344 w 2878"/>
              <a:gd name="T7" fmla="*/ 1973 h 2253"/>
              <a:gd name="T8" fmla="*/ 2344 w 2878"/>
              <a:gd name="T9" fmla="*/ 1131 h 2253"/>
              <a:gd name="T10" fmla="*/ 1439 w 2878"/>
              <a:gd name="T11" fmla="*/ 1611 h 2253"/>
              <a:gd name="T12" fmla="*/ 534 w 2878"/>
              <a:gd name="T13" fmla="*/ 1131 h 2253"/>
              <a:gd name="T14" fmla="*/ 2706 w 2878"/>
              <a:gd name="T15" fmla="*/ 1195 h 2253"/>
              <a:gd name="T16" fmla="*/ 2706 w 2878"/>
              <a:gd name="T17" fmla="*/ 805 h 2253"/>
              <a:gd name="T18" fmla="*/ 2878 w 2878"/>
              <a:gd name="T19" fmla="*/ 724 h 2253"/>
              <a:gd name="T20" fmla="*/ 1439 w 2878"/>
              <a:gd name="T21" fmla="*/ 0 h 2253"/>
              <a:gd name="T22" fmla="*/ 0 w 2878"/>
              <a:gd name="T23" fmla="*/ 715 h 2253"/>
              <a:gd name="T24" fmla="*/ 1439 w 2878"/>
              <a:gd name="T25" fmla="*/ 1430 h 2253"/>
              <a:gd name="T26" fmla="*/ 2525 w 2878"/>
              <a:gd name="T27" fmla="*/ 887 h 2253"/>
              <a:gd name="T28" fmla="*/ 2525 w 2878"/>
              <a:gd name="T29" fmla="*/ 1185 h 2253"/>
              <a:gd name="T30" fmla="*/ 2434 w 2878"/>
              <a:gd name="T31" fmla="*/ 1339 h 2253"/>
              <a:gd name="T32" fmla="*/ 2615 w 2878"/>
              <a:gd name="T33" fmla="*/ 1520 h 2253"/>
              <a:gd name="T34" fmla="*/ 2796 w 2878"/>
              <a:gd name="T35" fmla="*/ 1339 h 2253"/>
              <a:gd name="T36" fmla="*/ 2706 w 2878"/>
              <a:gd name="T37" fmla="*/ 1195 h 2253"/>
              <a:gd name="T38" fmla="*/ 2706 w 2878"/>
              <a:gd name="T39" fmla="*/ 1195 h 2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78" h="2253">
                <a:moveTo>
                  <a:pt x="534" y="1131"/>
                </a:moveTo>
                <a:cubicBezTo>
                  <a:pt x="534" y="1973"/>
                  <a:pt x="534" y="1973"/>
                  <a:pt x="534" y="1973"/>
                </a:cubicBezTo>
                <a:cubicBezTo>
                  <a:pt x="778" y="2145"/>
                  <a:pt x="1095" y="2253"/>
                  <a:pt x="1439" y="2253"/>
                </a:cubicBezTo>
                <a:cubicBezTo>
                  <a:pt x="1783" y="2253"/>
                  <a:pt x="2100" y="2145"/>
                  <a:pt x="2344" y="1973"/>
                </a:cubicBezTo>
                <a:cubicBezTo>
                  <a:pt x="2344" y="1131"/>
                  <a:pt x="2344" y="1131"/>
                  <a:pt x="2344" y="1131"/>
                </a:cubicBezTo>
                <a:cubicBezTo>
                  <a:pt x="1439" y="1611"/>
                  <a:pt x="1439" y="1611"/>
                  <a:pt x="1439" y="1611"/>
                </a:cubicBezTo>
                <a:cubicBezTo>
                  <a:pt x="534" y="1131"/>
                  <a:pt x="534" y="1131"/>
                  <a:pt x="534" y="1131"/>
                </a:cubicBezTo>
                <a:close/>
                <a:moveTo>
                  <a:pt x="2706" y="1195"/>
                </a:moveTo>
                <a:cubicBezTo>
                  <a:pt x="2706" y="805"/>
                  <a:pt x="2706" y="805"/>
                  <a:pt x="2706" y="805"/>
                </a:cubicBezTo>
                <a:cubicBezTo>
                  <a:pt x="2878" y="724"/>
                  <a:pt x="2878" y="724"/>
                  <a:pt x="2878" y="724"/>
                </a:cubicBezTo>
                <a:cubicBezTo>
                  <a:pt x="1439" y="0"/>
                  <a:pt x="1439" y="0"/>
                  <a:pt x="1439" y="0"/>
                </a:cubicBezTo>
                <a:cubicBezTo>
                  <a:pt x="0" y="715"/>
                  <a:pt x="0" y="715"/>
                  <a:pt x="0" y="715"/>
                </a:cubicBezTo>
                <a:cubicBezTo>
                  <a:pt x="1439" y="1430"/>
                  <a:pt x="1439" y="1430"/>
                  <a:pt x="1439" y="1430"/>
                </a:cubicBezTo>
                <a:cubicBezTo>
                  <a:pt x="2525" y="887"/>
                  <a:pt x="2525" y="887"/>
                  <a:pt x="2525" y="887"/>
                </a:cubicBezTo>
                <a:cubicBezTo>
                  <a:pt x="2525" y="1185"/>
                  <a:pt x="2525" y="1185"/>
                  <a:pt x="2525" y="1185"/>
                </a:cubicBezTo>
                <a:cubicBezTo>
                  <a:pt x="2471" y="1213"/>
                  <a:pt x="2434" y="1276"/>
                  <a:pt x="2434" y="1339"/>
                </a:cubicBezTo>
                <a:cubicBezTo>
                  <a:pt x="2434" y="1439"/>
                  <a:pt x="2516" y="1520"/>
                  <a:pt x="2615" y="1520"/>
                </a:cubicBezTo>
                <a:cubicBezTo>
                  <a:pt x="2715" y="1520"/>
                  <a:pt x="2796" y="1439"/>
                  <a:pt x="2796" y="1339"/>
                </a:cubicBezTo>
                <a:cubicBezTo>
                  <a:pt x="2796" y="1285"/>
                  <a:pt x="2760" y="1222"/>
                  <a:pt x="2706" y="1195"/>
                </a:cubicBezTo>
                <a:cubicBezTo>
                  <a:pt x="2706" y="1195"/>
                  <a:pt x="2706" y="1195"/>
                  <a:pt x="2706" y="1195"/>
                </a:cubicBezTo>
                <a:close/>
              </a:path>
            </a:pathLst>
          </a:custGeom>
          <a:solidFill>
            <a:schemeClr val="bg1">
              <a:lumMod val="85000"/>
            </a:schemeClr>
          </a:solidFill>
          <a:ln>
            <a:noFill/>
          </a:ln>
        </p:spPr>
        <p:txBody>
          <a:bodyPr vert="horz" wrap="square" lIns="91440" tIns="45720" rIns="91440" bIns="45720" numCol="1" anchor="t" anchorCtr="0" compatLnSpc="1"/>
          <a:lstStyle/>
          <a:p>
            <a:endParaRPr lang="zh-CN" altLang="en-US"/>
          </a:p>
        </p:txBody>
      </p:sp>
      <p:pic>
        <p:nvPicPr>
          <p:cNvPr id="6" name="图片 5" descr="大连海事大学"/>
          <p:cNvPicPr>
            <a:picLocks noChangeAspect="1"/>
          </p:cNvPicPr>
          <p:nvPr/>
        </p:nvPicPr>
        <p:blipFill>
          <a:blip r:embed="rId4"/>
          <a:stretch>
            <a:fillRect/>
          </a:stretch>
        </p:blipFill>
        <p:spPr>
          <a:xfrm>
            <a:off x="140335" y="0"/>
            <a:ext cx="1313180" cy="1315720"/>
          </a:xfrm>
          <a:prstGeom prst="rect">
            <a:avLst/>
          </a:prstGeom>
        </p:spPr>
      </p:pic>
      <p:sp>
        <p:nvSpPr>
          <p:cNvPr id="8" name="文本框 7"/>
          <p:cNvSpPr txBox="1"/>
          <p:nvPr/>
        </p:nvSpPr>
        <p:spPr>
          <a:xfrm>
            <a:off x="4857572" y="1906792"/>
            <a:ext cx="2468880" cy="1014730"/>
          </a:xfrm>
          <a:prstGeom prst="rect">
            <a:avLst/>
          </a:prstGeom>
          <a:noFill/>
        </p:spPr>
        <p:txBody>
          <a:bodyPr wrap="none" rtlCol="0">
            <a:spAutoFit/>
          </a:bodyPr>
          <a:lstStyle/>
          <a:p>
            <a:r>
              <a:rPr lang="zh-CN" altLang="en-US" sz="6000">
                <a:solidFill>
                  <a:schemeClr val="bg1">
                    <a:lumMod val="95000"/>
                  </a:schemeClr>
                </a:solidFill>
                <a:latin typeface="微软雅黑" panose="020B0503020204020204" pitchFamily="34" charset="-122"/>
                <a:ea typeface="微软雅黑" panose="020B0503020204020204" pitchFamily="34" charset="-122"/>
              </a:rPr>
              <a:t>谢谢！</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553A7"/>
        </a:solidFill>
        <a:effectLst/>
      </p:bgPr>
    </p:bg>
    <p:spTree>
      <p:nvGrpSpPr>
        <p:cNvPr id="1" name=""/>
        <p:cNvGrpSpPr/>
        <p:nvPr/>
      </p:nvGrpSpPr>
      <p:grpSpPr>
        <a:xfrm>
          <a:off x="0" y="0"/>
          <a:ext cx="0" cy="0"/>
          <a:chOff x="0" y="0"/>
          <a:chExt cx="0" cy="0"/>
        </a:xfrm>
      </p:grpSpPr>
      <p:grpSp>
        <p:nvGrpSpPr>
          <p:cNvPr id="17" name="组合 16"/>
          <p:cNvGrpSpPr/>
          <p:nvPr/>
        </p:nvGrpSpPr>
        <p:grpSpPr>
          <a:xfrm>
            <a:off x="3608705" y="1993265"/>
            <a:ext cx="4975225" cy="2870835"/>
            <a:chOff x="3646028" y="1988840"/>
            <a:chExt cx="3823117" cy="2824268"/>
          </a:xfrm>
        </p:grpSpPr>
        <p:sp>
          <p:nvSpPr>
            <p:cNvPr id="3" name="文本框 2"/>
            <p:cNvSpPr txBox="1"/>
            <p:nvPr/>
          </p:nvSpPr>
          <p:spPr>
            <a:xfrm>
              <a:off x="3646028" y="3238240"/>
              <a:ext cx="3823117" cy="755887"/>
            </a:xfrm>
            <a:prstGeom prst="rect">
              <a:avLst/>
            </a:prstGeom>
            <a:noFill/>
          </p:spPr>
          <p:txBody>
            <a:bodyPr wrap="square" rtlCol="0">
              <a:spAutoFit/>
            </a:bodyPr>
            <a:lstStyle/>
            <a:p>
              <a:r>
                <a:rPr lang="en-US" altLang="zh-CN" sz="4400" b="1">
                  <a:solidFill>
                    <a:schemeClr val="bg1"/>
                  </a:solidFill>
                  <a:latin typeface="微软雅黑" panose="020B0503020204020204" pitchFamily="34" charset="-122"/>
                  <a:ea typeface="微软雅黑" panose="020B0503020204020204" pitchFamily="34" charset="-122"/>
                </a:rPr>
                <a:t>01. introduction</a:t>
              </a:r>
              <a:endParaRPr lang="zh-CN" altLang="en-US" sz="4400" b="1">
                <a:solidFill>
                  <a:schemeClr val="bg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4366118" y="1988840"/>
              <a:ext cx="0" cy="2824268"/>
            </a:xfrm>
            <a:prstGeom prst="line">
              <a:avLst/>
            </a:prstGeom>
            <a:ln w="12700">
              <a:gradFill>
                <a:gsLst>
                  <a:gs pos="0">
                    <a:schemeClr val="bg1">
                      <a:alpha val="0"/>
                    </a:schemeClr>
                  </a:gs>
                  <a:gs pos="50000">
                    <a:schemeClr val="tx1"/>
                  </a:gs>
                  <a:gs pos="100000">
                    <a:schemeClr val="bg1">
                      <a:alpha val="0"/>
                    </a:schemeClr>
                  </a:gs>
                </a:gsLst>
                <a:lin ang="5400000" scaled="1"/>
              </a:gradFill>
            </a:ln>
            <a:effectLst>
              <a:outerShdw blurRad="50800" dist="254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155" y="9654"/>
            <a:ext cx="12274379" cy="6848346"/>
          </a:xfrm>
          <a:prstGeom prst="rect">
            <a:avLst/>
          </a:prstGeom>
          <a:solidFill>
            <a:schemeClr val="bg1"/>
          </a:solidFill>
        </p:spPr>
      </p:pic>
      <p:sp>
        <p:nvSpPr>
          <p:cNvPr id="2" name="矩形 1"/>
          <p:cNvSpPr/>
          <p:nvPr/>
        </p:nvSpPr>
        <p:spPr>
          <a:xfrm rot="16200000">
            <a:off x="-2054998" y="2019370"/>
            <a:ext cx="6880928" cy="2796331"/>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91160" y="1113155"/>
            <a:ext cx="2181860" cy="521970"/>
          </a:xfrm>
          <a:prstGeom prst="rect">
            <a:avLst/>
          </a:prstGeom>
          <a:noFill/>
        </p:spPr>
        <p:txBody>
          <a:bodyPr wrap="square" rtlCol="0">
            <a:spAutoFit/>
          </a:bodyPr>
          <a:lstStyle/>
          <a:p>
            <a:r>
              <a:rPr lang="zh-CN" altLang="en-US" sz="2800" b="1">
                <a:solidFill>
                  <a:schemeClr val="bg1"/>
                </a:solidFill>
                <a:latin typeface="微软雅黑" panose="020B0503020204020204" pitchFamily="34" charset="-122"/>
                <a:ea typeface="微软雅黑" panose="020B0503020204020204" pitchFamily="34" charset="-122"/>
              </a:rPr>
              <a:t>研究背景</a:t>
            </a:r>
          </a:p>
        </p:txBody>
      </p:sp>
      <p:sp>
        <p:nvSpPr>
          <p:cNvPr id="5" name="文本框 4"/>
          <p:cNvSpPr txBox="1"/>
          <p:nvPr/>
        </p:nvSpPr>
        <p:spPr>
          <a:xfrm>
            <a:off x="391041" y="2180771"/>
            <a:ext cx="2340191" cy="521970"/>
          </a:xfrm>
          <a:prstGeom prst="rect">
            <a:avLst/>
          </a:prstGeom>
          <a:noFill/>
        </p:spPr>
        <p:txBody>
          <a:bodyPr wrap="square" rtlCol="0">
            <a:spAutoFit/>
          </a:bodyPr>
          <a:lstStyle/>
          <a:p>
            <a:r>
              <a:rPr lang="zh-CN" altLang="en-US" sz="2800">
                <a:solidFill>
                  <a:schemeClr val="bg1">
                    <a:lumMod val="75000"/>
                  </a:schemeClr>
                </a:solidFill>
                <a:latin typeface="微软雅黑" panose="020B0503020204020204" pitchFamily="34" charset="-122"/>
                <a:ea typeface="微软雅黑" panose="020B0503020204020204" pitchFamily="34" charset="-122"/>
              </a:rPr>
              <a:t>相关工作</a:t>
            </a:r>
          </a:p>
        </p:txBody>
      </p:sp>
      <p:sp>
        <p:nvSpPr>
          <p:cNvPr id="9" name="等腰三角形 8"/>
          <p:cNvSpPr/>
          <p:nvPr/>
        </p:nvSpPr>
        <p:spPr>
          <a:xfrm rot="5400000">
            <a:off x="2757585" y="1250655"/>
            <a:ext cx="361184" cy="311367"/>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 name="文本框 6">
            <a:extLst>
              <a:ext uri="{FF2B5EF4-FFF2-40B4-BE49-F238E27FC236}">
                <a16:creationId xmlns:a16="http://schemas.microsoft.com/office/drawing/2014/main" id="{ED12A425-7F4D-48B6-A2C3-810E974AC09E}"/>
              </a:ext>
            </a:extLst>
          </p:cNvPr>
          <p:cNvSpPr txBox="1"/>
          <p:nvPr/>
        </p:nvSpPr>
        <p:spPr>
          <a:xfrm>
            <a:off x="3215680" y="620688"/>
            <a:ext cx="7560840" cy="461665"/>
          </a:xfrm>
          <a:prstGeom prst="rect">
            <a:avLst/>
          </a:prstGeom>
          <a:noFill/>
        </p:spPr>
        <p:txBody>
          <a:bodyPr wrap="square" rtlCol="0">
            <a:spAutoFit/>
          </a:bodyPr>
          <a:lstStyle/>
          <a:p>
            <a:r>
              <a:rPr lang="zh-CN" altLang="en-US" sz="2400" b="0" i="0" dirty="0">
                <a:solidFill>
                  <a:srgbClr val="121212"/>
                </a:solidFill>
                <a:effectLst/>
                <a:latin typeface="-apple-system"/>
              </a:rPr>
              <a:t>图的编辑距离计算（</a:t>
            </a:r>
            <a:r>
              <a:rPr lang="en-US" altLang="zh-CN" sz="2400" b="0" i="0" dirty="0">
                <a:solidFill>
                  <a:srgbClr val="121212"/>
                </a:solidFill>
                <a:effectLst/>
                <a:latin typeface="-apple-system"/>
              </a:rPr>
              <a:t>Graph Edit Distance Computation</a:t>
            </a:r>
            <a:r>
              <a:rPr lang="zh-CN" altLang="en-US" sz="2400" b="0" i="0" dirty="0">
                <a:solidFill>
                  <a:srgbClr val="121212"/>
                </a:solidFill>
                <a:effectLst/>
                <a:latin typeface="-apple-system"/>
              </a:rPr>
              <a:t>）</a:t>
            </a:r>
            <a:endParaRPr lang="zh-CN" altLang="en-US" sz="2400" dirty="0"/>
          </a:p>
        </p:txBody>
      </p:sp>
      <p:pic>
        <p:nvPicPr>
          <p:cNvPr id="11" name="图片 10">
            <a:extLst>
              <a:ext uri="{FF2B5EF4-FFF2-40B4-BE49-F238E27FC236}">
                <a16:creationId xmlns:a16="http://schemas.microsoft.com/office/drawing/2014/main" id="{698C123C-C9EA-4471-AA87-275FDAB3C8D7}"/>
              </a:ext>
            </a:extLst>
          </p:cNvPr>
          <p:cNvPicPr>
            <a:picLocks noChangeAspect="1"/>
          </p:cNvPicPr>
          <p:nvPr/>
        </p:nvPicPr>
        <p:blipFill>
          <a:blip r:embed="rId4"/>
          <a:stretch>
            <a:fillRect/>
          </a:stretch>
        </p:blipFill>
        <p:spPr>
          <a:xfrm>
            <a:off x="3648849" y="1406338"/>
            <a:ext cx="6694502" cy="4337871"/>
          </a:xfrm>
          <a:prstGeom prst="rect">
            <a:avLst/>
          </a:prstGeom>
        </p:spPr>
      </p:pic>
      <p:sp>
        <p:nvSpPr>
          <p:cNvPr id="6" name="文本框 5">
            <a:extLst>
              <a:ext uri="{FF2B5EF4-FFF2-40B4-BE49-F238E27FC236}">
                <a16:creationId xmlns:a16="http://schemas.microsoft.com/office/drawing/2014/main" id="{05DE31EF-CE96-4E3A-9406-0A29CBAA9037}"/>
              </a:ext>
            </a:extLst>
          </p:cNvPr>
          <p:cNvSpPr txBox="1"/>
          <p:nvPr/>
        </p:nvSpPr>
        <p:spPr>
          <a:xfrm>
            <a:off x="3575720" y="6051274"/>
            <a:ext cx="7344816" cy="461665"/>
          </a:xfrm>
          <a:prstGeom prst="rect">
            <a:avLst/>
          </a:prstGeom>
          <a:noFill/>
        </p:spPr>
        <p:txBody>
          <a:bodyPr wrap="square" rtlCol="0">
            <a:spAutoFit/>
          </a:bodyPr>
          <a:lstStyle/>
          <a:p>
            <a:r>
              <a:rPr lang="zh-CN" altLang="en-US" sz="2400" b="0" i="0" dirty="0">
                <a:solidFill>
                  <a:srgbClr val="121212"/>
                </a:solidFill>
                <a:effectLst/>
                <a:latin typeface="-apple-system"/>
              </a:rPr>
              <a:t>应用：图分类问题、图匹配问题、图相似度搜索问题</a:t>
            </a:r>
            <a:endParaRPr lang="zh-CN" alt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379" y="9654"/>
            <a:ext cx="12274379" cy="6848346"/>
          </a:xfrm>
          <a:prstGeom prst="rect">
            <a:avLst/>
          </a:prstGeom>
          <a:solidFill>
            <a:schemeClr val="bg1"/>
          </a:solidFill>
        </p:spPr>
      </p:pic>
      <p:sp>
        <p:nvSpPr>
          <p:cNvPr id="2" name="矩形 1"/>
          <p:cNvSpPr/>
          <p:nvPr/>
        </p:nvSpPr>
        <p:spPr>
          <a:xfrm rot="16200000">
            <a:off x="-2054998" y="2019370"/>
            <a:ext cx="6880928" cy="2796331"/>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91160" y="1113155"/>
            <a:ext cx="2181860" cy="521970"/>
          </a:xfrm>
          <a:prstGeom prst="rect">
            <a:avLst/>
          </a:prstGeom>
          <a:noFill/>
        </p:spPr>
        <p:txBody>
          <a:bodyPr wrap="square" rtlCol="0">
            <a:spAutoFit/>
          </a:bodyPr>
          <a:lstStyle/>
          <a:p>
            <a:r>
              <a:rPr lang="en-US" altLang="zh-CN" sz="2800">
                <a:solidFill>
                  <a:schemeClr val="bg1">
                    <a:lumMod val="75000"/>
                  </a:schemeClr>
                </a:solidFill>
                <a:latin typeface="微软雅黑" panose="020B0503020204020204" pitchFamily="34" charset="-122"/>
                <a:ea typeface="微软雅黑" panose="020B0503020204020204" pitchFamily="34" charset="-122"/>
              </a:rPr>
              <a:t>研究背景</a:t>
            </a:r>
          </a:p>
        </p:txBody>
      </p:sp>
      <p:sp>
        <p:nvSpPr>
          <p:cNvPr id="5" name="文本框 4"/>
          <p:cNvSpPr txBox="1"/>
          <p:nvPr/>
        </p:nvSpPr>
        <p:spPr>
          <a:xfrm>
            <a:off x="391041" y="2180771"/>
            <a:ext cx="2340191" cy="521970"/>
          </a:xfrm>
          <a:prstGeom prst="rect">
            <a:avLst/>
          </a:prstGeom>
          <a:noFill/>
        </p:spPr>
        <p:txBody>
          <a:bodyPr wrap="square" rtlCol="0">
            <a:spAutoFit/>
          </a:bodyPr>
          <a:lstStyle/>
          <a:p>
            <a:r>
              <a:rPr lang="zh-CN" altLang="en-US" sz="2800" b="1">
                <a:solidFill>
                  <a:schemeClr val="bg1"/>
                </a:solidFill>
                <a:latin typeface="微软雅黑" panose="020B0503020204020204" pitchFamily="34" charset="-122"/>
                <a:ea typeface="微软雅黑" panose="020B0503020204020204" pitchFamily="34" charset="-122"/>
              </a:rPr>
              <a:t>相关工作</a:t>
            </a:r>
          </a:p>
        </p:txBody>
      </p:sp>
      <p:sp>
        <p:nvSpPr>
          <p:cNvPr id="9" name="等腰三角形 8"/>
          <p:cNvSpPr/>
          <p:nvPr/>
        </p:nvSpPr>
        <p:spPr>
          <a:xfrm rot="5400000">
            <a:off x="2757585" y="2326980"/>
            <a:ext cx="361184" cy="311367"/>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 name="文本框 9"/>
          <p:cNvSpPr txBox="1"/>
          <p:nvPr/>
        </p:nvSpPr>
        <p:spPr>
          <a:xfrm>
            <a:off x="3220504" y="764704"/>
            <a:ext cx="7484110" cy="3351046"/>
          </a:xfrm>
          <a:prstGeom prst="rect">
            <a:avLst/>
          </a:prstGeom>
          <a:noFill/>
        </p:spPr>
        <p:txBody>
          <a:bodyPr wrap="square" rtlCol="0">
            <a:spAutoFit/>
          </a:bodyPr>
          <a:lstStyle/>
          <a:p>
            <a:pPr>
              <a:lnSpc>
                <a:spcPct val="150000"/>
              </a:lnSpc>
            </a:pPr>
            <a:r>
              <a:rPr lang="en-US" altLang="zh-CN" sz="2400" b="1" i="0" dirty="0">
                <a:solidFill>
                  <a:srgbClr val="000000"/>
                </a:solidFill>
                <a:effectLst/>
                <a:latin typeface="-apple-system-font"/>
              </a:rPr>
              <a:t>A*</a:t>
            </a:r>
            <a:r>
              <a:rPr lang="zh-CN" altLang="en-US" sz="2400" b="1" i="0" dirty="0">
                <a:solidFill>
                  <a:srgbClr val="000000"/>
                </a:solidFill>
                <a:effectLst/>
                <a:latin typeface="-apple-system-font"/>
              </a:rPr>
              <a:t>算法</a:t>
            </a:r>
            <a:r>
              <a:rPr lang="en-US" altLang="zh-CN" sz="2400" i="0" dirty="0">
                <a:solidFill>
                  <a:srgbClr val="000000"/>
                </a:solidFill>
                <a:effectLst/>
                <a:latin typeface="-apple-system-font"/>
              </a:rPr>
              <a:t>(</a:t>
            </a:r>
            <a:r>
              <a:rPr lang="zh-CN" altLang="en-US" sz="2400" i="0" dirty="0">
                <a:solidFill>
                  <a:srgbClr val="000000"/>
                </a:solidFill>
                <a:effectLst/>
                <a:latin typeface="-apple-system-font"/>
              </a:rPr>
              <a:t>一种</a:t>
            </a:r>
            <a:r>
              <a:rPr lang="en-US" altLang="zh-CN" sz="2400" b="0" i="0" dirty="0">
                <a:solidFill>
                  <a:srgbClr val="121212"/>
                </a:solidFill>
                <a:effectLst/>
                <a:latin typeface="-apple-system"/>
              </a:rPr>
              <a:t>heuristic</a:t>
            </a:r>
            <a:r>
              <a:rPr lang="zh-CN" altLang="en-US" sz="2400" b="0" i="0" dirty="0">
                <a:solidFill>
                  <a:srgbClr val="121212"/>
                </a:solidFill>
                <a:effectLst/>
                <a:latin typeface="-apple-system"/>
              </a:rPr>
              <a:t>算法）</a:t>
            </a:r>
            <a:endParaRPr lang="en-US" altLang="zh-CN" sz="2400" b="1" i="0" dirty="0">
              <a:solidFill>
                <a:srgbClr val="000000"/>
              </a:solidFill>
              <a:effectLst/>
              <a:latin typeface="-apple-system-font"/>
            </a:endParaRPr>
          </a:p>
          <a:p>
            <a:pPr>
              <a:lnSpc>
                <a:spcPct val="150000"/>
              </a:lnSpc>
            </a:pPr>
            <a:r>
              <a:rPr lang="zh-CN" altLang="en-US" sz="2400" b="0" i="0" dirty="0">
                <a:solidFill>
                  <a:srgbClr val="000000"/>
                </a:solidFill>
                <a:effectLst/>
                <a:latin typeface="-apple-system-font"/>
              </a:rPr>
              <a:t>     </a:t>
            </a:r>
            <a:r>
              <a:rPr lang="zh-CN" altLang="en-US" sz="2400" b="0" i="0" dirty="0">
                <a:solidFill>
                  <a:srgbClr val="000000"/>
                </a:solidFill>
                <a:effectLst/>
                <a:latin typeface="宋体" panose="02010600030101010101" pitchFamily="2" charset="-122"/>
                <a:ea typeface="宋体" panose="02010600030101010101" pitchFamily="2" charset="-122"/>
              </a:rPr>
              <a:t>用于计算编辑距离的准确值。</a:t>
            </a:r>
            <a:endParaRPr lang="en-US" altLang="zh-CN" sz="2400" b="0" i="0" dirty="0">
              <a:solidFill>
                <a:srgbClr val="000000"/>
              </a:solidFill>
              <a:effectLst/>
              <a:latin typeface="宋体" panose="02010600030101010101" pitchFamily="2" charset="-122"/>
              <a:ea typeface="宋体" panose="02010600030101010101" pitchFamily="2" charset="-122"/>
            </a:endParaRPr>
          </a:p>
          <a:p>
            <a:pPr>
              <a:lnSpc>
                <a:spcPct val="150000"/>
              </a:lnSpc>
            </a:pPr>
            <a:r>
              <a:rPr lang="en-US" altLang="zh-CN" sz="2400" dirty="0"/>
              <a:t>                             </a:t>
            </a:r>
          </a:p>
          <a:p>
            <a:pPr>
              <a:lnSpc>
                <a:spcPct val="150000"/>
              </a:lnSpc>
            </a:pPr>
            <a:endParaRPr lang="en-US" altLang="zh-CN" sz="2400" dirty="0">
              <a:solidFill>
                <a:schemeClr val="tx1"/>
              </a:solidFill>
              <a:latin typeface="微软雅黑" panose="020B0503020204020204" pitchFamily="34" charset="-122"/>
              <a:ea typeface="微软雅黑" panose="020B0503020204020204" pitchFamily="34" charset="-122"/>
            </a:endParaRPr>
          </a:p>
          <a:p>
            <a:pPr>
              <a:lnSpc>
                <a:spcPct val="150000"/>
              </a:lnSpc>
            </a:pPr>
            <a:endParaRPr lang="en-US" altLang="zh-CN" sz="2400" dirty="0">
              <a:latin typeface="微软雅黑" panose="020B0503020204020204" pitchFamily="34" charset="-122"/>
              <a:ea typeface="微软雅黑" panose="020B0503020204020204" pitchFamily="34" charset="-122"/>
            </a:endParaRPr>
          </a:p>
          <a:p>
            <a:pPr>
              <a:lnSpc>
                <a:spcPct val="150000"/>
              </a:lnSpc>
            </a:pPr>
            <a:endParaRPr lang="en-US" altLang="zh-CN" sz="2400" dirty="0">
              <a:solidFill>
                <a:schemeClr val="tx1"/>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EFD8805E-797E-424B-8E9D-23761173A522}"/>
              </a:ext>
            </a:extLst>
          </p:cNvPr>
          <p:cNvSpPr txBox="1"/>
          <p:nvPr/>
        </p:nvSpPr>
        <p:spPr>
          <a:xfrm>
            <a:off x="3657555" y="2557065"/>
            <a:ext cx="2401416" cy="461665"/>
          </a:xfrm>
          <a:prstGeom prst="rect">
            <a:avLst/>
          </a:prstGeom>
          <a:noFill/>
        </p:spPr>
        <p:txBody>
          <a:bodyPr wrap="square" rtlCol="0">
            <a:spAutoFit/>
          </a:bodyPr>
          <a:lstStyle/>
          <a:p>
            <a:r>
              <a:rPr lang="en-US" altLang="zh-CN" sz="2400" dirty="0"/>
              <a:t>f(·) = g(·) + h(·)</a:t>
            </a:r>
            <a:endParaRPr lang="zh-CN" altLang="en-US" sz="2400" dirty="0"/>
          </a:p>
        </p:txBody>
      </p:sp>
      <p:sp>
        <p:nvSpPr>
          <p:cNvPr id="7" name="文本框 6">
            <a:extLst>
              <a:ext uri="{FF2B5EF4-FFF2-40B4-BE49-F238E27FC236}">
                <a16:creationId xmlns:a16="http://schemas.microsoft.com/office/drawing/2014/main" id="{805258DB-8D68-4451-A195-6313462ABCFA}"/>
              </a:ext>
            </a:extLst>
          </p:cNvPr>
          <p:cNvSpPr txBox="1"/>
          <p:nvPr/>
        </p:nvSpPr>
        <p:spPr>
          <a:xfrm>
            <a:off x="6274900" y="2180771"/>
            <a:ext cx="5192457" cy="1477328"/>
          </a:xfrm>
          <a:prstGeom prst="rect">
            <a:avLst/>
          </a:prstGeom>
          <a:noFill/>
        </p:spPr>
        <p:txBody>
          <a:bodyPr wrap="square" rtlCol="0">
            <a:spAutoFit/>
          </a:bodyPr>
          <a:lstStyle/>
          <a:p>
            <a:pPr>
              <a:lnSpc>
                <a:spcPct val="150000"/>
              </a:lnSpc>
            </a:pPr>
            <a:r>
              <a:rPr lang="en-US" altLang="zh-CN" sz="2400" dirty="0"/>
              <a:t>g(·) is the observable cost  </a:t>
            </a:r>
          </a:p>
          <a:p>
            <a:pPr>
              <a:lnSpc>
                <a:spcPct val="150000"/>
              </a:lnSpc>
            </a:pPr>
            <a:r>
              <a:rPr lang="en-US" altLang="zh-CN" sz="2400" dirty="0"/>
              <a:t>h(·) is the estimated cost</a:t>
            </a:r>
          </a:p>
          <a:p>
            <a:endParaRPr lang="zh-CN" altLang="en-US" dirty="0"/>
          </a:p>
        </p:txBody>
      </p:sp>
      <p:sp>
        <p:nvSpPr>
          <p:cNvPr id="11" name="文本框 10">
            <a:extLst>
              <a:ext uri="{FF2B5EF4-FFF2-40B4-BE49-F238E27FC236}">
                <a16:creationId xmlns:a16="http://schemas.microsoft.com/office/drawing/2014/main" id="{F020F58F-72AE-4D50-BC9C-D9658B317419}"/>
              </a:ext>
            </a:extLst>
          </p:cNvPr>
          <p:cNvSpPr txBox="1"/>
          <p:nvPr/>
        </p:nvSpPr>
        <p:spPr>
          <a:xfrm>
            <a:off x="3454011" y="3883443"/>
            <a:ext cx="7377245" cy="738664"/>
          </a:xfrm>
          <a:prstGeom prst="rect">
            <a:avLst/>
          </a:prstGeom>
          <a:noFill/>
        </p:spPr>
        <p:txBody>
          <a:bodyPr wrap="square" rtlCol="0">
            <a:spAutoFit/>
          </a:bodyPr>
          <a:lstStyle/>
          <a:p>
            <a:r>
              <a:rPr lang="zh-CN" altLang="en-US" sz="2400" dirty="0">
                <a:solidFill>
                  <a:schemeClr val="tx1"/>
                </a:solidFill>
                <a:latin typeface="微软雅黑" panose="020B0503020204020204" pitchFamily="34" charset="-122"/>
                <a:ea typeface="微软雅黑" panose="020B0503020204020204" pitchFamily="34" charset="-122"/>
              </a:rPr>
              <a:t>缺点：</a:t>
            </a:r>
            <a:r>
              <a:rPr lang="en-US" altLang="zh-CN" sz="2400" dirty="0">
                <a:solidFill>
                  <a:schemeClr val="tx1"/>
                </a:solidFill>
                <a:latin typeface="宋体" panose="02010600030101010101" pitchFamily="2" charset="-122"/>
                <a:ea typeface="宋体" panose="02010600030101010101" pitchFamily="2" charset="-122"/>
              </a:rPr>
              <a:t>A*</a:t>
            </a:r>
            <a:r>
              <a:rPr lang="zh-CN" altLang="en-US" sz="2400" dirty="0">
                <a:solidFill>
                  <a:schemeClr val="tx1"/>
                </a:solidFill>
                <a:latin typeface="宋体" panose="02010600030101010101" pitchFamily="2" charset="-122"/>
                <a:ea typeface="宋体" panose="02010600030101010101" pitchFamily="2" charset="-122"/>
              </a:rPr>
              <a:t>算法是一种</a:t>
            </a:r>
            <a:r>
              <a:rPr lang="en-US" altLang="zh-CN" sz="2400" dirty="0">
                <a:solidFill>
                  <a:schemeClr val="tx1"/>
                </a:solidFill>
                <a:latin typeface="宋体" panose="02010600030101010101" pitchFamily="2" charset="-122"/>
                <a:ea typeface="宋体" panose="02010600030101010101" pitchFamily="2" charset="-122"/>
              </a:rPr>
              <a:t>NP</a:t>
            </a:r>
            <a:r>
              <a:rPr lang="zh-CN" altLang="en-US" sz="2400" dirty="0">
                <a:solidFill>
                  <a:schemeClr val="tx1"/>
                </a:solidFill>
                <a:latin typeface="宋体" panose="02010600030101010101" pitchFamily="2" charset="-122"/>
                <a:ea typeface="宋体" panose="02010600030101010101" pitchFamily="2" charset="-122"/>
              </a:rPr>
              <a:t>问题。图的结点</a:t>
            </a:r>
            <a:r>
              <a:rPr lang="en-US" altLang="zh-CN" sz="2400" dirty="0">
                <a:latin typeface="宋体" panose="02010600030101010101" pitchFamily="2" charset="-122"/>
                <a:ea typeface="宋体" panose="02010600030101010101" pitchFamily="2" charset="-122"/>
              </a:rPr>
              <a:t>&gt;16,</a:t>
            </a:r>
            <a:r>
              <a:rPr lang="zh-CN" altLang="en-US" sz="2400" dirty="0">
                <a:latin typeface="宋体" panose="02010600030101010101" pitchFamily="2" charset="-122"/>
                <a:ea typeface="宋体" panose="02010600030101010101" pitchFamily="2" charset="-122"/>
              </a:rPr>
              <a:t>不能计算</a:t>
            </a:r>
            <a:r>
              <a:rPr lang="zh-CN" altLang="en-US" sz="1800" dirty="0">
                <a:latin typeface="宋体" panose="02010600030101010101" pitchFamily="2" charset="-122"/>
                <a:ea typeface="宋体" panose="02010600030101010101" pitchFamily="2" charset="-122"/>
              </a:rPr>
              <a:t>。</a:t>
            </a:r>
            <a:endParaRPr lang="en-US" altLang="zh-CN" sz="1800" dirty="0">
              <a:latin typeface="宋体" panose="02010600030101010101" pitchFamily="2" charset="-122"/>
              <a:ea typeface="宋体" panose="02010600030101010101" pitchFamily="2" charset="-122"/>
            </a:endParaRPr>
          </a:p>
          <a:p>
            <a:endParaRPr lang="zh-CN" altLang="en-US" dirty="0"/>
          </a:p>
        </p:txBody>
      </p:sp>
      <p:sp>
        <p:nvSpPr>
          <p:cNvPr id="13" name="文本框 12">
            <a:extLst>
              <a:ext uri="{FF2B5EF4-FFF2-40B4-BE49-F238E27FC236}">
                <a16:creationId xmlns:a16="http://schemas.microsoft.com/office/drawing/2014/main" id="{5ACAF192-71DE-4D07-A97A-1DBFA88E48BE}"/>
              </a:ext>
            </a:extLst>
          </p:cNvPr>
          <p:cNvSpPr txBox="1"/>
          <p:nvPr/>
        </p:nvSpPr>
        <p:spPr>
          <a:xfrm>
            <a:off x="2938177" y="4965084"/>
            <a:ext cx="8753554" cy="1107996"/>
          </a:xfrm>
          <a:prstGeom prst="rect">
            <a:avLst/>
          </a:prstGeom>
          <a:noFill/>
        </p:spPr>
        <p:txBody>
          <a:bodyPr wrap="square" rtlCol="0">
            <a:spAutoFit/>
          </a:bodyPr>
          <a:lstStyle/>
          <a:p>
            <a:r>
              <a:rPr lang="en-US" altLang="zh-CN" sz="2400" dirty="0">
                <a:effectLst/>
                <a:latin typeface="Arial" panose="020B0604020202020204" pitchFamily="34" charset="0"/>
              </a:rPr>
              <a:t>A*-</a:t>
            </a:r>
            <a:r>
              <a:rPr lang="en-US" altLang="zh-CN" sz="2400" dirty="0" err="1">
                <a:effectLst/>
                <a:latin typeface="Arial" panose="020B0604020202020204" pitchFamily="34" charset="0"/>
              </a:rPr>
              <a:t>Beamsearch</a:t>
            </a:r>
            <a:r>
              <a:rPr lang="zh-CN" altLang="en-US" sz="2400" dirty="0">
                <a:latin typeface="Arial" panose="020B0604020202020204" pitchFamily="34" charset="0"/>
              </a:rPr>
              <a:t>：</a:t>
            </a:r>
            <a:r>
              <a:rPr lang="zh-CN" altLang="en-US" sz="2400" dirty="0">
                <a:effectLst/>
                <a:latin typeface="Arial" panose="020B0604020202020204" pitchFamily="34" charset="0"/>
              </a:rPr>
              <a:t>限制了</a:t>
            </a:r>
            <a:r>
              <a:rPr lang="en-US" altLang="zh-CN" sz="2400" dirty="0">
                <a:effectLst/>
                <a:latin typeface="Arial" panose="020B0604020202020204" pitchFamily="34" charset="0"/>
              </a:rPr>
              <a:t>A*</a:t>
            </a:r>
            <a:r>
              <a:rPr lang="zh-CN" altLang="en-US" sz="2400" dirty="0">
                <a:effectLst/>
                <a:latin typeface="Arial" panose="020B0604020202020204" pitchFamily="34" charset="0"/>
              </a:rPr>
              <a:t>搜索算法的堆大小，以便在短时间内获得近似的</a:t>
            </a:r>
            <a:r>
              <a:rPr lang="en-US" altLang="zh-CN" sz="2400" dirty="0" err="1">
                <a:effectLst/>
                <a:latin typeface="Arial" panose="020B0604020202020204" pitchFamily="34" charset="0"/>
              </a:rPr>
              <a:t>ged</a:t>
            </a:r>
            <a:r>
              <a:rPr lang="zh-CN" altLang="en-US" sz="2400" dirty="0">
                <a:effectLst/>
                <a:latin typeface="Arial" panose="020B0604020202020204" pitchFamily="34" charset="0"/>
              </a:rPr>
              <a:t>。</a:t>
            </a:r>
            <a:endParaRPr lang="zh-CN" altLang="en-US" sz="2400" dirty="0">
              <a:solidFill>
                <a:schemeClr val="tx1"/>
              </a:solidFill>
              <a:latin typeface="微软雅黑" panose="020B0503020204020204" pitchFamily="34" charset="-122"/>
              <a:ea typeface="微软雅黑" panose="020B0503020204020204" pitchFamily="34" charset="-122"/>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1000"/>
                                        <p:tgtEl>
                                          <p:spTgt spid="7"/>
                                        </p:tgtEl>
                                      </p:cBhvr>
                                    </p:animEffect>
                                    <p:anim calcmode="lin" valueType="num">
                                      <p:cBhvr>
                                        <p:cTn id="19" dur="1000" fill="hold"/>
                                        <p:tgtEl>
                                          <p:spTgt spid="7"/>
                                        </p:tgtEl>
                                        <p:attrNameLst>
                                          <p:attrName>ppt_x</p:attrName>
                                        </p:attrNameLst>
                                      </p:cBhvr>
                                      <p:tavLst>
                                        <p:tav tm="0">
                                          <p:val>
                                            <p:strVal val="#ppt_x"/>
                                          </p:val>
                                        </p:tav>
                                        <p:tav tm="100000">
                                          <p:val>
                                            <p:strVal val="#ppt_x"/>
                                          </p:val>
                                        </p:tav>
                                      </p:tavLst>
                                    </p:anim>
                                    <p:anim calcmode="lin" valueType="num">
                                      <p:cBhvr>
                                        <p:cTn id="2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additive="base">
                                        <p:cTn id="30" dur="500" fill="hold"/>
                                        <p:tgtEl>
                                          <p:spTgt spid="13"/>
                                        </p:tgtEl>
                                        <p:attrNameLst>
                                          <p:attrName>ppt_x</p:attrName>
                                        </p:attrNameLst>
                                      </p:cBhvr>
                                      <p:tavLst>
                                        <p:tav tm="0">
                                          <p:val>
                                            <p:strVal val="#ppt_x"/>
                                          </p:val>
                                        </p:tav>
                                        <p:tav tm="100000">
                                          <p:val>
                                            <p:strVal val="#ppt_x"/>
                                          </p:val>
                                        </p:tav>
                                      </p:tavLst>
                                    </p:anim>
                                    <p:anim calcmode="lin" valueType="num">
                                      <p:cBhvr additive="base">
                                        <p:cTn id="3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6" grpId="0"/>
      <p:bldP spid="7" grpId="0"/>
      <p:bldP spid="11"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2" name="矩形 1"/>
          <p:cNvSpPr/>
          <p:nvPr/>
        </p:nvSpPr>
        <p:spPr>
          <a:xfrm rot="16200000">
            <a:off x="-2054998" y="2019370"/>
            <a:ext cx="6880928" cy="2796331"/>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91160" y="1113155"/>
            <a:ext cx="2181860" cy="521970"/>
          </a:xfrm>
          <a:prstGeom prst="rect">
            <a:avLst/>
          </a:prstGeom>
          <a:noFill/>
        </p:spPr>
        <p:txBody>
          <a:bodyPr wrap="square" rtlCol="0">
            <a:spAutoFit/>
          </a:bodyPr>
          <a:lstStyle/>
          <a:p>
            <a:r>
              <a:rPr lang="en-US" altLang="zh-CN" sz="2800">
                <a:solidFill>
                  <a:schemeClr val="bg1">
                    <a:lumMod val="75000"/>
                  </a:schemeClr>
                </a:solidFill>
                <a:latin typeface="微软雅黑" panose="020B0503020204020204" pitchFamily="34" charset="-122"/>
                <a:ea typeface="微软雅黑" panose="020B0503020204020204" pitchFamily="34" charset="-122"/>
              </a:rPr>
              <a:t>研究背景</a:t>
            </a:r>
          </a:p>
        </p:txBody>
      </p:sp>
      <p:sp>
        <p:nvSpPr>
          <p:cNvPr id="5" name="文本框 4"/>
          <p:cNvSpPr txBox="1"/>
          <p:nvPr/>
        </p:nvSpPr>
        <p:spPr>
          <a:xfrm>
            <a:off x="391041" y="2180771"/>
            <a:ext cx="2340191" cy="521970"/>
          </a:xfrm>
          <a:prstGeom prst="rect">
            <a:avLst/>
          </a:prstGeom>
          <a:noFill/>
        </p:spPr>
        <p:txBody>
          <a:bodyPr wrap="square" rtlCol="0">
            <a:spAutoFit/>
          </a:bodyPr>
          <a:lstStyle/>
          <a:p>
            <a:r>
              <a:rPr lang="zh-CN" altLang="en-US" sz="2800" b="1">
                <a:solidFill>
                  <a:schemeClr val="bg1"/>
                </a:solidFill>
                <a:latin typeface="微软雅黑" panose="020B0503020204020204" pitchFamily="34" charset="-122"/>
                <a:ea typeface="微软雅黑" panose="020B0503020204020204" pitchFamily="34" charset="-122"/>
              </a:rPr>
              <a:t>相关工作</a:t>
            </a:r>
          </a:p>
        </p:txBody>
      </p:sp>
      <p:sp>
        <p:nvSpPr>
          <p:cNvPr id="9" name="等腰三角形 8"/>
          <p:cNvSpPr/>
          <p:nvPr/>
        </p:nvSpPr>
        <p:spPr>
          <a:xfrm rot="5400000">
            <a:off x="2757585" y="2326980"/>
            <a:ext cx="361184" cy="311367"/>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 name="文本框 9"/>
          <p:cNvSpPr txBox="1"/>
          <p:nvPr/>
        </p:nvSpPr>
        <p:spPr>
          <a:xfrm>
            <a:off x="3503712" y="512990"/>
            <a:ext cx="7484110" cy="1569660"/>
          </a:xfrm>
          <a:prstGeom prst="rect">
            <a:avLst/>
          </a:prstGeom>
          <a:noFill/>
        </p:spPr>
        <p:txBody>
          <a:bodyPr wrap="square" rtlCol="0">
            <a:spAutoFit/>
          </a:bodyPr>
          <a:lstStyle/>
          <a:p>
            <a:r>
              <a:rPr lang="zh-CN" altLang="en-US" sz="2400" b="1" dirty="0">
                <a:solidFill>
                  <a:schemeClr val="tx1"/>
                </a:solidFill>
                <a:latin typeface="微软雅黑" panose="020B0503020204020204" pitchFamily="34" charset="-122"/>
                <a:ea typeface="微软雅黑" panose="020B0503020204020204" pitchFamily="34" charset="-122"/>
              </a:rPr>
              <a:t>端到端的学习方法</a:t>
            </a:r>
            <a:endParaRPr lang="en-US" altLang="zh-CN" sz="2400" b="1" dirty="0">
              <a:solidFill>
                <a:schemeClr val="tx1"/>
              </a:solidFill>
              <a:latin typeface="微软雅黑" panose="020B0503020204020204" pitchFamily="34" charset="-122"/>
              <a:ea typeface="微软雅黑" panose="020B0503020204020204" pitchFamily="34" charset="-122"/>
            </a:endParaRPr>
          </a:p>
          <a:p>
            <a:endParaRPr lang="en-US" altLang="zh-CN" sz="2400" b="1" dirty="0">
              <a:solidFill>
                <a:schemeClr val="tx1"/>
              </a:solidFill>
              <a:latin typeface="微软雅黑" panose="020B0503020204020204" pitchFamily="34" charset="-122"/>
              <a:ea typeface="微软雅黑" panose="020B0503020204020204" pitchFamily="34" charset="-122"/>
            </a:endParaRPr>
          </a:p>
          <a:p>
            <a:r>
              <a:rPr lang="en-US" altLang="zh-CN" sz="2400" b="1" dirty="0">
                <a:latin typeface="微软雅黑" panose="020B0503020204020204" pitchFamily="34" charset="-122"/>
                <a:ea typeface="微软雅黑" panose="020B0503020204020204" pitchFamily="34" charset="-122"/>
              </a:rPr>
              <a:t>1.</a:t>
            </a:r>
            <a:r>
              <a:rPr lang="en-US" altLang="zh-CN" sz="2400" dirty="0">
                <a:latin typeface="微软雅黑" panose="020B0503020204020204" pitchFamily="34" charset="-122"/>
                <a:ea typeface="微软雅黑" panose="020B0503020204020204" pitchFamily="34" charset="-122"/>
              </a:rPr>
              <a:t>SimGNN</a:t>
            </a:r>
            <a:r>
              <a:rPr lang="zh-CN" altLang="en-US" sz="2400" b="1" dirty="0">
                <a:latin typeface="微软雅黑" panose="020B0503020204020204" pitchFamily="34" charset="-122"/>
                <a:ea typeface="微软雅黑" panose="020B0503020204020204" pitchFamily="34" charset="-122"/>
              </a:rPr>
              <a:t>：</a:t>
            </a:r>
            <a:endParaRPr lang="zh-CN" altLang="en-US" sz="2400" dirty="0">
              <a:solidFill>
                <a:schemeClr val="tx1"/>
              </a:solidFill>
              <a:latin typeface="微软雅黑" panose="020B0503020204020204" pitchFamily="34" charset="-122"/>
              <a:ea typeface="微软雅黑" panose="020B0503020204020204" pitchFamily="34" charset="-122"/>
            </a:endParaRPr>
          </a:p>
          <a:p>
            <a:endParaRPr lang="zh-CN" altLang="en-US" sz="2400" dirty="0">
              <a:solidFill>
                <a:schemeClr val="tx1"/>
              </a:solidFill>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60F2F538-5A54-4047-B535-ECE506CFD345}"/>
              </a:ext>
            </a:extLst>
          </p:cNvPr>
          <p:cNvPicPr>
            <a:picLocks noChangeAspect="1"/>
          </p:cNvPicPr>
          <p:nvPr/>
        </p:nvPicPr>
        <p:blipFill>
          <a:blip r:embed="rId4"/>
          <a:stretch>
            <a:fillRect/>
          </a:stretch>
        </p:blipFill>
        <p:spPr>
          <a:xfrm>
            <a:off x="3194366" y="2168128"/>
            <a:ext cx="8935229" cy="366000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2" name="矩形 1"/>
          <p:cNvSpPr/>
          <p:nvPr/>
        </p:nvSpPr>
        <p:spPr>
          <a:xfrm rot="16200000">
            <a:off x="-2054998" y="2019370"/>
            <a:ext cx="6880928" cy="2796331"/>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91160" y="1113155"/>
            <a:ext cx="2181860" cy="521970"/>
          </a:xfrm>
          <a:prstGeom prst="rect">
            <a:avLst/>
          </a:prstGeom>
          <a:noFill/>
        </p:spPr>
        <p:txBody>
          <a:bodyPr wrap="square" rtlCol="0">
            <a:spAutoFit/>
          </a:bodyPr>
          <a:lstStyle/>
          <a:p>
            <a:r>
              <a:rPr lang="en-US" altLang="zh-CN" sz="2800">
                <a:solidFill>
                  <a:schemeClr val="bg1">
                    <a:lumMod val="75000"/>
                  </a:schemeClr>
                </a:solidFill>
                <a:latin typeface="微软雅黑" panose="020B0503020204020204" pitchFamily="34" charset="-122"/>
                <a:ea typeface="微软雅黑" panose="020B0503020204020204" pitchFamily="34" charset="-122"/>
              </a:rPr>
              <a:t>研究背景</a:t>
            </a:r>
          </a:p>
        </p:txBody>
      </p:sp>
      <p:sp>
        <p:nvSpPr>
          <p:cNvPr id="5" name="文本框 4"/>
          <p:cNvSpPr txBox="1"/>
          <p:nvPr/>
        </p:nvSpPr>
        <p:spPr>
          <a:xfrm>
            <a:off x="391041" y="2180771"/>
            <a:ext cx="2340191" cy="521970"/>
          </a:xfrm>
          <a:prstGeom prst="rect">
            <a:avLst/>
          </a:prstGeom>
          <a:noFill/>
        </p:spPr>
        <p:txBody>
          <a:bodyPr wrap="square" rtlCol="0">
            <a:spAutoFit/>
          </a:bodyPr>
          <a:lstStyle/>
          <a:p>
            <a:r>
              <a:rPr lang="zh-CN" altLang="en-US" sz="2800" b="1">
                <a:solidFill>
                  <a:schemeClr val="bg1"/>
                </a:solidFill>
                <a:latin typeface="微软雅黑" panose="020B0503020204020204" pitchFamily="34" charset="-122"/>
                <a:ea typeface="微软雅黑" panose="020B0503020204020204" pitchFamily="34" charset="-122"/>
              </a:rPr>
              <a:t>相关工作</a:t>
            </a:r>
          </a:p>
        </p:txBody>
      </p:sp>
      <p:sp>
        <p:nvSpPr>
          <p:cNvPr id="9" name="等腰三角形 8"/>
          <p:cNvSpPr/>
          <p:nvPr/>
        </p:nvSpPr>
        <p:spPr>
          <a:xfrm rot="5400000">
            <a:off x="2757585" y="2326980"/>
            <a:ext cx="361184" cy="311367"/>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 name="文本框 9"/>
          <p:cNvSpPr txBox="1"/>
          <p:nvPr/>
        </p:nvSpPr>
        <p:spPr>
          <a:xfrm>
            <a:off x="3503712" y="836712"/>
            <a:ext cx="7484110" cy="830997"/>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2.GMN</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A6441061-6C32-42E6-B27A-812431108489}"/>
              </a:ext>
            </a:extLst>
          </p:cNvPr>
          <p:cNvPicPr>
            <a:picLocks noChangeAspect="1"/>
          </p:cNvPicPr>
          <p:nvPr/>
        </p:nvPicPr>
        <p:blipFill>
          <a:blip r:embed="rId4"/>
          <a:stretch>
            <a:fillRect/>
          </a:stretch>
        </p:blipFill>
        <p:spPr>
          <a:xfrm>
            <a:off x="3278440" y="1844824"/>
            <a:ext cx="8522519" cy="3406845"/>
          </a:xfrm>
          <a:prstGeom prst="rect">
            <a:avLst/>
          </a:prstGeom>
        </p:spPr>
      </p:pic>
      <p:pic>
        <p:nvPicPr>
          <p:cNvPr id="11" name="图片 10">
            <a:extLst>
              <a:ext uri="{FF2B5EF4-FFF2-40B4-BE49-F238E27FC236}">
                <a16:creationId xmlns:a16="http://schemas.microsoft.com/office/drawing/2014/main" id="{3A3A7579-467D-4A00-9B6A-8E21DE4D5E4E}"/>
              </a:ext>
            </a:extLst>
          </p:cNvPr>
          <p:cNvPicPr>
            <a:picLocks noChangeAspect="1"/>
          </p:cNvPicPr>
          <p:nvPr/>
        </p:nvPicPr>
        <p:blipFill>
          <a:blip r:embed="rId5"/>
          <a:stretch>
            <a:fillRect/>
          </a:stretch>
        </p:blipFill>
        <p:spPr>
          <a:xfrm>
            <a:off x="3474418" y="5623119"/>
            <a:ext cx="8064896" cy="43231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553A7"/>
        </a:solidFill>
        <a:effectLst/>
      </p:bgPr>
    </p:bg>
    <p:spTree>
      <p:nvGrpSpPr>
        <p:cNvPr id="1" name=""/>
        <p:cNvGrpSpPr/>
        <p:nvPr/>
      </p:nvGrpSpPr>
      <p:grpSpPr>
        <a:xfrm>
          <a:off x="0" y="0"/>
          <a:ext cx="0" cy="0"/>
          <a:chOff x="0" y="0"/>
          <a:chExt cx="0" cy="0"/>
        </a:xfrm>
      </p:grpSpPr>
      <p:grpSp>
        <p:nvGrpSpPr>
          <p:cNvPr id="17" name="组合 16"/>
          <p:cNvGrpSpPr/>
          <p:nvPr/>
        </p:nvGrpSpPr>
        <p:grpSpPr>
          <a:xfrm>
            <a:off x="4376420" y="1993265"/>
            <a:ext cx="3439795" cy="2870835"/>
            <a:chOff x="3646028" y="1988840"/>
            <a:chExt cx="2643245" cy="2824268"/>
          </a:xfrm>
        </p:grpSpPr>
        <p:sp>
          <p:nvSpPr>
            <p:cNvPr id="3" name="文本框 2"/>
            <p:cNvSpPr txBox="1"/>
            <p:nvPr/>
          </p:nvSpPr>
          <p:spPr>
            <a:xfrm>
              <a:off x="3646028" y="3238240"/>
              <a:ext cx="2643245" cy="755887"/>
            </a:xfrm>
            <a:prstGeom prst="rect">
              <a:avLst/>
            </a:prstGeom>
            <a:noFill/>
          </p:spPr>
          <p:txBody>
            <a:bodyPr wrap="square" rtlCol="0">
              <a:spAutoFit/>
            </a:bodyPr>
            <a:lstStyle/>
            <a:p>
              <a:r>
                <a:rPr lang="en-US" altLang="zh-CN" sz="4400" b="1">
                  <a:solidFill>
                    <a:schemeClr val="bg1"/>
                  </a:solidFill>
                  <a:latin typeface="微软雅黑" panose="020B0503020204020204" pitchFamily="34" charset="-122"/>
                  <a:ea typeface="微软雅黑" panose="020B0503020204020204" pitchFamily="34" charset="-122"/>
                </a:rPr>
                <a:t>02. method</a:t>
              </a:r>
              <a:endParaRPr lang="zh-CN" altLang="en-US" sz="4400" b="1">
                <a:solidFill>
                  <a:schemeClr val="bg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4366118" y="1988840"/>
              <a:ext cx="0" cy="2824268"/>
            </a:xfrm>
            <a:prstGeom prst="line">
              <a:avLst/>
            </a:prstGeom>
            <a:ln w="12700">
              <a:gradFill>
                <a:gsLst>
                  <a:gs pos="0">
                    <a:schemeClr val="bg1">
                      <a:alpha val="0"/>
                    </a:schemeClr>
                  </a:gs>
                  <a:gs pos="50000">
                    <a:schemeClr val="tx1"/>
                  </a:gs>
                  <a:gs pos="100000">
                    <a:schemeClr val="bg1">
                      <a:alpha val="0"/>
                    </a:schemeClr>
                  </a:gs>
                </a:gsLst>
                <a:lin ang="5400000" scaled="1"/>
              </a:gradFill>
            </a:ln>
            <a:effectLst>
              <a:outerShdw blurRad="50800" dist="254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2" name="五角星 1"/>
          <p:cNvSpPr/>
          <p:nvPr/>
        </p:nvSpPr>
        <p:spPr>
          <a:xfrm>
            <a:off x="7809865" y="3213100"/>
            <a:ext cx="720090" cy="720090"/>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8058" y="1"/>
            <a:ext cx="12308115" cy="11756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p:cNvSpPr txBox="1"/>
          <p:nvPr/>
        </p:nvSpPr>
        <p:spPr>
          <a:xfrm>
            <a:off x="1286378" y="405445"/>
            <a:ext cx="1645859" cy="460375"/>
          </a:xfrm>
          <a:prstGeom prst="rect">
            <a:avLst/>
          </a:prstGeom>
          <a:noFill/>
        </p:spPr>
        <p:txBody>
          <a:bodyPr wrap="square" rtlCol="0">
            <a:spAutoFit/>
          </a:bodyPr>
          <a:lstStyle/>
          <a:p>
            <a:pPr algn="l">
              <a:buClrTx/>
              <a:buSzTx/>
              <a:buFontTx/>
            </a:pPr>
            <a:r>
              <a:rPr lang="en-US" altLang="zh-CN" sz="2400" b="1" dirty="0">
                <a:solidFill>
                  <a:schemeClr val="bg1"/>
                </a:solidFill>
                <a:latin typeface="微软雅黑" panose="020B0503020204020204" pitchFamily="34" charset="-122"/>
                <a:ea typeface="微软雅黑" panose="020B0503020204020204" pitchFamily="34" charset="-122"/>
              </a:rPr>
              <a:t>Noah</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4583832" y="440777"/>
            <a:ext cx="2340191" cy="400110"/>
          </a:xfrm>
          <a:prstGeom prst="rect">
            <a:avLst/>
          </a:prstGeom>
          <a:noFill/>
        </p:spPr>
        <p:txBody>
          <a:bodyPr wrap="square" rtlCol="0">
            <a:spAutoFit/>
          </a:bodyPr>
          <a:lstStyle/>
          <a:p>
            <a:pPr algn="l">
              <a:buClrTx/>
              <a:buSzTx/>
              <a:buFontTx/>
            </a:pPr>
            <a:r>
              <a:rPr lang="en-US" altLang="zh-CN" sz="2000" dirty="0">
                <a:solidFill>
                  <a:schemeClr val="bg1">
                    <a:lumMod val="75000"/>
                  </a:schemeClr>
                </a:solidFill>
                <a:latin typeface="微软雅黑" panose="020B0503020204020204" pitchFamily="34" charset="-122"/>
                <a:ea typeface="微软雅黑" panose="020B0503020204020204" pitchFamily="34" charset="-122"/>
              </a:rPr>
              <a:t>GPN</a:t>
            </a:r>
            <a:endParaRPr lang="zh-CN" altLang="en-US" sz="20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7707066" y="436243"/>
            <a:ext cx="2340191" cy="398780"/>
          </a:xfrm>
          <a:prstGeom prst="rect">
            <a:avLst/>
          </a:prstGeom>
          <a:noFill/>
        </p:spPr>
        <p:txBody>
          <a:bodyPr wrap="squar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Model Overview</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9" name="等腰三角形 8"/>
          <p:cNvSpPr/>
          <p:nvPr/>
        </p:nvSpPr>
        <p:spPr>
          <a:xfrm rot="10800000">
            <a:off x="1809869" y="1152472"/>
            <a:ext cx="290416" cy="178103"/>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a:p>
        </p:txBody>
      </p:sp>
      <p:sp>
        <p:nvSpPr>
          <p:cNvPr id="18" name="文本框 17"/>
          <p:cNvSpPr txBox="1"/>
          <p:nvPr/>
        </p:nvSpPr>
        <p:spPr>
          <a:xfrm>
            <a:off x="840740" y="1738630"/>
            <a:ext cx="1645920" cy="460375"/>
          </a:xfrm>
          <a:prstGeom prst="rect">
            <a:avLst/>
          </a:prstGeom>
          <a:noFill/>
        </p:spPr>
        <p:txBody>
          <a:bodyPr wrap="square" rtlCol="0">
            <a:spAutoFit/>
          </a:bodyPr>
          <a:lstStyle/>
          <a:p>
            <a:pPr algn="l">
              <a:buClrTx/>
              <a:buSzTx/>
              <a:buFontTx/>
            </a:pPr>
            <a:r>
              <a:rPr lang="zh-CN" altLang="en-US" sz="2400" b="1" dirty="0">
                <a:solidFill>
                  <a:schemeClr val="bg1"/>
                </a:solidFill>
                <a:latin typeface="微软雅黑" panose="020B0503020204020204" pitchFamily="34" charset="-122"/>
                <a:ea typeface="微软雅黑" panose="020B0503020204020204" pitchFamily="34" charset="-122"/>
              </a:rPr>
              <a:t>规则定义</a:t>
            </a:r>
          </a:p>
        </p:txBody>
      </p:sp>
      <p:pic>
        <p:nvPicPr>
          <p:cNvPr id="11" name="图片 10">
            <a:extLst>
              <a:ext uri="{FF2B5EF4-FFF2-40B4-BE49-F238E27FC236}">
                <a16:creationId xmlns:a16="http://schemas.microsoft.com/office/drawing/2014/main" id="{B9FD9100-040B-4505-9683-C1E9B49AB246}"/>
              </a:ext>
            </a:extLst>
          </p:cNvPr>
          <p:cNvPicPr>
            <a:picLocks noChangeAspect="1"/>
          </p:cNvPicPr>
          <p:nvPr/>
        </p:nvPicPr>
        <p:blipFill>
          <a:blip r:embed="rId3"/>
          <a:stretch>
            <a:fillRect/>
          </a:stretch>
        </p:blipFill>
        <p:spPr>
          <a:xfrm>
            <a:off x="1703512" y="1490639"/>
            <a:ext cx="8490642" cy="4687213"/>
          </a:xfrm>
          <a:prstGeom prst="rect">
            <a:avLst/>
          </a:prstGeom>
        </p:spPr>
      </p:pic>
      <p:sp>
        <p:nvSpPr>
          <p:cNvPr id="14" name="文本框 13">
            <a:extLst>
              <a:ext uri="{FF2B5EF4-FFF2-40B4-BE49-F238E27FC236}">
                <a16:creationId xmlns:a16="http://schemas.microsoft.com/office/drawing/2014/main" id="{9CD7DC4B-4C11-4759-B5F9-874082E62028}"/>
              </a:ext>
            </a:extLst>
          </p:cNvPr>
          <p:cNvSpPr txBox="1"/>
          <p:nvPr/>
        </p:nvSpPr>
        <p:spPr>
          <a:xfrm>
            <a:off x="4871864" y="6262001"/>
            <a:ext cx="4392488" cy="461665"/>
          </a:xfrm>
          <a:prstGeom prst="rect">
            <a:avLst/>
          </a:prstGeom>
          <a:noFill/>
        </p:spPr>
        <p:txBody>
          <a:bodyPr wrap="square" rtlCol="0">
            <a:spAutoFit/>
          </a:bodyPr>
          <a:lstStyle/>
          <a:p>
            <a:r>
              <a:rPr lang="en-US" altLang="zh-CN" sz="2400" dirty="0"/>
              <a:t>Noah</a:t>
            </a:r>
            <a:r>
              <a:rPr lang="zh-CN" altLang="en-US" sz="2400" dirty="0"/>
              <a:t>流程图</a:t>
            </a:r>
          </a:p>
        </p:txBody>
      </p:sp>
      <p:sp>
        <p:nvSpPr>
          <p:cNvPr id="3" name="矩形: 圆角 2">
            <a:extLst>
              <a:ext uri="{FF2B5EF4-FFF2-40B4-BE49-F238E27FC236}">
                <a16:creationId xmlns:a16="http://schemas.microsoft.com/office/drawing/2014/main" id="{FB6C4257-F47B-4269-9F64-51D0D5EA057B}"/>
              </a:ext>
            </a:extLst>
          </p:cNvPr>
          <p:cNvSpPr/>
          <p:nvPr/>
        </p:nvSpPr>
        <p:spPr>
          <a:xfrm>
            <a:off x="1703512" y="1556792"/>
            <a:ext cx="6840760" cy="2016224"/>
          </a:xfrm>
          <a:prstGeom prst="roundRect">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7" name="矩形: 圆角 6">
            <a:extLst>
              <a:ext uri="{FF2B5EF4-FFF2-40B4-BE49-F238E27FC236}">
                <a16:creationId xmlns:a16="http://schemas.microsoft.com/office/drawing/2014/main" id="{CE78F2D1-02FE-4362-95E9-EC0B4867911C}"/>
              </a:ext>
            </a:extLst>
          </p:cNvPr>
          <p:cNvSpPr/>
          <p:nvPr/>
        </p:nvSpPr>
        <p:spPr>
          <a:xfrm>
            <a:off x="4079776" y="4725144"/>
            <a:ext cx="1656184" cy="100811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7">
            <a:extLst>
              <a:ext uri="{FF2B5EF4-FFF2-40B4-BE49-F238E27FC236}">
                <a16:creationId xmlns:a16="http://schemas.microsoft.com/office/drawing/2014/main" id="{1B85D8B8-F29C-43D7-9018-DDBDA85ADAA2}"/>
              </a:ext>
            </a:extLst>
          </p:cNvPr>
          <p:cNvSpPr/>
          <p:nvPr/>
        </p:nvSpPr>
        <p:spPr>
          <a:xfrm>
            <a:off x="4295800" y="3717032"/>
            <a:ext cx="1152128" cy="72008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DD13C020-40AE-4597-8A5B-94946C1DEDC7}"/>
              </a:ext>
            </a:extLst>
          </p:cNvPr>
          <p:cNvSpPr/>
          <p:nvPr/>
        </p:nvSpPr>
        <p:spPr>
          <a:xfrm>
            <a:off x="6384032" y="4797152"/>
            <a:ext cx="1584176" cy="936104"/>
          </a:xfrm>
          <a:prstGeom prst="round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箭头: 左 12">
            <a:extLst>
              <a:ext uri="{FF2B5EF4-FFF2-40B4-BE49-F238E27FC236}">
                <a16:creationId xmlns:a16="http://schemas.microsoft.com/office/drawing/2014/main" id="{5D9241FA-223D-4864-8250-5186DECA5FA8}"/>
              </a:ext>
            </a:extLst>
          </p:cNvPr>
          <p:cNvSpPr/>
          <p:nvPr/>
        </p:nvSpPr>
        <p:spPr>
          <a:xfrm>
            <a:off x="5503931" y="6117985"/>
            <a:ext cx="890986" cy="144016"/>
          </a:xfrm>
          <a:prstGeom prst="lef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heel(1)">
                                      <p:cBhvr>
                                        <p:cTn id="17" dur="2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heel(1)">
                                      <p:cBhvr>
                                        <p:cTn id="22" dur="20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ppt_x</p:attrName>
                                        </p:attrNameLst>
                                      </p:cBhvr>
                                      <p:tavLst>
                                        <p:tav tm="0">
                                          <p:val>
                                            <p:strVal val="#ppt_x"/>
                                          </p:val>
                                        </p:tav>
                                        <p:tav tm="100000">
                                          <p:val>
                                            <p:strVal val="#ppt_x"/>
                                          </p:val>
                                        </p:tav>
                                      </p:tavLst>
                                    </p:anim>
                                    <p:anim calcmode="lin" valueType="num">
                                      <p:cBhvr>
                                        <p:cTn id="2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P spid="10" grpId="0" animBg="1"/>
      <p:bldP spid="13"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1940</TotalTime>
  <Words>2712</Words>
  <Application>Microsoft Office PowerPoint</Application>
  <PresentationFormat>宽屏</PresentationFormat>
  <Paragraphs>170</Paragraphs>
  <Slides>25</Slides>
  <Notes>21</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25</vt:i4>
      </vt:variant>
    </vt:vector>
  </HeadingPairs>
  <TitlesOfParts>
    <vt:vector size="37" baseType="lpstr">
      <vt:lpstr>-apple-system</vt:lpstr>
      <vt:lpstr>-apple-system-font</vt:lpstr>
      <vt:lpstr>Helvetica Neue</vt:lpstr>
      <vt:lpstr>等线</vt:lpstr>
      <vt:lpstr>等线 Light</vt:lpstr>
      <vt:lpstr>宋体</vt:lpstr>
      <vt:lpstr>微软雅黑</vt:lpstr>
      <vt:lpstr>Arial</vt:lpstr>
      <vt:lpstr>Calibri</vt:lpstr>
      <vt:lpstr>Times New Roman</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PC</dc:creator>
  <cp:lastModifiedBy>康</cp:lastModifiedBy>
  <cp:revision>845</cp:revision>
  <dcterms:created xsi:type="dcterms:W3CDTF">2017-03-29T13:55:00Z</dcterms:created>
  <dcterms:modified xsi:type="dcterms:W3CDTF">2021-11-04T04:08:01Z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