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938" r:id="rId4"/>
    <p:sldId id="939" r:id="rId5"/>
    <p:sldId id="994" r:id="rId6"/>
    <p:sldId id="987" r:id="rId7"/>
    <p:sldId id="993" r:id="rId8"/>
    <p:sldId id="968" r:id="rId9"/>
    <p:sldId id="996" r:id="rId10"/>
    <p:sldId id="997" r:id="rId11"/>
    <p:sldId id="998" r:id="rId12"/>
    <p:sldId id="353" r:id="rId13"/>
    <p:sldId id="999" r:id="rId14"/>
    <p:sldId id="1000" r:id="rId15"/>
    <p:sldId id="948" r:id="rId16"/>
    <p:sldId id="97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史 玉潇" initials="史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89" autoAdjust="0"/>
  </p:normalViewPr>
  <p:slideViewPr>
    <p:cSldViewPr snapToGrid="0">
      <p:cViewPr varScale="1">
        <p:scale>
          <a:sx n="79" d="100"/>
          <a:sy n="79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82D16-6F1C-42FE-8A5D-5D1CAD545FF9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D25CE-04C8-4DFA-A3AC-00C1CD89F4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D25CE-04C8-4DFA-A3AC-00C1CD89F4F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我们再来回顾一下</a:t>
            </a:r>
            <a:r>
              <a:rPr lang="en-US" altLang="zh-CN" dirty="0"/>
              <a:t>trans</a:t>
            </a:r>
            <a:r>
              <a:rPr lang="zh-CN" altLang="en-US" dirty="0"/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1425700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zh-CN" altLang="en-US" b="0" i="0" u="none" strike="noStrike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D25CE-04C8-4DFA-A3AC-00C1CD89F4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411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zh-CN" altLang="en-US" b="0" i="0" u="none" strike="noStrike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D25CE-04C8-4DFA-A3AC-00C1CD89F4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558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D25CE-04C8-4DFA-A3AC-00C1CD89F4F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D25CE-04C8-4DFA-A3AC-00C1CD89F4F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D25CE-04C8-4DFA-A3AC-00C1CD89F4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D25CE-04C8-4DFA-A3AC-00C1CD89F4F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D25CE-04C8-4DFA-A3AC-00C1CD89F4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16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D25CE-04C8-4DFA-A3AC-00C1CD89F4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277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zh-CN" altLang="en-US" b="0" i="0" u="none" strike="noStrike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D25CE-04C8-4DFA-A3AC-00C1CD89F4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zh-CN" altLang="en-US" b="0" i="0" u="none" strike="noStrike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3D25CE-04C8-4DFA-A3AC-00C1CD89F4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3979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zh-CN" altLang="en-US" b="0" i="0" u="none" strike="noStrike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D25CE-04C8-4DFA-A3AC-00C1CD89F4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290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zh-CN" altLang="en-US" b="0" i="0" u="none" strike="noStrike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D25CE-04C8-4DFA-A3AC-00C1CD89F4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04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551B-F7A6-44D8-98F7-F2962C025A07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9EA0-3BBB-43E1-B07E-81D9D5173D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DCDB-5CE4-417E-8648-F3EFF7306403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9EA0-3BBB-43E1-B07E-81D9D5173D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EDF3-FA83-47B6-8383-F223453248D8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9EA0-3BBB-43E1-B07E-81D9D5173D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551B-F7A6-44D8-98F7-F2962C025A07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9EA0-3BBB-43E1-B07E-81D9D5173D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DD07-792B-4349-8E4A-22FA8EE81F8B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9EA0-3BBB-43E1-B07E-81D9D5173D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BE43-25DB-414F-9243-18F495792C17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9EA0-3BBB-43E1-B07E-81D9D5173D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75AA-5EE0-4132-A371-3F8B3AE0C2EC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9EA0-3BBB-43E1-B07E-81D9D5173D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CC0-AED9-41BB-84B6-38D56D1D30DA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9EA0-3BBB-43E1-B07E-81D9D5173D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22DD-B2DE-45E2-8856-48DDC2415ED4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9EA0-3BBB-43E1-B07E-81D9D5173D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861E-9105-4A7B-B0E4-2B3C89F9EB81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9EA0-3BBB-43E1-B07E-81D9D5173D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2B0D-6087-405A-AD0D-F55B94DB3B2D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9EA0-3BBB-43E1-B07E-81D9D5173D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DD07-792B-4349-8E4A-22FA8EE81F8B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9EA0-3BBB-43E1-B07E-81D9D5173D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3001-0685-46B2-B607-0328BC1B6BCA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9EA0-3BBB-43E1-B07E-81D9D5173D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DCDB-5CE4-417E-8648-F3EFF7306403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9EA0-3BBB-43E1-B07E-81D9D5173D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EDF3-FA83-47B6-8383-F223453248D8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9EA0-3BBB-43E1-B07E-81D9D5173D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BE43-25DB-414F-9243-18F495792C17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9EA0-3BBB-43E1-B07E-81D9D5173D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75AA-5EE0-4132-A371-3F8B3AE0C2EC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9EA0-3BBB-43E1-B07E-81D9D5173D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CC0-AED9-41BB-84B6-38D56D1D30DA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9EA0-3BBB-43E1-B07E-81D9D5173D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22DD-B2DE-45E2-8856-48DDC2415ED4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9EA0-3BBB-43E1-B07E-81D9D5173D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861E-9105-4A7B-B0E4-2B3C89F9EB81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9EA0-3BBB-43E1-B07E-81D9D5173D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2B0D-6087-405A-AD0D-F55B94DB3B2D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9EA0-3BBB-43E1-B07E-81D9D5173D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3001-0685-46B2-B607-0328BC1B6BCA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9EA0-3BBB-43E1-B07E-81D9D5173D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04616-E23B-437F-94FF-AFA829016E51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89EA0-3BBB-43E1-B07E-81D9D5173D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04616-E23B-437F-94FF-AFA829016E51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89EA0-3BBB-43E1-B07E-81D9D5173D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Rot="1" noChangeArrowheads="1"/>
          </p:cNvSpPr>
          <p:nvPr/>
        </p:nvSpPr>
        <p:spPr bwMode="auto">
          <a:xfrm>
            <a:off x="-304634" y="713924"/>
            <a:ext cx="12648868" cy="17764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6195" tIns="53098" rIns="106195" bIns="53098" anchor="ctr"/>
          <a:lstStyle/>
          <a:p>
            <a:pPr algn="ctr" defTabSz="1061720">
              <a:defRPr/>
            </a:pPr>
            <a:r>
              <a:rPr lang="en-US" altLang="zh-CN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TransE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模型及其扩展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93267" y="2453559"/>
            <a:ext cx="9575800" cy="3779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学生：贾康</a:t>
            </a:r>
          </a:p>
          <a:p>
            <a:pPr marL="0" indent="0" algn="ctr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导师：李冠宇 教授</a:t>
            </a:r>
          </a:p>
          <a:p>
            <a:pPr marL="0" indent="0" algn="ctr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 方向：智能信息处理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0" indent="0" algn="ctr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chemeClr val="bg1"/>
              </a:solidFill>
            </a:endParaRPr>
          </a:p>
          <a:p>
            <a:pPr marL="0" indent="0" algn="ctr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2021.09.27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pPr marL="0" indent="0" algn="ctr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大连海事大学智能信息处理实验室</a:t>
            </a:r>
            <a:br>
              <a:rPr lang="zh-CN" altLang="en-US" b="1" dirty="0">
                <a:solidFill>
                  <a:schemeClr val="bg1"/>
                </a:solidFill>
              </a:rPr>
            </a:b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9EA0-3BBB-43E1-B07E-81D9D5173D9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  <p:transition advTm="2032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4291" y="711092"/>
            <a:ext cx="421178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2 </a:t>
            </a:r>
            <a:r>
              <a:rPr lang="zh-CN" altLang="en-US" sz="3600" dirty="0">
                <a:solidFill>
                  <a:schemeClr val="bg1"/>
                </a:solidFill>
              </a:rPr>
              <a:t>主要内容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06661" y="1522659"/>
            <a:ext cx="3423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2.3 </a:t>
            </a:r>
            <a:r>
              <a:rPr lang="en-US" altLang="zh-CN" sz="3200" dirty="0" err="1">
                <a:solidFill>
                  <a:schemeClr val="bg1"/>
                </a:solidFill>
              </a:rPr>
              <a:t>transR</a:t>
            </a:r>
            <a:r>
              <a:rPr lang="zh-CN" altLang="en-US" sz="3200" dirty="0">
                <a:solidFill>
                  <a:schemeClr val="bg1"/>
                </a:solidFill>
              </a:rPr>
              <a:t>模型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9EA0-3BBB-43E1-B07E-81D9D5173D99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C7D499-3BB7-499E-835A-CAFEF33DB146}"/>
              </a:ext>
            </a:extLst>
          </p:cNvPr>
          <p:cNvSpPr txBox="1"/>
          <p:nvPr/>
        </p:nvSpPr>
        <p:spPr>
          <a:xfrm>
            <a:off x="1206661" y="2132254"/>
            <a:ext cx="10057969" cy="1696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对于每个三元组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pingfang SC"/>
              </a:rPr>
              <a:t>(</a:t>
            </a:r>
            <a:r>
              <a:rPr lang="en-US" altLang="zh-CN" sz="2400" b="0" i="0" dirty="0" err="1">
                <a:solidFill>
                  <a:schemeClr val="bg1"/>
                </a:solidFill>
                <a:effectLst/>
                <a:latin typeface="pingfang SC"/>
              </a:rPr>
              <a:t>h,r,t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pingfang SC"/>
              </a:rPr>
              <a:t>)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，我们首先将实体向量向关系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pingfang SC"/>
              </a:rPr>
              <a:t>r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空间投影。具体而言，对于每一个关系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pingfang SC"/>
              </a:rPr>
              <a:t>r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，</a:t>
            </a:r>
            <a:r>
              <a:rPr lang="en-US" altLang="zh-CN" sz="2400" b="0" i="0" dirty="0" err="1">
                <a:solidFill>
                  <a:schemeClr val="bg1"/>
                </a:solidFill>
                <a:effectLst/>
                <a:latin typeface="pingfang SC"/>
              </a:rPr>
              <a:t>TransR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定义投影矩阵</a:t>
            </a:r>
            <a:r>
              <a:rPr lang="en-US" altLang="zh-CN" sz="2400" b="0" i="0" dirty="0" err="1">
                <a:solidFill>
                  <a:schemeClr val="bg1"/>
                </a:solidFill>
                <a:effectLst/>
                <a:latin typeface="pingfang SC"/>
              </a:rPr>
              <a:t>Mr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，将实体向量从实体空间投影到关系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pingfang SC"/>
              </a:rPr>
              <a:t>r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的子空间，用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pingfang SC"/>
              </a:rPr>
              <a:t>h⊥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和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pingfang SC"/>
              </a:rPr>
              <a:t>t⊥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表示如下：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429CAC1-787C-414F-BAB9-EEA6EAE5D4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2" t="1" r="27087" b="-8211"/>
          <a:stretch/>
        </p:blipFill>
        <p:spPr>
          <a:xfrm>
            <a:off x="3433864" y="4010297"/>
            <a:ext cx="4688731" cy="53466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2F7DF42-E4F3-4B72-89C8-6723D0789C2A}"/>
              </a:ext>
            </a:extLst>
          </p:cNvPr>
          <p:cNvSpPr txBox="1"/>
          <p:nvPr/>
        </p:nvSpPr>
        <p:spPr>
          <a:xfrm>
            <a:off x="1439635" y="4873676"/>
            <a:ext cx="29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然后使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pingfang SC"/>
              </a:rPr>
              <a:t>h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pingfang SC"/>
              </a:rPr>
              <a:t>⊥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pingfang SC"/>
              </a:rPr>
              <a:t>+</a:t>
            </a:r>
            <a:r>
              <a:rPr lang="en-US" altLang="zh-CN" sz="2400" b="0" i="0" dirty="0" err="1">
                <a:solidFill>
                  <a:schemeClr val="bg1"/>
                </a:solidFill>
                <a:effectLst/>
                <a:latin typeface="pingfang SC"/>
              </a:rPr>
              <a:t>r≈t</a:t>
            </a:r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⊥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192494"/>
      </p:ext>
    </p:extLst>
  </p:cSld>
  <p:clrMapOvr>
    <a:masterClrMapping/>
  </p:clrMapOvr>
  <p:transition advTm="2032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A938B-F6AB-494B-A4B2-862CC21CA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spc="75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前诉模型虽然</a:t>
            </a:r>
            <a:r>
              <a:rPr lang="zh-CN" altLang="zh-CN" sz="2400" spc="75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它们在实体被投影到的特定关系空间中是不同的</a:t>
            </a:r>
            <a:r>
              <a:rPr lang="zh-CN" altLang="en-US" sz="2400" spc="75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zh-CN" altLang="zh-CN" sz="2400" spc="75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所有基于翻译的方法都遵循相同的原则</a:t>
            </a:r>
            <a:r>
              <a:rPr lang="en-US" altLang="zh-CN" sz="2400" spc="75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 + r ≈ t</a:t>
            </a:r>
            <a:r>
              <a:rPr lang="zh-CN" altLang="zh-CN" sz="2400" spc="75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。因此，这些方法共享一个相似的评分函数。</a:t>
            </a:r>
            <a:endParaRPr lang="zh-CN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840622-4CB1-4319-815E-21C2846227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76546" y="3229850"/>
            <a:ext cx="5007930" cy="86407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9803C95-47CE-4212-AD3F-20D3F6E1F285}"/>
              </a:ext>
            </a:extLst>
          </p:cNvPr>
          <p:cNvSpPr txBox="1"/>
          <p:nvPr/>
        </p:nvSpPr>
        <p:spPr>
          <a:xfrm>
            <a:off x="969523" y="4232833"/>
            <a:ext cx="10252953" cy="1682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30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spc="75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这个评分函数实际上是</a:t>
            </a:r>
            <a:r>
              <a:rPr lang="zh-CN" altLang="zh-CN" sz="2400" spc="75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欧氏度量</a:t>
            </a:r>
            <a:r>
              <a:rPr lang="zh-CN" altLang="en-US" sz="2400" spc="75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zh-CN" altLang="zh-CN" sz="2400" spc="75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过于</a:t>
            </a:r>
            <a:r>
              <a:rPr lang="zh-CN" altLang="zh-CN" sz="2400" spc="75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简化的度量。</a:t>
            </a:r>
            <a:r>
              <a:rPr lang="en-US" altLang="zh-CN" sz="2400" spc="75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TransA</a:t>
            </a:r>
            <a:r>
              <a:rPr lang="zh-CN" altLang="zh-CN" sz="2400" spc="75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用绝对损失的自适应马氏距离代替不灵活的欧氏距离，因为马氏距离更灵活，适应性更强</a:t>
            </a:r>
            <a:r>
              <a:rPr lang="en-US" altLang="zh-CN" sz="2400" spc="75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</a:t>
            </a:r>
            <a:endParaRPr lang="zh-CN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D4247E-9020-43FE-AB74-9B0C45293BB6}"/>
              </a:ext>
            </a:extLst>
          </p:cNvPr>
          <p:cNvSpPr txBox="1"/>
          <p:nvPr/>
        </p:nvSpPr>
        <p:spPr>
          <a:xfrm>
            <a:off x="767701" y="549260"/>
            <a:ext cx="421178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2 </a:t>
            </a:r>
            <a:r>
              <a:rPr lang="zh-CN" altLang="en-US" sz="3600" dirty="0">
                <a:solidFill>
                  <a:schemeClr val="bg1"/>
                </a:solidFill>
              </a:rPr>
              <a:t>主要内容</a:t>
            </a:r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532D0045-BFE5-4D8C-A96C-D6B3DE264F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8669" y="871840"/>
            <a:ext cx="10515600" cy="132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2.4 </a:t>
            </a:r>
            <a:r>
              <a:rPr lang="en-US" altLang="zh-CN" sz="3200" dirty="0" err="1">
                <a:solidFill>
                  <a:schemeClr val="bg1"/>
                </a:solidFill>
              </a:rPr>
              <a:t>transA</a:t>
            </a:r>
            <a:r>
              <a:rPr lang="zh-CN" altLang="en-US" sz="3200" dirty="0">
                <a:solidFill>
                  <a:schemeClr val="bg1"/>
                </a:solidFill>
              </a:rPr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10030142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4291" y="711092"/>
            <a:ext cx="421178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2 </a:t>
            </a:r>
            <a:r>
              <a:rPr lang="zh-CN" altLang="en-US" sz="3600" dirty="0">
                <a:solidFill>
                  <a:schemeClr val="bg1"/>
                </a:solidFill>
              </a:rPr>
              <a:t>主要内容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28602" y="1532219"/>
            <a:ext cx="3423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2.4 </a:t>
            </a:r>
            <a:r>
              <a:rPr lang="en-US" altLang="zh-CN" sz="3200" dirty="0" err="1">
                <a:solidFill>
                  <a:schemeClr val="bg1"/>
                </a:solidFill>
              </a:rPr>
              <a:t>transA</a:t>
            </a:r>
            <a:r>
              <a:rPr lang="zh-CN" altLang="en-US" sz="3200" dirty="0">
                <a:solidFill>
                  <a:schemeClr val="bg1"/>
                </a:solidFill>
              </a:rPr>
              <a:t>模型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9EA0-3BBB-43E1-B07E-81D9D5173D99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C7D499-3BB7-499E-835A-CAFEF33DB146}"/>
              </a:ext>
            </a:extLst>
          </p:cNvPr>
          <p:cNvSpPr txBox="1"/>
          <p:nvPr/>
        </p:nvSpPr>
        <p:spPr>
          <a:xfrm>
            <a:off x="1206661" y="2072417"/>
            <a:ext cx="10057969" cy="1696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b="0" i="0" dirty="0" err="1">
                <a:solidFill>
                  <a:schemeClr val="bg1"/>
                </a:solidFill>
                <a:effectLst/>
                <a:latin typeface="pingfang SC"/>
              </a:rPr>
              <a:t>TransA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模型为每个关系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pingfang SC"/>
              </a:rPr>
              <a:t>r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引入一个对称的非负矩阵</a:t>
            </a:r>
            <a:r>
              <a:rPr lang="en-US" altLang="zh-CN" sz="2400" dirty="0" err="1">
                <a:solidFill>
                  <a:schemeClr val="bg1"/>
                </a:solidFill>
                <a:latin typeface="pingfang SC"/>
              </a:rPr>
              <a:t>W</a:t>
            </a:r>
            <a:r>
              <a:rPr lang="en-US" altLang="zh-CN" sz="2400" b="0" i="0" dirty="0" err="1">
                <a:solidFill>
                  <a:schemeClr val="bg1"/>
                </a:solidFill>
                <a:effectLst/>
                <a:latin typeface="pingfang SC"/>
              </a:rPr>
              <a:t>r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，并使用自适应马氏距离定义评分函数。通过学习距离度量</a:t>
            </a:r>
            <a:r>
              <a:rPr lang="en-US" altLang="zh-CN" sz="2400" dirty="0" err="1">
                <a:solidFill>
                  <a:schemeClr val="bg1"/>
                </a:solidFill>
                <a:latin typeface="pingfang SC"/>
              </a:rPr>
              <a:t>W</a:t>
            </a:r>
            <a:r>
              <a:rPr lang="en-US" altLang="zh-CN" sz="2400" b="0" i="0" dirty="0" err="1">
                <a:solidFill>
                  <a:schemeClr val="bg1"/>
                </a:solidFill>
                <a:effectLst/>
                <a:latin typeface="pingfang SC"/>
              </a:rPr>
              <a:t>r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pingfang SC"/>
              </a:rPr>
              <a:t>,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，</a:t>
            </a:r>
            <a:r>
              <a:rPr lang="en-US" altLang="zh-CN" sz="2400" b="0" i="0" dirty="0" err="1">
                <a:solidFill>
                  <a:schemeClr val="bg1"/>
                </a:solidFill>
                <a:effectLst/>
                <a:latin typeface="pingfang SC"/>
              </a:rPr>
              <a:t>TransA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在处理复杂关系时更加灵活。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AA6C7D-2D1C-444D-B1C7-A1EA3A10E3FD}"/>
              </a:ext>
            </a:extLst>
          </p:cNvPr>
          <p:cNvSpPr txBox="1"/>
          <p:nvPr/>
        </p:nvSpPr>
        <p:spPr>
          <a:xfrm>
            <a:off x="1206661" y="3721804"/>
            <a:ext cx="10057969" cy="1697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b="0" i="0" dirty="0" err="1">
                <a:solidFill>
                  <a:schemeClr val="bg1"/>
                </a:solidFill>
                <a:effectLst/>
                <a:latin typeface="pingfang SC"/>
              </a:rPr>
              <a:t>TransA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模型将评分函数中的距离度量改用马氏距离，并为每一维学习不同的权重。对于每个三元组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pingfang SC"/>
              </a:rPr>
              <a:t>(</a:t>
            </a:r>
            <a:r>
              <a:rPr lang="en-US" altLang="zh-CN" sz="2400" b="0" i="0" dirty="0" err="1">
                <a:solidFill>
                  <a:schemeClr val="bg1"/>
                </a:solidFill>
                <a:effectLst/>
                <a:latin typeface="pingfang SC"/>
              </a:rPr>
              <a:t>h,r,t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pingfang SC"/>
              </a:rPr>
              <a:t>)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，</a:t>
            </a:r>
            <a:r>
              <a:rPr lang="en-US" altLang="zh-CN" sz="2400" b="0" i="0" dirty="0" err="1">
                <a:solidFill>
                  <a:schemeClr val="bg1"/>
                </a:solidFill>
                <a:effectLst/>
                <a:latin typeface="pingfang SC"/>
              </a:rPr>
              <a:t>TransA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模型定义的评分函数如</a:t>
            </a:r>
            <a:r>
              <a:rPr lang="zh-CN" altLang="en-US" sz="2400" dirty="0">
                <a:solidFill>
                  <a:schemeClr val="bg1"/>
                </a:solidFill>
                <a:latin typeface="pingfang SC"/>
              </a:rPr>
              <a:t>下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所示。其中</a:t>
            </a:r>
            <a:r>
              <a:rPr lang="en-US" altLang="zh-CN" sz="2400" dirty="0" err="1">
                <a:solidFill>
                  <a:schemeClr val="bg1"/>
                </a:solidFill>
                <a:latin typeface="pingfang SC"/>
              </a:rPr>
              <a:t>W</a:t>
            </a:r>
            <a:r>
              <a:rPr lang="en-US" altLang="zh-CN" sz="2400" b="0" i="0" dirty="0" err="1">
                <a:solidFill>
                  <a:schemeClr val="bg1"/>
                </a:solidFill>
                <a:effectLst/>
                <a:latin typeface="pingfang SC"/>
              </a:rPr>
              <a:t>r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为与关系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pingfang SC"/>
              </a:rPr>
              <a:t>r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相关的非负权值矩阵。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9571524-5E0F-4CD7-8674-7FA85D388D22}"/>
              </a:ext>
            </a:extLst>
          </p:cNvPr>
          <p:cNvPicPr/>
          <p:nvPr/>
        </p:nvPicPr>
        <p:blipFill rotWithShape="1">
          <a:blip r:embed="rId3"/>
          <a:srcRect r="10518"/>
          <a:stretch/>
        </p:blipFill>
        <p:spPr>
          <a:xfrm>
            <a:off x="2397860" y="5700716"/>
            <a:ext cx="5977655" cy="65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88621"/>
      </p:ext>
    </p:extLst>
  </p:cSld>
  <p:clrMapOvr>
    <a:masterClrMapping/>
  </p:clrMapOvr>
  <p:transition advTm="2032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4291" y="711092"/>
            <a:ext cx="421178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2 </a:t>
            </a:r>
            <a:r>
              <a:rPr lang="zh-CN" altLang="en-US" sz="3600" dirty="0">
                <a:solidFill>
                  <a:schemeClr val="bg1"/>
                </a:solidFill>
              </a:rPr>
              <a:t>主要内容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06661" y="1522659"/>
            <a:ext cx="3423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2.3 </a:t>
            </a:r>
            <a:r>
              <a:rPr lang="en-US" altLang="zh-CN" sz="3200" dirty="0" err="1">
                <a:solidFill>
                  <a:schemeClr val="bg1"/>
                </a:solidFill>
              </a:rPr>
              <a:t>transA</a:t>
            </a:r>
            <a:r>
              <a:rPr lang="zh-CN" altLang="en-US" sz="3200" dirty="0">
                <a:solidFill>
                  <a:schemeClr val="bg1"/>
                </a:solidFill>
              </a:rPr>
              <a:t>模型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9EA0-3BBB-43E1-B07E-81D9D5173D99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C7D499-3BB7-499E-835A-CAFEF33DB146}"/>
              </a:ext>
            </a:extLst>
          </p:cNvPr>
          <p:cNvSpPr txBox="1"/>
          <p:nvPr/>
        </p:nvSpPr>
        <p:spPr>
          <a:xfrm>
            <a:off x="1206661" y="2080148"/>
            <a:ext cx="10057969" cy="2251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如图所示，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pingfang SC"/>
              </a:rPr>
              <a:t>( h_1, r_1, t_1)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和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pingfang SC"/>
              </a:rPr>
              <a:t>(h_2,r_2,t_2)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两个合法的事实三元组，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pingfang SC"/>
              </a:rPr>
              <a:t>t3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是错误的尾实体。如果使用欧氏距离，如图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pingfang SC"/>
              </a:rPr>
              <a:t>(a)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所示，错误的实体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pingfang SC"/>
              </a:rPr>
              <a:t>t3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会被预测出来。而如图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pingfang SC"/>
              </a:rPr>
              <a:t>(b)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所示，</a:t>
            </a:r>
            <a:r>
              <a:rPr lang="en-US" altLang="zh-CN" sz="2400" b="0" i="0" dirty="0" err="1">
                <a:solidFill>
                  <a:schemeClr val="bg1"/>
                </a:solidFill>
                <a:effectLst/>
                <a:latin typeface="pingfang SC"/>
              </a:rPr>
              <a:t>TransA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模型通过对向量不同维度进行加权，正确的实体由于在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pingfang SC"/>
              </a:rPr>
              <a:t>x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轴或者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pingfang SC"/>
              </a:rPr>
              <a:t>y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轴上距离较近，从而能够被正确预测。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0193F0-33A8-4544-B18E-2023526E4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4280841"/>
            <a:ext cx="4833025" cy="243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03449"/>
      </p:ext>
    </p:extLst>
  </p:cSld>
  <p:clrMapOvr>
    <a:masterClrMapping/>
  </p:clrMapOvr>
  <p:transition advTm="2032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54868" y="2184914"/>
            <a:ext cx="9842649" cy="280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   KG</a:t>
            </a:r>
            <a:r>
              <a:rPr lang="zh-CN" altLang="en-US" sz="2400" dirty="0">
                <a:solidFill>
                  <a:schemeClr val="bg1"/>
                </a:solidFill>
              </a:rPr>
              <a:t>嵌入是一种将实体和关系嵌入到连续向量空间的方法，在各种面向实体的任务中得到了广泛的应用，并迅速得到了广泛的关注。本文系统地回顾了当前可用的技术，</a:t>
            </a:r>
            <a:r>
              <a:rPr lang="en-US" altLang="zh-CN" sz="2400" dirty="0" err="1">
                <a:solidFill>
                  <a:schemeClr val="bg1"/>
                </a:solidFill>
              </a:rPr>
              <a:t>transE</a:t>
            </a:r>
            <a:r>
              <a:rPr lang="zh-CN" altLang="en-US" sz="2400" dirty="0">
                <a:solidFill>
                  <a:schemeClr val="bg1"/>
                </a:solidFill>
              </a:rPr>
              <a:t>模型，</a:t>
            </a:r>
            <a:r>
              <a:rPr lang="en-US" altLang="zh-CN" sz="2400" dirty="0" err="1">
                <a:solidFill>
                  <a:schemeClr val="bg1"/>
                </a:solidFill>
              </a:rPr>
              <a:t>transH</a:t>
            </a:r>
            <a:r>
              <a:rPr lang="zh-CN" altLang="en-US" sz="2400" dirty="0">
                <a:solidFill>
                  <a:schemeClr val="bg1"/>
                </a:solidFill>
              </a:rPr>
              <a:t>模型，</a:t>
            </a:r>
            <a:r>
              <a:rPr lang="en-US" altLang="zh-CN" sz="2400" dirty="0" err="1">
                <a:solidFill>
                  <a:schemeClr val="bg1"/>
                </a:solidFill>
              </a:rPr>
              <a:t>transR</a:t>
            </a:r>
            <a:r>
              <a:rPr lang="zh-CN" altLang="en-US" sz="2400" dirty="0">
                <a:solidFill>
                  <a:schemeClr val="bg1"/>
                </a:solidFill>
              </a:rPr>
              <a:t>模型，</a:t>
            </a:r>
            <a:r>
              <a:rPr lang="en-US" altLang="zh-CN" sz="2400" dirty="0" err="1">
                <a:solidFill>
                  <a:schemeClr val="bg1"/>
                </a:solidFill>
              </a:rPr>
              <a:t>transA</a:t>
            </a:r>
            <a:r>
              <a:rPr lang="zh-CN" altLang="en-US" sz="2400" dirty="0">
                <a:solidFill>
                  <a:schemeClr val="bg1"/>
                </a:solidFill>
              </a:rPr>
              <a:t>模型。我们描述了总体框架，具体的模型设计，以及这些技术的优缺点。</a:t>
            </a:r>
            <a:endParaRPr lang="en-US" altLang="zh-CN" sz="2400" b="1" dirty="0">
              <a:solidFill>
                <a:schemeClr val="bg1"/>
              </a:solidFill>
              <a:ea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4291" y="711092"/>
            <a:ext cx="421178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3 </a:t>
            </a:r>
            <a:r>
              <a:rPr lang="zh-CN" altLang="en-US" sz="3600" dirty="0">
                <a:solidFill>
                  <a:schemeClr val="bg1"/>
                </a:solidFill>
              </a:rPr>
              <a:t>总结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9EA0-3BBB-43E1-B07E-81D9D5173D99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76B813-7CEA-406E-9599-902F46BE3EBA}"/>
              </a:ext>
            </a:extLst>
          </p:cNvPr>
          <p:cNvSpPr txBox="1"/>
          <p:nvPr/>
        </p:nvSpPr>
        <p:spPr>
          <a:xfrm>
            <a:off x="5638800" y="297581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ransition advTm="203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Rot="1" noChangeArrowheads="1"/>
          </p:cNvSpPr>
          <p:nvPr/>
        </p:nvSpPr>
        <p:spPr bwMode="auto">
          <a:xfrm>
            <a:off x="-304634" y="713924"/>
            <a:ext cx="12648868" cy="17764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6195" tIns="53098" rIns="106195" bIns="53098" anchor="ctr"/>
          <a:lstStyle/>
          <a:p>
            <a:pPr algn="ctr" defTabSz="1061720">
              <a:defRPr/>
            </a:pP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35" y="2364105"/>
            <a:ext cx="12190730" cy="22948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6600" b="1" dirty="0">
                <a:solidFill>
                  <a:schemeClr val="bg1"/>
                </a:solidFill>
              </a:rPr>
              <a:t>感谢聆听！</a:t>
            </a:r>
            <a:br>
              <a:rPr lang="zh-CN" altLang="en-US" sz="6600" b="1" dirty="0">
                <a:solidFill>
                  <a:schemeClr val="bg1"/>
                </a:solidFill>
              </a:rPr>
            </a:b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9EA0-3BBB-43E1-B07E-81D9D5173D9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  <p:transition advTm="203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/>
          </p:cNvSpPr>
          <p:nvPr/>
        </p:nvSpPr>
        <p:spPr>
          <a:xfrm>
            <a:off x="4274633" y="725425"/>
            <a:ext cx="3284407" cy="1187054"/>
          </a:xfrm>
          <a:prstGeom prst="rect">
            <a:avLst/>
          </a:prstGeom>
        </p:spPr>
        <p:txBody>
          <a:bodyPr vert="horz" wrap="square" lIns="94645" tIns="47323" rIns="94645" bIns="47323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报 告 内 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9EA0-3BBB-43E1-B07E-81D9D5173D99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002F8AB-2336-4EF2-91E6-0DDBAE9E6B13}"/>
              </a:ext>
            </a:extLst>
          </p:cNvPr>
          <p:cNvSpPr txBox="1">
            <a:spLocks noChangeArrowheads="1"/>
          </p:cNvSpPr>
          <p:nvPr/>
        </p:nvSpPr>
        <p:spPr>
          <a:xfrm>
            <a:off x="3349202" y="2474975"/>
            <a:ext cx="659358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defTabSz="1061720"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1. </a:t>
            </a:r>
            <a:r>
              <a: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背景介绍</a:t>
            </a:r>
            <a:r>
              <a:rPr lang="en-US" altLang="zh-CN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endParaRPr lang="zh-CN" alt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marL="609600" indent="-609600" defTabSz="1061720"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2. </a:t>
            </a:r>
            <a:r>
              <a:rPr lang="en-US" altLang="zh-CN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TransE</a:t>
            </a:r>
            <a:r>
              <a: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模型及其扩展介绍</a:t>
            </a:r>
            <a:endParaRPr lang="en-US" altLang="zh-CN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marL="609600" indent="-609600" defTabSz="1061720"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3</a:t>
            </a: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. </a:t>
            </a:r>
            <a:r>
              <a: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总结</a:t>
            </a:r>
          </a:p>
          <a:p>
            <a:pPr marL="609600" indent="-609600" defTabSz="1061720"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None/>
              <a:defRPr/>
            </a:pPr>
            <a:endParaRPr lang="zh-CN" altLang="en-US" sz="33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marL="609600" indent="-609600" defTabSz="1061720"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None/>
              <a:defRPr/>
            </a:pPr>
            <a:endParaRPr lang="en-US" altLang="zh-CN" sz="33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marL="609600" indent="-609600" defTabSz="1061720"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None/>
              <a:defRPr/>
            </a:pPr>
            <a:endParaRPr lang="en-US" altLang="zh-CN" sz="33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2032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4560" y="1616722"/>
            <a:ext cx="10429240" cy="294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7200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</a:rPr>
              <a:t>知识图谱嵌入，关键思想是嵌入</a:t>
            </a:r>
            <a:r>
              <a:rPr lang="en-US" altLang="zh-CN" sz="2400" dirty="0">
                <a:solidFill>
                  <a:schemeClr val="bg1"/>
                </a:solidFill>
              </a:rPr>
              <a:t>KG</a:t>
            </a:r>
            <a:r>
              <a:rPr lang="zh-CN" altLang="en-US" sz="2400" dirty="0">
                <a:solidFill>
                  <a:schemeClr val="bg1"/>
                </a:solidFill>
              </a:rPr>
              <a:t>的组件，包括将实体和关系转化为连续的向量空间，从而简化操作，同时保留</a:t>
            </a:r>
            <a:r>
              <a:rPr lang="en-US" altLang="zh-CN" sz="2400" dirty="0">
                <a:solidFill>
                  <a:schemeClr val="bg1"/>
                </a:solidFill>
              </a:rPr>
              <a:t>KG</a:t>
            </a:r>
            <a:r>
              <a:rPr lang="zh-CN" altLang="en-US" sz="2400" dirty="0">
                <a:solidFill>
                  <a:schemeClr val="bg1"/>
                </a:solidFill>
              </a:rPr>
              <a:t>的原有的结构。那些实体和关系嵌入能进一步应用于各种任务中，如</a:t>
            </a:r>
            <a:r>
              <a:rPr lang="en-US" altLang="zh-CN" sz="2400" dirty="0">
                <a:solidFill>
                  <a:schemeClr val="bg1"/>
                </a:solidFill>
              </a:rPr>
              <a:t>KG</a:t>
            </a:r>
            <a:r>
              <a:rPr lang="zh-CN" altLang="en-US" sz="2400" dirty="0">
                <a:solidFill>
                  <a:schemeClr val="bg1"/>
                </a:solidFill>
              </a:rPr>
              <a:t>补全、关系提取、实体分类和实体解析。</a:t>
            </a:r>
            <a:endParaRPr lang="zh-CN" altLang="en-US" sz="24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4291" y="711092"/>
            <a:ext cx="421178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1 </a:t>
            </a:r>
            <a:r>
              <a:rPr lang="zh-CN" altLang="en-US" sz="3600" dirty="0">
                <a:solidFill>
                  <a:schemeClr val="bg1"/>
                </a:solidFill>
              </a:rPr>
              <a:t>研究背景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9EA0-3BBB-43E1-B07E-81D9D5173D9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  <p:transition advTm="203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9E088CB-E237-4E7E-AB42-D0BB08B5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9EA0-3BBB-43E1-B07E-81D9D5173D99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5DCAFB-C803-4C4F-9504-A0A058ECAD71}"/>
              </a:ext>
            </a:extLst>
          </p:cNvPr>
          <p:cNvSpPr txBox="1"/>
          <p:nvPr/>
        </p:nvSpPr>
        <p:spPr>
          <a:xfrm>
            <a:off x="1229710" y="1424353"/>
            <a:ext cx="9333186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  嵌入技术大致分为两类：平移距离模型和语义匹配模型。前者使用基于距离的评分函数，后者使用基于相似度的评分函数。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0E1C9A-6481-443C-AC90-3E341BCA88EC}"/>
              </a:ext>
            </a:extLst>
          </p:cNvPr>
          <p:cNvSpPr txBox="1"/>
          <p:nvPr/>
        </p:nvSpPr>
        <p:spPr>
          <a:xfrm>
            <a:off x="1313793" y="2879834"/>
            <a:ext cx="8723586" cy="22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平移距离模型：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</a:rPr>
              <a:t>transE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 err="1">
                <a:solidFill>
                  <a:schemeClr val="bg1"/>
                </a:solidFill>
              </a:rPr>
              <a:t>transH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 err="1">
                <a:solidFill>
                  <a:schemeClr val="bg1"/>
                </a:solidFill>
              </a:rPr>
              <a:t>transR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 err="1">
                <a:solidFill>
                  <a:schemeClr val="bg1"/>
                </a:solidFill>
              </a:rPr>
              <a:t>transA</a:t>
            </a:r>
            <a:r>
              <a:rPr lang="zh-CN" altLang="en-US" sz="2400" dirty="0">
                <a:solidFill>
                  <a:schemeClr val="bg1"/>
                </a:solidFill>
              </a:rPr>
              <a:t>等。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语义匹配模型：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RESCAL</a:t>
            </a:r>
            <a:r>
              <a:rPr lang="zh-CN" altLang="en-US" sz="2400" dirty="0">
                <a:solidFill>
                  <a:schemeClr val="bg1"/>
                </a:solidFill>
              </a:rPr>
              <a:t>模型等。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11F096-09CA-4F5B-9E78-96DE0506598C}"/>
              </a:ext>
            </a:extLst>
          </p:cNvPr>
          <p:cNvSpPr txBox="1"/>
          <p:nvPr/>
        </p:nvSpPr>
        <p:spPr>
          <a:xfrm>
            <a:off x="587146" y="728454"/>
            <a:ext cx="421178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1 </a:t>
            </a:r>
            <a:r>
              <a:rPr lang="zh-CN" altLang="en-US" sz="3600" dirty="0">
                <a:solidFill>
                  <a:schemeClr val="bg1"/>
                </a:solidFill>
              </a:rPr>
              <a:t>研究背景</a:t>
            </a:r>
          </a:p>
        </p:txBody>
      </p:sp>
    </p:spTree>
    <p:extLst>
      <p:ext uri="{BB962C8B-B14F-4D97-AF65-F5344CB8AC3E}">
        <p14:creationId xmlns:p14="http://schemas.microsoft.com/office/powerpoint/2010/main" val="357934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4291" y="711092"/>
            <a:ext cx="421178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2 </a:t>
            </a:r>
            <a:r>
              <a:rPr lang="zh-CN" altLang="en-US" sz="3600" dirty="0">
                <a:solidFill>
                  <a:schemeClr val="bg1"/>
                </a:solidFill>
              </a:rPr>
              <a:t>主要内容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06661" y="1522659"/>
            <a:ext cx="34231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2.1 </a:t>
            </a:r>
            <a:r>
              <a:rPr lang="en-US" altLang="zh-CN" sz="3200" dirty="0" err="1">
                <a:solidFill>
                  <a:schemeClr val="bg1"/>
                </a:solidFill>
              </a:rPr>
              <a:t>transE</a:t>
            </a:r>
            <a:r>
              <a:rPr lang="zh-CN" altLang="en-US" sz="3200" dirty="0">
                <a:solidFill>
                  <a:schemeClr val="bg1"/>
                </a:solidFill>
              </a:rPr>
              <a:t>模型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9EA0-3BBB-43E1-B07E-81D9D5173D99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09F8B0-26F2-45EF-B274-92FBAB8F72F9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EE0DF9-E3E9-4069-94D1-16EAA9C806DD}"/>
              </a:ext>
            </a:extLst>
          </p:cNvPr>
          <p:cNvSpPr txBox="1"/>
          <p:nvPr/>
        </p:nvSpPr>
        <p:spPr>
          <a:xfrm>
            <a:off x="914400" y="2396359"/>
            <a:ext cx="8093413" cy="3913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pingfang SC"/>
              </a:rPr>
              <a:t>  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将知识库中的关系看作实体间的某种平移向量。对于每个事实三元组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pingfang SC"/>
              </a:rPr>
              <a:t>(</a:t>
            </a:r>
            <a:r>
              <a:rPr lang="en-US" altLang="zh-CN" sz="2400" b="0" i="0" dirty="0" err="1">
                <a:solidFill>
                  <a:schemeClr val="bg1"/>
                </a:solidFill>
                <a:effectLst/>
                <a:latin typeface="pingfang SC"/>
              </a:rPr>
              <a:t>h,r,t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pingfang SC"/>
              </a:rPr>
              <a:t>)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，</a:t>
            </a:r>
            <a:r>
              <a:rPr lang="en-US" altLang="zh-CN" sz="2400" b="0" i="0" dirty="0" err="1">
                <a:solidFill>
                  <a:schemeClr val="bg1"/>
                </a:solidFill>
                <a:effectLst/>
                <a:latin typeface="pingfang SC"/>
              </a:rPr>
              <a:t>TransE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模型将实体和关系表示为同一空间中，把关系向量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pingfang SC"/>
              </a:rPr>
              <a:t>r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看作为头实体向量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pingfang SC"/>
              </a:rPr>
              <a:t>h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和尾实体向量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pingfang SC"/>
              </a:rPr>
              <a:t>t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之间的平移即</a:t>
            </a:r>
            <a:r>
              <a:rPr lang="en-US" altLang="zh-CN" sz="2400" b="0" i="0" dirty="0" err="1">
                <a:solidFill>
                  <a:schemeClr val="bg1"/>
                </a:solidFill>
                <a:effectLst/>
                <a:latin typeface="pingfang SC"/>
              </a:rPr>
              <a:t>h+r≈t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。</a:t>
            </a:r>
            <a:endParaRPr lang="en-US" altLang="zh-CN" sz="2400" b="0" i="0" dirty="0">
              <a:solidFill>
                <a:schemeClr val="bg1"/>
              </a:solidFill>
              <a:effectLst/>
              <a:latin typeface="pingfang SC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  我们也可以将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pingfang SC"/>
              </a:rPr>
              <a:t>r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看作从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pingfang SC"/>
              </a:rPr>
              <a:t>h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到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pingfang SC"/>
              </a:rPr>
              <a:t>t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的翻译，因此</a:t>
            </a:r>
            <a:r>
              <a:rPr lang="en-US" altLang="zh-CN" sz="2400" b="0" i="0" dirty="0" err="1">
                <a:solidFill>
                  <a:schemeClr val="bg1"/>
                </a:solidFill>
                <a:effectLst/>
                <a:latin typeface="pingfang SC"/>
              </a:rPr>
              <a:t>TransE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也被称为翻译模型，如图（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pingfang SC"/>
              </a:rPr>
              <a:t>a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）所示，对于每一个三元组（</a:t>
            </a:r>
            <a:r>
              <a:rPr lang="en-US" altLang="zh-CN" sz="2400" b="0" i="0" dirty="0" err="1">
                <a:solidFill>
                  <a:schemeClr val="bg1"/>
                </a:solidFill>
                <a:effectLst/>
                <a:latin typeface="pingfang SC"/>
              </a:rPr>
              <a:t>h,r,t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）</a:t>
            </a:r>
            <a:r>
              <a:rPr lang="en-US" altLang="zh-CN" sz="2400" b="0" i="0" dirty="0" err="1">
                <a:solidFill>
                  <a:schemeClr val="bg1"/>
                </a:solidFill>
                <a:effectLst/>
                <a:latin typeface="pingfang SC"/>
              </a:rPr>
              <a:t>TransE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希望：</a:t>
            </a:r>
            <a:r>
              <a:rPr lang="en-US" altLang="zh-CN" sz="2400" b="0" i="0" dirty="0" err="1">
                <a:solidFill>
                  <a:schemeClr val="bg1"/>
                </a:solidFill>
                <a:effectLst/>
                <a:latin typeface="pingfang SC"/>
              </a:rPr>
              <a:t>h+r≈t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，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6B8F6F1-133B-4ACB-87E3-C55BF3DEF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199" y="2633389"/>
            <a:ext cx="2940296" cy="318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26070"/>
      </p:ext>
    </p:extLst>
  </p:cSld>
  <p:clrMapOvr>
    <a:masterClrMapping/>
  </p:clrMapOvr>
  <p:transition advTm="2032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4288" y="2377323"/>
            <a:ext cx="10929292" cy="280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0000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ea typeface="+mn-lt"/>
                <a:cs typeface="+mn-lt"/>
                <a:sym typeface="+mn-ea"/>
              </a:rPr>
              <a:t> 知识库中的实体关系类型可分为 一对一 、一对多 、 多对一 、多对多</a:t>
            </a:r>
            <a:r>
              <a:rPr lang="en-US" altLang="zh-CN" sz="2400" dirty="0">
                <a:solidFill>
                  <a:schemeClr val="bg1"/>
                </a:solidFill>
                <a:ea typeface="+mn-lt"/>
                <a:cs typeface="+mn-lt"/>
                <a:sym typeface="+mn-ea"/>
              </a:rPr>
              <a:t>4 </a:t>
            </a:r>
            <a:r>
              <a:rPr lang="zh-CN" altLang="en-US" sz="2400" dirty="0">
                <a:solidFill>
                  <a:schemeClr val="bg1"/>
                </a:solidFill>
                <a:ea typeface="+mn-lt"/>
                <a:cs typeface="+mn-lt"/>
                <a:sym typeface="+mn-ea"/>
              </a:rPr>
              <a:t>种类型，而复杂关系主要指的是 一对多 、 多对一 、多对多的 </a:t>
            </a:r>
            <a:r>
              <a:rPr lang="en-US" altLang="zh-CN" sz="2400" dirty="0">
                <a:solidFill>
                  <a:schemeClr val="bg1"/>
                </a:solidFill>
                <a:ea typeface="+mn-lt"/>
                <a:cs typeface="+mn-lt"/>
                <a:sym typeface="+mn-ea"/>
              </a:rPr>
              <a:t>3 </a:t>
            </a:r>
            <a:r>
              <a:rPr lang="zh-CN" altLang="en-US" sz="2400" dirty="0">
                <a:solidFill>
                  <a:schemeClr val="bg1"/>
                </a:solidFill>
                <a:ea typeface="+mn-lt"/>
                <a:cs typeface="+mn-lt"/>
                <a:sym typeface="+mn-ea"/>
              </a:rPr>
              <a:t>种关系类型。</a:t>
            </a:r>
          </a:p>
          <a:p>
            <a:pPr indent="540000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ea typeface="+mn-lt"/>
                <a:cs typeface="+mn-lt"/>
                <a:sym typeface="+mn-ea"/>
              </a:rPr>
              <a:t> 虽然</a:t>
            </a:r>
            <a:r>
              <a:rPr lang="en-US" altLang="zh-CN" sz="2400" dirty="0" err="1">
                <a:solidFill>
                  <a:schemeClr val="bg1"/>
                </a:solidFill>
                <a:ea typeface="+mn-lt"/>
                <a:cs typeface="+mn-lt"/>
                <a:sym typeface="+mn-ea"/>
              </a:rPr>
              <a:t>TransE</a:t>
            </a:r>
            <a:r>
              <a:rPr lang="zh-CN" altLang="en-US" sz="2400" dirty="0">
                <a:solidFill>
                  <a:schemeClr val="bg1"/>
                </a:solidFill>
                <a:ea typeface="+mn-lt"/>
                <a:cs typeface="+mn-lt"/>
                <a:sym typeface="+mn-ea"/>
              </a:rPr>
              <a:t>模型的参数较少，计算的复杂度显著降低，并且在大规模稀疏知识库上也同样具有较好的性能与可扩展性。但是</a:t>
            </a:r>
            <a:r>
              <a:rPr lang="en-US" altLang="zh-CN" sz="2400" dirty="0" err="1">
                <a:solidFill>
                  <a:schemeClr val="bg1"/>
                </a:solidFill>
                <a:ea typeface="+mn-lt"/>
                <a:cs typeface="+mn-lt"/>
                <a:sym typeface="+mn-ea"/>
              </a:rPr>
              <a:t>TransE</a:t>
            </a:r>
            <a:r>
              <a:rPr lang="en-US" altLang="zh-CN" sz="2400" dirty="0">
                <a:solidFill>
                  <a:schemeClr val="bg1"/>
                </a:solidFill>
                <a:ea typeface="+mn-lt"/>
                <a:cs typeface="+mn-lt"/>
                <a:sym typeface="+mn-ea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ea typeface="+mn-lt"/>
                <a:cs typeface="+mn-lt"/>
                <a:sym typeface="+mn-ea"/>
              </a:rPr>
              <a:t>模型不能用在处理复杂关系。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4291" y="711092"/>
            <a:ext cx="421178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2 </a:t>
            </a:r>
            <a:r>
              <a:rPr lang="zh-CN" altLang="en-US" sz="3600" dirty="0">
                <a:solidFill>
                  <a:schemeClr val="bg1"/>
                </a:solidFill>
              </a:rPr>
              <a:t>主要内容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06661" y="1522659"/>
            <a:ext cx="3978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2.1 </a:t>
            </a:r>
            <a:r>
              <a:rPr lang="en-US" altLang="zh-CN" sz="3200" dirty="0" err="1">
                <a:solidFill>
                  <a:schemeClr val="bg1"/>
                </a:solidFill>
              </a:rPr>
              <a:t>transE</a:t>
            </a:r>
            <a:r>
              <a:rPr lang="zh-CN" altLang="en-US" sz="3200" dirty="0">
                <a:solidFill>
                  <a:schemeClr val="bg1"/>
                </a:solidFill>
              </a:rPr>
              <a:t>模型缺点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9EA0-3BBB-43E1-B07E-81D9D5173D99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09F8B0-26F2-45EF-B274-92FBAB8F72F9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046228"/>
      </p:ext>
    </p:extLst>
  </p:cSld>
  <p:clrMapOvr>
    <a:masterClrMapping/>
  </p:clrMapOvr>
  <p:transition advTm="203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4291" y="711092"/>
            <a:ext cx="421178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2 </a:t>
            </a:r>
            <a:r>
              <a:rPr lang="zh-CN" altLang="en-US" sz="3600" dirty="0">
                <a:solidFill>
                  <a:schemeClr val="bg1"/>
                </a:solidFill>
              </a:rPr>
              <a:t>主要内容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06661" y="1522659"/>
            <a:ext cx="3423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2.2 </a:t>
            </a:r>
            <a:r>
              <a:rPr lang="en-US" altLang="zh-CN" sz="3200" dirty="0" err="1">
                <a:solidFill>
                  <a:schemeClr val="bg1"/>
                </a:solidFill>
              </a:rPr>
              <a:t>transH</a:t>
            </a:r>
            <a:r>
              <a:rPr lang="zh-CN" altLang="en-US" sz="3200" dirty="0">
                <a:solidFill>
                  <a:schemeClr val="bg1"/>
                </a:solidFill>
              </a:rPr>
              <a:t>模型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9EA0-3BBB-43E1-B07E-81D9D5173D99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C7D499-3BB7-499E-835A-CAFEF33DB146}"/>
              </a:ext>
            </a:extLst>
          </p:cNvPr>
          <p:cNvSpPr txBox="1"/>
          <p:nvPr/>
        </p:nvSpPr>
        <p:spPr>
          <a:xfrm>
            <a:off x="1206661" y="2273841"/>
            <a:ext cx="6371186" cy="336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  为了解决</a:t>
            </a:r>
            <a:r>
              <a:rPr lang="en-US" altLang="zh-CN" sz="2400" dirty="0" err="1">
                <a:solidFill>
                  <a:schemeClr val="bg1"/>
                </a:solidFill>
              </a:rPr>
              <a:t>TransE</a:t>
            </a:r>
            <a:r>
              <a:rPr lang="zh-CN" altLang="en-US" sz="2400" dirty="0">
                <a:solidFill>
                  <a:schemeClr val="bg1"/>
                </a:solidFill>
              </a:rPr>
              <a:t>模型在处理一对多 、 多对一 、多对多复杂关系时的局限性，</a:t>
            </a:r>
            <a:r>
              <a:rPr lang="en-US" altLang="zh-CN" sz="2400" dirty="0" err="1">
                <a:solidFill>
                  <a:schemeClr val="bg1"/>
                </a:solidFill>
              </a:rPr>
              <a:t>TransH</a:t>
            </a:r>
            <a:r>
              <a:rPr lang="zh-CN" altLang="en-US" sz="2400" dirty="0">
                <a:solidFill>
                  <a:schemeClr val="bg1"/>
                </a:solidFill>
              </a:rPr>
              <a:t>模型提出让一个实体在不同的关系下拥有不同的表示。如图（</a:t>
            </a:r>
            <a:r>
              <a:rPr lang="en-US" altLang="zh-CN" sz="2400" dirty="0">
                <a:solidFill>
                  <a:schemeClr val="bg1"/>
                </a:solidFill>
              </a:rPr>
              <a:t>b</a:t>
            </a:r>
            <a:r>
              <a:rPr lang="zh-CN" altLang="en-US" sz="2400" dirty="0">
                <a:solidFill>
                  <a:schemeClr val="bg1"/>
                </a:solidFill>
              </a:rPr>
              <a:t>）所示，对于关系</a:t>
            </a:r>
            <a:r>
              <a:rPr lang="en-US" altLang="zh-CN" sz="2400" dirty="0">
                <a:solidFill>
                  <a:schemeClr val="bg1"/>
                </a:solidFill>
              </a:rPr>
              <a:t>r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 err="1">
                <a:solidFill>
                  <a:schemeClr val="bg1"/>
                </a:solidFill>
              </a:rPr>
              <a:t>TransH</a:t>
            </a:r>
            <a:r>
              <a:rPr lang="zh-CN" altLang="en-US" sz="2400" dirty="0">
                <a:solidFill>
                  <a:schemeClr val="bg1"/>
                </a:solidFill>
              </a:rPr>
              <a:t>模型同时使用平移向量</a:t>
            </a:r>
            <a:r>
              <a:rPr lang="en-US" altLang="zh-CN" sz="2400" dirty="0">
                <a:solidFill>
                  <a:schemeClr val="bg1"/>
                </a:solidFill>
              </a:rPr>
              <a:t>r</a:t>
            </a:r>
            <a:r>
              <a:rPr lang="zh-CN" altLang="en-US" sz="2400" dirty="0">
                <a:solidFill>
                  <a:schemeClr val="bg1"/>
                </a:solidFill>
              </a:rPr>
              <a:t>和超平面的法向量</a:t>
            </a:r>
            <a:r>
              <a:rPr lang="en-US" altLang="zh-CN" sz="2400" dirty="0" err="1">
                <a:solidFill>
                  <a:schemeClr val="bg1"/>
                </a:solidFill>
              </a:rPr>
              <a:t>Wr</a:t>
            </a:r>
            <a:r>
              <a:rPr lang="zh-CN" altLang="en-US" sz="2400" dirty="0">
                <a:solidFill>
                  <a:schemeClr val="bg1"/>
                </a:solidFill>
              </a:rPr>
              <a:t>来表示它。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406E17-D4BE-4ABA-BE25-A2B102FD9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340" y="2634323"/>
            <a:ext cx="3899865" cy="2949015"/>
          </a:xfrm>
          <a:prstGeom prst="rect">
            <a:avLst/>
          </a:prstGeom>
        </p:spPr>
      </p:pic>
    </p:spTree>
  </p:cSld>
  <p:clrMapOvr>
    <a:masterClrMapping/>
  </p:clrMapOvr>
  <p:transition advTm="2032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4291" y="711092"/>
            <a:ext cx="421178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主要内容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06661" y="1522659"/>
            <a:ext cx="3423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2.2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transH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模型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889EA0-3BBB-43E1-B07E-81D9D5173D9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C7D499-3BB7-499E-835A-CAFEF33DB146}"/>
              </a:ext>
            </a:extLst>
          </p:cNvPr>
          <p:cNvSpPr txBox="1"/>
          <p:nvPr/>
        </p:nvSpPr>
        <p:spPr>
          <a:xfrm>
            <a:off x="1206661" y="2132254"/>
            <a:ext cx="10057969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 对于一个三元组</a:t>
            </a:r>
            <a:r>
              <a:rPr lang="en-US" altLang="zh-CN" sz="2400" dirty="0">
                <a:solidFill>
                  <a:schemeClr val="bg1"/>
                </a:solidFill>
              </a:rPr>
              <a:t>(h, r, t) , </a:t>
            </a:r>
            <a:r>
              <a:rPr lang="en-US" altLang="zh-CN" sz="2400" dirty="0" err="1">
                <a:solidFill>
                  <a:schemeClr val="bg1"/>
                </a:solidFill>
              </a:rPr>
              <a:t>TransH</a:t>
            </a:r>
            <a:r>
              <a:rPr lang="zh-CN" altLang="en-US" sz="2400" dirty="0">
                <a:solidFill>
                  <a:schemeClr val="bg1"/>
                </a:solidFill>
              </a:rPr>
              <a:t>首先将头实体向量</a:t>
            </a:r>
            <a:r>
              <a:rPr lang="en-US" altLang="zh-CN" sz="2400" dirty="0">
                <a:solidFill>
                  <a:schemeClr val="bg1"/>
                </a:solidFill>
              </a:rPr>
              <a:t>h</a:t>
            </a:r>
            <a:r>
              <a:rPr lang="zh-CN" altLang="en-US" sz="2400" dirty="0">
                <a:solidFill>
                  <a:schemeClr val="bg1"/>
                </a:solidFill>
              </a:rPr>
              <a:t>和尾实体向量</a:t>
            </a:r>
            <a:r>
              <a:rPr lang="en-US" altLang="zh-CN" sz="2400" dirty="0">
                <a:solidFill>
                  <a:schemeClr val="bg1"/>
                </a:solidFill>
              </a:rPr>
              <a:t>r</a:t>
            </a:r>
            <a:r>
              <a:rPr lang="zh-CN" altLang="en-US" sz="2400" dirty="0">
                <a:solidFill>
                  <a:schemeClr val="bg1"/>
                </a:solidFill>
              </a:rPr>
              <a:t>，沿法线</a:t>
            </a:r>
            <a:r>
              <a:rPr lang="en-US" altLang="zh-CN" sz="2400" dirty="0" err="1">
                <a:solidFill>
                  <a:schemeClr val="bg1"/>
                </a:solidFill>
              </a:rPr>
              <a:t>Wr</a:t>
            </a:r>
            <a:r>
              <a:rPr lang="zh-CN" altLang="en-US" sz="2400" dirty="0">
                <a:solidFill>
                  <a:schemeClr val="bg1"/>
                </a:solidFill>
              </a:rPr>
              <a:t>，投影到关系</a:t>
            </a:r>
            <a:r>
              <a:rPr lang="en-US" altLang="zh-CN" sz="2400" dirty="0">
                <a:solidFill>
                  <a:schemeClr val="bg1"/>
                </a:solidFill>
              </a:rPr>
              <a:t>r</a:t>
            </a:r>
            <a:r>
              <a:rPr lang="zh-CN" altLang="en-US" sz="2400" dirty="0">
                <a:solidFill>
                  <a:schemeClr val="bg1"/>
                </a:solidFill>
              </a:rPr>
              <a:t>对应的超平面上，用</a:t>
            </a:r>
            <a:r>
              <a:rPr lang="en-US" altLang="zh-CN" sz="2400" dirty="0">
                <a:solidFill>
                  <a:schemeClr val="bg1"/>
                </a:solidFill>
              </a:rPr>
              <a:t>h⊥</a:t>
            </a:r>
            <a:r>
              <a:rPr lang="zh-CN" altLang="en-US" sz="2400" dirty="0">
                <a:solidFill>
                  <a:schemeClr val="bg1"/>
                </a:solidFill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</a:rPr>
              <a:t>t⊥</a:t>
            </a:r>
            <a:r>
              <a:rPr lang="zh-CN" altLang="en-US" sz="2400" dirty="0">
                <a:solidFill>
                  <a:schemeClr val="bg1"/>
                </a:solidFill>
              </a:rPr>
              <a:t>表示如下</a:t>
            </a:r>
            <a:r>
              <a:rPr lang="en-US" altLang="zh-CN" sz="2400" dirty="0">
                <a:solidFill>
                  <a:schemeClr val="bg1"/>
                </a:solidFill>
              </a:rPr>
              <a:t>: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956913-ACEC-4840-A185-DD16FD9DEA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1" r="16537" b="-15210"/>
          <a:stretch/>
        </p:blipFill>
        <p:spPr>
          <a:xfrm>
            <a:off x="2393005" y="3581716"/>
            <a:ext cx="6789906" cy="6450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234D9C6-606D-4E33-9AFB-F9EE849C0ACA}"/>
              </a:ext>
            </a:extLst>
          </p:cNvPr>
          <p:cNvSpPr txBox="1"/>
          <p:nvPr/>
        </p:nvSpPr>
        <p:spPr>
          <a:xfrm>
            <a:off x="1206661" y="4552545"/>
            <a:ext cx="9970420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  由于关系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pingfang SC"/>
              </a:rPr>
              <a:t>r: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可能存在无限个超平面，</a:t>
            </a:r>
            <a:r>
              <a:rPr lang="en-US" altLang="zh-CN" sz="2400" b="0" i="0" dirty="0" err="1">
                <a:solidFill>
                  <a:schemeClr val="bg1"/>
                </a:solidFill>
                <a:effectLst/>
                <a:latin typeface="pingfang SC"/>
              </a:rPr>
              <a:t>TransH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简单地令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pingfang SC"/>
              </a:rPr>
              <a:t>r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与</a:t>
            </a:r>
            <a:r>
              <a:rPr lang="en-US" altLang="zh-CN" sz="2400" dirty="0" err="1">
                <a:solidFill>
                  <a:schemeClr val="bg1"/>
                </a:solidFill>
                <a:latin typeface="pingfang SC"/>
              </a:rPr>
              <a:t>W</a:t>
            </a:r>
            <a:r>
              <a:rPr lang="en-US" altLang="zh-CN" sz="2400" b="0" i="0" dirty="0" err="1">
                <a:solidFill>
                  <a:schemeClr val="bg1"/>
                </a:solidFill>
                <a:effectLst/>
                <a:latin typeface="pingfang SC"/>
              </a:rPr>
              <a:t>r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pingfang SC"/>
              </a:rPr>
              <a:t>,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近似正交来选取某一个超平面。</a:t>
            </a:r>
            <a:r>
              <a:rPr lang="en-US" altLang="zh-CN" sz="2400" b="0" i="0" dirty="0" err="1">
                <a:solidFill>
                  <a:schemeClr val="bg1"/>
                </a:solidFill>
                <a:effectLst/>
                <a:latin typeface="pingfang SC"/>
              </a:rPr>
              <a:t>TransH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pingfang SC"/>
              </a:rPr>
              <a:t> 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使不同的实体在不同的关系下拥有了不同的表示形式。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9630"/>
      </p:ext>
    </p:extLst>
  </p:cSld>
  <p:clrMapOvr>
    <a:masterClrMapping/>
  </p:clrMapOvr>
  <p:transition advTm="2032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4291" y="711092"/>
            <a:ext cx="421178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2 </a:t>
            </a:r>
            <a:r>
              <a:rPr lang="zh-CN" altLang="en-US" sz="3600" dirty="0">
                <a:solidFill>
                  <a:schemeClr val="bg1"/>
                </a:solidFill>
              </a:rPr>
              <a:t>主要内容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06661" y="1522659"/>
            <a:ext cx="3423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2.3 </a:t>
            </a:r>
            <a:r>
              <a:rPr lang="en-US" altLang="zh-CN" sz="3200" dirty="0" err="1">
                <a:solidFill>
                  <a:schemeClr val="bg1"/>
                </a:solidFill>
              </a:rPr>
              <a:t>transR</a:t>
            </a:r>
            <a:r>
              <a:rPr lang="zh-CN" altLang="en-US" sz="3200" dirty="0">
                <a:solidFill>
                  <a:schemeClr val="bg1"/>
                </a:solidFill>
              </a:rPr>
              <a:t>模型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9EA0-3BBB-43E1-B07E-81D9D5173D99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C7D499-3BB7-499E-835A-CAFEF33DB146}"/>
              </a:ext>
            </a:extLst>
          </p:cNvPr>
          <p:cNvSpPr txBox="1"/>
          <p:nvPr/>
        </p:nvSpPr>
        <p:spPr>
          <a:xfrm>
            <a:off x="262647" y="2132254"/>
            <a:ext cx="7427320" cy="4467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虽然</a:t>
            </a:r>
            <a:r>
              <a:rPr lang="en-US" altLang="zh-CN" sz="2400" b="0" i="0" dirty="0" err="1">
                <a:solidFill>
                  <a:schemeClr val="bg1"/>
                </a:solidFill>
                <a:effectLst/>
                <a:latin typeface="pingfang SC"/>
              </a:rPr>
              <a:t>TransH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模型使每个实体在不同关系下拥有了不同的表示，它仍然假设实体和关系处于相同的语义空间中，这一定程度上限制了</a:t>
            </a:r>
            <a:r>
              <a:rPr lang="en-US" altLang="zh-CN" sz="2400" b="0" i="0" dirty="0" err="1">
                <a:solidFill>
                  <a:schemeClr val="bg1"/>
                </a:solidFill>
                <a:effectLst/>
                <a:latin typeface="pingfang SC"/>
              </a:rPr>
              <a:t>TransH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的表示能力。</a:t>
            </a:r>
            <a:r>
              <a:rPr lang="en-US" altLang="zh-CN" sz="2400" b="0" i="0" dirty="0" err="1">
                <a:solidFill>
                  <a:schemeClr val="bg1"/>
                </a:solidFill>
                <a:effectLst/>
                <a:latin typeface="pingfang SC"/>
              </a:rPr>
              <a:t>TransR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模型则认为，一个实体是多种属性的综合体，不同关系关注实体的不同属性。</a:t>
            </a:r>
            <a:r>
              <a:rPr lang="en-US" altLang="zh-CN" sz="2400" b="0" i="0" dirty="0" err="1">
                <a:solidFill>
                  <a:schemeClr val="bg1"/>
                </a:solidFill>
                <a:effectLst/>
                <a:latin typeface="pingfang SC"/>
              </a:rPr>
              <a:t>TransR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认为不同的关系拥有不同的语义空间。对每个三元组，首先应将实体投影到对应的关系空间中，然后再建立从头实体到尾实体的翻译关系。如图（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pingfang SC"/>
              </a:rPr>
              <a:t>c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）所示是</a:t>
            </a:r>
            <a:r>
              <a:rPr lang="en-US" altLang="zh-CN" sz="2400" b="0" i="0" dirty="0" err="1">
                <a:solidFill>
                  <a:schemeClr val="bg1"/>
                </a:solidFill>
                <a:effectLst/>
                <a:latin typeface="pingfang SC"/>
              </a:rPr>
              <a:t>TransR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pingfang SC"/>
              </a:rPr>
              <a:t>模型的简单示例。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01991E-A97D-42F1-A147-4423DF4EE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967" y="3004295"/>
            <a:ext cx="4502033" cy="27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32601"/>
      </p:ext>
    </p:extLst>
  </p:cSld>
  <p:clrMapOvr>
    <a:masterClrMapping/>
  </p:clrMapOvr>
  <p:transition advTm="2032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2319</TotalTime>
  <Words>1177</Words>
  <Application>Microsoft Office PowerPoint</Application>
  <PresentationFormat>宽屏</PresentationFormat>
  <Paragraphs>84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-apple-system</vt:lpstr>
      <vt:lpstr>pingfang SC</vt:lpstr>
      <vt:lpstr>等线</vt:lpstr>
      <vt:lpstr>等线 Light</vt:lpstr>
      <vt:lpstr>宋体</vt:lpstr>
      <vt:lpstr>Arial</vt:lpstr>
      <vt:lpstr>Times New Roman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2.4 transA模型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史 玉潇</dc:creator>
  <cp:lastModifiedBy>康</cp:lastModifiedBy>
  <cp:revision>224</cp:revision>
  <dcterms:created xsi:type="dcterms:W3CDTF">2020-07-08T04:49:00Z</dcterms:created>
  <dcterms:modified xsi:type="dcterms:W3CDTF">2021-09-27T04:14:53Z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