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800" r:id="rId3"/>
    <p:sldId id="3779" r:id="rId5"/>
    <p:sldId id="3801" r:id="rId6"/>
    <p:sldId id="3803" r:id="rId7"/>
    <p:sldId id="3846" r:id="rId8"/>
    <p:sldId id="3847" r:id="rId9"/>
    <p:sldId id="3881" r:id="rId10"/>
    <p:sldId id="3882" r:id="rId11"/>
    <p:sldId id="3883" r:id="rId12"/>
    <p:sldId id="3884" r:id="rId13"/>
    <p:sldId id="3890" r:id="rId14"/>
    <p:sldId id="3889" r:id="rId15"/>
    <p:sldId id="3891" r:id="rId16"/>
    <p:sldId id="3893" r:id="rId17"/>
    <p:sldId id="3894" r:id="rId18"/>
    <p:sldId id="3885" r:id="rId19"/>
    <p:sldId id="3886" r:id="rId20"/>
    <p:sldId id="3887" r:id="rId2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801"/>
    <a:srgbClr val="682F03"/>
    <a:srgbClr val="F08200"/>
    <a:srgbClr val="E91E21"/>
    <a:srgbClr val="010066"/>
    <a:srgbClr val="DA1F28"/>
    <a:srgbClr val="4BC1DD"/>
    <a:srgbClr val="333F50"/>
    <a:srgbClr val="8A4795"/>
    <a:srgbClr val="82C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9" autoAdjust="0"/>
    <p:restoredTop sz="95042" autoAdjust="0"/>
  </p:normalViewPr>
  <p:slideViewPr>
    <p:cSldViewPr>
      <p:cViewPr varScale="1">
        <p:scale>
          <a:sx n="78" d="100"/>
          <a:sy n="78" d="100"/>
        </p:scale>
        <p:origin x="624" y="58"/>
      </p:cViewPr>
      <p:guideLst>
        <p:guide orient="horz" pos="290"/>
        <p:guide orient="horz" pos="4120"/>
        <p:guide pos="4004"/>
        <p:guide pos="553"/>
        <p:guide pos="7487"/>
        <p:guide pos="6917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尊敬的各位老师，亲爱的师兄师姐们，大家下午好，我是孟繁琛，今天我汇报的题目是：链接预测中基于语义关联感知的广义关系学习。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第四部分是实验及结果。该部分将对三个实验进行介绍。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选取了四个不平衡数据集，这些数据集都包含了多样本关系和少样本关系。少样本数据集选择</a:t>
            </a:r>
            <a:r>
              <a:rPr lang="en-US" altLang="zh-CN" dirty="0"/>
              <a:t>NELL-ONE</a:t>
            </a:r>
            <a:r>
              <a:rPr lang="zh-CN" altLang="en-US" dirty="0"/>
              <a:t>，这是专门为知识图谱中少样本学习创建的数据集，选取</a:t>
            </a:r>
            <a:r>
              <a:rPr lang="en-US" altLang="zh-CN" dirty="0"/>
              <a:t>50-500</a:t>
            </a:r>
            <a:r>
              <a:rPr lang="zh-CN" altLang="en-US" dirty="0"/>
              <a:t>个训练三元组作为训练数据。如表所示是对上述数据集中数据统计的展示。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实验选择了基于嵌入的</a:t>
            </a:r>
            <a:r>
              <a:rPr lang="en-US" altLang="zh-CN" dirty="0" err="1"/>
              <a:t>DisMult</a:t>
            </a:r>
            <a:r>
              <a:rPr lang="zh-CN" altLang="en-US" dirty="0"/>
              <a:t>和</a:t>
            </a:r>
            <a:r>
              <a:rPr lang="en-US" altLang="zh-CN" dirty="0" err="1"/>
              <a:t>ConvE</a:t>
            </a:r>
            <a:r>
              <a:rPr lang="zh-CN" altLang="en-US" dirty="0"/>
              <a:t>作为基础模型，与</a:t>
            </a:r>
            <a:r>
              <a:rPr lang="en-US" altLang="zh-CN" dirty="0"/>
              <a:t>GRL</a:t>
            </a:r>
            <a:r>
              <a:rPr lang="zh-CN" altLang="en-US" dirty="0"/>
              <a:t>框架结合后，与其他的主流模型进行对比，少样本学习选择</a:t>
            </a:r>
            <a:r>
              <a:rPr lang="en-US" altLang="zh-CN" dirty="0" err="1"/>
              <a:t>GMatching</a:t>
            </a:r>
            <a:r>
              <a:rPr lang="zh-CN" altLang="en-US" dirty="0"/>
              <a:t>和</a:t>
            </a:r>
            <a:r>
              <a:rPr lang="en-US" altLang="zh-CN" dirty="0" err="1"/>
              <a:t>CogKR</a:t>
            </a:r>
            <a:r>
              <a:rPr lang="zh-CN" altLang="en-US" dirty="0"/>
              <a:t>模型。本文的模型在</a:t>
            </a:r>
            <a:r>
              <a:rPr lang="en-US" altLang="zh-CN" dirty="0" err="1"/>
              <a:t>pytorch</a:t>
            </a:r>
            <a:r>
              <a:rPr lang="zh-CN" altLang="en-US" dirty="0"/>
              <a:t>中得到的实现，使用</a:t>
            </a:r>
            <a:r>
              <a:rPr lang="en-US" altLang="zh-CN" dirty="0"/>
              <a:t>Adam</a:t>
            </a:r>
            <a:r>
              <a:rPr lang="zh-CN" altLang="en-US" dirty="0"/>
              <a:t>优化所有参数，初始学习率设置为</a:t>
            </a:r>
            <a:r>
              <a:rPr lang="en-US" altLang="zh-CN" dirty="0"/>
              <a:t>0.003</a:t>
            </a:r>
            <a:r>
              <a:rPr lang="zh-CN" altLang="en-US" dirty="0"/>
              <a:t>，实体嵌入和关系嵌入的尺寸设置为</a:t>
            </a:r>
            <a:r>
              <a:rPr lang="en-US" altLang="zh-CN" dirty="0"/>
              <a:t>200</a:t>
            </a:r>
            <a:r>
              <a:rPr lang="zh-CN" altLang="en-US" dirty="0"/>
              <a:t>，损失权重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λ设置为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0.1.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根据出现的频率，将关系的前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20%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和后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80%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分别作为多样本关系类和少样本关系类。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实验一链接预测：通过实验数据我们可以看到，两个基本模型</a:t>
            </a:r>
            <a:r>
              <a:rPr lang="en-US" altLang="zh-CN" dirty="0" err="1"/>
              <a:t>DisMult</a:t>
            </a:r>
            <a:r>
              <a:rPr lang="zh-CN" altLang="en-US" dirty="0"/>
              <a:t>和</a:t>
            </a:r>
            <a:r>
              <a:rPr lang="en-US" altLang="zh-CN" dirty="0" err="1"/>
              <a:t>ConvE</a:t>
            </a:r>
            <a:r>
              <a:rPr lang="zh-CN" altLang="en-US" dirty="0"/>
              <a:t>在引入</a:t>
            </a:r>
            <a:r>
              <a:rPr lang="en-US" altLang="zh-CN" dirty="0"/>
              <a:t>GRL</a:t>
            </a:r>
            <a:r>
              <a:rPr lang="zh-CN" altLang="en-US" dirty="0"/>
              <a:t>后得到了普遍改进。在</a:t>
            </a:r>
            <a:r>
              <a:rPr lang="en-US" altLang="zh-CN" dirty="0"/>
              <a:t>MRR</a:t>
            </a:r>
            <a:r>
              <a:rPr lang="zh-CN" altLang="en-US" dirty="0"/>
              <a:t>评价下</a:t>
            </a:r>
            <a:r>
              <a:rPr lang="en-US" altLang="zh-CN" dirty="0"/>
              <a:t>GRL</a:t>
            </a:r>
            <a:r>
              <a:rPr lang="zh-CN" altLang="en-US" dirty="0"/>
              <a:t>使</a:t>
            </a:r>
            <a:r>
              <a:rPr lang="en-US" altLang="zh-CN" dirty="0" err="1"/>
              <a:t>DisMult</a:t>
            </a:r>
            <a:r>
              <a:rPr lang="zh-CN" altLang="en-US" dirty="0"/>
              <a:t>平均提高</a:t>
            </a:r>
            <a:r>
              <a:rPr lang="en-US" altLang="zh-CN" dirty="0"/>
              <a:t>3.84%</a:t>
            </a:r>
            <a:r>
              <a:rPr lang="zh-CN" altLang="en-US" dirty="0"/>
              <a:t>，</a:t>
            </a:r>
            <a:r>
              <a:rPr lang="en-US" altLang="zh-CN" dirty="0" err="1"/>
              <a:t>ConvE</a:t>
            </a:r>
            <a:r>
              <a:rPr lang="zh-CN" altLang="en-US" dirty="0"/>
              <a:t>平均提高</a:t>
            </a:r>
            <a:r>
              <a:rPr lang="en-US" altLang="zh-CN" dirty="0"/>
              <a:t>1.08%</a:t>
            </a:r>
            <a:r>
              <a:rPr lang="zh-CN" altLang="en-US" dirty="0"/>
              <a:t>，结果表明</a:t>
            </a:r>
            <a:r>
              <a:rPr lang="en-US" altLang="zh-CN" dirty="0"/>
              <a:t>GRL</a:t>
            </a:r>
            <a:r>
              <a:rPr lang="zh-CN" altLang="en-US" dirty="0"/>
              <a:t>框架在多样本和少样本子组上都取得了一致的改进。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实验二：少样本关系学习。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实验三：无样本学习。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A595F-151A-46E4-9E47-C5DC07DD2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12BD4-E37A-481F-A112-C0A86B1F4E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我将从以下五个方面进行汇报：研究背景、研究现状、</a:t>
            </a:r>
            <a:r>
              <a:rPr lang="en-US" altLang="zh-CN" dirty="0"/>
              <a:t>GRL</a:t>
            </a:r>
            <a:r>
              <a:rPr lang="zh-CN" altLang="en-US"/>
              <a:t>介绍、实验及结果、总结与展望。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研究背景：开发链接预测模型来自动补全知识图谱成为近年来重要的研究热点，但尽管进行了如此多的研究。目前链路预测方法存在两个自然问题：知识图谱中的关系分布往往是不平衡的，实际情况中存在许多看不见的关系。这两个关系限制了现有链路预测模型的训练效果和实际应用。为了解决上述两个问题，本文提出了一个统一的广义关系学习框架</a:t>
            </a:r>
            <a:r>
              <a:rPr lang="en-US" altLang="zh-CN" dirty="0"/>
              <a:t>GRL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在介绍</a:t>
            </a:r>
            <a:r>
              <a:rPr lang="en-US" altLang="zh-CN" dirty="0"/>
              <a:t>GRL</a:t>
            </a:r>
            <a:r>
              <a:rPr lang="zh-CN" altLang="en-US"/>
              <a:t>之前，我们先来看一下相关领域的研究现状。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 dirty="0"/>
              <a:t>2018</a:t>
            </a:r>
            <a:r>
              <a:rPr lang="zh-CN" altLang="en-US"/>
              <a:t>、</a:t>
            </a:r>
            <a:r>
              <a:rPr lang="en-US" altLang="zh-CN" dirty="0"/>
              <a:t>2019</a:t>
            </a:r>
            <a:r>
              <a:rPr lang="zh-CN" altLang="en-US"/>
              <a:t>年，有这几位学者或者团队进行了一下工作，通过</a:t>
            </a:r>
            <a:r>
              <a:rPr lang="en-US" altLang="zh-CN"/>
              <a:t>meta-learing</a:t>
            </a:r>
            <a:r>
              <a:rPr lang="zh-CN" altLang="en-US"/>
              <a:t>或基于度量的方法，在有限的训练样本上进行训练，并对少样本关系进行快速学习。这些研究显示了少样本关系学习的前景，但是他们难以处理不平衡的关系分布。在</a:t>
            </a:r>
            <a:r>
              <a:rPr lang="en-US" altLang="zh-CN" dirty="0"/>
              <a:t>2019</a:t>
            </a:r>
            <a:r>
              <a:rPr lang="zh-CN" altLang="en-US"/>
              <a:t>、</a:t>
            </a:r>
            <a:r>
              <a:rPr lang="en-US" altLang="zh-CN" dirty="0"/>
              <a:t>2020</a:t>
            </a:r>
            <a:r>
              <a:rPr lang="zh-CN" altLang="en-US"/>
              <a:t>年，这两位学者或者团队从文本描述中提取信息来预测看不见的关系，他们能够成功完成看不见的关系预测任务，但模型不适用于链接预测任务。接下来就是本文的作者及其团队，在</a:t>
            </a:r>
            <a:r>
              <a:rPr lang="en-US" altLang="zh-CN" dirty="0"/>
              <a:t>2021</a:t>
            </a:r>
            <a:r>
              <a:rPr lang="zh-CN" altLang="en-US"/>
              <a:t>年，提出了基于语义关联学习的广义关系学习框架</a:t>
            </a:r>
            <a:r>
              <a:rPr lang="en-US" altLang="zh-CN" dirty="0"/>
              <a:t>GRL</a:t>
            </a:r>
            <a:r>
              <a:rPr lang="zh-CN" altLang="en-US"/>
              <a:t>。该框架的优点是对不平衡关系的分布不敏感，能够学习无样本关系。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下面是对</a:t>
            </a:r>
            <a:r>
              <a:rPr lang="en-US" altLang="zh-CN" dirty="0"/>
              <a:t>GRL</a:t>
            </a:r>
            <a:r>
              <a:rPr lang="zh-CN" altLang="en-US"/>
              <a:t>的简单介绍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GRL</a:t>
            </a:r>
            <a:r>
              <a:rPr lang="zh-CN" altLang="en-US"/>
              <a:t>框架由三个模块构成：注意力模块、融合模块、分类器模块。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B508-BCC1-4B94-A6A0-103893441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力模块构建了知识感知的注意力分布和相关知识向量，目的是提取语义关联和这些关联的程度。融合模块将知识向量与注意力模块获得的联合向量融合。该模块根据语义关系实现了不同关系的融合。分类器模块计算分类感知损失，隐式地在嵌入中启用丰富的嵌入式语义关联，不仅增强了语义相似关系的紧密性，也增强了对不同关系的辨别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1888133"/>
            <a:ext cx="12858750" cy="208823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00783" y="1024037"/>
            <a:ext cx="3852428" cy="3852428"/>
          </a:xfrm>
          <a:prstGeom prst="ellipse">
            <a:avLst/>
          </a:prstGeom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784859" y="1672109"/>
            <a:ext cx="2520280" cy="25202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981486" y="2140161"/>
            <a:ext cx="2127025" cy="1584176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3800">
                <a:solidFill>
                  <a:srgbClr val="0070C0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5317392" y="2032149"/>
            <a:ext cx="7344188" cy="1584176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点击输入章节标题</a:t>
            </a:r>
            <a:endParaRPr lang="zh-CN" altLang="en-US" dirty="0"/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9998" y="4005810"/>
            <a:ext cx="2664296" cy="702078"/>
          </a:xfrm>
          <a:effectLst/>
        </p:spPr>
        <p:txBody>
          <a:bodyPr anchor="t">
            <a:noAutofit/>
          </a:bodyPr>
          <a:lstStyle>
            <a:lvl1pPr marL="342900" indent="-342900" algn="ctr">
              <a:buFont typeface="Wingdings" panose="05000000000000000000" pitchFamily="2" charset="2"/>
              <a:buChar char="ü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输入副标题</a:t>
            </a:r>
            <a:endParaRPr lang="zh-CN" altLang="en-US" dirty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9207005" y="4005810"/>
            <a:ext cx="2664296" cy="702078"/>
          </a:xfrm>
          <a:effectLst/>
        </p:spPr>
        <p:txBody>
          <a:bodyPr anchor="t">
            <a:noAutofit/>
          </a:bodyPr>
          <a:lstStyle>
            <a:lvl1pPr marL="342900" indent="-342900" algn="ctr">
              <a:buFont typeface="Wingdings" panose="05000000000000000000" pitchFamily="2" charset="2"/>
              <a:buChar char="ü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输入副标题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375965"/>
            <a:ext cx="12858750" cy="69819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46156" y="55258"/>
            <a:ext cx="1260000" cy="1260000"/>
          </a:xfrm>
          <a:prstGeom prst="ellipse">
            <a:avLst/>
          </a:prstGeom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26156" y="23525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768476" y="454672"/>
            <a:ext cx="3168922" cy="50356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pic>
        <p:nvPicPr>
          <p:cNvPr id="11" name="Picture 2" descr="F:\0PPT素材\北京大学3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3" y="301308"/>
            <a:ext cx="774607" cy="76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0" y="0"/>
            <a:ext cx="6059805" cy="7232650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2865" h="7492075">
                <a:moveTo>
                  <a:pt x="0" y="0"/>
                </a:moveTo>
                <a:lnTo>
                  <a:pt x="9922865" y="0"/>
                </a:lnTo>
                <a:lnTo>
                  <a:pt x="1647718" y="7492075"/>
                </a:lnTo>
                <a:lnTo>
                  <a:pt x="0" y="74920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795" y="0"/>
            <a:ext cx="5628640" cy="7232650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9111" h="7492076">
                <a:moveTo>
                  <a:pt x="0" y="0"/>
                </a:moveTo>
                <a:lnTo>
                  <a:pt x="9219111" y="0"/>
                </a:lnTo>
                <a:lnTo>
                  <a:pt x="948639" y="7492076"/>
                </a:lnTo>
                <a:lnTo>
                  <a:pt x="0" y="7492076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8"/>
          <p:cNvSpPr/>
          <p:nvPr/>
        </p:nvSpPr>
        <p:spPr bwMode="auto">
          <a:xfrm>
            <a:off x="927446" y="1743080"/>
            <a:ext cx="3787556" cy="378576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640705" y="4267835"/>
            <a:ext cx="6013450" cy="10445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cap="all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大连海事大学 信息科学技术学院  </a:t>
            </a:r>
            <a:endParaRPr lang="zh-CN" altLang="en-US" sz="2000" cap="al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CN" altLang="en-US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专业：计算机科学与技术  </a:t>
            </a:r>
            <a:endParaRPr lang="zh-CN" altLang="en-US" sz="2000" cap="al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CN" altLang="en-US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方向：智能信息处理</a:t>
            </a:r>
            <a:endParaRPr lang="zh-CN" altLang="en-US" sz="2000" cap="al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855028" y="5778645"/>
            <a:ext cx="57067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汇报人：孟繁琛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指导老师：李冠宇教授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1666875"/>
            <a:ext cx="3956685" cy="39376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4622165" y="1670685"/>
            <a:ext cx="816229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Generalized Relation Learning </a:t>
            </a:r>
            <a:endParaRPr lang="zh-CN" altLang="en-US" b="1" cap="all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algn="ctr">
              <a:buNone/>
            </a:pPr>
            <a:r>
              <a:rPr lang="zh-CN" altLang="en-US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with</a:t>
            </a:r>
            <a:endParaRPr lang="zh-CN" altLang="en-US" b="1" cap="all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algn="ctr">
              <a:buNone/>
            </a:pPr>
            <a:r>
              <a:rPr lang="zh-CN" altLang="en-US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 Semantic Correlation Awareness</a:t>
            </a:r>
            <a:endParaRPr lang="zh-CN" altLang="en-US" b="1" cap="all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algn="ctr">
              <a:buNone/>
            </a:pPr>
            <a:r>
              <a:rPr lang="zh-CN" altLang="en-US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for Link Prediction</a:t>
            </a:r>
            <a:endParaRPr lang="zh-CN" altLang="en-US" b="1" cap="all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81486" y="2283671"/>
            <a:ext cx="2127025" cy="1584176"/>
          </a:xfrm>
          <a:effectLst/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030372" y="2247414"/>
            <a:ext cx="7344188" cy="1584176"/>
          </a:xfrm>
          <a:effectLst/>
        </p:spPr>
        <p:txBody>
          <a:bodyPr/>
          <a:lstStyle/>
          <a:p>
            <a:r>
              <a:rPr lang="zh-CN" altLang="en-US" dirty="0"/>
              <a:t>实验及结果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流程图: 终止 4"/>
          <p:cNvSpPr>
            <a:spLocks noChangeArrowheads="1"/>
          </p:cNvSpPr>
          <p:nvPr/>
        </p:nvSpPr>
        <p:spPr bwMode="auto">
          <a:xfrm>
            <a:off x="2773102" y="2263433"/>
            <a:ext cx="1195116" cy="279531"/>
          </a:xfrm>
          <a:prstGeom prst="flowChartTerminator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96404" tIns="48203" rIns="96404" bIns="4820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5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712" name="流程图: 终止 19"/>
          <p:cNvSpPr>
            <a:spLocks noChangeArrowheads="1"/>
          </p:cNvSpPr>
          <p:nvPr/>
        </p:nvSpPr>
        <p:spPr bwMode="auto">
          <a:xfrm>
            <a:off x="5786812" y="3862416"/>
            <a:ext cx="1195116" cy="279529"/>
          </a:xfrm>
          <a:prstGeom prst="flowChartTerminator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96404" tIns="48203" rIns="96404" bIns="4820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5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1543" y="1704371"/>
            <a:ext cx="2857232" cy="1365847"/>
            <a:chOff x="1797050" y="1479550"/>
            <a:chExt cx="2709863" cy="1295400"/>
          </a:xfrm>
          <a:effectLst/>
        </p:grpSpPr>
        <p:sp>
          <p:nvSpPr>
            <p:cNvPr id="29700" name="流程图: 延期 2"/>
            <p:cNvSpPr>
              <a:spLocks noChangeArrowheads="1"/>
            </p:cNvSpPr>
            <p:nvPr/>
          </p:nvSpPr>
          <p:spPr bwMode="auto">
            <a:xfrm>
              <a:off x="1797050" y="1479550"/>
              <a:ext cx="2709863" cy="1295400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5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04" name="流程图: 联系 6"/>
            <p:cNvSpPr>
              <a:spLocks noChangeArrowheads="1"/>
            </p:cNvSpPr>
            <p:nvPr/>
          </p:nvSpPr>
          <p:spPr bwMode="auto">
            <a:xfrm>
              <a:off x="3962400" y="1946275"/>
              <a:ext cx="392113" cy="39211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5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5" name="文本框 23"/>
            <p:cNvSpPr>
              <a:spLocks noChangeArrowheads="1"/>
            </p:cNvSpPr>
            <p:nvPr/>
          </p:nvSpPr>
          <p:spPr bwMode="auto">
            <a:xfrm>
              <a:off x="2134911" y="1628907"/>
              <a:ext cx="1566448" cy="1020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宋体" panose="02010600030101010101" pitchFamily="2" charset="-122"/>
                  <a:cs typeface="+mn-ea"/>
                  <a:sym typeface="+mn-lt"/>
                </a:rPr>
                <a:t>不平衡数据集</a:t>
              </a:r>
              <a:endPara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75253" y="3303353"/>
            <a:ext cx="2857232" cy="1365847"/>
            <a:chOff x="1797050" y="4697413"/>
            <a:chExt cx="2709863" cy="1295400"/>
          </a:xfrm>
          <a:effectLst/>
        </p:grpSpPr>
        <p:sp>
          <p:nvSpPr>
            <p:cNvPr id="29710" name="流程图: 延期 17"/>
            <p:cNvSpPr>
              <a:spLocks noChangeArrowheads="1"/>
            </p:cNvSpPr>
            <p:nvPr/>
          </p:nvSpPr>
          <p:spPr bwMode="auto">
            <a:xfrm>
              <a:off x="1797050" y="4697413"/>
              <a:ext cx="2709863" cy="1295400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5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4" name="流程图: 联系 21"/>
            <p:cNvSpPr>
              <a:spLocks noChangeArrowheads="1"/>
            </p:cNvSpPr>
            <p:nvPr/>
          </p:nvSpPr>
          <p:spPr bwMode="auto">
            <a:xfrm>
              <a:off x="3962400" y="5164138"/>
              <a:ext cx="392113" cy="39211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5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7" name="文本框 25"/>
            <p:cNvSpPr>
              <a:spLocks noChangeArrowheads="1"/>
            </p:cNvSpPr>
            <p:nvPr/>
          </p:nvSpPr>
          <p:spPr bwMode="auto">
            <a:xfrm>
              <a:off x="2219951" y="4837113"/>
              <a:ext cx="1385887" cy="1020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chemeClr val="bg1"/>
                  </a:solidFill>
                  <a:latin typeface="宋体" panose="02010600030101010101" pitchFamily="2" charset="-122"/>
                  <a:cs typeface="+mn-ea"/>
                  <a:sym typeface="+mn-lt"/>
                </a:rPr>
                <a:t>少样本数据集</a:t>
              </a:r>
              <a:endParaRPr lang="zh-CN" altLang="en-US" sz="3200" b="1">
                <a:solidFill>
                  <a:schemeClr val="bg1"/>
                </a:solidFill>
                <a:latin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2708" y="1613232"/>
            <a:ext cx="6305325" cy="1524864"/>
            <a:chOff x="4614974" y="1393112"/>
            <a:chExt cx="5980112" cy="1446213"/>
          </a:xfrm>
          <a:effectLst/>
        </p:grpSpPr>
        <p:sp>
          <p:nvSpPr>
            <p:cNvPr id="29701" name="流程图: 延期 3"/>
            <p:cNvSpPr>
              <a:spLocks noChangeArrowheads="1"/>
            </p:cNvSpPr>
            <p:nvPr/>
          </p:nvSpPr>
          <p:spPr bwMode="auto">
            <a:xfrm rot="10800000">
              <a:off x="4614974" y="1393112"/>
              <a:ext cx="5980112" cy="1446213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5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03" name="流程图: 联系 5"/>
            <p:cNvSpPr>
              <a:spLocks noChangeArrowheads="1"/>
            </p:cNvSpPr>
            <p:nvPr/>
          </p:nvSpPr>
          <p:spPr bwMode="auto">
            <a:xfrm>
              <a:off x="4733925" y="1946275"/>
              <a:ext cx="392113" cy="39211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5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8" name="文本框 26"/>
            <p:cNvSpPr>
              <a:spLocks noChangeArrowheads="1"/>
            </p:cNvSpPr>
            <p:nvPr/>
          </p:nvSpPr>
          <p:spPr bwMode="auto">
            <a:xfrm>
              <a:off x="5800198" y="1496096"/>
              <a:ext cx="1532722" cy="1253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YAGO3-10 , 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FB15K-237, 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NELL-995 , 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Kin-ship . 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46418" y="3224686"/>
            <a:ext cx="6305325" cy="1523190"/>
            <a:chOff x="4614974" y="4622800"/>
            <a:chExt cx="5980112" cy="1444625"/>
          </a:xfrm>
          <a:effectLst/>
        </p:grpSpPr>
        <p:sp>
          <p:nvSpPr>
            <p:cNvPr id="29711" name="流程图: 延期 18"/>
            <p:cNvSpPr>
              <a:spLocks noChangeArrowheads="1"/>
            </p:cNvSpPr>
            <p:nvPr/>
          </p:nvSpPr>
          <p:spPr bwMode="auto">
            <a:xfrm rot="10800000">
              <a:off x="4614974" y="4622800"/>
              <a:ext cx="5980112" cy="1444625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5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3" name="流程图: 联系 20"/>
            <p:cNvSpPr>
              <a:spLocks noChangeArrowheads="1"/>
            </p:cNvSpPr>
            <p:nvPr/>
          </p:nvSpPr>
          <p:spPr bwMode="auto">
            <a:xfrm>
              <a:off x="4733925" y="5164138"/>
              <a:ext cx="392113" cy="39211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005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20" name="文本框 28"/>
            <p:cNvSpPr>
              <a:spLocks noChangeArrowheads="1"/>
            </p:cNvSpPr>
            <p:nvPr/>
          </p:nvSpPr>
          <p:spPr bwMode="auto">
            <a:xfrm>
              <a:off x="5596037" y="5209389"/>
              <a:ext cx="1532722" cy="37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 NELL-ONE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</p:grp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696720" y="526415"/>
            <a:ext cx="3890645" cy="503555"/>
          </a:xfrm>
        </p:spPr>
        <p:txBody>
          <a:bodyPr>
            <a:noAutofit/>
          </a:bodyPr>
          <a:lstStyle/>
          <a:p>
            <a:r>
              <a:rPr lang="zh-CN" altLang="en-US" sz="3200">
                <a:cs typeface="+mn-ea"/>
                <a:sym typeface="+mn-lt"/>
              </a:rPr>
              <a:t>实验及结果</a:t>
            </a:r>
            <a:r>
              <a:rPr lang="en-US" altLang="zh-CN" sz="3200" dirty="0">
                <a:cs typeface="+mn-ea"/>
                <a:sym typeface="+mn-lt"/>
              </a:rPr>
              <a:t>—</a:t>
            </a:r>
            <a:r>
              <a:rPr lang="zh-CN" altLang="en-US" sz="3200">
                <a:cs typeface="+mn-ea"/>
                <a:sym typeface="+mn-lt"/>
              </a:rPr>
              <a:t>数据集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0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370D8578-DDD4-487D-A316-C8E65CC577E1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98565" y="1836420"/>
            <a:ext cx="3082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        </a:t>
            </a:r>
            <a:r>
              <a:rPr lang="zh-CN" altLang="en-US" sz="2400">
                <a:solidFill>
                  <a:schemeClr val="bg1"/>
                </a:solidFill>
              </a:rPr>
              <a:t>这些数据集都包含了多样本关系和少样本关系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12275" y="3353435"/>
            <a:ext cx="3150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这是专门为知识图谱中少样本学习创建的数据集。选取</a:t>
            </a:r>
            <a:r>
              <a:rPr lang="en-US" sz="2000" b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50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个训练三元组作为训练数据</a:t>
            </a:r>
            <a:endParaRPr lang="zh-CN" altLang="en-US" sz="2000" b="1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4912360"/>
            <a:ext cx="5304790" cy="2146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01130" y="5786120"/>
            <a:ext cx="4067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其中，</a:t>
            </a:r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ℇ</a:t>
            </a:r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𝓡</a:t>
            </a:r>
            <a:r>
              <a:rPr lang="en-US" altLang="zh-CN" sz="2000" b="1" dirty="0">
                <a:latin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表示实体和关系集的基数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/>
          <p:cNvSpPr>
            <a:spLocks noGrp="1"/>
          </p:cNvSpPr>
          <p:nvPr>
            <p:ph type="body" sz="quarter" idx="13"/>
          </p:nvPr>
        </p:nvSpPr>
        <p:spPr>
          <a:xfrm>
            <a:off x="1624965" y="526415"/>
            <a:ext cx="6392545" cy="50355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实验及结果</a:t>
            </a:r>
            <a:r>
              <a:rPr lang="en-US" altLang="zh-CN" sz="3200" dirty="0">
                <a:cs typeface="+mn-ea"/>
                <a:sym typeface="+mn-lt"/>
              </a:rPr>
              <a:t>—</a:t>
            </a:r>
            <a:r>
              <a:rPr lang="zh-CN" altLang="en-US" sz="3200" dirty="0">
                <a:cs typeface="+mn-ea"/>
                <a:sym typeface="+mn-lt"/>
              </a:rPr>
              <a:t>模型选择及实验配置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8890" y="3841061"/>
            <a:ext cx="2827583" cy="2584394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TopUp">
              <a:rot lat="19334322" lon="18553891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2820" y="3201312"/>
            <a:ext cx="2827583" cy="25843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1873" y="2346300"/>
            <a:ext cx="2827583" cy="2584394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7824" y="1491287"/>
            <a:ext cx="2827583" cy="25843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5989" y="791314"/>
            <a:ext cx="2865685" cy="2619219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31"/>
          <p:cNvSpPr txBox="1"/>
          <p:nvPr/>
        </p:nvSpPr>
        <p:spPr>
          <a:xfrm>
            <a:off x="1058880" y="2179995"/>
            <a:ext cx="28696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使用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Adam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优化所有参数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1029167" y="1671383"/>
            <a:ext cx="23591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Pytorch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00380" y="2104882"/>
            <a:ext cx="34181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250117" y="2734952"/>
            <a:ext cx="2673821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40"/>
          <p:cNvSpPr txBox="1"/>
          <p:nvPr/>
        </p:nvSpPr>
        <p:spPr>
          <a:xfrm>
            <a:off x="8877300" y="2749550"/>
            <a:ext cx="357314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将二者与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RESCAL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TransE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DisMult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ComlEx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ConvE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ConvKB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D4-STE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、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D4Bumbel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和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TuckER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进行比较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3" name="文本框 41"/>
          <p:cNvSpPr txBox="1"/>
          <p:nvPr/>
        </p:nvSpPr>
        <p:spPr>
          <a:xfrm>
            <a:off x="8877300" y="2050415"/>
            <a:ext cx="2042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基于嵌入的模型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DisMult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ConvE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903508" y="4448287"/>
            <a:ext cx="2781267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9"/>
          <p:cNvSpPr txBox="1"/>
          <p:nvPr/>
        </p:nvSpPr>
        <p:spPr>
          <a:xfrm>
            <a:off x="8922941" y="4352201"/>
            <a:ext cx="29219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模型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GMatching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CogKR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16" name="文本框 50"/>
          <p:cNvSpPr txBox="1"/>
          <p:nvPr/>
        </p:nvSpPr>
        <p:spPr>
          <a:xfrm>
            <a:off x="9183891" y="4009808"/>
            <a:ext cx="241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少样本学习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998989" y="3674786"/>
            <a:ext cx="2766915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9"/>
          <p:cNvSpPr txBox="1"/>
          <p:nvPr/>
        </p:nvSpPr>
        <p:spPr>
          <a:xfrm>
            <a:off x="1361102" y="3760408"/>
            <a:ext cx="289737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实体嵌入和关系嵌入的尺寸设置为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200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，损失权重λ设置为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0.1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9" name="文本框 60"/>
          <p:cNvSpPr txBox="1"/>
          <p:nvPr/>
        </p:nvSpPr>
        <p:spPr>
          <a:xfrm>
            <a:off x="1776095" y="3210560"/>
            <a:ext cx="2825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初始学习率为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0.003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09281" y="5147990"/>
            <a:ext cx="356259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64"/>
          <p:cNvSpPr txBox="1"/>
          <p:nvPr/>
        </p:nvSpPr>
        <p:spPr>
          <a:xfrm>
            <a:off x="1101090" y="5199380"/>
            <a:ext cx="2852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将关系的前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20%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和后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80%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分别作为多样本关系类和少样本关系类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696720" y="526415"/>
            <a:ext cx="4452620" cy="503555"/>
          </a:xfrm>
        </p:spPr>
        <p:txBody>
          <a:bodyPr>
            <a:no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实验及结果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链接预测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4465" y="1816100"/>
            <a:ext cx="138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e</a:t>
            </a:r>
            <a:r>
              <a:rPr lang="en-US" altLang="zh-CN" baseline="-25000"/>
              <a:t>h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en-US" altLang="zh-CN" baseline="-25000"/>
              <a:t>t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28" name="Group 27"/>
          <p:cNvGrpSpPr/>
          <p:nvPr/>
        </p:nvGrpSpPr>
        <p:grpSpPr>
          <a:xfrm flipV="1">
            <a:off x="1410335" y="1569085"/>
            <a:ext cx="1598295" cy="184150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9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grpSp>
        <p:nvGrpSpPr>
          <p:cNvPr id="6" name="Group 27"/>
          <p:cNvGrpSpPr/>
          <p:nvPr/>
        </p:nvGrpSpPr>
        <p:grpSpPr>
          <a:xfrm rot="360000">
            <a:off x="1413510" y="2291080"/>
            <a:ext cx="1603375" cy="156210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7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967990" y="1671955"/>
            <a:ext cx="245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尾查询：（</a:t>
            </a:r>
            <a:r>
              <a:rPr lang="en-US" altLang="zh-CN"/>
              <a:t>e</a:t>
            </a:r>
            <a:r>
              <a:rPr lang="en-US" altLang="zh-CN" baseline="-25000"/>
              <a:t>h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，？）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62910" y="2014220"/>
            <a:ext cx="227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头查询：（？，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en-US" altLang="zh-CN" baseline="-25000"/>
              <a:t>t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13" name="Group 27"/>
          <p:cNvGrpSpPr/>
          <p:nvPr/>
        </p:nvGrpSpPr>
        <p:grpSpPr>
          <a:xfrm flipV="1">
            <a:off x="5044440" y="1562735"/>
            <a:ext cx="1515110" cy="17335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4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grpSp>
        <p:nvGrpSpPr>
          <p:cNvPr id="16" name="Group 27"/>
          <p:cNvGrpSpPr/>
          <p:nvPr/>
        </p:nvGrpSpPr>
        <p:grpSpPr>
          <a:xfrm rot="21000000">
            <a:off x="5108575" y="2200910"/>
            <a:ext cx="1586865" cy="15938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7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717030" y="1167765"/>
            <a:ext cx="3091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在每个查询的所有实体中记录正确实体的排名，排除在同一查询的任何训练集、有效集、测试集中观察到的其他正确实体</a:t>
            </a:r>
            <a:endParaRPr lang="zh-CN" altLang="en-US"/>
          </a:p>
        </p:txBody>
      </p:sp>
      <p:grpSp>
        <p:nvGrpSpPr>
          <p:cNvPr id="20" name="Group 27"/>
          <p:cNvGrpSpPr/>
          <p:nvPr/>
        </p:nvGrpSpPr>
        <p:grpSpPr>
          <a:xfrm rot="21300000" flipV="1">
            <a:off x="9610090" y="1358900"/>
            <a:ext cx="1515110" cy="233680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21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821670" y="1624965"/>
            <a:ext cx="1590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HITS@1,5,10</a:t>
            </a:r>
            <a:r>
              <a:rPr lang="zh-CN" altLang="en-US"/>
              <a:t>和</a:t>
            </a:r>
            <a:r>
              <a:rPr lang="en-US" altLang="zh-CN"/>
              <a:t>MRR</a:t>
            </a:r>
            <a:r>
              <a:rPr lang="zh-CN" altLang="en-US"/>
              <a:t>作为评价指标</a:t>
            </a:r>
            <a:endParaRPr lang="zh-CN" altLang="en-US"/>
          </a:p>
        </p:txBody>
      </p:sp>
      <p:pic>
        <p:nvPicPr>
          <p:cNvPr id="24" name="图片 2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49220"/>
            <a:ext cx="11925935" cy="40468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54039" y="2026920"/>
            <a:ext cx="5226051" cy="1315720"/>
            <a:chOff x="4695285" y="1592263"/>
            <a:chExt cx="4436014" cy="9699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2292" name="组合 8"/>
            <p:cNvGrpSpPr/>
            <p:nvPr/>
          </p:nvGrpSpPr>
          <p:grpSpPr bwMode="auto">
            <a:xfrm>
              <a:off x="4695825" y="1592263"/>
              <a:ext cx="4435474" cy="969962"/>
              <a:chOff x="0" y="0"/>
              <a:chExt cx="4612941" cy="968991"/>
            </a:xfrm>
            <a:grpFill/>
          </p:grpSpPr>
          <p:sp>
            <p:nvSpPr>
              <p:cNvPr id="12318" name="矩形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43952" cy="9689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5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319" name="直角三角形 7"/>
              <p:cNvSpPr>
                <a:spLocks noChangeArrowheads="1"/>
              </p:cNvSpPr>
              <p:nvPr/>
            </p:nvSpPr>
            <p:spPr bwMode="auto">
              <a:xfrm rot="5400000">
                <a:off x="3643950" y="0"/>
                <a:ext cx="968991" cy="968991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5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296" name="文本框 111"/>
            <p:cNvSpPr>
              <a:spLocks noChangeArrowheads="1"/>
            </p:cNvSpPr>
            <p:nvPr/>
          </p:nvSpPr>
          <p:spPr bwMode="auto">
            <a:xfrm>
              <a:off x="7765693" y="1657493"/>
              <a:ext cx="952500" cy="5931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64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464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0" name="文本框 115"/>
            <p:cNvSpPr>
              <a:spLocks noChangeArrowheads="1"/>
            </p:cNvSpPr>
            <p:nvPr/>
          </p:nvSpPr>
          <p:spPr bwMode="auto">
            <a:xfrm>
              <a:off x="4695285" y="1710231"/>
              <a:ext cx="3134315" cy="7934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16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左表</a:t>
              </a:r>
              <a:r>
                <a:rPr sz="16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显示，GRL对两个基本模型的平均MRR评分分别提高了4.2%和8.6%。</a:t>
              </a:r>
              <a:r>
                <a:rPr sz="1600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特别是对于ConvE来说</a:t>
              </a:r>
              <a:r>
                <a:rPr sz="16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，</a:t>
              </a:r>
              <a:r>
                <a:rPr lang="zh-CN" sz="16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与</a:t>
              </a:r>
              <a:r>
                <a:rPr sz="16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GRL</a:t>
              </a:r>
              <a:r>
                <a:rPr lang="zh-CN" sz="16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结合使</a:t>
              </a:r>
              <a:r>
                <a:rPr sz="1600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它在三个指标上优于其他方法</a:t>
              </a:r>
              <a:r>
                <a:rPr sz="16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。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54675" y="3342005"/>
            <a:ext cx="6046470" cy="1451610"/>
            <a:chOff x="4695825" y="2562225"/>
            <a:chExt cx="5145088" cy="968375"/>
          </a:xfrm>
          <a:solidFill>
            <a:srgbClr val="0070C0"/>
          </a:solidFill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grpSp>
          <p:nvGrpSpPr>
            <p:cNvPr id="12293" name="组合 9"/>
            <p:cNvGrpSpPr/>
            <p:nvPr/>
          </p:nvGrpSpPr>
          <p:grpSpPr bwMode="auto">
            <a:xfrm>
              <a:off x="4695825" y="2562225"/>
              <a:ext cx="5145088" cy="968375"/>
              <a:chOff x="0" y="0"/>
              <a:chExt cx="5841243" cy="968992"/>
            </a:xfrm>
            <a:grpFill/>
          </p:grpSpPr>
          <p:sp>
            <p:nvSpPr>
              <p:cNvPr id="12316" name="矩形 1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4872252" cy="9689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5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317" name="直角三角形 11"/>
              <p:cNvSpPr>
                <a:spLocks noChangeArrowheads="1"/>
              </p:cNvSpPr>
              <p:nvPr/>
            </p:nvSpPr>
            <p:spPr bwMode="auto">
              <a:xfrm rot="5400000">
                <a:off x="4872251" y="0"/>
                <a:ext cx="968991" cy="968991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5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297" name="文本框 112"/>
            <p:cNvSpPr>
              <a:spLocks noChangeArrowheads="1"/>
            </p:cNvSpPr>
            <p:nvPr/>
          </p:nvSpPr>
          <p:spPr bwMode="auto">
            <a:xfrm>
              <a:off x="8116888" y="2674937"/>
              <a:ext cx="952500" cy="53671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64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464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1" name="文本框 116"/>
            <p:cNvSpPr>
              <a:spLocks noChangeArrowheads="1"/>
            </p:cNvSpPr>
            <p:nvPr/>
          </p:nvSpPr>
          <p:spPr bwMode="auto">
            <a:xfrm>
              <a:off x="4733649" y="2649151"/>
              <a:ext cx="3228386" cy="79977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sz="1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CogKR是一种基于路径学习的模型，在HITS@1下表现最好。原因可能是测试查询很容易通过在少</a:t>
              </a:r>
              <a:r>
                <a:rPr lang="zh-CN" altLang="en-US" sz="1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样本</a:t>
              </a:r>
              <a:r>
                <a:rPr sz="1800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关系数据集上查找KG路径来完成</a:t>
              </a:r>
              <a:r>
                <a:rPr sz="1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。</a:t>
              </a:r>
              <a:endPara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54675" y="4718685"/>
            <a:ext cx="6725920" cy="1335405"/>
            <a:chOff x="4695825" y="3527425"/>
            <a:chExt cx="5886450" cy="97155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2294" name="组合 12"/>
            <p:cNvGrpSpPr/>
            <p:nvPr/>
          </p:nvGrpSpPr>
          <p:grpSpPr bwMode="auto">
            <a:xfrm>
              <a:off x="4695825" y="3527425"/>
              <a:ext cx="5886450" cy="971550"/>
              <a:chOff x="0" y="0"/>
              <a:chExt cx="5765853" cy="972742"/>
            </a:xfrm>
            <a:grpFill/>
          </p:grpSpPr>
          <p:sp>
            <p:nvSpPr>
              <p:cNvPr id="12314" name="矩形 13"/>
              <p:cNvSpPr>
                <a:spLocks noChangeArrowheads="1"/>
              </p:cNvSpPr>
              <p:nvPr/>
            </p:nvSpPr>
            <p:spPr bwMode="auto">
              <a:xfrm>
                <a:off x="0" y="3751"/>
                <a:ext cx="4872252" cy="9689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5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315" name="直角三角形 14"/>
              <p:cNvSpPr>
                <a:spLocks noChangeArrowheads="1"/>
              </p:cNvSpPr>
              <p:nvPr/>
            </p:nvSpPr>
            <p:spPr bwMode="auto">
              <a:xfrm rot="5400000">
                <a:off x="4832681" y="39568"/>
                <a:ext cx="972742" cy="893603"/>
              </a:xfrm>
              <a:prstGeom prst="rt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005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298" name="文本框 113"/>
            <p:cNvSpPr>
              <a:spLocks noChangeArrowheads="1"/>
            </p:cNvSpPr>
            <p:nvPr/>
          </p:nvSpPr>
          <p:spPr bwMode="auto">
            <a:xfrm>
              <a:off x="8828089" y="3676650"/>
              <a:ext cx="952500" cy="585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64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464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2" name="文本框 117"/>
            <p:cNvSpPr>
              <a:spLocks noChangeArrowheads="1"/>
            </p:cNvSpPr>
            <p:nvPr/>
          </p:nvSpPr>
          <p:spPr bwMode="auto">
            <a:xfrm>
              <a:off x="4734956" y="3599046"/>
              <a:ext cx="2889250" cy="872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1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虽然</a:t>
              </a:r>
              <a:r>
                <a:rPr sz="1800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每个测试查询只有一个训练实例</a:t>
              </a:r>
              <a:r>
                <a:rPr sz="1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，</a:t>
              </a:r>
              <a:r>
                <a:rPr lang="zh-CN" sz="1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但是</a:t>
              </a:r>
              <a:r>
                <a:rPr sz="1800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GRL可以通过学习多</a:t>
              </a:r>
              <a:r>
                <a:rPr lang="zh-CN" altLang="en-US" sz="1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样本</a:t>
              </a:r>
              <a:r>
                <a:rPr sz="1800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类中的语义相似关系来有效嵌入少</a:t>
              </a:r>
              <a:r>
                <a:rPr lang="zh-CN" altLang="en-US" sz="1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样本</a:t>
              </a:r>
              <a:r>
                <a:rPr sz="1800" dirty="0" err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关系</a:t>
              </a:r>
              <a:endParaRPr lang="zh-CN" altLang="en-US" sz="1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696720" y="526415"/>
            <a:ext cx="6442075" cy="503555"/>
          </a:xfrm>
        </p:spPr>
        <p:txBody>
          <a:bodyPr>
            <a:no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实验及结果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—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少样本关系学习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370D8578-DDD4-487D-A316-C8E65CC577E1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  <p:pic>
        <p:nvPicPr>
          <p:cNvPr id="2" name="图片 1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2392680"/>
            <a:ext cx="4495800" cy="34004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739140" y="1456055"/>
            <a:ext cx="3251835" cy="2093595"/>
          </a:xfrm>
          <a:prstGeom prst="wedgeRoundRectCallout">
            <a:avLst>
              <a:gd name="adj1" fmla="val -54011"/>
              <a:gd name="adj2" fmla="val -17247"/>
              <a:gd name="adj3" fmla="val 16667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845050" y="1456055"/>
            <a:ext cx="3252470" cy="2143125"/>
          </a:xfrm>
          <a:prstGeom prst="wedgeRoundRectCallout">
            <a:avLst>
              <a:gd name="adj1" fmla="val -56347"/>
              <a:gd name="adj2" fmla="val 15665"/>
              <a:gd name="adj3" fmla="val 16667"/>
            </a:avLst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803640" y="1515745"/>
            <a:ext cx="3262630" cy="2021840"/>
          </a:xfrm>
          <a:prstGeom prst="wedgeRoundRectCallout">
            <a:avLst>
              <a:gd name="adj1" fmla="val -55880"/>
              <a:gd name="adj2" fmla="val 20727"/>
              <a:gd name="adj3" fmla="val 16667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4875" y="1671955"/>
            <a:ext cx="2999740" cy="1753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图（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）显示了无样本关系的测试三元组的平均得分，可以看到在结合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GRL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后对正向关系的学习都得到了增强</a:t>
            </a:r>
            <a:endParaRPr lang="zh-CN" altLang="en-US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79035" y="1600200"/>
            <a:ext cx="3032760" cy="1753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图（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b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）显示了预测无样本关系的性能。可以看到结合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GRL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后的增强模型性能优于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GMatching</a:t>
            </a:r>
            <a:endParaRPr lang="en-US" altLang="zh-C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696720" y="526415"/>
            <a:ext cx="6420485" cy="50355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实验及结果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—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无样本关系学习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  <p:pic>
        <p:nvPicPr>
          <p:cNvPr id="3" name="图片 2" descr="7"/>
          <p:cNvPicPr>
            <a:picLocks noChangeAspect="1"/>
          </p:cNvPicPr>
          <p:nvPr/>
        </p:nvPicPr>
        <p:blipFill>
          <a:blip r:embed="rId2"/>
          <a:srcRect l="1284" r="4453"/>
          <a:stretch>
            <a:fillRect/>
          </a:stretch>
        </p:blipFill>
        <p:spPr>
          <a:xfrm>
            <a:off x="1579880" y="3537585"/>
            <a:ext cx="9140190" cy="3695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08110" y="1621790"/>
            <a:ext cx="2859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上述两种情况分别说明了：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GRL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框架能够有效提高基本模型对无样本关系的三元组的验证能力、学习是从未见关系和已见关系之间的语义关联中进行的</a:t>
            </a:r>
            <a:endParaRPr lang="zh-CN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81486" y="2283671"/>
            <a:ext cx="2127025" cy="1584176"/>
          </a:xfrm>
          <a:effectLst/>
        </p:spPr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02127" y="2175659"/>
            <a:ext cx="7344188" cy="1584176"/>
          </a:xfrm>
          <a:effectLst/>
        </p:spPr>
        <p:txBody>
          <a:bodyPr/>
          <a:lstStyle/>
          <a:p>
            <a:r>
              <a:rPr lang="zh-CN" altLang="en-US" dirty="0"/>
              <a:t>总结与展望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4450"/>
            <a:ext cx="12859385" cy="326199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08610" y="4768215"/>
            <a:ext cx="589470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·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本文研究了链路预测任务中存在的两个自然问题：关系分布不平衡以及看不见的关系，并提出了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GRL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框架解决上述两个问题。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defTabSz="9639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·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通过大量实验证明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GRL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的有效性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768476" y="526427"/>
            <a:ext cx="3168922" cy="50356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总结与展望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4" name="图片 3" descr="大连海事大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077075" y="4697095"/>
            <a:ext cx="4330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39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·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在未来将考虑把外部文本信息与语义知识相结合，促进关系学习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defTabSz="96393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·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将尝试把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GRL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部署到涉及广义关系学习场景的下游应用，获得更多见解</a:t>
            </a:r>
            <a:endParaRPr lang="zh-CN" altLang="en-US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0" y="1"/>
            <a:ext cx="8805639" cy="7232649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2865" h="7492075">
                <a:moveTo>
                  <a:pt x="0" y="0"/>
                </a:moveTo>
                <a:lnTo>
                  <a:pt x="9922865" y="0"/>
                </a:lnTo>
                <a:lnTo>
                  <a:pt x="1647718" y="7492075"/>
                </a:lnTo>
                <a:lnTo>
                  <a:pt x="0" y="74920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1013" y="1"/>
            <a:ext cx="8181122" cy="7232650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9111" h="7492076">
                <a:moveTo>
                  <a:pt x="0" y="0"/>
                </a:moveTo>
                <a:lnTo>
                  <a:pt x="9219111" y="0"/>
                </a:lnTo>
                <a:lnTo>
                  <a:pt x="948639" y="7492076"/>
                </a:lnTo>
                <a:lnTo>
                  <a:pt x="0" y="7492076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8"/>
          <p:cNvSpPr/>
          <p:nvPr/>
        </p:nvSpPr>
        <p:spPr bwMode="auto">
          <a:xfrm>
            <a:off x="3438871" y="523245"/>
            <a:ext cx="3787556" cy="378576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9"/>
          <p:cNvSpPr/>
          <p:nvPr/>
        </p:nvSpPr>
        <p:spPr bwMode="auto">
          <a:xfrm>
            <a:off x="3694351" y="798856"/>
            <a:ext cx="3276595" cy="3273021"/>
          </a:xfrm>
          <a:custGeom>
            <a:avLst/>
            <a:gdLst>
              <a:gd name="T0" fmla="*/ 917 w 1834"/>
              <a:gd name="T1" fmla="*/ 0 h 1832"/>
              <a:gd name="T2" fmla="*/ 1016 w 1834"/>
              <a:gd name="T3" fmla="*/ 5 h 1832"/>
              <a:gd name="T4" fmla="*/ 1112 w 1834"/>
              <a:gd name="T5" fmla="*/ 21 h 1832"/>
              <a:gd name="T6" fmla="*/ 1207 w 1834"/>
              <a:gd name="T7" fmla="*/ 47 h 1832"/>
              <a:gd name="T8" fmla="*/ 1296 w 1834"/>
              <a:gd name="T9" fmla="*/ 80 h 1832"/>
              <a:gd name="T10" fmla="*/ 1380 w 1834"/>
              <a:gd name="T11" fmla="*/ 124 h 1832"/>
              <a:gd name="T12" fmla="*/ 1458 w 1834"/>
              <a:gd name="T13" fmla="*/ 176 h 1832"/>
              <a:gd name="T14" fmla="*/ 1531 w 1834"/>
              <a:gd name="T15" fmla="*/ 236 h 1832"/>
              <a:gd name="T16" fmla="*/ 1598 w 1834"/>
              <a:gd name="T17" fmla="*/ 302 h 1832"/>
              <a:gd name="T18" fmla="*/ 1657 w 1834"/>
              <a:gd name="T19" fmla="*/ 375 h 1832"/>
              <a:gd name="T20" fmla="*/ 1708 w 1834"/>
              <a:gd name="T21" fmla="*/ 454 h 1832"/>
              <a:gd name="T22" fmla="*/ 1751 w 1834"/>
              <a:gd name="T23" fmla="*/ 538 h 1832"/>
              <a:gd name="T24" fmla="*/ 1786 w 1834"/>
              <a:gd name="T25" fmla="*/ 627 h 1832"/>
              <a:gd name="T26" fmla="*/ 1813 w 1834"/>
              <a:gd name="T27" fmla="*/ 719 h 1832"/>
              <a:gd name="T28" fmla="*/ 1828 w 1834"/>
              <a:gd name="T29" fmla="*/ 817 h 1832"/>
              <a:gd name="T30" fmla="*/ 1834 w 1834"/>
              <a:gd name="T31" fmla="*/ 916 h 1832"/>
              <a:gd name="T32" fmla="*/ 1828 w 1834"/>
              <a:gd name="T33" fmla="*/ 1016 h 1832"/>
              <a:gd name="T34" fmla="*/ 1813 w 1834"/>
              <a:gd name="T35" fmla="*/ 1112 h 1832"/>
              <a:gd name="T36" fmla="*/ 1786 w 1834"/>
              <a:gd name="T37" fmla="*/ 1206 h 1832"/>
              <a:gd name="T38" fmla="*/ 1751 w 1834"/>
              <a:gd name="T39" fmla="*/ 1295 h 1832"/>
              <a:gd name="T40" fmla="*/ 1708 w 1834"/>
              <a:gd name="T41" fmla="*/ 1379 h 1832"/>
              <a:gd name="T42" fmla="*/ 1657 w 1834"/>
              <a:gd name="T43" fmla="*/ 1457 h 1832"/>
              <a:gd name="T44" fmla="*/ 1598 w 1834"/>
              <a:gd name="T45" fmla="*/ 1529 h 1832"/>
              <a:gd name="T46" fmla="*/ 1531 w 1834"/>
              <a:gd name="T47" fmla="*/ 1595 h 1832"/>
              <a:gd name="T48" fmla="*/ 1458 w 1834"/>
              <a:gd name="T49" fmla="*/ 1654 h 1832"/>
              <a:gd name="T50" fmla="*/ 1380 w 1834"/>
              <a:gd name="T51" fmla="*/ 1707 h 1832"/>
              <a:gd name="T52" fmla="*/ 1296 w 1834"/>
              <a:gd name="T53" fmla="*/ 1750 h 1832"/>
              <a:gd name="T54" fmla="*/ 1207 w 1834"/>
              <a:gd name="T55" fmla="*/ 1785 h 1832"/>
              <a:gd name="T56" fmla="*/ 1112 w 1834"/>
              <a:gd name="T57" fmla="*/ 1811 h 1832"/>
              <a:gd name="T58" fmla="*/ 1016 w 1834"/>
              <a:gd name="T59" fmla="*/ 1827 h 1832"/>
              <a:gd name="T60" fmla="*/ 917 w 1834"/>
              <a:gd name="T61" fmla="*/ 1832 h 1832"/>
              <a:gd name="T62" fmla="*/ 817 w 1834"/>
              <a:gd name="T63" fmla="*/ 1827 h 1832"/>
              <a:gd name="T64" fmla="*/ 720 w 1834"/>
              <a:gd name="T65" fmla="*/ 1811 h 1832"/>
              <a:gd name="T66" fmla="*/ 627 w 1834"/>
              <a:gd name="T67" fmla="*/ 1785 h 1832"/>
              <a:gd name="T68" fmla="*/ 538 w 1834"/>
              <a:gd name="T69" fmla="*/ 1750 h 1832"/>
              <a:gd name="T70" fmla="*/ 454 w 1834"/>
              <a:gd name="T71" fmla="*/ 1707 h 1832"/>
              <a:gd name="T72" fmla="*/ 376 w 1834"/>
              <a:gd name="T73" fmla="*/ 1654 h 1832"/>
              <a:gd name="T74" fmla="*/ 302 w 1834"/>
              <a:gd name="T75" fmla="*/ 1595 h 1832"/>
              <a:gd name="T76" fmla="*/ 236 w 1834"/>
              <a:gd name="T77" fmla="*/ 1529 h 1832"/>
              <a:gd name="T78" fmla="*/ 177 w 1834"/>
              <a:gd name="T79" fmla="*/ 1457 h 1832"/>
              <a:gd name="T80" fmla="*/ 126 w 1834"/>
              <a:gd name="T81" fmla="*/ 1379 h 1832"/>
              <a:gd name="T82" fmla="*/ 82 w 1834"/>
              <a:gd name="T83" fmla="*/ 1295 h 1832"/>
              <a:gd name="T84" fmla="*/ 47 w 1834"/>
              <a:gd name="T85" fmla="*/ 1206 h 1832"/>
              <a:gd name="T86" fmla="*/ 21 w 1834"/>
              <a:gd name="T87" fmla="*/ 1112 h 1832"/>
              <a:gd name="T88" fmla="*/ 6 w 1834"/>
              <a:gd name="T89" fmla="*/ 1016 h 1832"/>
              <a:gd name="T90" fmla="*/ 0 w 1834"/>
              <a:gd name="T91" fmla="*/ 916 h 1832"/>
              <a:gd name="T92" fmla="*/ 6 w 1834"/>
              <a:gd name="T93" fmla="*/ 817 h 1832"/>
              <a:gd name="T94" fmla="*/ 21 w 1834"/>
              <a:gd name="T95" fmla="*/ 719 h 1832"/>
              <a:gd name="T96" fmla="*/ 47 w 1834"/>
              <a:gd name="T97" fmla="*/ 627 h 1832"/>
              <a:gd name="T98" fmla="*/ 82 w 1834"/>
              <a:gd name="T99" fmla="*/ 538 h 1832"/>
              <a:gd name="T100" fmla="*/ 126 w 1834"/>
              <a:gd name="T101" fmla="*/ 454 h 1832"/>
              <a:gd name="T102" fmla="*/ 177 w 1834"/>
              <a:gd name="T103" fmla="*/ 375 h 1832"/>
              <a:gd name="T104" fmla="*/ 236 w 1834"/>
              <a:gd name="T105" fmla="*/ 302 h 1832"/>
              <a:gd name="T106" fmla="*/ 302 w 1834"/>
              <a:gd name="T107" fmla="*/ 236 h 1832"/>
              <a:gd name="T108" fmla="*/ 376 w 1834"/>
              <a:gd name="T109" fmla="*/ 176 h 1832"/>
              <a:gd name="T110" fmla="*/ 454 w 1834"/>
              <a:gd name="T111" fmla="*/ 124 h 1832"/>
              <a:gd name="T112" fmla="*/ 538 w 1834"/>
              <a:gd name="T113" fmla="*/ 80 h 1832"/>
              <a:gd name="T114" fmla="*/ 627 w 1834"/>
              <a:gd name="T115" fmla="*/ 47 h 1832"/>
              <a:gd name="T116" fmla="*/ 720 w 1834"/>
              <a:gd name="T117" fmla="*/ 21 h 1832"/>
              <a:gd name="T118" fmla="*/ 817 w 1834"/>
              <a:gd name="T119" fmla="*/ 5 h 1832"/>
              <a:gd name="T120" fmla="*/ 917 w 1834"/>
              <a:gd name="T121" fmla="*/ 0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34" h="1832">
                <a:moveTo>
                  <a:pt x="917" y="0"/>
                </a:moveTo>
                <a:lnTo>
                  <a:pt x="1016" y="5"/>
                </a:lnTo>
                <a:lnTo>
                  <a:pt x="1112" y="21"/>
                </a:lnTo>
                <a:lnTo>
                  <a:pt x="1207" y="47"/>
                </a:lnTo>
                <a:lnTo>
                  <a:pt x="1296" y="80"/>
                </a:lnTo>
                <a:lnTo>
                  <a:pt x="1380" y="124"/>
                </a:lnTo>
                <a:lnTo>
                  <a:pt x="1458" y="176"/>
                </a:lnTo>
                <a:lnTo>
                  <a:pt x="1531" y="236"/>
                </a:lnTo>
                <a:lnTo>
                  <a:pt x="1598" y="302"/>
                </a:lnTo>
                <a:lnTo>
                  <a:pt x="1657" y="375"/>
                </a:lnTo>
                <a:lnTo>
                  <a:pt x="1708" y="454"/>
                </a:lnTo>
                <a:lnTo>
                  <a:pt x="1751" y="538"/>
                </a:lnTo>
                <a:lnTo>
                  <a:pt x="1786" y="627"/>
                </a:lnTo>
                <a:lnTo>
                  <a:pt x="1813" y="719"/>
                </a:lnTo>
                <a:lnTo>
                  <a:pt x="1828" y="817"/>
                </a:lnTo>
                <a:lnTo>
                  <a:pt x="1834" y="916"/>
                </a:lnTo>
                <a:lnTo>
                  <a:pt x="1828" y="1016"/>
                </a:lnTo>
                <a:lnTo>
                  <a:pt x="1813" y="1112"/>
                </a:lnTo>
                <a:lnTo>
                  <a:pt x="1786" y="1206"/>
                </a:lnTo>
                <a:lnTo>
                  <a:pt x="1751" y="1295"/>
                </a:lnTo>
                <a:lnTo>
                  <a:pt x="1708" y="1379"/>
                </a:lnTo>
                <a:lnTo>
                  <a:pt x="1657" y="1457"/>
                </a:lnTo>
                <a:lnTo>
                  <a:pt x="1598" y="1529"/>
                </a:lnTo>
                <a:lnTo>
                  <a:pt x="1531" y="1595"/>
                </a:lnTo>
                <a:lnTo>
                  <a:pt x="1458" y="1654"/>
                </a:lnTo>
                <a:lnTo>
                  <a:pt x="1380" y="1707"/>
                </a:lnTo>
                <a:lnTo>
                  <a:pt x="1296" y="1750"/>
                </a:lnTo>
                <a:lnTo>
                  <a:pt x="1207" y="1785"/>
                </a:lnTo>
                <a:lnTo>
                  <a:pt x="1112" y="1811"/>
                </a:lnTo>
                <a:lnTo>
                  <a:pt x="1016" y="1827"/>
                </a:lnTo>
                <a:lnTo>
                  <a:pt x="917" y="1832"/>
                </a:lnTo>
                <a:lnTo>
                  <a:pt x="817" y="1827"/>
                </a:lnTo>
                <a:lnTo>
                  <a:pt x="720" y="1811"/>
                </a:lnTo>
                <a:lnTo>
                  <a:pt x="627" y="1785"/>
                </a:lnTo>
                <a:lnTo>
                  <a:pt x="538" y="1750"/>
                </a:lnTo>
                <a:lnTo>
                  <a:pt x="454" y="1707"/>
                </a:lnTo>
                <a:lnTo>
                  <a:pt x="376" y="1654"/>
                </a:lnTo>
                <a:lnTo>
                  <a:pt x="302" y="1595"/>
                </a:lnTo>
                <a:lnTo>
                  <a:pt x="236" y="1529"/>
                </a:lnTo>
                <a:lnTo>
                  <a:pt x="177" y="1457"/>
                </a:lnTo>
                <a:lnTo>
                  <a:pt x="126" y="1379"/>
                </a:lnTo>
                <a:lnTo>
                  <a:pt x="82" y="1295"/>
                </a:lnTo>
                <a:lnTo>
                  <a:pt x="47" y="1206"/>
                </a:lnTo>
                <a:lnTo>
                  <a:pt x="21" y="1112"/>
                </a:lnTo>
                <a:lnTo>
                  <a:pt x="6" y="1016"/>
                </a:lnTo>
                <a:lnTo>
                  <a:pt x="0" y="916"/>
                </a:lnTo>
                <a:lnTo>
                  <a:pt x="6" y="817"/>
                </a:lnTo>
                <a:lnTo>
                  <a:pt x="21" y="719"/>
                </a:lnTo>
                <a:lnTo>
                  <a:pt x="47" y="627"/>
                </a:lnTo>
                <a:lnTo>
                  <a:pt x="82" y="538"/>
                </a:lnTo>
                <a:lnTo>
                  <a:pt x="126" y="454"/>
                </a:lnTo>
                <a:lnTo>
                  <a:pt x="177" y="375"/>
                </a:lnTo>
                <a:lnTo>
                  <a:pt x="236" y="302"/>
                </a:lnTo>
                <a:lnTo>
                  <a:pt x="302" y="236"/>
                </a:lnTo>
                <a:lnTo>
                  <a:pt x="376" y="176"/>
                </a:lnTo>
                <a:lnTo>
                  <a:pt x="454" y="124"/>
                </a:lnTo>
                <a:lnTo>
                  <a:pt x="538" y="80"/>
                </a:lnTo>
                <a:lnTo>
                  <a:pt x="627" y="47"/>
                </a:lnTo>
                <a:lnTo>
                  <a:pt x="720" y="21"/>
                </a:lnTo>
                <a:lnTo>
                  <a:pt x="817" y="5"/>
                </a:lnTo>
                <a:lnTo>
                  <a:pt x="917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6141085" y="1554571"/>
            <a:ext cx="6383142" cy="182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感谢聆听</a:t>
            </a:r>
            <a:endParaRPr lang="zh-CN" altLang="en-US" sz="5400" b="1" cap="all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CN" altLang="en-US" sz="54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请批评指正</a:t>
            </a:r>
            <a:endParaRPr lang="zh-CN" altLang="en-US" sz="5400" b="1" cap="all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8220" y="610235"/>
            <a:ext cx="3627755" cy="3589020"/>
          </a:xfrm>
          <a:prstGeom prst="rect">
            <a:avLst/>
          </a:prstGeom>
        </p:spPr>
      </p:pic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6286500" y="4196080"/>
            <a:ext cx="6013450" cy="10445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cap="all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大连海事大学 信息科学技术学院  </a:t>
            </a:r>
            <a:endParaRPr lang="zh-CN" altLang="en-US" sz="2000" cap="al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CN" altLang="en-US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专业：计算机科学与技术  </a:t>
            </a:r>
            <a:endParaRPr lang="zh-CN" altLang="en-US" sz="2000" cap="al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CN" altLang="en-US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方向：智能信息处理</a:t>
            </a:r>
            <a:endParaRPr lang="zh-CN" altLang="en-US" sz="2000" cap="al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6429068" y="5850400"/>
            <a:ext cx="57067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汇报人：孟繁琛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指导老师：李冠宇教授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375" y="1220420"/>
            <a:ext cx="4854342" cy="755777"/>
            <a:chOff x="5844664" y="1806352"/>
            <a:chExt cx="4854342" cy="755777"/>
          </a:xfrm>
        </p:grpSpPr>
        <p:sp>
          <p:nvSpPr>
            <p:cNvPr id="4" name="圆角矩形 3"/>
            <p:cNvSpPr/>
            <p:nvPr/>
          </p:nvSpPr>
          <p:spPr>
            <a:xfrm>
              <a:off x="5844664" y="1806352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979977" y="1902970"/>
              <a:ext cx="562540" cy="562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01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40" name="MH_Entry_1"/>
            <p:cNvSpPr/>
            <p:nvPr>
              <p:custDataLst>
                <p:tags r:id="rId1"/>
              </p:custDataLst>
            </p:nvPr>
          </p:nvSpPr>
          <p:spPr>
            <a:xfrm>
              <a:off x="7036905" y="1968647"/>
              <a:ext cx="3167713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研究背景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29375" y="2277695"/>
            <a:ext cx="4854342" cy="755777"/>
            <a:chOff x="5844664" y="2863627"/>
            <a:chExt cx="4854342" cy="755777"/>
          </a:xfrm>
        </p:grpSpPr>
        <p:sp>
          <p:nvSpPr>
            <p:cNvPr id="28" name="圆角矩形 27"/>
            <p:cNvSpPr/>
            <p:nvPr/>
          </p:nvSpPr>
          <p:spPr>
            <a:xfrm>
              <a:off x="5844664" y="2863627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979977" y="2936432"/>
              <a:ext cx="562540" cy="5625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02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41" name="MH_Entry_2"/>
            <p:cNvSpPr/>
            <p:nvPr>
              <p:custDataLst>
                <p:tags r:id="rId2"/>
              </p:custDataLst>
            </p:nvPr>
          </p:nvSpPr>
          <p:spPr>
            <a:xfrm>
              <a:off x="6928892" y="3002437"/>
              <a:ext cx="3383737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研究现状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38265" y="3287186"/>
            <a:ext cx="4854342" cy="755777"/>
            <a:chOff x="5844664" y="3885183"/>
            <a:chExt cx="4854342" cy="755777"/>
          </a:xfrm>
        </p:grpSpPr>
        <p:sp>
          <p:nvSpPr>
            <p:cNvPr id="31" name="圆角矩形 30"/>
            <p:cNvSpPr/>
            <p:nvPr/>
          </p:nvSpPr>
          <p:spPr>
            <a:xfrm>
              <a:off x="5844664" y="3885183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979977" y="3981801"/>
              <a:ext cx="562540" cy="562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03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42" name="MH_Entry_3"/>
            <p:cNvSpPr/>
            <p:nvPr>
              <p:custDataLst>
                <p:tags r:id="rId3"/>
              </p:custDataLst>
            </p:nvPr>
          </p:nvSpPr>
          <p:spPr>
            <a:xfrm>
              <a:off x="7125180" y="4047806"/>
              <a:ext cx="2991163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GRL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375" y="4311282"/>
            <a:ext cx="4854342" cy="755777"/>
            <a:chOff x="5844664" y="4906739"/>
            <a:chExt cx="4854342" cy="755777"/>
          </a:xfrm>
        </p:grpSpPr>
        <p:sp>
          <p:nvSpPr>
            <p:cNvPr id="34" name="圆角矩形 33"/>
            <p:cNvSpPr/>
            <p:nvPr/>
          </p:nvSpPr>
          <p:spPr>
            <a:xfrm>
              <a:off x="5844664" y="4906739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979977" y="5003357"/>
              <a:ext cx="562540" cy="5625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04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43" name="MH_Entry_4"/>
            <p:cNvSpPr/>
            <p:nvPr>
              <p:custDataLst>
                <p:tags r:id="rId4"/>
              </p:custDataLst>
            </p:nvPr>
          </p:nvSpPr>
          <p:spPr>
            <a:xfrm>
              <a:off x="7387490" y="5051421"/>
              <a:ext cx="2466542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实验及结果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29375" y="5334649"/>
            <a:ext cx="4854342" cy="755777"/>
            <a:chOff x="5844664" y="4906739"/>
            <a:chExt cx="4854342" cy="755777"/>
          </a:xfrm>
        </p:grpSpPr>
        <p:sp>
          <p:nvSpPr>
            <p:cNvPr id="24" name="圆角矩形 23"/>
            <p:cNvSpPr/>
            <p:nvPr/>
          </p:nvSpPr>
          <p:spPr>
            <a:xfrm>
              <a:off x="5844664" y="4906739"/>
              <a:ext cx="4854342" cy="75577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979977" y="5003357"/>
              <a:ext cx="562540" cy="5625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r>
                <a:rPr lang="en-US" altLang="zh-CN" sz="1510" dirty="0">
                  <a:cs typeface="+mn-ea"/>
                  <a:sym typeface="+mn-lt"/>
                </a:rPr>
                <a:t>05</a:t>
              </a:r>
              <a:endParaRPr lang="zh-CN" altLang="en-US" sz="1510" dirty="0">
                <a:cs typeface="+mn-ea"/>
                <a:sym typeface="+mn-lt"/>
              </a:endParaRPr>
            </a:p>
          </p:txBody>
        </p:sp>
        <p:sp>
          <p:nvSpPr>
            <p:cNvPr id="27" name="MH_Entry_4"/>
            <p:cNvSpPr/>
            <p:nvPr>
              <p:custDataLst>
                <p:tags r:id="rId5"/>
              </p:custDataLst>
            </p:nvPr>
          </p:nvSpPr>
          <p:spPr>
            <a:xfrm>
              <a:off x="7259523" y="5069362"/>
              <a:ext cx="2722476" cy="430530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总结与展望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372" y="-19571"/>
            <a:ext cx="5564065" cy="7232650"/>
            <a:chOff x="0" y="-14713"/>
            <a:chExt cx="5564065" cy="7232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等腰三角形 32"/>
            <p:cNvSpPr/>
            <p:nvPr/>
          </p:nvSpPr>
          <p:spPr>
            <a:xfrm rot="5400000">
              <a:off x="5171328" y="1205572"/>
              <a:ext cx="421829" cy="3636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0" y="-14713"/>
              <a:ext cx="5200420" cy="7232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-19793"/>
            <a:ext cx="5564065" cy="7232650"/>
            <a:chOff x="0" y="-14713"/>
            <a:chExt cx="5564065" cy="7232650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等腰三角形 12"/>
            <p:cNvSpPr/>
            <p:nvPr/>
          </p:nvSpPr>
          <p:spPr>
            <a:xfrm rot="5400000">
              <a:off x="5171328" y="1205572"/>
              <a:ext cx="421829" cy="3636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effectLst>
                  <a:outerShdw blurRad="419100" dist="419100" dir="5400000" algn="ctr" rotWithShape="0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14713"/>
              <a:ext cx="5200420" cy="72326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728" tIns="36364" rIns="72728" bIns="36364" rtlCol="0" anchor="ctr"/>
            <a:lstStyle/>
            <a:p>
              <a:pPr algn="ctr"/>
              <a:endParaRPr lang="zh-CN" altLang="en-US" sz="1510">
                <a:effectLst/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612653" y="2523796"/>
            <a:ext cx="1588559" cy="158855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755437" y="1673859"/>
            <a:ext cx="3302992" cy="3302992"/>
          </a:xfrm>
          <a:prstGeom prst="donut">
            <a:avLst>
              <a:gd name="adj" fmla="val 1519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3600" b="1" dirty="0">
              <a:solidFill>
                <a:schemeClr val="bg1">
                  <a:lumMod val="50000"/>
                </a:schemeClr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81200" y="2362835"/>
            <a:ext cx="2009140" cy="1361440"/>
          </a:xfrm>
          <a:effectLst/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01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173882" y="2175659"/>
            <a:ext cx="7344188" cy="1584176"/>
          </a:xfrm>
          <a:effectLst/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研究背景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54" y="1818265"/>
            <a:ext cx="5768887" cy="1248906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9318" y="1592913"/>
            <a:ext cx="4943226" cy="48876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热度上升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218112" y="3491012"/>
            <a:ext cx="1674066" cy="1442556"/>
          </a:xfrm>
          <a:prstGeom prst="hexag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zh-CN" altLang="en-US" sz="3375" dirty="0">
                <a:cs typeface="+mn-ea"/>
                <a:sym typeface="+mn-lt"/>
              </a:rPr>
              <a:t>背景</a:t>
            </a:r>
            <a:endParaRPr lang="zh-CN" altLang="en-US" sz="3375" dirty="0">
              <a:cs typeface="+mn-ea"/>
              <a:sym typeface="+mn-lt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530753" y="2504636"/>
            <a:ext cx="1308719" cy="98701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</p:cNvCxnSpPr>
          <p:nvPr/>
        </p:nvCxnSpPr>
        <p:spPr>
          <a:xfrm>
            <a:off x="1891544" y="4212290"/>
            <a:ext cx="947929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</p:cNvCxnSpPr>
          <p:nvPr/>
        </p:nvCxnSpPr>
        <p:spPr>
          <a:xfrm>
            <a:off x="1530753" y="4934203"/>
            <a:ext cx="1308719" cy="987012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9575" y="2165985"/>
            <a:ext cx="4434840" cy="766460"/>
          </a:xfrm>
          <a:prstGeom prst="rect">
            <a:avLst/>
          </a:prstGeom>
          <a:noFill/>
        </p:spPr>
        <p:txBody>
          <a:bodyPr wrap="square" lIns="96424" tIns="48212" rIns="96424" bIns="4821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开发链接预测模型来自动补全知识图谱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已成为近年来重要的研究热点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7454" y="3716365"/>
            <a:ext cx="5768887" cy="1270818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7563" y="3491013"/>
            <a:ext cx="4943226" cy="4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问题一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543" y="4165991"/>
            <a:ext cx="5730700" cy="454660"/>
          </a:xfrm>
          <a:prstGeom prst="rect">
            <a:avLst/>
          </a:prstGeom>
          <a:noFill/>
        </p:spPr>
        <p:txBody>
          <a:bodyPr wrap="square" lIns="96424" tIns="48212" rIns="96424" bIns="4821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在知识图谱中的关系分布往往是不平衡的</a:t>
            </a:r>
            <a:endParaRPr 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7454" y="5614465"/>
            <a:ext cx="5768887" cy="1291897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7563" y="5389112"/>
            <a:ext cx="4943226" cy="48876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问题二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2298" y="6135846"/>
            <a:ext cx="5730700" cy="454660"/>
          </a:xfrm>
          <a:prstGeom prst="rect">
            <a:avLst/>
          </a:prstGeom>
          <a:noFill/>
        </p:spPr>
        <p:txBody>
          <a:bodyPr wrap="square" lIns="96424" tIns="48212" rIns="96424" bIns="4821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在实际情况中存在许多看不见的关系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768476" y="526427"/>
            <a:ext cx="3168922" cy="503560"/>
          </a:xfrm>
        </p:spPr>
        <p:txBody>
          <a:bodyPr>
            <a:noAutofit/>
          </a:bodyPr>
          <a:lstStyle/>
          <a:p>
            <a:r>
              <a:rPr lang="zh-CN" altLang="en-US" sz="3200"/>
              <a:t>研究背景</a:t>
            </a:r>
            <a:endParaRPr lang="zh-CN" altLang="en-US" sz="3200" dirty="0"/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0245725" y="2951480"/>
            <a:ext cx="2304415" cy="330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229215" y="3321050"/>
            <a:ext cx="23209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GRL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框架：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Generalized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Relation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Learning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245090" y="2966085"/>
            <a:ext cx="2305050" cy="55816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4" tIns="48212" rIns="96424" bIns="48212"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解决方案</a:t>
            </a:r>
            <a:endParaRPr lang="zh-CN" altLang="en-US" sz="2400">
              <a:cs typeface="+mn-ea"/>
              <a:sym typeface="+mn-lt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654415" y="3739515"/>
            <a:ext cx="1591310" cy="88519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3" idx="1"/>
          </p:cNvCxnSpPr>
          <p:nvPr/>
        </p:nvCxnSpPr>
        <p:spPr>
          <a:xfrm flipV="1">
            <a:off x="8589645" y="4598035"/>
            <a:ext cx="1639570" cy="108585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64976" y="2248111"/>
            <a:ext cx="2127025" cy="1584176"/>
          </a:xfrm>
          <a:effectLst/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02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173882" y="2247414"/>
            <a:ext cx="7344188" cy="1584176"/>
          </a:xfrm>
          <a:effectLst/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研究现状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523888" y="3544710"/>
            <a:ext cx="925086" cy="93336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237291" y="3552309"/>
            <a:ext cx="925086" cy="9333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059094" y="4095215"/>
            <a:ext cx="144772" cy="14481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621126" y="4223562"/>
            <a:ext cx="139408" cy="14749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2053191" y="3080833"/>
            <a:ext cx="1912484" cy="1075606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943667" y="3555505"/>
            <a:ext cx="926683" cy="93336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9364409" y="3555505"/>
            <a:ext cx="925086" cy="93336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658033" y="3552309"/>
            <a:ext cx="925086" cy="9333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5477128" y="3080833"/>
            <a:ext cx="1907689" cy="1075606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15"/>
          <p:cNvSpPr/>
          <p:nvPr/>
        </p:nvSpPr>
        <p:spPr bwMode="auto">
          <a:xfrm>
            <a:off x="3765960" y="3887935"/>
            <a:ext cx="1909288" cy="1075606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16"/>
          <p:cNvSpPr/>
          <p:nvPr/>
        </p:nvSpPr>
        <p:spPr bwMode="auto">
          <a:xfrm>
            <a:off x="8899466" y="3080833"/>
            <a:ext cx="1906093" cy="1075606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17"/>
          <p:cNvSpPr/>
          <p:nvPr/>
        </p:nvSpPr>
        <p:spPr bwMode="auto">
          <a:xfrm>
            <a:off x="7186702" y="3887935"/>
            <a:ext cx="1909288" cy="1075606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7923253" y="3839990"/>
            <a:ext cx="394640" cy="364395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172845" y="4408170"/>
            <a:ext cx="2945765" cy="258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Xiong et al. (2018),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Shi and Weninger (2018), and Chen et al. (2019a)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charset="0"/>
                <a:sym typeface="+mn-lt"/>
              </a:rPr>
              <a:t>方法：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charset="0"/>
                <a:sym typeface="+mn-lt"/>
              </a:rPr>
              <a:t>meta-learing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charset="0"/>
                <a:sym typeface="+mn-lt"/>
              </a:rPr>
              <a:t>或基于度量的方法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charset="0"/>
                <a:sym typeface="+mn-lt"/>
              </a:rPr>
              <a:t>数据集：有限的训练样本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charset="0"/>
                <a:sym typeface="+mn-lt"/>
              </a:rPr>
              <a:t>并对少样本关系进行快速学习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28010" y="1548765"/>
            <a:ext cx="3472815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效果：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显示了少样本关系学习的前景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缺点：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难以处理不平衡的关系分布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29792" y="4707036"/>
            <a:ext cx="2543505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Chen et al. (2019b),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Qin et al. (2020)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Times New Roman" panose="02020603050405020304" charset="0"/>
                <a:sym typeface="+mn-lt"/>
              </a:rPr>
              <a:t>方法：从文本描述中提取信息来预测看不见的关系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8510270" y="4922520"/>
            <a:ext cx="4107180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Zhang et al. (2021)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基于语义关联学习的广义关系学习框架：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GRL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Generalized Relation Learning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）框架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优点：（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）对不平衡关系分布不敏感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     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）能够学习无样本关系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717030" y="1566545"/>
            <a:ext cx="3992245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效果：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能够成功完成看不见的关系预测任务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缺点：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rPr>
              <a:t>模型不适用于链接预测任务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1768476" y="526427"/>
            <a:ext cx="3168922" cy="50356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研究现状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2385675" y="6911975"/>
            <a:ext cx="473075" cy="384175"/>
          </a:xfrm>
        </p:spPr>
        <p:txBody>
          <a:bodyPr/>
          <a:lstStyle/>
          <a:p>
            <a:fld id="{8C92ADDF-ABC6-4EEC-846D-A1AE2D41067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2811630" y="3798564"/>
            <a:ext cx="353098" cy="405949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Freeform 22"/>
          <p:cNvSpPr>
            <a:spLocks noEditPoints="1"/>
          </p:cNvSpPr>
          <p:nvPr/>
        </p:nvSpPr>
        <p:spPr bwMode="auto">
          <a:xfrm>
            <a:off x="6229835" y="3834124"/>
            <a:ext cx="353098" cy="405949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22"/>
          <p:cNvSpPr>
            <a:spLocks noEditPoints="1"/>
          </p:cNvSpPr>
          <p:nvPr/>
        </p:nvSpPr>
        <p:spPr bwMode="auto">
          <a:xfrm>
            <a:off x="9658200" y="3832854"/>
            <a:ext cx="353098" cy="405949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Freeform 20"/>
          <p:cNvSpPr>
            <a:spLocks noEditPoints="1"/>
          </p:cNvSpPr>
          <p:nvPr/>
        </p:nvSpPr>
        <p:spPr bwMode="auto">
          <a:xfrm>
            <a:off x="4494888" y="3839990"/>
            <a:ext cx="394640" cy="364395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81486" y="2283671"/>
            <a:ext cx="2127025" cy="1584176"/>
          </a:xfrm>
          <a:effectLst/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03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15107" y="2175659"/>
            <a:ext cx="7344188" cy="1584176"/>
          </a:xfrm>
          <a:effectLst/>
        </p:spPr>
        <p:txBody>
          <a:bodyPr/>
          <a:lstStyle/>
          <a:p>
            <a:r>
              <a:rPr lang="en-US" altLang="zh-CN" sz="7200" dirty="0">
                <a:latin typeface="+mn-lt"/>
                <a:cs typeface="+mn-ea"/>
                <a:sym typeface="+mn-lt"/>
              </a:rPr>
              <a:t>G R L</a:t>
            </a:r>
            <a:endParaRPr lang="en-US" altLang="zh-CN" sz="7200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624965" y="526415"/>
            <a:ext cx="3968115" cy="503555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GRL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—</a:t>
            </a:r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组成模块</a:t>
            </a:r>
            <a:endParaRPr lang="zh-CN" altLang="en-US" sz="3200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4252181" y="2806868"/>
            <a:ext cx="3998323" cy="3850152"/>
            <a:chOff x="4200186" y="2320894"/>
            <a:chExt cx="3791627" cy="3651116"/>
          </a:xfrm>
        </p:grpSpPr>
        <p:sp>
          <p:nvSpPr>
            <p:cNvPr id="4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5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6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7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8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9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10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11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6425" tIns="48213" rIns="96425" bIns="48213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6425" tIns="48213" rIns="96425" bIns="48213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6425" tIns="48213" rIns="96425" bIns="48213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8766007" y="4568292"/>
            <a:ext cx="2452618" cy="2410318"/>
            <a:chOff x="8512415" y="2327889"/>
            <a:chExt cx="3256083" cy="2285713"/>
          </a:xfrm>
        </p:grpSpPr>
        <p:sp>
          <p:nvSpPr>
            <p:cNvPr id="15" name="TextBox 24"/>
            <p:cNvSpPr txBox="1"/>
            <p:nvPr/>
          </p:nvSpPr>
          <p:spPr>
            <a:xfrm>
              <a:off x="8512415" y="2327889"/>
              <a:ext cx="2823598" cy="43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Classifier Module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8512415" y="2848634"/>
              <a:ext cx="3256083" cy="1764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   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该模块计算分类感知损失，</a:t>
              </a:r>
              <a:r>
                <a:rPr lang="zh-CN" altLang="en-US" sz="1600" b="1" dirty="0">
                  <a:sym typeface="+mn-ea"/>
                </a:rPr>
                <a:t>隐式地在嵌入启用丰富的嵌入式语义关联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。不仅增强了语义相似关系的紧密性，也增强了对不同关系的辨别性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Group 26"/>
          <p:cNvGrpSpPr/>
          <p:nvPr/>
        </p:nvGrpSpPr>
        <p:grpSpPr>
          <a:xfrm flipH="1">
            <a:off x="4332794" y="1352644"/>
            <a:ext cx="3377877" cy="1811885"/>
            <a:chOff x="8519744" y="2327889"/>
            <a:chExt cx="4648948" cy="1718214"/>
          </a:xfrm>
        </p:grpSpPr>
        <p:sp>
          <p:nvSpPr>
            <p:cNvPr id="18" name="TextBox 27"/>
            <p:cNvSpPr txBox="1"/>
            <p:nvPr/>
          </p:nvSpPr>
          <p:spPr>
            <a:xfrm>
              <a:off x="8519744" y="2327889"/>
              <a:ext cx="2964178" cy="43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Attention Module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8777773" y="2840555"/>
              <a:ext cx="4390919" cy="1205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   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该模块构建了知识感知的注意力分布和相关知识向量，目的是提取语义关联和这些关联的程度。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0" name="Group 30"/>
          <p:cNvGrpSpPr/>
          <p:nvPr/>
        </p:nvGrpSpPr>
        <p:grpSpPr>
          <a:xfrm flipH="1">
            <a:off x="1166436" y="4768512"/>
            <a:ext cx="2549158" cy="1799924"/>
            <a:chOff x="8509971" y="2327889"/>
            <a:chExt cx="3508388" cy="1706872"/>
          </a:xfrm>
        </p:grpSpPr>
        <p:sp>
          <p:nvSpPr>
            <p:cNvPr id="21" name="TextBox 31"/>
            <p:cNvSpPr txBox="1"/>
            <p:nvPr/>
          </p:nvSpPr>
          <p:spPr>
            <a:xfrm>
              <a:off x="8519741" y="2327889"/>
              <a:ext cx="2903993" cy="43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Fusion Module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22" name="Rectangle 32"/>
            <p:cNvSpPr/>
            <p:nvPr/>
          </p:nvSpPr>
          <p:spPr>
            <a:xfrm>
              <a:off x="8509971" y="2863652"/>
              <a:ext cx="3508388" cy="1171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宋体" panose="02010600030101010101" pitchFamily="2" charset="-122"/>
                  <a:sym typeface="+mn-lt"/>
                </a:rPr>
                <a:t>将知识向量与注意力模块获得的联合向量融合。该模块根据语义关系实现了不同关系的融合。</a:t>
              </a:r>
              <a:endParaRPr lang="zh-CN" alt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</p:grpSp>
      <p:pic>
        <p:nvPicPr>
          <p:cNvPr id="23" name="图片 22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696721" y="526427"/>
            <a:ext cx="3168922" cy="50356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GRL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—</a:t>
            </a:r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工作原理</a:t>
            </a:r>
            <a:endParaRPr lang="zh-CN" altLang="en-US" sz="3200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2230100" y="266700"/>
            <a:ext cx="628650" cy="385763"/>
          </a:xfrm>
        </p:spPr>
        <p:txBody>
          <a:bodyPr/>
          <a:lstStyle/>
          <a:p>
            <a:fld id="{EB730883-2733-4EB0-9793-894FF9D5011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大连海事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31775"/>
            <a:ext cx="913130" cy="89789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" y="1301750"/>
            <a:ext cx="9131300" cy="388366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487660" y="2016125"/>
            <a:ext cx="988060" cy="1209040"/>
            <a:chOff x="4200186" y="2320894"/>
            <a:chExt cx="3791627" cy="3651116"/>
          </a:xfrm>
        </p:grpSpPr>
        <p:sp>
          <p:nvSpPr>
            <p:cNvPr id="6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7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8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9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10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11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12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50" dirty="0">
                <a:cs typeface="+mn-ea"/>
                <a:sym typeface="+mn-lt"/>
              </a:endParaRPr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6425" tIns="48213" rIns="96425" bIns="48213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6425" tIns="48213" rIns="96425" bIns="48213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6425" tIns="48213" rIns="96425" bIns="48213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5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23"/>
          <p:cNvGrpSpPr/>
          <p:nvPr/>
        </p:nvGrpSpPr>
        <p:grpSpPr>
          <a:xfrm>
            <a:off x="11237595" y="2320290"/>
            <a:ext cx="2259965" cy="2339340"/>
            <a:chOff x="7806304" y="2327889"/>
            <a:chExt cx="6453500" cy="1983410"/>
          </a:xfrm>
        </p:grpSpPr>
        <p:sp>
          <p:nvSpPr>
            <p:cNvPr id="18" name="TextBox 24"/>
            <p:cNvSpPr txBox="1"/>
            <p:nvPr/>
          </p:nvSpPr>
          <p:spPr>
            <a:xfrm>
              <a:off x="7806304" y="2327889"/>
              <a:ext cx="6453500" cy="296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Classifier Module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19" name="Rectangle 25"/>
            <p:cNvSpPr/>
            <p:nvPr/>
          </p:nvSpPr>
          <p:spPr>
            <a:xfrm>
              <a:off x="8447157" y="2545935"/>
              <a:ext cx="3781444" cy="1765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    </a:t>
              </a: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该模块计算分类感知损失，</a:t>
              </a:r>
              <a:r>
                <a:rPr lang="zh-CN" altLang="en-US" sz="1200" b="1">
                  <a:sym typeface="+mn-ea"/>
                </a:rPr>
                <a:t>隐式地在嵌入中启用丰富的嵌入式语义关联</a:t>
              </a: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。不仅增强了语义相似关系的紧密性，也增强了对不同关系的辨别性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0" name="Group 26"/>
          <p:cNvGrpSpPr/>
          <p:nvPr/>
        </p:nvGrpSpPr>
        <p:grpSpPr>
          <a:xfrm flipH="1">
            <a:off x="9360535" y="1165860"/>
            <a:ext cx="2814320" cy="1012176"/>
            <a:chOff x="8777773" y="2394048"/>
            <a:chExt cx="4390919" cy="1757433"/>
          </a:xfrm>
        </p:grpSpPr>
        <p:sp>
          <p:nvSpPr>
            <p:cNvPr id="21" name="TextBox 27"/>
            <p:cNvSpPr txBox="1"/>
            <p:nvPr/>
          </p:nvSpPr>
          <p:spPr>
            <a:xfrm>
              <a:off x="9265823" y="2394048"/>
              <a:ext cx="3373934" cy="60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Attention Module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22" name="Rectangle 28"/>
            <p:cNvSpPr/>
            <p:nvPr/>
          </p:nvSpPr>
          <p:spPr>
            <a:xfrm>
              <a:off x="8777773" y="2840555"/>
              <a:ext cx="4390919" cy="13109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    </a:t>
              </a:r>
              <a:r>
                <a:rPr lang="zh-CN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+mn-ea"/>
                  <a:sym typeface="+mn-lt"/>
                </a:rPr>
                <a:t>该模块构建了知识感知的注意力分布和相关知识向量，目的是提取语义关联和这些关联的程度</a:t>
              </a:r>
              <a:endPara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3" name="Group 30"/>
          <p:cNvGrpSpPr/>
          <p:nvPr/>
        </p:nvGrpSpPr>
        <p:grpSpPr>
          <a:xfrm flipH="1">
            <a:off x="9175115" y="2320290"/>
            <a:ext cx="1357630" cy="1994535"/>
            <a:chOff x="7908997" y="2327889"/>
            <a:chExt cx="5787757" cy="2031862"/>
          </a:xfrm>
        </p:grpSpPr>
        <p:sp>
          <p:nvSpPr>
            <p:cNvPr id="24" name="TextBox 31"/>
            <p:cNvSpPr txBox="1"/>
            <p:nvPr/>
          </p:nvSpPr>
          <p:spPr>
            <a:xfrm>
              <a:off x="7908997" y="2327889"/>
              <a:ext cx="5787757" cy="35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+mn-ea"/>
                  <a:cs typeface="Times New Roman" panose="02020603050405020304" charset="0"/>
                  <a:sym typeface="+mn-lt"/>
                </a:rPr>
                <a:t>Fusion Module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endParaRPr>
            </a:p>
          </p:txBody>
        </p:sp>
        <p:sp>
          <p:nvSpPr>
            <p:cNvPr id="25" name="Rectangle 32"/>
            <p:cNvSpPr/>
            <p:nvPr/>
          </p:nvSpPr>
          <p:spPr>
            <a:xfrm>
              <a:off x="8564112" y="2689497"/>
              <a:ext cx="4783427" cy="16702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cs typeface="宋体" panose="02010600030101010101" pitchFamily="2" charset="-122"/>
                  <a:sym typeface="+mn-lt"/>
                </a:rPr>
                <a:t>将知识向量与注意力模块获得的联合向量融合。该模块根据语义关系实现了不同关系的融合。</a:t>
              </a:r>
              <a:endParaRPr lang="zh-CN" altLang="en-GB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26" name="Group 27"/>
          <p:cNvGrpSpPr/>
          <p:nvPr/>
        </p:nvGrpSpPr>
        <p:grpSpPr>
          <a:xfrm rot="5040000" flipV="1">
            <a:off x="-245110" y="5931535"/>
            <a:ext cx="1123315" cy="26479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08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10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0" y="5200650"/>
            <a:ext cx="225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 Module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115" name="文本框 114"/>
          <p:cNvSpPr txBox="1"/>
          <p:nvPr/>
        </p:nvSpPr>
        <p:spPr>
          <a:xfrm>
            <a:off x="20320" y="6572885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Joint Block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6" name="Group 27"/>
          <p:cNvGrpSpPr/>
          <p:nvPr/>
        </p:nvGrpSpPr>
        <p:grpSpPr>
          <a:xfrm rot="8100000" flipH="1">
            <a:off x="477520" y="5972175"/>
            <a:ext cx="1090295" cy="19748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17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18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grpSp>
        <p:nvGrpSpPr>
          <p:cNvPr id="119" name="Group 27"/>
          <p:cNvGrpSpPr/>
          <p:nvPr/>
        </p:nvGrpSpPr>
        <p:grpSpPr>
          <a:xfrm rot="10800000" flipH="1" flipV="1">
            <a:off x="1223645" y="6784975"/>
            <a:ext cx="1173480" cy="25463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20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21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1518920" y="5514975"/>
            <a:ext cx="307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Relation Memory Block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356485" y="6557010"/>
            <a:ext cx="250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Attention Distribution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4" name="Group 27"/>
          <p:cNvGrpSpPr/>
          <p:nvPr/>
        </p:nvGrpSpPr>
        <p:grpSpPr>
          <a:xfrm rot="13260000" flipH="1" flipV="1">
            <a:off x="5763895" y="6508115"/>
            <a:ext cx="1321435" cy="25971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25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26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grpSp>
        <p:nvGrpSpPr>
          <p:cNvPr id="127" name="Group 27"/>
          <p:cNvGrpSpPr/>
          <p:nvPr/>
        </p:nvGrpSpPr>
        <p:grpSpPr>
          <a:xfrm rot="8880000" flipH="1" flipV="1">
            <a:off x="4543425" y="6471920"/>
            <a:ext cx="1135380" cy="177800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28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29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4124960" y="5810250"/>
            <a:ext cx="235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Relation Knowledge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1" name="Group 27"/>
          <p:cNvGrpSpPr/>
          <p:nvPr/>
        </p:nvGrpSpPr>
        <p:grpSpPr>
          <a:xfrm rot="11400000" flipH="1">
            <a:off x="4053205" y="5521325"/>
            <a:ext cx="1090295" cy="19748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32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33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6933565" y="678497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Fusion Module</a:t>
            </a:r>
            <a:endParaRPr lang="en-US" altLang="zh-CN" b="1" dirty="0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135" name="Group 27"/>
          <p:cNvGrpSpPr/>
          <p:nvPr/>
        </p:nvGrpSpPr>
        <p:grpSpPr>
          <a:xfrm rot="2460000" flipH="1" flipV="1">
            <a:off x="7860665" y="6434455"/>
            <a:ext cx="677545" cy="26860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36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37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6356985" y="6297930"/>
            <a:ext cx="143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融合向量：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9" name="Group 27"/>
          <p:cNvGrpSpPr/>
          <p:nvPr/>
        </p:nvGrpSpPr>
        <p:grpSpPr>
          <a:xfrm rot="7080000" flipH="1">
            <a:off x="6212205" y="5740400"/>
            <a:ext cx="1090295" cy="19748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40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41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7100570" y="527240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Classifier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3" name="Group 27"/>
          <p:cNvGrpSpPr/>
          <p:nvPr/>
        </p:nvGrpSpPr>
        <p:grpSpPr>
          <a:xfrm rot="11400000" flipH="1">
            <a:off x="8094345" y="5293995"/>
            <a:ext cx="1090295" cy="19748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44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45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grpSp>
        <p:nvGrpSpPr>
          <p:cNvPr id="146" name="Group 27"/>
          <p:cNvGrpSpPr/>
          <p:nvPr/>
        </p:nvGrpSpPr>
        <p:grpSpPr>
          <a:xfrm rot="13680000" flipH="1" flipV="1">
            <a:off x="7743825" y="5936615"/>
            <a:ext cx="1135380" cy="177800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47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48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8439150" y="5558155"/>
            <a:ext cx="273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>
                <a:latin typeface="Times New Roman" panose="02020603050405020304" charset="0"/>
                <a:cs typeface="Times New Roman" panose="02020603050405020304" charset="0"/>
              </a:rPr>
              <a:t>最相似关系向量：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charset="0"/>
                <a:cs typeface="Times New Roman" panose="02020603050405020304" charset="0"/>
              </a:rPr>
              <a:t>ms</a:t>
            </a:r>
            <a:endParaRPr lang="en-US" altLang="zh-CN" sz="2000" b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765540" y="6184900"/>
            <a:ext cx="1894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采用交叉熵评估分类感知损失</a:t>
            </a:r>
            <a:endParaRPr lang="zh-CN" altLang="en-US" b="1"/>
          </a:p>
        </p:txBody>
      </p:sp>
      <p:grpSp>
        <p:nvGrpSpPr>
          <p:cNvPr id="151" name="Group 27"/>
          <p:cNvGrpSpPr/>
          <p:nvPr/>
        </p:nvGrpSpPr>
        <p:grpSpPr>
          <a:xfrm rot="9060000" flipH="1">
            <a:off x="10511790" y="5161915"/>
            <a:ext cx="1382395" cy="266065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52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53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grpSp>
        <p:nvGrpSpPr>
          <p:cNvPr id="154" name="Group 27"/>
          <p:cNvGrpSpPr/>
          <p:nvPr/>
        </p:nvGrpSpPr>
        <p:grpSpPr>
          <a:xfrm rot="10980000" flipH="1" flipV="1">
            <a:off x="10269855" y="6754495"/>
            <a:ext cx="1135380" cy="177800"/>
            <a:chOff x="2479024" y="3395663"/>
            <a:chExt cx="1843087" cy="901700"/>
          </a:xfrm>
          <a:solidFill>
            <a:srgbClr val="0070C0"/>
          </a:solidFill>
          <a:effectLst/>
        </p:grpSpPr>
        <p:sp>
          <p:nvSpPr>
            <p:cNvPr id="155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  <p:sp>
          <p:nvSpPr>
            <p:cNvPr id="156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13" tIns="48207" rIns="96413" bIns="48207" numCol="1" anchor="t" anchorCtr="0" compatLnSpc="1"/>
            <a:lstStyle/>
            <a:p>
              <a:endParaRPr lang="en-US" dirty="0">
                <a:latin typeface="Source Sans Pro" panose="020B0503030403020204" charset="0"/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11109960" y="6356350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Total Loss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0070C0"/>
      </a:hlink>
      <a:folHlink>
        <a:srgbClr val="00B0F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WPS 演示</Application>
  <PresentationFormat>自定义</PresentationFormat>
  <Paragraphs>252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Impact</vt:lpstr>
      <vt:lpstr>微软雅黑</vt:lpstr>
      <vt:lpstr>Times New Roman</vt:lpstr>
      <vt:lpstr>Source Sans Pro</vt:lpstr>
      <vt:lpstr>黑体</vt:lpstr>
      <vt:lpstr>Arial Unicode MS</vt:lpstr>
      <vt:lpstr>BatangChe</vt:lpstr>
      <vt:lpstr>Segoe Print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bt097</dc:title>
  <dc:creator/>
  <cp:lastModifiedBy>咚咚咚</cp:lastModifiedBy>
  <cp:revision>66</cp:revision>
  <dcterms:created xsi:type="dcterms:W3CDTF">2016-11-12T16:40:00Z</dcterms:created>
  <dcterms:modified xsi:type="dcterms:W3CDTF">2021-09-27T01:28:46Z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1692EC2378B044F698F1A6BE1587C539</vt:lpwstr>
  </property>
</Properties>
</file>