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365" r:id="rId3"/>
    <p:sldId id="264" r:id="rId4"/>
    <p:sldId id="410" r:id="rId5"/>
    <p:sldId id="411" r:id="rId6"/>
    <p:sldId id="413" r:id="rId7"/>
    <p:sldId id="414" r:id="rId8"/>
    <p:sldId id="415" r:id="rId9"/>
    <p:sldId id="416" r:id="rId10"/>
    <p:sldId id="417" r:id="rId11"/>
    <p:sldId id="418" r:id="rId12"/>
    <p:sldId id="420" r:id="rId13"/>
    <p:sldId id="419" r:id="rId14"/>
    <p:sldId id="421" r:id="rId15"/>
    <p:sldId id="422" r:id="rId16"/>
    <p:sldId id="423" r:id="rId17"/>
    <p:sldId id="424" r:id="rId18"/>
    <p:sldId id="425" r:id="rId19"/>
    <p:sldId id="426" r:id="rId20"/>
    <p:sldId id="427" r:id="rId21"/>
    <p:sldId id="400" r:id="rId22"/>
    <p:sldId id="33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A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79465" autoAdjust="0"/>
  </p:normalViewPr>
  <p:slideViewPr>
    <p:cSldViewPr snapToGrid="0">
      <p:cViewPr varScale="1">
        <p:scale>
          <a:sx n="99" d="100"/>
          <a:sy n="99" d="100"/>
        </p:scale>
        <p:origin x="1349"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A9186-925D-47F9-92E6-B62AAC3A77F9}" type="datetimeFigureOut">
              <a:rPr lang="zh-CN" altLang="en-US" smtClean="0"/>
              <a:t>2021/9/27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6E308-5163-4001-A6E9-D93AEF1D4525}" type="slidenum">
              <a:rPr lang="zh-CN" altLang="en-US" smtClean="0"/>
              <a:t>‹#›</a:t>
            </a:fld>
            <a:endParaRPr lang="zh-CN" altLang="en-US"/>
          </a:p>
        </p:txBody>
      </p:sp>
    </p:spTree>
    <p:extLst>
      <p:ext uri="{BB962C8B-B14F-4D97-AF65-F5344CB8AC3E}">
        <p14:creationId xmlns:p14="http://schemas.microsoft.com/office/powerpoint/2010/main" val="1497077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95000"/>
                  </a:schemeClr>
                </a:solidFill>
                <a:latin typeface="微软雅黑" panose="020B0503020204020204" pitchFamily="34" charset="-122"/>
                <a:ea typeface="微软雅黑" panose="020B0503020204020204" pitchFamily="34" charset="-122"/>
                <a:sym typeface="+mn-ea"/>
              </a:rPr>
              <a:t>基于拓扑感知相关性的归纳链接预测</a:t>
            </a:r>
          </a:p>
          <a:p>
            <a:r>
              <a:rPr lang="en-US" altLang="zh-CN" dirty="0"/>
              <a:t>Topology-Aware Correlations Between Relations for Inductive Link Prediction in Knowledge Graphs </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关系关联模型的目的是将相邻关系之间的关联模式和关联系数转化到嵌入向量中</a:t>
            </a:r>
            <a:endParaRPr lang="en-US" altLang="zh-CN" dirty="0"/>
          </a:p>
          <a:p>
            <a:r>
              <a:rPr lang="zh-CN" altLang="en-US" dirty="0"/>
              <a:t>首先将原始知识图谱转化为关系关联图</a:t>
            </a:r>
            <a:endParaRPr lang="en-US" altLang="zh-CN" dirty="0"/>
          </a:p>
          <a:p>
            <a:r>
              <a:rPr lang="zh-CN" altLang="en-US" dirty="0"/>
              <a:t>然后提出了关系关联网络</a:t>
            </a:r>
            <a:r>
              <a:rPr lang="en-US" altLang="zh-CN" dirty="0"/>
              <a:t>RCN</a:t>
            </a:r>
            <a:r>
              <a:rPr lang="zh-CN" altLang="en-US" dirty="0"/>
              <a:t>，将关系关联图中的目标关系转化为嵌入向量</a:t>
            </a:r>
            <a:endParaRPr lang="en-US" altLang="zh-CN" dirty="0"/>
          </a:p>
        </p:txBody>
      </p:sp>
    </p:spTree>
    <p:extLst>
      <p:ext uri="{BB962C8B-B14F-4D97-AF65-F5344CB8AC3E}">
        <p14:creationId xmlns:p14="http://schemas.microsoft.com/office/powerpoint/2010/main" val="4086709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关系关联图中的节点代表关系，边代表关联模式</a:t>
            </a:r>
            <a:endPar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可以</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将所有关系对分为七种拓扑模式。</a:t>
            </a:r>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分别</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头到尾</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尾到尾</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头到头</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尾到头</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平行</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循环</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不连接</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我们将对应的关联模式分别定义为</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“H-T”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“T-T”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“H-H”</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“T-H”</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“PARA”</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“LOOP”</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“NC”,</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50815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在关系关联网络中</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每个关系的初始嵌入是独热编码</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b="1" dirty="0">
                <a:effectLst/>
                <a:ea typeface="等线" panose="02010600030101010101" pitchFamily="2" charset="-122"/>
                <a:cs typeface="Times New Roman" panose="02020603050405020304" pitchFamily="18" charset="0"/>
              </a:rPr>
              <a:t>首先</a:t>
            </a:r>
            <a:r>
              <a:rPr lang="zh-CN" altLang="zh-CN" sz="1800" b="1" dirty="0">
                <a:effectLst/>
                <a:ea typeface="等线" panose="02010600030101010101" pitchFamily="2" charset="-122"/>
                <a:cs typeface="Times New Roman" panose="02020603050405020304" pitchFamily="18" charset="0"/>
              </a:rPr>
              <a:t>对</a:t>
            </a:r>
            <a:r>
              <a:rPr lang="zh-CN" altLang="en-US" sz="1800" b="1" dirty="0">
                <a:effectLst/>
                <a:ea typeface="等线" panose="02010600030101010101" pitchFamily="2" charset="-122"/>
                <a:cs typeface="Times New Roman" panose="02020603050405020304" pitchFamily="18" charset="0"/>
              </a:rPr>
              <a:t>目标</a:t>
            </a:r>
            <a:r>
              <a:rPr lang="zh-CN" altLang="zh-CN" sz="1800" b="1" dirty="0">
                <a:effectLst/>
                <a:ea typeface="等线" panose="02010600030101010101" pitchFamily="2" charset="-122"/>
                <a:cs typeface="Times New Roman" panose="02020603050405020304" pitchFamily="18" charset="0"/>
              </a:rPr>
              <a:t>关系</a:t>
            </a:r>
            <a:r>
              <a:rPr lang="en-US" altLang="zh-CN" sz="1800" b="1" dirty="0">
                <a:effectLst/>
                <a:ea typeface="等线" panose="02010600030101010101" pitchFamily="2" charset="-122"/>
                <a:cs typeface="Times New Roman" panose="02020603050405020304" pitchFamily="18" charset="0"/>
              </a:rPr>
              <a:t>rt</a:t>
            </a:r>
            <a:r>
              <a:rPr lang="zh-CN" altLang="zh-CN" sz="1800" b="1" dirty="0">
                <a:effectLst/>
                <a:ea typeface="等线" panose="02010600030101010101" pitchFamily="2" charset="-122"/>
                <a:cs typeface="Times New Roman" panose="02020603050405020304" pitchFamily="18" charset="0"/>
              </a:rPr>
              <a:t>的所有</a:t>
            </a:r>
            <a:r>
              <a:rPr lang="zh-CN" altLang="en-US" sz="1800" b="1" dirty="0">
                <a:effectLst/>
                <a:ea typeface="等线" panose="02010600030101010101" pitchFamily="2" charset="-122"/>
                <a:cs typeface="Times New Roman" panose="02020603050405020304" pitchFamily="18" charset="0"/>
              </a:rPr>
              <a:t>相邻关系</a:t>
            </a:r>
            <a:r>
              <a:rPr lang="zh-CN" altLang="zh-CN" sz="1800" b="1" dirty="0">
                <a:effectLst/>
                <a:ea typeface="等线" panose="02010600030101010101" pitchFamily="2" charset="-122"/>
                <a:cs typeface="Times New Roman" panose="02020603050405020304" pitchFamily="18" charset="0"/>
              </a:rPr>
              <a:t>进行聚合，得到邻域嵌入</a:t>
            </a:r>
            <a:r>
              <a:rPr lang="zh-CN" altLang="en-US" sz="1800" b="1" dirty="0">
                <a:effectLst/>
                <a:ea typeface="等线" panose="02010600030101010101" pitchFamily="2" charset="-122"/>
                <a:cs typeface="Times New Roman" panose="02020603050405020304" pitchFamily="18" charset="0"/>
              </a:rPr>
              <a:t>，公式如下所示 </a:t>
            </a:r>
            <a:r>
              <a:rPr lang="en-US" altLang="zh-CN" sz="1800" b="1" dirty="0">
                <a:effectLst/>
                <a:ea typeface="等线" panose="02010600030101010101" pitchFamily="2" charset="-122"/>
                <a:cs typeface="Times New Roman" panose="02020603050405020304" pitchFamily="18" charset="0"/>
              </a:rPr>
              <a:t>NPT</a:t>
            </a:r>
            <a:r>
              <a:rPr lang="zh-CN" altLang="en-US" sz="1800" b="1" dirty="0">
                <a:effectLst/>
                <a:ea typeface="等线" panose="02010600030101010101" pitchFamily="2" charset="-122"/>
                <a:cs typeface="Times New Roman" panose="02020603050405020304" pitchFamily="18" charset="0"/>
              </a:rPr>
              <a:t>代表关联模式 三角</a:t>
            </a:r>
            <a:r>
              <a:rPr lang="en-US" altLang="zh-CN" sz="1800" b="1" dirty="0" err="1">
                <a:effectLst/>
                <a:ea typeface="等线" panose="02010600030101010101" pitchFamily="2" charset="-122"/>
                <a:cs typeface="Times New Roman" panose="02020603050405020304" pitchFamily="18" charset="0"/>
              </a:rPr>
              <a:t>pt</a:t>
            </a:r>
            <a:r>
              <a:rPr lang="zh-CN" altLang="en-US" sz="1800" b="1" dirty="0">
                <a:effectLst/>
                <a:ea typeface="等线" panose="02010600030101010101" pitchFamily="2" charset="-122"/>
                <a:cs typeface="Times New Roman" panose="02020603050405020304" pitchFamily="18" charset="0"/>
              </a:rPr>
              <a:t>代表关联系数</a:t>
            </a:r>
            <a:endParaRPr lang="en-US" altLang="zh-CN" sz="1800" b="1" dirty="0">
              <a:effectLst/>
              <a:ea typeface="等线" panose="02010600030101010101" pitchFamily="2" charset="-122"/>
              <a:cs typeface="Times New Roman" panose="02020603050405020304" pitchFamily="18" charset="0"/>
            </a:endParaRPr>
          </a:p>
          <a:p>
            <a:pPr algn="just"/>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除去关联模式为独立外，关联模式为六种</a:t>
            </a:r>
            <a:endPar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的权重矩阵；</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是所有关系的嵌入矩阵，关系数量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是关系嵌入，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可能为独热编码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的第</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维等于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则与第</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个关系的</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关联</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模式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型，且其他维等于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Λpt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关联类型中的</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关联水平</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，并且限制</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Λpti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的每一维度都大于等于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，并且所有维度之和为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所以最后的结果</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1*d</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聚合完成后将</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邻域嵌入</a:t>
            </a:r>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与</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目标关系嵌入</a:t>
            </a:r>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拼接后乘以权重矩阵得到最后的关系关联网络</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RCN</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的输出</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1*2d</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57637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本文的图结构模型是基于</a:t>
            </a:r>
            <a:r>
              <a:rPr lang="en-US" altLang="zh-CN" dirty="0" err="1"/>
              <a:t>GraIL</a:t>
            </a:r>
            <a:r>
              <a:rPr lang="zh-CN" altLang="en-US" dirty="0"/>
              <a:t>框架，目的是为了生成</a:t>
            </a:r>
            <a:r>
              <a:rPr lang="zh-CN" altLang="en-US" b="1" dirty="0"/>
              <a:t>目标关系三元组的所在子图信息的</a:t>
            </a:r>
            <a:r>
              <a:rPr lang="zh-CN" altLang="en-US" dirty="0"/>
              <a:t>嵌入</a:t>
            </a:r>
            <a:endParaRPr lang="en-US" altLang="zh-CN" dirty="0"/>
          </a:p>
          <a:p>
            <a:r>
              <a:rPr lang="zh-CN" altLang="en-US" dirty="0">
                <a:sym typeface="+mn-ea"/>
              </a:rPr>
              <a:t>实现步骤分别为</a:t>
            </a: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子图的提取子图节点的标记子图</a:t>
            </a:r>
            <a:r>
              <a:rPr lang="zh-CN" altLang="en-US" sz="1200" kern="0" dirty="0">
                <a:solidFill>
                  <a:prstClr val="black"/>
                </a:solidFill>
                <a:latin typeface="微软雅黑" panose="020B0503020204020204" pitchFamily="34" charset="-122"/>
                <a:ea typeface="微软雅黑" panose="020B0503020204020204" pitchFamily="34" charset="-122"/>
                <a:sym typeface="+mn-ea"/>
              </a:rPr>
              <a:t>嵌入</a:t>
            </a: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的生成</a:t>
            </a: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endParaRPr dirty="0">
              <a:sym typeface="+mn-ea"/>
            </a:endParaRPr>
          </a:p>
        </p:txBody>
      </p:sp>
    </p:spTree>
    <p:extLst>
      <p:ext uri="{BB962C8B-B14F-4D97-AF65-F5344CB8AC3E}">
        <p14:creationId xmlns:p14="http://schemas.microsoft.com/office/powerpoint/2010/main" val="4067130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228600"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首先，计算</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目标节点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的邻居节点集合</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Nk</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Nk</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代表最大距离</a:t>
            </a:r>
          </a:p>
          <a:p>
            <a:pPr marL="228600"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然后，然后求</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Nk</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Nk</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的交集</a:t>
            </a:r>
          </a:p>
          <a:p>
            <a:pPr marL="228600"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最后，去除</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Nk</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Nk</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的交集距离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或者</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大于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的节点</a:t>
            </a:r>
          </a:p>
          <a:p>
            <a:pPr marL="228600" indent="266700" algn="l"/>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786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228600"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随后，我们将提取的封闭子图中的节点进行如下标记。</a:t>
            </a:r>
          </a:p>
          <a:p>
            <a:pPr marL="228600"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用元组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标记封闭子图中围绕节点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的每个节点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表示节点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之间的最短距离，</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28600" indent="266700" algn="just"/>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然后</a:t>
            </a:r>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两个目标节点</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u</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v</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被唯一标记为</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(0,1)</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a:p>
            <a:pPr marL="228600" indent="266700" algn="just"/>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最后，</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节点</a:t>
            </a:r>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的嵌入</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为</a:t>
            </a:r>
            <a:r>
              <a:rPr lang="zh-CN" altLang="en-US" sz="1800" b="0" kern="100" dirty="0">
                <a:effectLst/>
                <a:latin typeface="等线" panose="02010600030101010101" pitchFamily="2" charset="-122"/>
                <a:ea typeface="等线" panose="02010600030101010101" pitchFamily="2" charset="-122"/>
                <a:cs typeface="Times New Roman" panose="02020603050405020304" pitchFamily="18" charset="0"/>
              </a:rPr>
              <a:t>两个节点距离独热编码的拼接</a:t>
            </a:r>
            <a:endPar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46318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228600" marR="0" lvl="0" indent="266700" algn="just"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R-GCN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提取的封闭子图上的嵌入。</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28600" marR="0" lvl="0" indent="266700" algn="just"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第一个公式为遍历子图所有的</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关系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，遍历每个关系上</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节点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邻居节点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eki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ekj</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分别代表节点和邻居节点在</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层上的嵌入</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，乘以权重矩阵后传入激活函数生成节点在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层的</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节点嵌入</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228600"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Eki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表示节点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R-GCN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层的嵌入；</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Eki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表示节点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ej</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R-GCN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层的嵌入；</a:t>
            </a:r>
          </a:p>
          <a:p>
            <a:pPr marL="228600"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Nri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表示节点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在关系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下的邻居节点集合；</a:t>
            </a:r>
          </a:p>
          <a:p>
            <a:pPr marL="228600"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ci,r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是一个归一化常数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28600"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Wkr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是大小为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的权重矩阵</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28600"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σ</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是一个激活函数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228600"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第二个公式是计算子图的嵌入，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R-GCN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层，将子图上节点的嵌入进行累加并处以节点数量，得到子图的嵌入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28600"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最后一个公式是将子图嵌入和目标节点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的嵌入进行拼接得到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R-GCN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的最后输出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08408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为了结合</a:t>
            </a:r>
            <a:r>
              <a:rPr lang="zh-CN" altLang="en-US" b="1" dirty="0">
                <a:sym typeface="+mn-ea"/>
              </a:rPr>
              <a:t>关系关联模型</a:t>
            </a:r>
            <a:r>
              <a:rPr lang="zh-CN" altLang="en-US" dirty="0">
                <a:sym typeface="+mn-ea"/>
              </a:rPr>
              <a:t>和</a:t>
            </a:r>
            <a:r>
              <a:rPr lang="zh-CN" altLang="en-US" b="1" dirty="0">
                <a:sym typeface="+mn-ea"/>
              </a:rPr>
              <a:t>图结构模型</a:t>
            </a:r>
            <a:r>
              <a:rPr lang="zh-CN" altLang="en-US" dirty="0">
                <a:sym typeface="+mn-ea"/>
              </a:rPr>
              <a:t>的两个输出</a:t>
            </a:r>
            <a:endParaRPr lang="en-US" altLang="zh-CN" dirty="0">
              <a:sym typeface="+mn-ea"/>
            </a:endParaRPr>
          </a:p>
          <a:p>
            <a:r>
              <a:rPr lang="zh-CN" altLang="en-US" dirty="0">
                <a:sym typeface="+mn-ea"/>
              </a:rPr>
              <a:t>在</a:t>
            </a:r>
            <a:r>
              <a:rPr lang="en-US" altLang="zh-CN" dirty="0">
                <a:sym typeface="+mn-ea"/>
              </a:rPr>
              <a:t>TACT</a:t>
            </a:r>
            <a:r>
              <a:rPr lang="zh-CN" altLang="en-US" dirty="0">
                <a:sym typeface="+mn-ea"/>
              </a:rPr>
              <a:t>框架中的评分函数为</a:t>
            </a:r>
            <a:r>
              <a:rPr lang="zh-CN" altLang="en-US" b="1" dirty="0">
                <a:sym typeface="+mn-ea"/>
              </a:rPr>
              <a:t>两个输出的拼接乘以权重矩阵</a:t>
            </a:r>
            <a:endParaRPr lang="en-US" altLang="zh-CN" b="1" dirty="0">
              <a:sym typeface="+mn-ea"/>
            </a:endParaRPr>
          </a:p>
          <a:p>
            <a:r>
              <a:rPr lang="zh-CN" altLang="en-US" dirty="0">
                <a:sym typeface="+mn-ea"/>
              </a:rPr>
              <a:t>损失函数为对目标三元组的负样本得分减去目标三元组得分</a:t>
            </a:r>
            <a:endParaRPr dirty="0">
              <a:sym typeface="+mn-ea"/>
            </a:endParaRPr>
          </a:p>
        </p:txBody>
      </p:sp>
    </p:spTree>
    <p:extLst>
      <p:ext uri="{BB962C8B-B14F-4D97-AF65-F5344CB8AC3E}">
        <p14:creationId xmlns:p14="http://schemas.microsoft.com/office/powerpoint/2010/main" val="3665492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latin typeface="微软雅黑" panose="020B0503020204020204" pitchFamily="34" charset="-122"/>
                <a:ea typeface="微软雅黑" panose="020B0503020204020204" pitchFamily="34" charset="-122"/>
                <a:sym typeface="+mn-ea"/>
              </a:rPr>
              <a:t> </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特别感谢！！！</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汇报分为介绍、实现方法和总结三部分</a:t>
            </a:r>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olidFill>
                  <a:schemeClr val="tx1"/>
                </a:solidFill>
                <a:latin typeface="微软雅黑" panose="020B0503020204020204" pitchFamily="34" charset="-122"/>
                <a:ea typeface="微软雅黑" panose="020B0503020204020204" pitchFamily="34" charset="-122"/>
              </a:rPr>
              <a:t>研究背景是存在现实问题，解决方法为</a:t>
            </a:r>
          </a:p>
          <a:p>
            <a:endParaRPr lang="en-US" altLang="zh-CN" dirty="0"/>
          </a:p>
        </p:txBody>
      </p:sp>
    </p:spTree>
    <p:extLst>
      <p:ext uri="{BB962C8B-B14F-4D97-AF65-F5344CB8AC3E}">
        <p14:creationId xmlns:p14="http://schemas.microsoft.com/office/powerpoint/2010/main" val="1883806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微软雅黑" panose="020B0503020204020204" pitchFamily="34" charset="-122"/>
                <a:ea typeface="微软雅黑" panose="020B0503020204020204" pitchFamily="34" charset="-122"/>
              </a:rPr>
              <a:t>现有的归纳链接预测主要基于学习逻辑规则的方法 </a:t>
            </a:r>
          </a:p>
          <a:p>
            <a:r>
              <a:rPr lang="zh-CN" altLang="en-US" dirty="0"/>
              <a:t>常见方法</a:t>
            </a:r>
            <a:endParaRPr lang="en-US" altLang="zh-CN" dirty="0"/>
          </a:p>
          <a:p>
            <a:r>
              <a:rPr lang="zh-CN" altLang="en-US" dirty="0"/>
              <a:t>第一种是</a:t>
            </a:r>
            <a:r>
              <a:rPr lang="zh-CN" altLang="en-US" sz="1200" dirty="0">
                <a:latin typeface="微软雅黑" panose="020B0503020204020204" pitchFamily="34" charset="-122"/>
                <a:ea typeface="微软雅黑" panose="020B0503020204020204" pitchFamily="34" charset="-122"/>
              </a:rPr>
              <a:t>通过学习关系的共有模式</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第二种是通过推理子图的结构 例如本文引用的</a:t>
            </a:r>
            <a:r>
              <a:rPr lang="en-US" altLang="zh-CN" sz="1200" dirty="0" err="1">
                <a:latin typeface="微软雅黑" panose="020B0503020204020204" pitchFamily="34" charset="-122"/>
                <a:ea typeface="微软雅黑" panose="020B0503020204020204" pitchFamily="34" charset="-122"/>
              </a:rPr>
              <a:t>GraIL</a:t>
            </a:r>
            <a:r>
              <a:rPr lang="zh-CN" altLang="en-US" sz="1200" dirty="0">
                <a:latin typeface="微软雅黑" panose="020B0503020204020204" pitchFamily="34" charset="-122"/>
                <a:ea typeface="微软雅黑" panose="020B0503020204020204" pitchFamily="34" charset="-122"/>
              </a:rPr>
              <a:t>方法</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现有方法的不足之处为在预测链接缺失时没有考虑</a:t>
            </a:r>
            <a:r>
              <a:rPr lang="zh-CN" altLang="en-US" sz="1200" b="1" dirty="0">
                <a:latin typeface="微软雅黑" panose="020B0503020204020204" pitchFamily="34" charset="-122"/>
                <a:ea typeface="微软雅黑" panose="020B0503020204020204" pitchFamily="34" charset="-122"/>
              </a:rPr>
              <a:t>相邻关系的元组</a:t>
            </a:r>
          </a:p>
          <a:p>
            <a:endParaRPr lang="en-US" altLang="zh-CN" dirty="0"/>
          </a:p>
        </p:txBody>
      </p:sp>
    </p:spTree>
    <p:extLst>
      <p:ext uri="{BB962C8B-B14F-4D97-AF65-F5344CB8AC3E}">
        <p14:creationId xmlns:p14="http://schemas.microsoft.com/office/powerpoint/2010/main" val="384807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olidFill>
                  <a:schemeClr val="tx1"/>
                </a:solidFill>
                <a:latin typeface="微软雅黑" panose="020B0503020204020204" pitchFamily="34" charset="-122"/>
                <a:ea typeface="微软雅黑" panose="020B0503020204020204" pitchFamily="34" charset="-122"/>
              </a:rPr>
              <a:t>那么如何利用相邻关系的元组</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本文的依据是</a:t>
            </a:r>
            <a:r>
              <a:rPr lang="zh-CN" altLang="en-US" sz="1200" b="1" dirty="0">
                <a:solidFill>
                  <a:schemeClr val="tx1"/>
                </a:solidFill>
                <a:latin typeface="微软雅黑" panose="020B0503020204020204" pitchFamily="34" charset="-122"/>
                <a:ea typeface="微软雅黑" panose="020B0503020204020204" pitchFamily="34" charset="-122"/>
              </a:rPr>
              <a:t>两个相邻关系的存在语义</a:t>
            </a:r>
            <a:r>
              <a:rPr lang="zh-CN" altLang="en-US" sz="1200" b="1" dirty="0">
                <a:latin typeface="微软雅黑" panose="020B0503020204020204" pitchFamily="34" charset="-122"/>
                <a:ea typeface="微软雅黑" panose="020B0503020204020204" pitchFamily="34" charset="-122"/>
              </a:rPr>
              <a:t>关联</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比如说相邻关系</a:t>
            </a:r>
            <a:r>
              <a:rPr lang="en-US" altLang="zh-CN" dirty="0">
                <a:solidFill>
                  <a:schemeClr val="tx1"/>
                </a:solidFill>
                <a:latin typeface="微软雅黑" panose="020B0503020204020204" pitchFamily="34" charset="-122"/>
                <a:ea typeface="微软雅黑" panose="020B0503020204020204" pitchFamily="34" charset="-122"/>
              </a:rPr>
              <a:t>r1</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r2</a:t>
            </a:r>
            <a:r>
              <a:rPr lang="zh-CN" altLang="en-US" dirty="0">
                <a:solidFill>
                  <a:schemeClr val="tx1"/>
                </a:solidFill>
                <a:latin typeface="微软雅黑" panose="020B0503020204020204" pitchFamily="34" charset="-122"/>
                <a:ea typeface="微软雅黑" panose="020B0503020204020204" pitchFamily="34" charset="-122"/>
              </a:rPr>
              <a:t>，我的国家是中国，可以推理出我的语言为汉语</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但是不相邻关系</a:t>
            </a:r>
            <a:r>
              <a:rPr lang="en-US" altLang="zh-CN" dirty="0">
                <a:solidFill>
                  <a:schemeClr val="tx1"/>
                </a:solidFill>
                <a:latin typeface="微软雅黑" panose="020B0503020204020204" pitchFamily="34" charset="-122"/>
                <a:ea typeface="微软雅黑" panose="020B0503020204020204" pitchFamily="34" charset="-122"/>
              </a:rPr>
              <a:t>r2</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r3 </a:t>
            </a:r>
            <a:r>
              <a:rPr lang="zh-CN" altLang="en-US" dirty="0">
                <a:solidFill>
                  <a:schemeClr val="tx1"/>
                </a:solidFill>
                <a:latin typeface="微软雅黑" panose="020B0503020204020204" pitchFamily="34" charset="-122"/>
                <a:ea typeface="微软雅黑" panose="020B0503020204020204" pitchFamily="34" charset="-122"/>
              </a:rPr>
              <a:t>则没有语义关联</a:t>
            </a:r>
            <a:endParaRPr lang="en-US" altLang="zh-CN" dirty="0">
              <a:solidFill>
                <a:schemeClr val="tx1"/>
              </a:solidFill>
              <a:latin typeface="微软雅黑" panose="020B0503020204020204" pitchFamily="34" charset="-122"/>
              <a:ea typeface="微软雅黑" panose="020B0503020204020204" pitchFamily="34" charset="-122"/>
            </a:endParaRPr>
          </a:p>
          <a:p>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128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olidFill>
                  <a:schemeClr val="tx1"/>
                </a:solidFill>
                <a:latin typeface="微软雅黑" panose="020B0503020204020204" pitchFamily="34" charset="-122"/>
                <a:ea typeface="微软雅黑" panose="020B0503020204020204" pitchFamily="34" charset="-122"/>
              </a:rPr>
              <a:t>但在语义关联在有向图中因为拓扑模式的不同存在区别</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比如说实体</a:t>
            </a:r>
            <a:r>
              <a:rPr lang="en-US" altLang="zh-CN" dirty="0">
                <a:solidFill>
                  <a:schemeClr val="tx1"/>
                </a:solidFill>
                <a:latin typeface="微软雅黑" panose="020B0503020204020204" pitchFamily="34" charset="-122"/>
                <a:ea typeface="微软雅黑" panose="020B0503020204020204" pitchFamily="34" charset="-122"/>
              </a:rPr>
              <a:t>e1</a:t>
            </a:r>
            <a:r>
              <a:rPr lang="zh-CN" altLang="en-US" dirty="0">
                <a:solidFill>
                  <a:schemeClr val="tx1"/>
                </a:solidFill>
                <a:latin typeface="微软雅黑" panose="020B0503020204020204" pitchFamily="34" charset="-122"/>
                <a:ea typeface="微软雅黑" panose="020B0503020204020204" pitchFamily="34" charset="-122"/>
              </a:rPr>
              <a:t>的两个关系为尾对尾</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实体</a:t>
            </a:r>
            <a:r>
              <a:rPr lang="en-US" altLang="zh-CN" dirty="0">
                <a:solidFill>
                  <a:schemeClr val="tx1"/>
                </a:solidFill>
                <a:latin typeface="微软雅黑" panose="020B0503020204020204" pitchFamily="34" charset="-122"/>
                <a:ea typeface="微软雅黑" panose="020B0503020204020204" pitchFamily="34" charset="-122"/>
              </a:rPr>
              <a:t>e2</a:t>
            </a:r>
            <a:r>
              <a:rPr lang="zh-CN" altLang="en-US" dirty="0">
                <a:solidFill>
                  <a:schemeClr val="tx1"/>
                </a:solidFill>
                <a:latin typeface="微软雅黑" panose="020B0503020204020204" pitchFamily="34" charset="-122"/>
                <a:ea typeface="微软雅黑" panose="020B0503020204020204" pitchFamily="34" charset="-122"/>
              </a:rPr>
              <a:t>两个关系为头对尾</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因而节点</a:t>
            </a:r>
            <a:r>
              <a:rPr lang="en-US" altLang="zh-CN" dirty="0">
                <a:solidFill>
                  <a:schemeClr val="tx1"/>
                </a:solidFill>
                <a:latin typeface="微软雅黑" panose="020B0503020204020204" pitchFamily="34" charset="-122"/>
                <a:ea typeface="微软雅黑" panose="020B0503020204020204" pitchFamily="34" charset="-122"/>
              </a:rPr>
              <a:t>e1</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e2</a:t>
            </a:r>
            <a:r>
              <a:rPr lang="zh-CN" altLang="en-US" dirty="0">
                <a:solidFill>
                  <a:schemeClr val="tx1"/>
                </a:solidFill>
                <a:latin typeface="微软雅黑" panose="020B0503020204020204" pitchFamily="34" charset="-122"/>
                <a:ea typeface="微软雅黑" panose="020B0503020204020204" pitchFamily="34" charset="-122"/>
              </a:rPr>
              <a:t>的语义不同</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8657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olidFill>
                  <a:schemeClr val="tx1"/>
                </a:solidFill>
                <a:latin typeface="微软雅黑" panose="020B0503020204020204" pitchFamily="34" charset="-122"/>
                <a:ea typeface="微软雅黑" panose="020B0503020204020204" pitchFamily="34" charset="-122"/>
              </a:rPr>
              <a:t>针对相邻关系存在语义关联的依据和</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相邻关系因拓扑模式不同语义不同的问题</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本文提出了新方法</a:t>
            </a:r>
            <a:r>
              <a:rPr lang="en-US" altLang="zh-CN" dirty="0">
                <a:solidFill>
                  <a:schemeClr val="tx1"/>
                </a:solidFill>
                <a:latin typeface="微软雅黑" panose="020B0503020204020204" pitchFamily="34" charset="-122"/>
                <a:ea typeface="微软雅黑" panose="020B0503020204020204" pitchFamily="34" charset="-122"/>
              </a:rPr>
              <a:t>TACT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TACT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从两个方面对语义关联进行建模——</a:t>
            </a:r>
            <a:r>
              <a:rPr lang="zh-CN" altLang="zh-CN" sz="1200" b="1" kern="100" dirty="0">
                <a:effectLst/>
                <a:latin typeface="等线" panose="02010600030101010101" pitchFamily="2" charset="-122"/>
                <a:ea typeface="等线" panose="02010600030101010101" pitchFamily="2" charset="-122"/>
                <a:cs typeface="Times New Roman" panose="02020603050405020304" pitchFamily="18" charset="0"/>
              </a:rPr>
              <a:t>关联模式和关联系数</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51983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第二部分：我们的模型如何实现。</a:t>
            </a:r>
          </a:p>
          <a:p>
            <a:r>
              <a:rPr lang="zh-CN" altLang="en-US"/>
              <a:t>框架的核心思想是从推理角度出发，在更深层次的背景下进行多关系路径预测，即以广度优先遍历的形式进行。</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TACT</a:t>
            </a:r>
            <a:r>
              <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rPr>
              <a:t>包括两个</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模型</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rPr>
              <a:t>关系关联</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模型和图架构模型</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关系关联模型是</a:t>
            </a:r>
            <a:r>
              <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rPr>
              <a:t>基于知识图中任何两个关系之间的语义关联与其拓扑结构高度相关的现象</a:t>
            </a:r>
            <a:endPar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rPr>
              <a:t>图结构</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模型是</a:t>
            </a:r>
            <a:r>
              <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rPr>
              <a:t>基于</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另一篇论文中的</a:t>
            </a:r>
            <a:r>
              <a:rPr lang="en-US" altLang="zh-CN" sz="1200" b="0" kern="100" dirty="0" err="1">
                <a:effectLst/>
                <a:latin typeface="等线" panose="02010600030101010101" pitchFamily="2" charset="-122"/>
                <a:ea typeface="等线" panose="02010600030101010101" pitchFamily="2" charset="-122"/>
                <a:cs typeface="Times New Roman" panose="02020603050405020304" pitchFamily="18" charset="0"/>
              </a:rPr>
              <a:t>GralL</a:t>
            </a:r>
            <a:r>
              <a:rPr lang="zh-CN" altLang="en-US" sz="1200" b="0" kern="100" dirty="0">
                <a:effectLst/>
                <a:latin typeface="等线" panose="02010600030101010101" pitchFamily="2" charset="-122"/>
                <a:ea typeface="等线" panose="02010600030101010101" pitchFamily="2" charset="-122"/>
                <a:cs typeface="Times New Roman" panose="02020603050405020304" pitchFamily="18" charset="0"/>
              </a:rPr>
              <a:t>架构</a:t>
            </a:r>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2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6272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A9F7A-34A2-4E01-A6D9-A1F4D46ACA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6A0942-8364-4C16-B894-85F1ECEDB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95FB5F-7D82-476C-80DB-54993B6C94CC}"/>
              </a:ext>
            </a:extLst>
          </p:cNvPr>
          <p:cNvSpPr>
            <a:spLocks noGrp="1"/>
          </p:cNvSpPr>
          <p:nvPr>
            <p:ph type="dt" sz="half" idx="10"/>
          </p:nvPr>
        </p:nvSpPr>
        <p:spPr/>
        <p:txBody>
          <a:bodyPr/>
          <a:lstStyle/>
          <a:p>
            <a:fld id="{900B2B4F-021B-4D1C-B8F8-5F262872B856}"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D1526BBF-1DE9-4CF4-BB67-1D847220FC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051098-841E-4D7F-84A8-390D870C87FF}"/>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267415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435F0-FD13-4F51-924C-4E8E170CA5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2E927A-D2EF-40FF-BBEF-7C2C20E4958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806D5C-1E18-4719-A119-40A964D4E750}"/>
              </a:ext>
            </a:extLst>
          </p:cNvPr>
          <p:cNvSpPr>
            <a:spLocks noGrp="1"/>
          </p:cNvSpPr>
          <p:nvPr>
            <p:ph type="dt" sz="half" idx="10"/>
          </p:nvPr>
        </p:nvSpPr>
        <p:spPr/>
        <p:txBody>
          <a:bodyPr/>
          <a:lstStyle/>
          <a:p>
            <a:fld id="{900B2B4F-021B-4D1C-B8F8-5F262872B856}"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53A78E3D-539F-4A3E-A667-92ED3F6F4C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98C4A8-8862-4029-903B-761DA97B2EFC}"/>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44577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5FD39F-815E-4301-8413-29F0FDAF1D3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2C86D1-436C-4CCB-89D6-C70FCF07BF4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6DD210-79FF-43EA-85DC-66A03445F544}"/>
              </a:ext>
            </a:extLst>
          </p:cNvPr>
          <p:cNvSpPr>
            <a:spLocks noGrp="1"/>
          </p:cNvSpPr>
          <p:nvPr>
            <p:ph type="dt" sz="half" idx="10"/>
          </p:nvPr>
        </p:nvSpPr>
        <p:spPr/>
        <p:txBody>
          <a:bodyPr/>
          <a:lstStyle/>
          <a:p>
            <a:fld id="{900B2B4F-021B-4D1C-B8F8-5F262872B856}"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13F39725-ED33-4597-AC5F-38DB25DB87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88F4CD-FAA7-4A15-B5D1-12B6CCF961B9}"/>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903305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945591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768539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383711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741521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39F1C73-6920-4190-8F76-1A0FE52E9A1A}" type="datetimeFigureOut">
              <a:rPr lang="zh-CN" altLang="en-US" smtClean="0"/>
              <a:t>2021/9/27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845173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9F1C73-6920-4190-8F76-1A0FE52E9A1A}" type="datetimeFigureOut">
              <a:rPr lang="zh-CN" altLang="en-US" smtClean="0"/>
              <a:t>2021/9/27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2348990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9F1C73-6920-4190-8F76-1A0FE52E9A1A}" type="datetimeFigureOut">
              <a:rPr lang="zh-CN" altLang="en-US" smtClean="0"/>
              <a:t>2021/9/27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974804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35770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9BA51-9F4C-4E54-A617-35429824DE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160555-961F-4144-B1AE-C566DD44C21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5E9D76-55DA-4E31-BEBC-53636483FB63}"/>
              </a:ext>
            </a:extLst>
          </p:cNvPr>
          <p:cNvSpPr>
            <a:spLocks noGrp="1"/>
          </p:cNvSpPr>
          <p:nvPr>
            <p:ph type="dt" sz="half" idx="10"/>
          </p:nvPr>
        </p:nvSpPr>
        <p:spPr/>
        <p:txBody>
          <a:bodyPr/>
          <a:lstStyle/>
          <a:p>
            <a:fld id="{900B2B4F-021B-4D1C-B8F8-5F262872B856}"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CAF353DF-A5A9-473A-8DE6-FF48A5F793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68FBC6-43DA-4918-9CEE-A52F337E4563}"/>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714810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39F1C73-6920-4190-8F76-1A0FE52E9A1A}"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614733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558222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9F1C73-6920-4190-8F76-1A0FE52E9A1A}"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89024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CE428-7D3F-4157-BBFA-2CCA6AEBE7F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305E51A-2D1B-42EF-970B-7E94DEB90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B783137-3357-4B25-BC1D-EEA892D4CC3B}"/>
              </a:ext>
            </a:extLst>
          </p:cNvPr>
          <p:cNvSpPr>
            <a:spLocks noGrp="1"/>
          </p:cNvSpPr>
          <p:nvPr>
            <p:ph type="dt" sz="half" idx="10"/>
          </p:nvPr>
        </p:nvSpPr>
        <p:spPr/>
        <p:txBody>
          <a:bodyPr/>
          <a:lstStyle/>
          <a:p>
            <a:fld id="{900B2B4F-021B-4D1C-B8F8-5F262872B856}"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96B2816C-3949-4BBB-A9F2-E36C3C581A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6F1A40-C13F-47AF-ACC4-137B7BD54F17}"/>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38475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31625-549F-4778-82F0-5FA7CAB8D2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48D22C-B616-4BC9-91F1-9FC273F240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DA16427-5A97-4CAA-8447-C918F741C6F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8CF2CF-5AD0-48FF-B7D0-3C3D1D6CD584}"/>
              </a:ext>
            </a:extLst>
          </p:cNvPr>
          <p:cNvSpPr>
            <a:spLocks noGrp="1"/>
          </p:cNvSpPr>
          <p:nvPr>
            <p:ph type="dt" sz="half" idx="10"/>
          </p:nvPr>
        </p:nvSpPr>
        <p:spPr/>
        <p:txBody>
          <a:bodyPr/>
          <a:lstStyle/>
          <a:p>
            <a:fld id="{900B2B4F-021B-4D1C-B8F8-5F262872B856}"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CFFD68C6-0AD4-4A08-AED0-FC52AEEE9B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301C7A-5A3B-4202-89A4-D91BB439DEB4}"/>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20258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770C1-5A98-4802-8C5C-A747BFE1300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C2C3C3-4A74-4743-A3CF-0B0D67FE8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409CABF-CA9B-4A6E-8D20-D38208868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2A04D99-65AF-44F7-8245-B7A0F59ED3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664176-49FF-456A-81B7-D461EE452B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F589F3-B936-441D-A52C-2A3316007DF3}"/>
              </a:ext>
            </a:extLst>
          </p:cNvPr>
          <p:cNvSpPr>
            <a:spLocks noGrp="1"/>
          </p:cNvSpPr>
          <p:nvPr>
            <p:ph type="dt" sz="half" idx="10"/>
          </p:nvPr>
        </p:nvSpPr>
        <p:spPr/>
        <p:txBody>
          <a:bodyPr/>
          <a:lstStyle/>
          <a:p>
            <a:fld id="{900B2B4F-021B-4D1C-B8F8-5F262872B856}" type="datetimeFigureOut">
              <a:rPr lang="zh-CN" altLang="en-US" smtClean="0"/>
              <a:t>2021/9/27</a:t>
            </a:fld>
            <a:endParaRPr lang="zh-CN" altLang="en-US"/>
          </a:p>
        </p:txBody>
      </p:sp>
      <p:sp>
        <p:nvSpPr>
          <p:cNvPr id="8" name="页脚占位符 7">
            <a:extLst>
              <a:ext uri="{FF2B5EF4-FFF2-40B4-BE49-F238E27FC236}">
                <a16:creationId xmlns:a16="http://schemas.microsoft.com/office/drawing/2014/main" id="{B712B619-A4FE-4B77-99D7-061F2BEEEBB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7076BB5-9C68-4043-A653-2B58C769DA32}"/>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40566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93B03-639D-4D0D-9F1F-8881935987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523EF5-0426-45C8-9ABC-2FC68866B8AF}"/>
              </a:ext>
            </a:extLst>
          </p:cNvPr>
          <p:cNvSpPr>
            <a:spLocks noGrp="1"/>
          </p:cNvSpPr>
          <p:nvPr>
            <p:ph type="dt" sz="half" idx="10"/>
          </p:nvPr>
        </p:nvSpPr>
        <p:spPr/>
        <p:txBody>
          <a:bodyPr/>
          <a:lstStyle/>
          <a:p>
            <a:fld id="{900B2B4F-021B-4D1C-B8F8-5F262872B856}" type="datetimeFigureOut">
              <a:rPr lang="zh-CN" altLang="en-US" smtClean="0"/>
              <a:t>2021/9/27</a:t>
            </a:fld>
            <a:endParaRPr lang="zh-CN" altLang="en-US"/>
          </a:p>
        </p:txBody>
      </p:sp>
      <p:sp>
        <p:nvSpPr>
          <p:cNvPr id="4" name="页脚占位符 3">
            <a:extLst>
              <a:ext uri="{FF2B5EF4-FFF2-40B4-BE49-F238E27FC236}">
                <a16:creationId xmlns:a16="http://schemas.microsoft.com/office/drawing/2014/main" id="{023152E7-1AF7-4BB4-8004-AFD657A968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28CB19E-10EF-4B44-810E-A9F1E20A0706}"/>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110653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69351F-1AC4-4A7A-8FD6-B5176FDE1A12}"/>
              </a:ext>
            </a:extLst>
          </p:cNvPr>
          <p:cNvSpPr>
            <a:spLocks noGrp="1"/>
          </p:cNvSpPr>
          <p:nvPr>
            <p:ph type="dt" sz="half" idx="10"/>
          </p:nvPr>
        </p:nvSpPr>
        <p:spPr/>
        <p:txBody>
          <a:bodyPr/>
          <a:lstStyle/>
          <a:p>
            <a:fld id="{900B2B4F-021B-4D1C-B8F8-5F262872B856}" type="datetimeFigureOut">
              <a:rPr lang="zh-CN" altLang="en-US" smtClean="0"/>
              <a:t>2021/9/27</a:t>
            </a:fld>
            <a:endParaRPr lang="zh-CN" altLang="en-US"/>
          </a:p>
        </p:txBody>
      </p:sp>
      <p:sp>
        <p:nvSpPr>
          <p:cNvPr id="3" name="页脚占位符 2">
            <a:extLst>
              <a:ext uri="{FF2B5EF4-FFF2-40B4-BE49-F238E27FC236}">
                <a16:creationId xmlns:a16="http://schemas.microsoft.com/office/drawing/2014/main" id="{A1379590-7DC1-4113-92B8-F17D7414E51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326080E-CE8B-4470-8C3D-60B18AF16145}"/>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34126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EBCDF-BA1D-42CF-A464-7D93979369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50910F-2DF5-4679-BD23-52714831EC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7A714CE-B9E3-4656-AFA4-1CFCD2F6E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6A91C0-0AE4-4E02-944C-416298D21BEE}"/>
              </a:ext>
            </a:extLst>
          </p:cNvPr>
          <p:cNvSpPr>
            <a:spLocks noGrp="1"/>
          </p:cNvSpPr>
          <p:nvPr>
            <p:ph type="dt" sz="half" idx="10"/>
          </p:nvPr>
        </p:nvSpPr>
        <p:spPr/>
        <p:txBody>
          <a:bodyPr/>
          <a:lstStyle/>
          <a:p>
            <a:fld id="{900B2B4F-021B-4D1C-B8F8-5F262872B856}"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4379B2F7-DA5B-4D97-ABC0-D6CAAF00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501856-C576-47FA-87FC-B4A938040BB0}"/>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269248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51F88-57E0-4A63-89F7-D334BC4F10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633127-2BB6-4A5E-83DF-9C316C731F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683EB6-6E27-4C69-AC43-9E65E4C10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3C5AF7-F80B-4945-9CD1-8B7E6E02EC97}"/>
              </a:ext>
            </a:extLst>
          </p:cNvPr>
          <p:cNvSpPr>
            <a:spLocks noGrp="1"/>
          </p:cNvSpPr>
          <p:nvPr>
            <p:ph type="dt" sz="half" idx="10"/>
          </p:nvPr>
        </p:nvSpPr>
        <p:spPr/>
        <p:txBody>
          <a:bodyPr/>
          <a:lstStyle/>
          <a:p>
            <a:fld id="{900B2B4F-021B-4D1C-B8F8-5F262872B856}"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85EAD039-5BCF-4100-97D4-758F284D68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38E0A8-450D-488E-B24A-7913DC85CE2D}"/>
              </a:ext>
            </a:extLst>
          </p:cNvPr>
          <p:cNvSpPr>
            <a:spLocks noGrp="1"/>
          </p:cNvSpPr>
          <p:nvPr>
            <p:ph type="sldNum" sz="quarter" idx="12"/>
          </p:nvPr>
        </p:nvSpPr>
        <p:spPr/>
        <p:txBody>
          <a:body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334993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9C6EF8-6811-4C1F-9F3E-4780D71FB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0134D72-501B-437F-8D95-30201546A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00B954-C066-4084-8B0B-56B628F18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B2B4F-021B-4D1C-B8F8-5F262872B856}"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645657B9-78F2-45B5-A4C8-5C622D063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9E644C-8B54-4301-B279-ECF3CC780B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F66FF-4FEB-426F-B1A6-A1A2DD2054BC}" type="slidenum">
              <a:rPr lang="zh-CN" altLang="en-US" smtClean="0"/>
              <a:t>‹#›</a:t>
            </a:fld>
            <a:endParaRPr lang="zh-CN" altLang="en-US"/>
          </a:p>
        </p:txBody>
      </p:sp>
    </p:spTree>
    <p:extLst>
      <p:ext uri="{BB962C8B-B14F-4D97-AF65-F5344CB8AC3E}">
        <p14:creationId xmlns:p14="http://schemas.microsoft.com/office/powerpoint/2010/main" val="27600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F1C73-6920-4190-8F76-1A0FE52E9A1A}" type="datetimeFigureOut">
              <a:rPr lang="zh-CN" altLang="en-US" smtClean="0"/>
              <a:t>2021/9/27</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443CB-CBD7-4A8A-9BAA-27A79AA954DD}" type="slidenum">
              <a:rPr lang="zh-CN" altLang="en-US" smtClean="0"/>
              <a:t>‹#›</a:t>
            </a:fld>
            <a:endParaRPr lang="zh-CN" altLang="en-US"/>
          </a:p>
        </p:txBody>
      </p:sp>
    </p:spTree>
    <p:extLst>
      <p:ext uri="{BB962C8B-B14F-4D97-AF65-F5344CB8AC3E}">
        <p14:creationId xmlns:p14="http://schemas.microsoft.com/office/powerpoint/2010/main" val="1735271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p:spPr>
      </p:pic>
      <p:sp>
        <p:nvSpPr>
          <p:cNvPr id="2" name="矩形 1"/>
          <p:cNvSpPr/>
          <p:nvPr/>
        </p:nvSpPr>
        <p:spPr>
          <a:xfrm>
            <a:off x="-444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01827" y="2489722"/>
            <a:ext cx="10302308" cy="830997"/>
          </a:xfrm>
          <a:prstGeom prst="rect">
            <a:avLst/>
          </a:prstGeom>
          <a:noFill/>
        </p:spPr>
        <p:txBody>
          <a:bodyPr wrap="none" rtlCol="0">
            <a:spAutoFit/>
          </a:bodyPr>
          <a:lstStyle/>
          <a:p>
            <a:pPr algn="ctr"/>
            <a:r>
              <a:rPr lang="zh-CN" altLang="en-US" sz="4800" dirty="0">
                <a:solidFill>
                  <a:schemeClr val="bg1">
                    <a:lumMod val="95000"/>
                  </a:schemeClr>
                </a:solidFill>
                <a:latin typeface="微软雅黑" panose="020B0503020204020204" pitchFamily="34" charset="-122"/>
                <a:ea typeface="微软雅黑" panose="020B0503020204020204" pitchFamily="34" charset="-122"/>
                <a:sym typeface="+mn-ea"/>
              </a:rPr>
              <a:t>基于拓扑感知相关性的归纳链接预测</a:t>
            </a:r>
          </a:p>
        </p:txBody>
      </p:sp>
      <p:sp>
        <p:nvSpPr>
          <p:cNvPr id="4" name="文本框 3"/>
          <p:cNvSpPr txBox="1"/>
          <p:nvPr/>
        </p:nvSpPr>
        <p:spPr>
          <a:xfrm>
            <a:off x="3191421" y="3868942"/>
            <a:ext cx="2339102" cy="461665"/>
          </a:xfrm>
          <a:prstGeom prst="rect">
            <a:avLst/>
          </a:prstGeom>
          <a:noFill/>
        </p:spPr>
        <p:txBody>
          <a:bodyPr wrap="none" rtlCol="0">
            <a:spAutoFit/>
          </a:bodyPr>
          <a:lstStyle/>
          <a:p>
            <a:r>
              <a:rPr lang="zh-CN" altLang="en-US" sz="2400" dirty="0">
                <a:solidFill>
                  <a:schemeClr val="bg1">
                    <a:lumMod val="95000"/>
                  </a:schemeClr>
                </a:solidFill>
                <a:latin typeface="微软雅黑" panose="020B0503020204020204" pitchFamily="34" charset="-122"/>
                <a:ea typeface="微软雅黑" panose="020B0503020204020204" pitchFamily="34" charset="-122"/>
              </a:rPr>
              <a:t>汇报学生：吴磊</a:t>
            </a:r>
          </a:p>
        </p:txBody>
      </p:sp>
      <p:sp>
        <p:nvSpPr>
          <p:cNvPr id="5" name="文本框 4"/>
          <p:cNvSpPr txBox="1"/>
          <p:nvPr/>
        </p:nvSpPr>
        <p:spPr>
          <a:xfrm>
            <a:off x="6482626" y="3879046"/>
            <a:ext cx="2621280" cy="460375"/>
          </a:xfrm>
          <a:prstGeom prst="rect">
            <a:avLst/>
          </a:prstGeom>
          <a:noFill/>
        </p:spPr>
        <p:txBody>
          <a:bodyPr wrap="none" rtlCol="0">
            <a:spAutoFit/>
          </a:bodyPr>
          <a:lstStyle/>
          <a:p>
            <a:r>
              <a:rPr lang="zh-CN" altLang="en-US" sz="2400">
                <a:solidFill>
                  <a:schemeClr val="bg1">
                    <a:lumMod val="95000"/>
                  </a:schemeClr>
                </a:solidFill>
                <a:latin typeface="微软雅黑" panose="020B0503020204020204" pitchFamily="34" charset="-122"/>
                <a:ea typeface="微软雅黑" panose="020B0503020204020204" pitchFamily="34" charset="-122"/>
              </a:rPr>
              <a:t>指导老师：李冠宇</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34" name="Freeform 5"/>
          <p:cNvSpPr>
            <a:spLocks noEditPoints="1"/>
          </p:cNvSpPr>
          <p:nvPr/>
        </p:nvSpPr>
        <p:spPr bwMode="auto">
          <a:xfrm>
            <a:off x="2866390" y="3959871"/>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sp>
        <p:nvSpPr>
          <p:cNvPr id="35" name="Freeform 5"/>
          <p:cNvSpPr>
            <a:spLocks noEditPoints="1"/>
          </p:cNvSpPr>
          <p:nvPr/>
        </p:nvSpPr>
        <p:spPr bwMode="auto">
          <a:xfrm>
            <a:off x="6190632" y="3959871"/>
            <a:ext cx="355125" cy="27875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DD4E4A"/>
          </a:solidFill>
          <a:ln>
            <a:noFill/>
          </a:ln>
        </p:spPr>
        <p:txBody>
          <a:bodyPr vert="horz" wrap="square" lIns="91440" tIns="45720" rIns="91440" bIns="45720" numCol="1" anchor="t" anchorCtr="0" compatLnSpc="1"/>
          <a:lstStyle/>
          <a:p>
            <a:endParaRPr lang="zh-CN" altLang="en-US"/>
          </a:p>
        </p:txBody>
      </p:sp>
      <p:pic>
        <p:nvPicPr>
          <p:cNvPr id="6" name="图片 5" descr="大连海事大学"/>
          <p:cNvPicPr>
            <a:picLocks noChangeAspect="1"/>
          </p:cNvPicPr>
          <p:nvPr/>
        </p:nvPicPr>
        <p:blipFill>
          <a:blip r:embed="rId4"/>
          <a:stretch>
            <a:fillRect/>
          </a:stretch>
        </p:blipFill>
        <p:spPr>
          <a:xfrm>
            <a:off x="140335" y="0"/>
            <a:ext cx="1313180" cy="1315720"/>
          </a:xfrm>
          <a:prstGeom prst="rect">
            <a:avLst/>
          </a:prstGeom>
        </p:spPr>
      </p:pic>
      <p:sp>
        <p:nvSpPr>
          <p:cNvPr id="7" name="文本框 6"/>
          <p:cNvSpPr txBox="1"/>
          <p:nvPr/>
        </p:nvSpPr>
        <p:spPr>
          <a:xfrm>
            <a:off x="4830356" y="5450092"/>
            <a:ext cx="2375971" cy="461665"/>
          </a:xfrm>
          <a:prstGeom prst="rect">
            <a:avLst/>
          </a:prstGeom>
          <a:noFill/>
        </p:spPr>
        <p:txBody>
          <a:bodyPr wrap="none" rtlCol="0">
            <a:spAutoFit/>
          </a:bodyPr>
          <a:lstStyle/>
          <a:p>
            <a:r>
              <a:rPr lang="en-US" altLang="zh-CN" sz="2400" dirty="0">
                <a:solidFill>
                  <a:schemeClr val="tx1"/>
                </a:solidFill>
                <a:latin typeface="微软雅黑" panose="020B0503020204020204" pitchFamily="34" charset="-122"/>
                <a:ea typeface="微软雅黑" panose="020B0503020204020204" pitchFamily="34" charset="-122"/>
              </a:rPr>
              <a:t>2021</a:t>
            </a:r>
            <a:r>
              <a:rPr lang="zh-CN" altLang="en-US" sz="2400" dirty="0">
                <a:solidFill>
                  <a:schemeClr val="tx1"/>
                </a:solidFill>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9</a:t>
            </a:r>
            <a:r>
              <a:rPr lang="zh-CN" altLang="en-US" sz="2400" dirty="0">
                <a:solidFill>
                  <a:schemeClr val="tx1"/>
                </a:solidFill>
                <a:latin typeface="微软雅黑" panose="020B0503020204020204" pitchFamily="34" charset="-122"/>
                <a:ea typeface="微软雅黑" panose="020B0503020204020204" pitchFamily="34" charset="-122"/>
              </a:rPr>
              <a:t>月</a:t>
            </a:r>
            <a:r>
              <a:rPr lang="en-US" altLang="zh-CN" sz="2400" dirty="0">
                <a:solidFill>
                  <a:schemeClr val="tx1"/>
                </a:solidFill>
                <a:latin typeface="微软雅黑" panose="020B0503020204020204" pitchFamily="34" charset="-122"/>
                <a:ea typeface="微软雅黑" panose="020B0503020204020204" pitchFamily="34" charset="-122"/>
              </a:rPr>
              <a:t>27</a:t>
            </a:r>
            <a:r>
              <a:rPr lang="zh-CN" altLang="en-US" sz="2400" dirty="0">
                <a:solidFill>
                  <a:schemeClr val="tx1"/>
                </a:solidFill>
                <a:latin typeface="微软雅黑" panose="020B0503020204020204" pitchFamily="34" charset="-122"/>
                <a:ea typeface="微软雅黑" panose="020B0503020204020204" pitchFamily="34"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59" y="-12299"/>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60375"/>
          </a:xfrm>
          <a:prstGeom prst="rect">
            <a:avLst/>
          </a:prstGeom>
          <a:noFill/>
        </p:spPr>
        <p:txBody>
          <a:bodyPr wrap="square" rtlCol="0">
            <a:spAutoFit/>
          </a:bodyPr>
          <a:lstStyle/>
          <a:p>
            <a:pPr algn="l">
              <a:buClrTx/>
              <a:buSzTx/>
              <a:buFontTx/>
            </a:pPr>
            <a:r>
              <a:rPr lang="zh-CN" altLang="en-US" sz="2400" b="1">
                <a:solidFill>
                  <a:schemeClr val="bg1"/>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3435413" y="374648"/>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关系关联模型</a:t>
            </a:r>
          </a:p>
        </p:txBody>
      </p:sp>
      <p:sp>
        <p:nvSpPr>
          <p:cNvPr id="6" name="文本框 5"/>
          <p:cNvSpPr txBox="1"/>
          <p:nvPr/>
        </p:nvSpPr>
        <p:spPr>
          <a:xfrm>
            <a:off x="5917627"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图结构模型</a:t>
            </a:r>
          </a:p>
        </p:txBody>
      </p:sp>
      <p:sp>
        <p:nvSpPr>
          <p:cNvPr id="7" name="文本框 6"/>
          <p:cNvSpPr txBox="1"/>
          <p:nvPr/>
        </p:nvSpPr>
        <p:spPr>
          <a:xfrm>
            <a:off x="8864844" y="374648"/>
            <a:ext cx="2340191" cy="398780"/>
          </a:xfrm>
          <a:prstGeom prst="rect">
            <a:avLst/>
          </a:prstGeom>
          <a:noFill/>
        </p:spPr>
        <p:txBody>
          <a:bodyPr wrap="squar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TACT</a:t>
            </a:r>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a:t>
            </a:r>
          </a:p>
        </p:txBody>
      </p:sp>
      <p:sp>
        <p:nvSpPr>
          <p:cNvPr id="9" name="等腰三角形 8"/>
          <p:cNvSpPr/>
          <p:nvPr/>
        </p:nvSpPr>
        <p:spPr>
          <a:xfrm rot="10800000">
            <a:off x="1102139"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pic>
        <p:nvPicPr>
          <p:cNvPr id="14" name="图片 13">
            <a:extLst>
              <a:ext uri="{FF2B5EF4-FFF2-40B4-BE49-F238E27FC236}">
                <a16:creationId xmlns:a16="http://schemas.microsoft.com/office/drawing/2014/main" id="{0B3F3585-5E60-4313-92C9-FD393055AC3C}"/>
              </a:ext>
            </a:extLst>
          </p:cNvPr>
          <p:cNvPicPr/>
          <p:nvPr/>
        </p:nvPicPr>
        <p:blipFill>
          <a:blip r:embed="rId4"/>
          <a:stretch>
            <a:fillRect/>
          </a:stretch>
        </p:blipFill>
        <p:spPr>
          <a:xfrm>
            <a:off x="1619250" y="1743075"/>
            <a:ext cx="8115300" cy="4191000"/>
          </a:xfrm>
          <a:prstGeom prst="rect">
            <a:avLst/>
          </a:prstGeom>
        </p:spPr>
      </p:pic>
    </p:spTree>
    <p:extLst>
      <p:ext uri="{BB962C8B-B14F-4D97-AF65-F5344CB8AC3E}">
        <p14:creationId xmlns:p14="http://schemas.microsoft.com/office/powerpoint/2010/main" val="357025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60375"/>
          </a:xfrm>
          <a:prstGeom prst="rect">
            <a:avLst/>
          </a:prstGeom>
          <a:noFill/>
        </p:spPr>
        <p:txBody>
          <a:bodyPr wrap="square" rtlCol="0">
            <a:spAutoFit/>
          </a:bodyPr>
          <a:lstStyle/>
          <a:p>
            <a:pPr algn="l">
              <a:buClrTx/>
              <a:buSzTx/>
              <a:buFontTx/>
            </a:pPr>
            <a:r>
              <a:rPr lang="zh-CN" altLang="en-US" sz="200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3024708" y="337699"/>
            <a:ext cx="2340191" cy="46166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关系关联模型</a:t>
            </a:r>
          </a:p>
        </p:txBody>
      </p:sp>
      <p:sp>
        <p:nvSpPr>
          <p:cNvPr id="6" name="文本框 5"/>
          <p:cNvSpPr txBox="1"/>
          <p:nvPr/>
        </p:nvSpPr>
        <p:spPr>
          <a:xfrm>
            <a:off x="5917627"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图结构模型</a:t>
            </a:r>
          </a:p>
        </p:txBody>
      </p:sp>
      <p:sp>
        <p:nvSpPr>
          <p:cNvPr id="7" name="文本框 6"/>
          <p:cNvSpPr txBox="1"/>
          <p:nvPr/>
        </p:nvSpPr>
        <p:spPr>
          <a:xfrm>
            <a:off x="8864844" y="374648"/>
            <a:ext cx="2340191" cy="398780"/>
          </a:xfrm>
          <a:prstGeom prst="rect">
            <a:avLst/>
          </a:prstGeom>
          <a:noFill/>
        </p:spPr>
        <p:txBody>
          <a:bodyPr wrap="squar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TACT</a:t>
            </a:r>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a:t>
            </a:r>
          </a:p>
        </p:txBody>
      </p:sp>
      <p:sp>
        <p:nvSpPr>
          <p:cNvPr id="9" name="等腰三角形 8"/>
          <p:cNvSpPr/>
          <p:nvPr/>
        </p:nvSpPr>
        <p:spPr>
          <a:xfrm rot="10800000">
            <a:off x="3972339"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2" name="矩形 11"/>
          <p:cNvSpPr/>
          <p:nvPr/>
        </p:nvSpPr>
        <p:spPr>
          <a:xfrm>
            <a:off x="610870" y="1594485"/>
            <a:ext cx="1781175" cy="54991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10870" y="2282190"/>
            <a:ext cx="10593705" cy="866775"/>
            <a:chOff x="962" y="3594"/>
            <a:chExt cx="16683" cy="1365"/>
          </a:xfrm>
        </p:grpSpPr>
        <p:sp>
          <p:nvSpPr>
            <p:cNvPr id="13" name="矩形 12"/>
            <p:cNvSpPr/>
            <p:nvPr/>
          </p:nvSpPr>
          <p:spPr>
            <a:xfrm>
              <a:off x="982" y="3594"/>
              <a:ext cx="16663" cy="136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62" y="3594"/>
              <a:ext cx="15817" cy="1043"/>
            </a:xfrm>
            <a:prstGeom prst="rect">
              <a:avLst/>
            </a:prstGeom>
            <a:noFill/>
          </p:spPr>
          <p:txBody>
            <a:bodyPr wrap="square" rtlCol="0">
              <a:spAutoFit/>
            </a:bodyPr>
            <a:lstStyle/>
            <a:p>
              <a:pPr>
                <a:lnSpc>
                  <a:spcPct val="150000"/>
                </a:lnSpc>
              </a:pPr>
              <a:r>
                <a:rPr sz="2800" dirty="0">
                  <a:latin typeface="微软雅黑" panose="020B0503020204020204" pitchFamily="34" charset="-122"/>
                  <a:ea typeface="微软雅黑" panose="020B0503020204020204" pitchFamily="34" charset="-122"/>
                  <a:sym typeface="+mn-ea"/>
                </a:rPr>
                <a:t>1.</a:t>
              </a:r>
              <a:r>
                <a:rPr lang="zh-CN" altLang="en-US" sz="2800" dirty="0">
                  <a:latin typeface="微软雅黑" panose="020B0503020204020204" pitchFamily="34" charset="-122"/>
                  <a:ea typeface="微软雅黑" panose="020B0503020204020204" pitchFamily="34" charset="-122"/>
                  <a:sym typeface="+mn-ea"/>
                </a:rPr>
                <a:t>将原始知识图谱转化为关系关联图</a:t>
              </a:r>
              <a:r>
                <a:rPr lang="en-US" altLang="zh-CN" sz="2800" dirty="0">
                  <a:latin typeface="微软雅黑" panose="020B0503020204020204" pitchFamily="34" charset="-122"/>
                  <a:ea typeface="微软雅黑" panose="020B0503020204020204" pitchFamily="34" charset="-122"/>
                  <a:sym typeface="+mn-ea"/>
                </a:rPr>
                <a:t>(RCG)</a:t>
              </a:r>
              <a:endParaRPr sz="2400" dirty="0">
                <a:solidFill>
                  <a:schemeClr val="tx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746277" y="1594483"/>
            <a:ext cx="1645859" cy="46166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实现步骤</a:t>
            </a:r>
          </a:p>
        </p:txBody>
      </p:sp>
      <p:grpSp>
        <p:nvGrpSpPr>
          <p:cNvPr id="17" name="组合 16"/>
          <p:cNvGrpSpPr/>
          <p:nvPr/>
        </p:nvGrpSpPr>
        <p:grpSpPr>
          <a:xfrm>
            <a:off x="610870" y="3419475"/>
            <a:ext cx="10581005" cy="866775"/>
            <a:chOff x="962" y="5385"/>
            <a:chExt cx="16663" cy="1365"/>
          </a:xfrm>
        </p:grpSpPr>
        <p:sp>
          <p:nvSpPr>
            <p:cNvPr id="11" name="矩形 10"/>
            <p:cNvSpPr/>
            <p:nvPr/>
          </p:nvSpPr>
          <p:spPr>
            <a:xfrm>
              <a:off x="962" y="5385"/>
              <a:ext cx="16663" cy="136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062" y="5498"/>
              <a:ext cx="15817" cy="1043"/>
            </a:xfrm>
            <a:prstGeom prst="rect">
              <a:avLst/>
            </a:prstGeom>
            <a:noFill/>
          </p:spPr>
          <p:txBody>
            <a:bodyPr wrap="square" rtlCol="0">
              <a:spAutoFit/>
            </a:bodyPr>
            <a:lstStyle/>
            <a:p>
              <a:pPr>
                <a:lnSpc>
                  <a:spcPct val="150000"/>
                </a:lnSpc>
              </a:pPr>
              <a:r>
                <a:rPr sz="2800" dirty="0">
                  <a:latin typeface="微软雅黑" panose="020B0503020204020204" pitchFamily="34" charset="-122"/>
                  <a:ea typeface="微软雅黑" panose="020B0503020204020204" pitchFamily="34" charset="-122"/>
                  <a:sym typeface="+mn-ea"/>
                </a:rPr>
                <a:t>2.</a:t>
              </a:r>
              <a:r>
                <a:rPr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通过关系关联网络</a:t>
              </a:r>
              <a:r>
                <a:rPr lang="en-US" altLang="zh-CN" sz="2800" dirty="0">
                  <a:solidFill>
                    <a:schemeClr val="tx1"/>
                  </a:solidFill>
                  <a:latin typeface="微软雅黑" panose="020B0503020204020204" pitchFamily="34" charset="-122"/>
                  <a:ea typeface="微软雅黑" panose="020B0503020204020204" pitchFamily="34" charset="-122"/>
                </a:rPr>
                <a:t>(RCN)</a:t>
              </a:r>
              <a:r>
                <a:rPr lang="zh-CN" altLang="en-US" sz="2800" dirty="0">
                  <a:solidFill>
                    <a:schemeClr val="tx1"/>
                  </a:solidFill>
                  <a:latin typeface="微软雅黑" panose="020B0503020204020204" pitchFamily="34" charset="-122"/>
                  <a:ea typeface="微软雅黑" panose="020B0503020204020204" pitchFamily="34" charset="-122"/>
                </a:rPr>
                <a:t>将目标关系生成嵌入</a:t>
              </a:r>
              <a:endParaRPr sz="2800"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6947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60375"/>
          </a:xfrm>
          <a:prstGeom prst="rect">
            <a:avLst/>
          </a:prstGeom>
          <a:noFill/>
        </p:spPr>
        <p:txBody>
          <a:bodyPr wrap="square" rtlCol="0">
            <a:spAutoFit/>
          </a:bodyPr>
          <a:lstStyle/>
          <a:p>
            <a:pPr algn="l">
              <a:buClrTx/>
              <a:buSzTx/>
              <a:buFontTx/>
            </a:pPr>
            <a:r>
              <a:rPr lang="zh-CN" altLang="en-US" sz="200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2921431" y="377573"/>
            <a:ext cx="2340191" cy="46166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关系关联模型</a:t>
            </a:r>
          </a:p>
        </p:txBody>
      </p:sp>
      <p:sp>
        <p:nvSpPr>
          <p:cNvPr id="6" name="文本框 5"/>
          <p:cNvSpPr txBox="1"/>
          <p:nvPr/>
        </p:nvSpPr>
        <p:spPr>
          <a:xfrm>
            <a:off x="5917627"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图结构模型</a:t>
            </a:r>
          </a:p>
        </p:txBody>
      </p:sp>
      <p:sp>
        <p:nvSpPr>
          <p:cNvPr id="7" name="文本框 6"/>
          <p:cNvSpPr txBox="1"/>
          <p:nvPr/>
        </p:nvSpPr>
        <p:spPr>
          <a:xfrm>
            <a:off x="8864844" y="374648"/>
            <a:ext cx="2340191" cy="398780"/>
          </a:xfrm>
          <a:prstGeom prst="rect">
            <a:avLst/>
          </a:prstGeom>
          <a:noFill/>
        </p:spPr>
        <p:txBody>
          <a:bodyPr wrap="squar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TACT</a:t>
            </a:r>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a:t>
            </a:r>
          </a:p>
        </p:txBody>
      </p:sp>
      <p:sp>
        <p:nvSpPr>
          <p:cNvPr id="9" name="等腰三角形 8"/>
          <p:cNvSpPr/>
          <p:nvPr/>
        </p:nvSpPr>
        <p:spPr>
          <a:xfrm rot="10800000">
            <a:off x="404409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3" name="矩形 12"/>
          <p:cNvSpPr/>
          <p:nvPr/>
        </p:nvSpPr>
        <p:spPr>
          <a:xfrm>
            <a:off x="0" y="1185545"/>
            <a:ext cx="12192635" cy="567245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BA2AE73-DCF1-4722-BA93-6DC3B4232F44}"/>
              </a:ext>
            </a:extLst>
          </p:cNvPr>
          <p:cNvSpPr/>
          <p:nvPr/>
        </p:nvSpPr>
        <p:spPr>
          <a:xfrm>
            <a:off x="227965" y="1685290"/>
            <a:ext cx="2832950" cy="709295"/>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E8C11D7-539E-442B-939C-EE3C8A223144}"/>
              </a:ext>
            </a:extLst>
          </p:cNvPr>
          <p:cNvSpPr/>
          <p:nvPr/>
        </p:nvSpPr>
        <p:spPr>
          <a:xfrm>
            <a:off x="299720" y="2393950"/>
            <a:ext cx="11188700" cy="384429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D1F74BD5-B726-4BCE-9458-12DF3BD9BB07}"/>
              </a:ext>
            </a:extLst>
          </p:cNvPr>
          <p:cNvSpPr txBox="1"/>
          <p:nvPr/>
        </p:nvSpPr>
        <p:spPr>
          <a:xfrm>
            <a:off x="299720" y="1774190"/>
            <a:ext cx="2621711" cy="46166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关系关联图</a:t>
            </a:r>
            <a:r>
              <a:rPr lang="en-US" altLang="zh-CN" sz="2400" b="1" dirty="0">
                <a:solidFill>
                  <a:schemeClr val="bg1"/>
                </a:solidFill>
                <a:latin typeface="微软雅黑" panose="020B0503020204020204" pitchFamily="34" charset="-122"/>
                <a:ea typeface="微软雅黑" panose="020B0503020204020204" pitchFamily="34" charset="-122"/>
              </a:rPr>
              <a:t>(RCG)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23C720BD-8C64-409E-8584-DF9C412F159E}"/>
              </a:ext>
            </a:extLst>
          </p:cNvPr>
          <p:cNvPicPr>
            <a:picLocks noChangeAspect="1"/>
          </p:cNvPicPr>
          <p:nvPr/>
        </p:nvPicPr>
        <p:blipFill>
          <a:blip r:embed="rId4"/>
          <a:stretch>
            <a:fillRect/>
          </a:stretch>
        </p:blipFill>
        <p:spPr>
          <a:xfrm>
            <a:off x="1064993" y="2503804"/>
            <a:ext cx="3305680" cy="3624581"/>
          </a:xfrm>
          <a:prstGeom prst="rect">
            <a:avLst/>
          </a:prstGeom>
        </p:spPr>
      </p:pic>
      <p:sp>
        <p:nvSpPr>
          <p:cNvPr id="22" name="文本框 21">
            <a:extLst>
              <a:ext uri="{FF2B5EF4-FFF2-40B4-BE49-F238E27FC236}">
                <a16:creationId xmlns:a16="http://schemas.microsoft.com/office/drawing/2014/main" id="{A7599AF3-D1A8-41C7-B461-F8EF787740E9}"/>
              </a:ext>
            </a:extLst>
          </p:cNvPr>
          <p:cNvSpPr txBox="1"/>
          <p:nvPr/>
        </p:nvSpPr>
        <p:spPr>
          <a:xfrm>
            <a:off x="5135947" y="3851329"/>
            <a:ext cx="1396590" cy="584775"/>
          </a:xfrm>
          <a:prstGeom prst="rect">
            <a:avLst/>
          </a:prstGeom>
          <a:noFill/>
        </p:spPr>
        <p:txBody>
          <a:bodyPr wrap="square" rtlCol="0">
            <a:spAutoFit/>
          </a:bodyPr>
          <a:lstStyle/>
          <a:p>
            <a:r>
              <a:rPr lang="en-US" altLang="zh-CN" sz="3200" b="1" dirty="0"/>
              <a:t>(r1,r2) </a:t>
            </a:r>
            <a:endParaRPr lang="zh-CN" altLang="en-US" sz="3200" b="1" dirty="0"/>
          </a:p>
        </p:txBody>
      </p:sp>
      <p:sp>
        <p:nvSpPr>
          <p:cNvPr id="23" name="文本框 22">
            <a:extLst>
              <a:ext uri="{FF2B5EF4-FFF2-40B4-BE49-F238E27FC236}">
                <a16:creationId xmlns:a16="http://schemas.microsoft.com/office/drawing/2014/main" id="{171B03BE-9BB2-40D6-8637-8A02B2F066CC}"/>
              </a:ext>
            </a:extLst>
          </p:cNvPr>
          <p:cNvSpPr txBox="1"/>
          <p:nvPr/>
        </p:nvSpPr>
        <p:spPr>
          <a:xfrm>
            <a:off x="7468741" y="3851329"/>
            <a:ext cx="3186343" cy="584775"/>
          </a:xfrm>
          <a:prstGeom prst="rect">
            <a:avLst/>
          </a:prstGeom>
          <a:noFill/>
        </p:spPr>
        <p:txBody>
          <a:bodyPr wrap="square" rtlCol="0">
            <a:spAutoFit/>
          </a:bodyPr>
          <a:lstStyle/>
          <a:p>
            <a:r>
              <a:rPr lang="en-US" altLang="zh-CN" sz="3200" b="1" dirty="0"/>
              <a:t>(r1, pattern,r2) </a:t>
            </a:r>
            <a:endParaRPr lang="zh-CN" altLang="en-US" sz="3200" b="1" dirty="0"/>
          </a:p>
        </p:txBody>
      </p:sp>
      <p:cxnSp>
        <p:nvCxnSpPr>
          <p:cNvPr id="25" name="直接箭头连接符 24">
            <a:extLst>
              <a:ext uri="{FF2B5EF4-FFF2-40B4-BE49-F238E27FC236}">
                <a16:creationId xmlns:a16="http://schemas.microsoft.com/office/drawing/2014/main" id="{2F9ACE77-A99F-4E50-894B-EC94D5B91147}"/>
              </a:ext>
            </a:extLst>
          </p:cNvPr>
          <p:cNvCxnSpPr>
            <a:cxnSpLocks/>
          </p:cNvCxnSpPr>
          <p:nvPr/>
        </p:nvCxnSpPr>
        <p:spPr>
          <a:xfrm>
            <a:off x="6462794" y="4192291"/>
            <a:ext cx="97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708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60375"/>
          </a:xfrm>
          <a:prstGeom prst="rect">
            <a:avLst/>
          </a:prstGeom>
          <a:noFill/>
        </p:spPr>
        <p:txBody>
          <a:bodyPr wrap="square" rtlCol="0">
            <a:spAutoFit/>
          </a:bodyPr>
          <a:lstStyle/>
          <a:p>
            <a:pPr algn="l">
              <a:buClrTx/>
              <a:buSzTx/>
              <a:buFontTx/>
            </a:pPr>
            <a:r>
              <a:rPr lang="zh-CN" altLang="en-US" sz="200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2921431" y="377573"/>
            <a:ext cx="2340191" cy="46166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关系关联模型</a:t>
            </a:r>
          </a:p>
        </p:txBody>
      </p:sp>
      <p:sp>
        <p:nvSpPr>
          <p:cNvPr id="6" name="文本框 5"/>
          <p:cNvSpPr txBox="1"/>
          <p:nvPr/>
        </p:nvSpPr>
        <p:spPr>
          <a:xfrm>
            <a:off x="5917627" y="374648"/>
            <a:ext cx="2340191" cy="39878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图结构模型</a:t>
            </a:r>
          </a:p>
        </p:txBody>
      </p:sp>
      <p:sp>
        <p:nvSpPr>
          <p:cNvPr id="7" name="文本框 6"/>
          <p:cNvSpPr txBox="1"/>
          <p:nvPr/>
        </p:nvSpPr>
        <p:spPr>
          <a:xfrm>
            <a:off x="8864844" y="374648"/>
            <a:ext cx="2340191" cy="398780"/>
          </a:xfrm>
          <a:prstGeom prst="rect">
            <a:avLst/>
          </a:prstGeom>
          <a:noFill/>
        </p:spPr>
        <p:txBody>
          <a:bodyPr wrap="squar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TACT</a:t>
            </a:r>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a:t>
            </a:r>
          </a:p>
        </p:txBody>
      </p:sp>
      <p:sp>
        <p:nvSpPr>
          <p:cNvPr id="9" name="等腰三角形 8"/>
          <p:cNvSpPr/>
          <p:nvPr/>
        </p:nvSpPr>
        <p:spPr>
          <a:xfrm rot="10800000">
            <a:off x="404409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3" name="矩形 12"/>
          <p:cNvSpPr/>
          <p:nvPr/>
        </p:nvSpPr>
        <p:spPr>
          <a:xfrm>
            <a:off x="0" y="1185545"/>
            <a:ext cx="12192635" cy="5672455"/>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BA2AE73-DCF1-4722-BA93-6DC3B4232F44}"/>
              </a:ext>
            </a:extLst>
          </p:cNvPr>
          <p:cNvSpPr/>
          <p:nvPr/>
        </p:nvSpPr>
        <p:spPr>
          <a:xfrm>
            <a:off x="227965" y="1685290"/>
            <a:ext cx="2980184" cy="709295"/>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E8C11D7-539E-442B-939C-EE3C8A223144}"/>
              </a:ext>
            </a:extLst>
          </p:cNvPr>
          <p:cNvSpPr/>
          <p:nvPr/>
        </p:nvSpPr>
        <p:spPr>
          <a:xfrm>
            <a:off x="299720" y="2393950"/>
            <a:ext cx="11188700" cy="384429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D1F74BD5-B726-4BCE-9458-12DF3BD9BB07}"/>
              </a:ext>
            </a:extLst>
          </p:cNvPr>
          <p:cNvSpPr txBox="1"/>
          <p:nvPr/>
        </p:nvSpPr>
        <p:spPr>
          <a:xfrm>
            <a:off x="299720" y="1774190"/>
            <a:ext cx="3078911" cy="46166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关系关联网络</a:t>
            </a:r>
            <a:r>
              <a:rPr lang="en-US" altLang="zh-CN" sz="2400" b="1" dirty="0">
                <a:solidFill>
                  <a:schemeClr val="bg1"/>
                </a:solidFill>
                <a:latin typeface="微软雅黑" panose="020B0503020204020204" pitchFamily="34" charset="-122"/>
                <a:ea typeface="微软雅黑" panose="020B0503020204020204" pitchFamily="34" charset="-122"/>
              </a:rPr>
              <a:t>(RCN)</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0A1EC44D-7066-45F7-82A5-64C7A4793360}"/>
              </a:ext>
            </a:extLst>
          </p:cNvPr>
          <p:cNvPicPr/>
          <p:nvPr/>
        </p:nvPicPr>
        <p:blipFill>
          <a:blip r:embed="rId4"/>
          <a:stretch>
            <a:fillRect/>
          </a:stretch>
        </p:blipFill>
        <p:spPr>
          <a:xfrm>
            <a:off x="6992559" y="3064724"/>
            <a:ext cx="2809875" cy="866775"/>
          </a:xfrm>
          <a:prstGeom prst="rect">
            <a:avLst/>
          </a:prstGeom>
        </p:spPr>
      </p:pic>
      <p:pic>
        <p:nvPicPr>
          <p:cNvPr id="20" name="图片 19">
            <a:extLst>
              <a:ext uri="{FF2B5EF4-FFF2-40B4-BE49-F238E27FC236}">
                <a16:creationId xmlns:a16="http://schemas.microsoft.com/office/drawing/2014/main" id="{568C1666-B0B8-44D5-902E-5D43BBE8DDE1}"/>
              </a:ext>
            </a:extLst>
          </p:cNvPr>
          <p:cNvPicPr/>
          <p:nvPr/>
        </p:nvPicPr>
        <p:blipFill>
          <a:blip r:embed="rId5"/>
          <a:stretch>
            <a:fillRect/>
          </a:stretch>
        </p:blipFill>
        <p:spPr>
          <a:xfrm>
            <a:off x="6992559" y="4430373"/>
            <a:ext cx="2943225" cy="771525"/>
          </a:xfrm>
          <a:prstGeom prst="rect">
            <a:avLst/>
          </a:prstGeom>
        </p:spPr>
      </p:pic>
      <p:pic>
        <p:nvPicPr>
          <p:cNvPr id="10" name="图片 9">
            <a:extLst>
              <a:ext uri="{FF2B5EF4-FFF2-40B4-BE49-F238E27FC236}">
                <a16:creationId xmlns:a16="http://schemas.microsoft.com/office/drawing/2014/main" id="{42301162-D254-45D8-9DE7-F4922AB3F6B3}"/>
              </a:ext>
            </a:extLst>
          </p:cNvPr>
          <p:cNvPicPr>
            <a:picLocks noChangeAspect="1"/>
          </p:cNvPicPr>
          <p:nvPr/>
        </p:nvPicPr>
        <p:blipFill>
          <a:blip r:embed="rId6"/>
          <a:stretch>
            <a:fillRect/>
          </a:stretch>
        </p:blipFill>
        <p:spPr>
          <a:xfrm>
            <a:off x="803360" y="2894330"/>
            <a:ext cx="5334000" cy="2428875"/>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91EE934-ECF9-4918-8E22-8606747CDD90}"/>
                  </a:ext>
                </a:extLst>
              </p:cNvPr>
              <p:cNvSpPr txBox="1"/>
              <p:nvPr/>
            </p:nvSpPr>
            <p:spPr>
              <a:xfrm>
                <a:off x="5680128" y="3128779"/>
                <a:ext cx="415871" cy="376898"/>
              </a:xfrm>
              <a:prstGeom prst="rect">
                <a:avLst/>
              </a:prstGeom>
              <a:solidFill>
                <a:srgbClr val="F2BAA9"/>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r</m:t>
                          </m:r>
                        </m:e>
                        <m:sub>
                          <m:r>
                            <m:rPr>
                              <m:sty m:val="p"/>
                            </m:rPr>
                            <a:rPr lang="en-US" altLang="zh-CN" i="1">
                              <a:latin typeface="Cambria Math" panose="02040503050406030204" pitchFamily="18" charset="0"/>
                            </a:rPr>
                            <m:t>t</m:t>
                          </m:r>
                        </m:sub>
                        <m:sup>
                          <m:r>
                            <m:rPr>
                              <m:sty m:val="p"/>
                            </m:rPr>
                            <a:rPr lang="en-US" altLang="zh-CN" i="1">
                              <a:latin typeface="Cambria Math" panose="02040503050406030204" pitchFamily="18" charset="0"/>
                            </a:rPr>
                            <m:t>F</m:t>
                          </m:r>
                        </m:sup>
                      </m:sSubSup>
                    </m:oMath>
                  </m:oMathPara>
                </a14:m>
                <a:endParaRPr lang="zh-CN" altLang="en-US" dirty="0"/>
              </a:p>
            </p:txBody>
          </p:sp>
        </mc:Choice>
        <mc:Fallback xmlns="">
          <p:sp>
            <p:nvSpPr>
              <p:cNvPr id="11" name="文本框 10">
                <a:extLst>
                  <a:ext uri="{FF2B5EF4-FFF2-40B4-BE49-F238E27FC236}">
                    <a16:creationId xmlns:a16="http://schemas.microsoft.com/office/drawing/2014/main" id="{F91EE934-ECF9-4918-8E22-8606747CDD90}"/>
                  </a:ext>
                </a:extLst>
              </p:cNvPr>
              <p:cNvSpPr txBox="1">
                <a:spLocks noRot="1" noChangeAspect="1" noMove="1" noResize="1" noEditPoints="1" noAdjustHandles="1" noChangeArrowheads="1" noChangeShapeType="1" noTextEdit="1"/>
              </p:cNvSpPr>
              <p:nvPr/>
            </p:nvSpPr>
            <p:spPr>
              <a:xfrm>
                <a:off x="5680128" y="3128779"/>
                <a:ext cx="415871" cy="376898"/>
              </a:xfrm>
              <a:prstGeom prst="rect">
                <a:avLst/>
              </a:prstGeom>
              <a:blipFill>
                <a:blip r:embed="rId7"/>
                <a:stretch>
                  <a:fillRect b="-16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943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60375"/>
          </a:xfrm>
          <a:prstGeom prst="rect">
            <a:avLst/>
          </a:prstGeom>
          <a:noFill/>
        </p:spPr>
        <p:txBody>
          <a:bodyPr wrap="square" rtlCol="0">
            <a:spAutoFit/>
          </a:bodyPr>
          <a:lstStyle/>
          <a:p>
            <a:pPr algn="l">
              <a:buClrTx/>
              <a:buSzTx/>
              <a:buFontTx/>
            </a:pPr>
            <a:r>
              <a:rPr lang="zh-CN" altLang="en-US" sz="200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3202573" y="373318"/>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关系关联模型</a:t>
            </a:r>
          </a:p>
        </p:txBody>
      </p:sp>
      <p:sp>
        <p:nvSpPr>
          <p:cNvPr id="6" name="文本框 5"/>
          <p:cNvSpPr txBox="1"/>
          <p:nvPr/>
        </p:nvSpPr>
        <p:spPr>
          <a:xfrm>
            <a:off x="5917627" y="374648"/>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图结构模型</a:t>
            </a:r>
          </a:p>
        </p:txBody>
      </p:sp>
      <p:sp>
        <p:nvSpPr>
          <p:cNvPr id="7" name="文本框 6"/>
          <p:cNvSpPr txBox="1"/>
          <p:nvPr/>
        </p:nvSpPr>
        <p:spPr>
          <a:xfrm>
            <a:off x="8864844" y="374648"/>
            <a:ext cx="2340191" cy="398780"/>
          </a:xfrm>
          <a:prstGeom prst="rect">
            <a:avLst/>
          </a:prstGeom>
          <a:noFill/>
        </p:spPr>
        <p:txBody>
          <a:bodyPr wrap="squar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TACT</a:t>
            </a:r>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a:t>
            </a:r>
          </a:p>
        </p:txBody>
      </p:sp>
      <p:sp>
        <p:nvSpPr>
          <p:cNvPr id="9" name="等腰三角形 8"/>
          <p:cNvSpPr/>
          <p:nvPr/>
        </p:nvSpPr>
        <p:spPr>
          <a:xfrm rot="10800000">
            <a:off x="648376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93" name="矩形 92"/>
          <p:cNvSpPr/>
          <p:nvPr/>
        </p:nvSpPr>
        <p:spPr>
          <a:xfrm>
            <a:off x="0" y="1175385"/>
            <a:ext cx="12192000" cy="568325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BC1A8916-F6BF-4D3F-B8F3-F4387E717612}"/>
              </a:ext>
            </a:extLst>
          </p:cNvPr>
          <p:cNvSpPr/>
          <p:nvPr/>
        </p:nvSpPr>
        <p:spPr>
          <a:xfrm>
            <a:off x="610870" y="1594485"/>
            <a:ext cx="1781175" cy="549910"/>
          </a:xfrm>
          <a:prstGeom prst="rect">
            <a:avLst/>
          </a:prstGeom>
          <a:solidFill>
            <a:srgbClr val="0553A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4" name="组合 23">
            <a:extLst>
              <a:ext uri="{FF2B5EF4-FFF2-40B4-BE49-F238E27FC236}">
                <a16:creationId xmlns:a16="http://schemas.microsoft.com/office/drawing/2014/main" id="{04B09821-0EF7-4F26-AC52-C409A26FB27A}"/>
              </a:ext>
            </a:extLst>
          </p:cNvPr>
          <p:cNvGrpSpPr/>
          <p:nvPr/>
        </p:nvGrpSpPr>
        <p:grpSpPr>
          <a:xfrm>
            <a:off x="610870" y="2282190"/>
            <a:ext cx="10593705" cy="866775"/>
            <a:chOff x="962" y="3594"/>
            <a:chExt cx="16683" cy="1365"/>
          </a:xfrm>
        </p:grpSpPr>
        <p:sp>
          <p:nvSpPr>
            <p:cNvPr id="25" name="矩形 24">
              <a:extLst>
                <a:ext uri="{FF2B5EF4-FFF2-40B4-BE49-F238E27FC236}">
                  <a16:creationId xmlns:a16="http://schemas.microsoft.com/office/drawing/2014/main" id="{E7D413E2-B2B0-4F57-B8BC-41E30E3C2047}"/>
                </a:ext>
              </a:extLst>
            </p:cNvPr>
            <p:cNvSpPr/>
            <p:nvPr/>
          </p:nvSpPr>
          <p:spPr>
            <a:xfrm>
              <a:off x="982" y="3594"/>
              <a:ext cx="16663" cy="1365"/>
            </a:xfrm>
            <a:prstGeom prst="rect">
              <a:avLst/>
            </a:prstGeom>
            <a:noFill/>
            <a:ln w="38100" cap="flat" cmpd="sng" algn="ctr">
              <a:solidFill>
                <a:srgbClr val="0553A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文本框 25">
              <a:extLst>
                <a:ext uri="{FF2B5EF4-FFF2-40B4-BE49-F238E27FC236}">
                  <a16:creationId xmlns:a16="http://schemas.microsoft.com/office/drawing/2014/main" id="{3F679219-45B9-4BB3-B6C6-1AE58AE1ABDB}"/>
                </a:ext>
              </a:extLst>
            </p:cNvPr>
            <p:cNvSpPr txBox="1"/>
            <p:nvPr/>
          </p:nvSpPr>
          <p:spPr>
            <a:xfrm>
              <a:off x="962" y="3594"/>
              <a:ext cx="15817" cy="1043"/>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1.</a:t>
              </a:r>
              <a:r>
                <a:rPr kumimoji="0" lang="zh-CN" altLang="en-US"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子图的提取</a:t>
              </a:r>
              <a:endParaRPr kumimoji="0"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7" name="文本框 26">
            <a:extLst>
              <a:ext uri="{FF2B5EF4-FFF2-40B4-BE49-F238E27FC236}">
                <a16:creationId xmlns:a16="http://schemas.microsoft.com/office/drawing/2014/main" id="{488F341B-3841-431C-A670-66CA78D78F2F}"/>
              </a:ext>
            </a:extLst>
          </p:cNvPr>
          <p:cNvSpPr txBox="1"/>
          <p:nvPr/>
        </p:nvSpPr>
        <p:spPr>
          <a:xfrm>
            <a:off x="746277" y="1594483"/>
            <a:ext cx="1645859" cy="461665"/>
          </a:xfrm>
          <a:prstGeom prst="rect">
            <a:avLst/>
          </a:prstGeom>
          <a:noFill/>
        </p:spPr>
        <p:txBody>
          <a:bodyPr wrap="square" rtlCol="0">
            <a:spAutoFit/>
          </a:bodyPr>
          <a:lstStyle/>
          <a:p>
            <a:r>
              <a:rPr lang="zh-CN" altLang="en-US" sz="2400" b="1" dirty="0">
                <a:solidFill>
                  <a:prstClr val="white"/>
                </a:solidFill>
                <a:latin typeface="微软雅黑" panose="020B0503020204020204" pitchFamily="34" charset="-122"/>
                <a:ea typeface="微软雅黑" panose="020B0503020204020204" pitchFamily="34" charset="-122"/>
              </a:rPr>
              <a:t>实现步骤</a:t>
            </a:r>
          </a:p>
        </p:txBody>
      </p:sp>
      <p:grpSp>
        <p:nvGrpSpPr>
          <p:cNvPr id="28" name="组合 27">
            <a:extLst>
              <a:ext uri="{FF2B5EF4-FFF2-40B4-BE49-F238E27FC236}">
                <a16:creationId xmlns:a16="http://schemas.microsoft.com/office/drawing/2014/main" id="{94CA030A-1524-48B5-971A-FC4820CCA659}"/>
              </a:ext>
            </a:extLst>
          </p:cNvPr>
          <p:cNvGrpSpPr/>
          <p:nvPr/>
        </p:nvGrpSpPr>
        <p:grpSpPr>
          <a:xfrm>
            <a:off x="610870" y="3419475"/>
            <a:ext cx="10581005" cy="866775"/>
            <a:chOff x="962" y="5385"/>
            <a:chExt cx="16663" cy="1365"/>
          </a:xfrm>
        </p:grpSpPr>
        <p:sp>
          <p:nvSpPr>
            <p:cNvPr id="29" name="矩形 28">
              <a:extLst>
                <a:ext uri="{FF2B5EF4-FFF2-40B4-BE49-F238E27FC236}">
                  <a16:creationId xmlns:a16="http://schemas.microsoft.com/office/drawing/2014/main" id="{33473DF1-E846-414A-BDD4-1510442BD781}"/>
                </a:ext>
              </a:extLst>
            </p:cNvPr>
            <p:cNvSpPr/>
            <p:nvPr/>
          </p:nvSpPr>
          <p:spPr>
            <a:xfrm>
              <a:off x="962" y="5385"/>
              <a:ext cx="16663" cy="1365"/>
            </a:xfrm>
            <a:prstGeom prst="rect">
              <a:avLst/>
            </a:prstGeom>
            <a:noFill/>
            <a:ln w="38100" cap="flat" cmpd="sng" algn="ctr">
              <a:solidFill>
                <a:srgbClr val="0553A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D211ED66-0CAF-4F50-90A4-8BBF790C9A32}"/>
                </a:ext>
              </a:extLst>
            </p:cNvPr>
            <p:cNvSpPr txBox="1"/>
            <p:nvPr/>
          </p:nvSpPr>
          <p:spPr>
            <a:xfrm>
              <a:off x="1062" y="5498"/>
              <a:ext cx="15817" cy="1043"/>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2.</a:t>
              </a:r>
              <a:r>
                <a:rPr kumimoji="0" lang="zh-CN" altLang="en-US"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子图节点的标记</a:t>
              </a:r>
              <a:r>
                <a:rPr kumimoji="0"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p>
          </p:txBody>
        </p:sp>
      </p:grpSp>
      <p:grpSp>
        <p:nvGrpSpPr>
          <p:cNvPr id="31" name="组合 30">
            <a:extLst>
              <a:ext uri="{FF2B5EF4-FFF2-40B4-BE49-F238E27FC236}">
                <a16:creationId xmlns:a16="http://schemas.microsoft.com/office/drawing/2014/main" id="{FEA624D2-1124-4F11-A646-FC88A7633500}"/>
              </a:ext>
            </a:extLst>
          </p:cNvPr>
          <p:cNvGrpSpPr/>
          <p:nvPr/>
        </p:nvGrpSpPr>
        <p:grpSpPr>
          <a:xfrm>
            <a:off x="574675" y="4552950"/>
            <a:ext cx="10581005" cy="866775"/>
            <a:chOff x="905" y="7170"/>
            <a:chExt cx="16663" cy="1365"/>
          </a:xfrm>
        </p:grpSpPr>
        <p:sp>
          <p:nvSpPr>
            <p:cNvPr id="32" name="矩形 31">
              <a:extLst>
                <a:ext uri="{FF2B5EF4-FFF2-40B4-BE49-F238E27FC236}">
                  <a16:creationId xmlns:a16="http://schemas.microsoft.com/office/drawing/2014/main" id="{5F543AAF-C911-4E62-8875-D6ABC75DA26B}"/>
                </a:ext>
              </a:extLst>
            </p:cNvPr>
            <p:cNvSpPr/>
            <p:nvPr/>
          </p:nvSpPr>
          <p:spPr>
            <a:xfrm>
              <a:off x="905" y="7170"/>
              <a:ext cx="16663" cy="1365"/>
            </a:xfrm>
            <a:prstGeom prst="rect">
              <a:avLst/>
            </a:prstGeom>
            <a:noFill/>
            <a:ln w="38100" cap="flat" cmpd="sng" algn="ctr">
              <a:solidFill>
                <a:srgbClr val="0553A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3" name="文本框 32">
              <a:extLst>
                <a:ext uri="{FF2B5EF4-FFF2-40B4-BE49-F238E27FC236}">
                  <a16:creationId xmlns:a16="http://schemas.microsoft.com/office/drawing/2014/main" id="{588EA300-A0EF-4FA9-9033-D6D367DC5C98}"/>
                </a:ext>
              </a:extLst>
            </p:cNvPr>
            <p:cNvSpPr txBox="1"/>
            <p:nvPr/>
          </p:nvSpPr>
          <p:spPr>
            <a:xfrm>
              <a:off x="982" y="7272"/>
              <a:ext cx="15817" cy="1043"/>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3.</a:t>
              </a:r>
              <a:r>
                <a:rPr kumimoji="0" lang="zh-CN" altLang="en-US"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子图</a:t>
              </a:r>
              <a:r>
                <a:rPr lang="zh-CN" altLang="en-US" sz="2800" kern="0" dirty="0">
                  <a:solidFill>
                    <a:prstClr val="black"/>
                  </a:solidFill>
                  <a:latin typeface="微软雅黑" panose="020B0503020204020204" pitchFamily="34" charset="-122"/>
                  <a:ea typeface="微软雅黑" panose="020B0503020204020204" pitchFamily="34" charset="-122"/>
                  <a:sym typeface="+mn-ea"/>
                </a:rPr>
                <a:t>嵌入</a:t>
              </a:r>
              <a:r>
                <a:rPr kumimoji="0" lang="zh-CN" altLang="en-US"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的生成</a:t>
              </a:r>
              <a:r>
                <a:rPr kumimoji="0"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endParaRPr kumimoji="0"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5720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60375"/>
          </a:xfrm>
          <a:prstGeom prst="rect">
            <a:avLst/>
          </a:prstGeom>
          <a:noFill/>
        </p:spPr>
        <p:txBody>
          <a:bodyPr wrap="square" rtlCol="0">
            <a:spAutoFit/>
          </a:bodyPr>
          <a:lstStyle/>
          <a:p>
            <a:pPr algn="l">
              <a:buClrTx/>
              <a:buSzTx/>
              <a:buFontTx/>
            </a:pPr>
            <a:r>
              <a:rPr lang="zh-CN" altLang="en-US" sz="200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3202573" y="373318"/>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关系关联模型</a:t>
            </a:r>
          </a:p>
        </p:txBody>
      </p:sp>
      <p:sp>
        <p:nvSpPr>
          <p:cNvPr id="6" name="文本框 5"/>
          <p:cNvSpPr txBox="1"/>
          <p:nvPr/>
        </p:nvSpPr>
        <p:spPr>
          <a:xfrm>
            <a:off x="5917627" y="374648"/>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图结构模型</a:t>
            </a:r>
          </a:p>
        </p:txBody>
      </p:sp>
      <p:sp>
        <p:nvSpPr>
          <p:cNvPr id="7" name="文本框 6"/>
          <p:cNvSpPr txBox="1"/>
          <p:nvPr/>
        </p:nvSpPr>
        <p:spPr>
          <a:xfrm>
            <a:off x="8864844" y="374648"/>
            <a:ext cx="2340191" cy="398780"/>
          </a:xfrm>
          <a:prstGeom prst="rect">
            <a:avLst/>
          </a:prstGeom>
          <a:noFill/>
        </p:spPr>
        <p:txBody>
          <a:bodyPr wrap="squar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TACT</a:t>
            </a:r>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a:t>
            </a:r>
          </a:p>
        </p:txBody>
      </p:sp>
      <p:sp>
        <p:nvSpPr>
          <p:cNvPr id="9" name="等腰三角形 8"/>
          <p:cNvSpPr/>
          <p:nvPr/>
        </p:nvSpPr>
        <p:spPr>
          <a:xfrm rot="10800000">
            <a:off x="648376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93" name="矩形 92"/>
          <p:cNvSpPr/>
          <p:nvPr/>
        </p:nvSpPr>
        <p:spPr>
          <a:xfrm>
            <a:off x="0" y="1175385"/>
            <a:ext cx="12192000" cy="568325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638142C-F22C-44C7-8B03-253EEEA6C525}"/>
              </a:ext>
            </a:extLst>
          </p:cNvPr>
          <p:cNvSpPr/>
          <p:nvPr/>
        </p:nvSpPr>
        <p:spPr>
          <a:xfrm>
            <a:off x="227965" y="1685290"/>
            <a:ext cx="1841060" cy="709295"/>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A1D8A51-C327-47DB-854B-6BA9C7C463BD}"/>
              </a:ext>
            </a:extLst>
          </p:cNvPr>
          <p:cNvSpPr/>
          <p:nvPr/>
        </p:nvSpPr>
        <p:spPr>
          <a:xfrm>
            <a:off x="299720" y="2393950"/>
            <a:ext cx="11188700" cy="384429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384B41F-3930-45C7-A59F-4AD7FC342058}"/>
              </a:ext>
            </a:extLst>
          </p:cNvPr>
          <p:cNvSpPr txBox="1"/>
          <p:nvPr/>
        </p:nvSpPr>
        <p:spPr>
          <a:xfrm>
            <a:off x="299721" y="1774190"/>
            <a:ext cx="2125764" cy="46166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子图的提取</a:t>
            </a:r>
          </a:p>
        </p:txBody>
      </p:sp>
      <p:pic>
        <p:nvPicPr>
          <p:cNvPr id="8" name="图片 7">
            <a:extLst>
              <a:ext uri="{FF2B5EF4-FFF2-40B4-BE49-F238E27FC236}">
                <a16:creationId xmlns:a16="http://schemas.microsoft.com/office/drawing/2014/main" id="{2BE85402-6519-42C4-9894-9BC9625C9228}"/>
              </a:ext>
            </a:extLst>
          </p:cNvPr>
          <p:cNvPicPr>
            <a:picLocks noChangeAspect="1"/>
          </p:cNvPicPr>
          <p:nvPr/>
        </p:nvPicPr>
        <p:blipFill>
          <a:blip r:embed="rId4"/>
          <a:stretch>
            <a:fillRect/>
          </a:stretch>
        </p:blipFill>
        <p:spPr>
          <a:xfrm>
            <a:off x="1080556" y="2451151"/>
            <a:ext cx="4244033" cy="3722384"/>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7098FC2-0E4E-4940-9F81-222E6ADBA6C1}"/>
                  </a:ext>
                </a:extLst>
              </p:cNvPr>
              <p:cNvSpPr txBox="1"/>
              <p:nvPr/>
            </p:nvSpPr>
            <p:spPr>
              <a:xfrm>
                <a:off x="6340642" y="3224462"/>
                <a:ext cx="3272590" cy="369332"/>
              </a:xfrm>
              <a:prstGeom prst="rect">
                <a:avLst/>
              </a:prstGeom>
              <a:noFill/>
            </p:spPr>
            <p:txBody>
              <a:bodyPr wrap="square" rtlCol="0">
                <a:spAutoFit/>
              </a:bodyPr>
              <a:lstStyle/>
              <a:p>
                <a:r>
                  <a:rPr lang="en-US" altLang="zh-CN" dirty="0"/>
                  <a:t>1</a:t>
                </a:r>
                <a:r>
                  <a:rPr lang="zh-CN" altLang="en-US" dirty="0"/>
                  <a:t>、求</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k</m:t>
                        </m:r>
                      </m:sub>
                    </m:sSub>
                  </m:oMath>
                </a14:m>
                <a:r>
                  <a:rPr lang="en-US" altLang="zh-CN" dirty="0"/>
                  <a:t>(u)</a:t>
                </a:r>
                <a:r>
                  <a:rPr lang="zh-CN" altLang="en-US" dirty="0"/>
                  <a:t>和</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k</m:t>
                        </m:r>
                      </m:sub>
                    </m:sSub>
                  </m:oMath>
                </a14:m>
                <a:r>
                  <a:rPr lang="en-US" altLang="zh-CN" dirty="0"/>
                  <a:t>(v)</a:t>
                </a:r>
                <a:endParaRPr lang="zh-CN" altLang="en-US" dirty="0"/>
              </a:p>
            </p:txBody>
          </p:sp>
        </mc:Choice>
        <mc:Fallback xmlns="">
          <p:sp>
            <p:nvSpPr>
              <p:cNvPr id="3" name="文本框 2">
                <a:extLst>
                  <a:ext uri="{FF2B5EF4-FFF2-40B4-BE49-F238E27FC236}">
                    <a16:creationId xmlns:a16="http://schemas.microsoft.com/office/drawing/2014/main" id="{B7098FC2-0E4E-4940-9F81-222E6ADBA6C1}"/>
                  </a:ext>
                </a:extLst>
              </p:cNvPr>
              <p:cNvSpPr txBox="1">
                <a:spLocks noRot="1" noChangeAspect="1" noMove="1" noResize="1" noEditPoints="1" noAdjustHandles="1" noChangeArrowheads="1" noChangeShapeType="1" noTextEdit="1"/>
              </p:cNvSpPr>
              <p:nvPr/>
            </p:nvSpPr>
            <p:spPr>
              <a:xfrm>
                <a:off x="6340642" y="3224462"/>
                <a:ext cx="3272590" cy="369332"/>
              </a:xfrm>
              <a:prstGeom prst="rect">
                <a:avLst/>
              </a:prstGeom>
              <a:blipFill>
                <a:blip r:embed="rId5"/>
                <a:stretch>
                  <a:fillRect l="-1490"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588D3A7-FF93-4F4C-BCB6-195886FE24D5}"/>
                  </a:ext>
                </a:extLst>
              </p:cNvPr>
              <p:cNvSpPr txBox="1"/>
              <p:nvPr/>
            </p:nvSpPr>
            <p:spPr>
              <a:xfrm>
                <a:off x="6340642" y="3714064"/>
                <a:ext cx="3272590" cy="369332"/>
              </a:xfrm>
              <a:prstGeom prst="rect">
                <a:avLst/>
              </a:prstGeom>
              <a:noFill/>
            </p:spPr>
            <p:txBody>
              <a:bodyPr wrap="square" rtlCol="0">
                <a:spAutoFit/>
              </a:bodyPr>
              <a:lstStyle/>
              <a:p>
                <a:r>
                  <a:rPr lang="en-US" altLang="zh-CN" dirty="0"/>
                  <a:t>2</a:t>
                </a:r>
                <a:r>
                  <a:rPr lang="zh-CN" altLang="en-US" dirty="0"/>
                  <a:t>、求</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k</m:t>
                        </m:r>
                      </m:sub>
                    </m:sSub>
                  </m:oMath>
                </a14:m>
                <a:r>
                  <a:rPr lang="en-US" altLang="zh-CN" dirty="0"/>
                  <a:t>(u)</a:t>
                </a:r>
                <a:r>
                  <a:rPr lang="zh-CN" altLang="en-US" dirty="0"/>
                  <a:t>∩</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k</m:t>
                        </m:r>
                      </m:sub>
                    </m:sSub>
                  </m:oMath>
                </a14:m>
                <a:r>
                  <a:rPr lang="en-US" altLang="zh-CN" dirty="0"/>
                  <a:t>(v)</a:t>
                </a:r>
                <a:endParaRPr lang="zh-CN" altLang="en-US" dirty="0"/>
              </a:p>
            </p:txBody>
          </p:sp>
        </mc:Choice>
        <mc:Fallback xmlns="">
          <p:sp>
            <p:nvSpPr>
              <p:cNvPr id="16" name="文本框 15">
                <a:extLst>
                  <a:ext uri="{FF2B5EF4-FFF2-40B4-BE49-F238E27FC236}">
                    <a16:creationId xmlns:a16="http://schemas.microsoft.com/office/drawing/2014/main" id="{3588D3A7-FF93-4F4C-BCB6-195886FE24D5}"/>
                  </a:ext>
                </a:extLst>
              </p:cNvPr>
              <p:cNvSpPr txBox="1">
                <a:spLocks noRot="1" noChangeAspect="1" noMove="1" noResize="1" noEditPoints="1" noAdjustHandles="1" noChangeArrowheads="1" noChangeShapeType="1" noTextEdit="1"/>
              </p:cNvSpPr>
              <p:nvPr/>
            </p:nvSpPr>
            <p:spPr>
              <a:xfrm>
                <a:off x="6340642" y="3714064"/>
                <a:ext cx="3272590" cy="369332"/>
              </a:xfrm>
              <a:prstGeom prst="rect">
                <a:avLst/>
              </a:prstGeom>
              <a:blipFill>
                <a:blip r:embed="rId6"/>
                <a:stretch>
                  <a:fillRect l="-1490"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F08498C-9D9E-459A-83DF-61DF63E3BB59}"/>
                  </a:ext>
                </a:extLst>
              </p:cNvPr>
              <p:cNvSpPr txBox="1"/>
              <p:nvPr/>
            </p:nvSpPr>
            <p:spPr>
              <a:xfrm>
                <a:off x="6340642" y="4203666"/>
                <a:ext cx="4770802" cy="369332"/>
              </a:xfrm>
              <a:prstGeom prst="rect">
                <a:avLst/>
              </a:prstGeom>
              <a:noFill/>
            </p:spPr>
            <p:txBody>
              <a:bodyPr wrap="square" rtlCol="0">
                <a:spAutoFit/>
              </a:bodyPr>
              <a:lstStyle/>
              <a:p>
                <a:r>
                  <a:rPr lang="en-US" altLang="zh-CN" dirty="0"/>
                  <a:t>3</a:t>
                </a:r>
                <a:r>
                  <a:rPr lang="zh-CN" altLang="en-US" dirty="0"/>
                  <a:t>、去除</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k</m:t>
                        </m:r>
                      </m:sub>
                    </m:sSub>
                  </m:oMath>
                </a14:m>
                <a:r>
                  <a:rPr lang="en-US" altLang="zh-CN" dirty="0"/>
                  <a:t>(u)</a:t>
                </a:r>
                <a:r>
                  <a:rPr lang="zh-CN" altLang="en-US" dirty="0"/>
                  <a:t>∩</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k</m:t>
                        </m:r>
                      </m:sub>
                    </m:sSub>
                  </m:oMath>
                </a14:m>
                <a:r>
                  <a:rPr lang="en-US" altLang="zh-CN" dirty="0"/>
                  <a:t>(v)</a:t>
                </a:r>
                <a:r>
                  <a:rPr lang="zh-CN" altLang="en-US" dirty="0"/>
                  <a:t>距离</a:t>
                </a:r>
                <a:r>
                  <a:rPr lang="en-US" altLang="zh-CN" dirty="0"/>
                  <a:t>u</a:t>
                </a:r>
                <a:r>
                  <a:rPr lang="zh-CN" altLang="en-US" dirty="0"/>
                  <a:t>或者</a:t>
                </a:r>
                <a:r>
                  <a:rPr lang="en-US" altLang="zh-CN" dirty="0"/>
                  <a:t>v</a:t>
                </a:r>
                <a:r>
                  <a:rPr lang="zh-CN" altLang="en-US" dirty="0"/>
                  <a:t>大于</a:t>
                </a:r>
                <a:r>
                  <a:rPr lang="en-US" altLang="zh-CN" dirty="0"/>
                  <a:t>k</a:t>
                </a:r>
                <a:r>
                  <a:rPr lang="zh-CN" altLang="en-US" dirty="0"/>
                  <a:t>的节点</a:t>
                </a:r>
              </a:p>
            </p:txBody>
          </p:sp>
        </mc:Choice>
        <mc:Fallback xmlns="">
          <p:sp>
            <p:nvSpPr>
              <p:cNvPr id="17" name="文本框 16">
                <a:extLst>
                  <a:ext uri="{FF2B5EF4-FFF2-40B4-BE49-F238E27FC236}">
                    <a16:creationId xmlns:a16="http://schemas.microsoft.com/office/drawing/2014/main" id="{3F08498C-9D9E-459A-83DF-61DF63E3BB59}"/>
                  </a:ext>
                </a:extLst>
              </p:cNvPr>
              <p:cNvSpPr txBox="1">
                <a:spLocks noRot="1" noChangeAspect="1" noMove="1" noResize="1" noEditPoints="1" noAdjustHandles="1" noChangeArrowheads="1" noChangeShapeType="1" noTextEdit="1"/>
              </p:cNvSpPr>
              <p:nvPr/>
            </p:nvSpPr>
            <p:spPr>
              <a:xfrm>
                <a:off x="6340642" y="4203666"/>
                <a:ext cx="4770802" cy="369332"/>
              </a:xfrm>
              <a:prstGeom prst="rect">
                <a:avLst/>
              </a:prstGeom>
              <a:blipFill>
                <a:blip r:embed="rId7"/>
                <a:stretch>
                  <a:fillRect l="-1022"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345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60375"/>
          </a:xfrm>
          <a:prstGeom prst="rect">
            <a:avLst/>
          </a:prstGeom>
          <a:noFill/>
        </p:spPr>
        <p:txBody>
          <a:bodyPr wrap="square" rtlCol="0">
            <a:spAutoFit/>
          </a:bodyPr>
          <a:lstStyle/>
          <a:p>
            <a:pPr algn="l">
              <a:buClrTx/>
              <a:buSzTx/>
              <a:buFontTx/>
            </a:pPr>
            <a:r>
              <a:rPr lang="zh-CN" altLang="en-US" sz="200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3202573" y="373318"/>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关系关联模型</a:t>
            </a:r>
          </a:p>
        </p:txBody>
      </p:sp>
      <p:sp>
        <p:nvSpPr>
          <p:cNvPr id="6" name="文本框 5"/>
          <p:cNvSpPr txBox="1"/>
          <p:nvPr/>
        </p:nvSpPr>
        <p:spPr>
          <a:xfrm>
            <a:off x="5917627" y="374648"/>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图结构模型</a:t>
            </a:r>
          </a:p>
        </p:txBody>
      </p:sp>
      <p:sp>
        <p:nvSpPr>
          <p:cNvPr id="7" name="文本框 6"/>
          <p:cNvSpPr txBox="1"/>
          <p:nvPr/>
        </p:nvSpPr>
        <p:spPr>
          <a:xfrm>
            <a:off x="8864844" y="374648"/>
            <a:ext cx="2340191" cy="398780"/>
          </a:xfrm>
          <a:prstGeom prst="rect">
            <a:avLst/>
          </a:prstGeom>
          <a:noFill/>
        </p:spPr>
        <p:txBody>
          <a:bodyPr wrap="squar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TACT</a:t>
            </a:r>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a:t>
            </a:r>
          </a:p>
        </p:txBody>
      </p:sp>
      <p:sp>
        <p:nvSpPr>
          <p:cNvPr id="9" name="等腰三角形 8"/>
          <p:cNvSpPr/>
          <p:nvPr/>
        </p:nvSpPr>
        <p:spPr>
          <a:xfrm rot="10800000">
            <a:off x="648376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93" name="矩形 92"/>
          <p:cNvSpPr/>
          <p:nvPr/>
        </p:nvSpPr>
        <p:spPr>
          <a:xfrm>
            <a:off x="0" y="1175385"/>
            <a:ext cx="12192000" cy="568325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638142C-F22C-44C7-8B03-253EEEA6C525}"/>
              </a:ext>
            </a:extLst>
          </p:cNvPr>
          <p:cNvSpPr/>
          <p:nvPr/>
        </p:nvSpPr>
        <p:spPr>
          <a:xfrm>
            <a:off x="227965" y="1685290"/>
            <a:ext cx="2422245" cy="709295"/>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A1D8A51-C327-47DB-854B-6BA9C7C463BD}"/>
              </a:ext>
            </a:extLst>
          </p:cNvPr>
          <p:cNvSpPr/>
          <p:nvPr/>
        </p:nvSpPr>
        <p:spPr>
          <a:xfrm>
            <a:off x="299720" y="2393950"/>
            <a:ext cx="11188700" cy="384429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384B41F-3930-45C7-A59F-4AD7FC342058}"/>
              </a:ext>
            </a:extLst>
          </p:cNvPr>
          <p:cNvSpPr txBox="1"/>
          <p:nvPr/>
        </p:nvSpPr>
        <p:spPr>
          <a:xfrm>
            <a:off x="299721" y="1774190"/>
            <a:ext cx="2499870" cy="46166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子图节点的标记</a:t>
            </a:r>
          </a:p>
        </p:txBody>
      </p:sp>
      <p:pic>
        <p:nvPicPr>
          <p:cNvPr id="8" name="图片 7">
            <a:extLst>
              <a:ext uri="{FF2B5EF4-FFF2-40B4-BE49-F238E27FC236}">
                <a16:creationId xmlns:a16="http://schemas.microsoft.com/office/drawing/2014/main" id="{F5F14212-74C6-41F3-87E2-17C0D448A5BC}"/>
              </a:ext>
            </a:extLst>
          </p:cNvPr>
          <p:cNvPicPr>
            <a:picLocks noChangeAspect="1"/>
          </p:cNvPicPr>
          <p:nvPr/>
        </p:nvPicPr>
        <p:blipFill>
          <a:blip r:embed="rId4"/>
          <a:stretch>
            <a:fillRect/>
          </a:stretch>
        </p:blipFill>
        <p:spPr>
          <a:xfrm>
            <a:off x="1030286" y="2524632"/>
            <a:ext cx="3618612" cy="3492295"/>
          </a:xfrm>
          <a:prstGeom prst="rect">
            <a:avLst/>
          </a:prstGeom>
        </p:spPr>
      </p:pic>
      <p:sp>
        <p:nvSpPr>
          <p:cNvPr id="16" name="文本框 15">
            <a:extLst>
              <a:ext uri="{FF2B5EF4-FFF2-40B4-BE49-F238E27FC236}">
                <a16:creationId xmlns:a16="http://schemas.microsoft.com/office/drawing/2014/main" id="{229393FB-2930-47E5-BAAF-D35866E24516}"/>
              </a:ext>
            </a:extLst>
          </p:cNvPr>
          <p:cNvSpPr txBox="1"/>
          <p:nvPr/>
        </p:nvSpPr>
        <p:spPr>
          <a:xfrm>
            <a:off x="5917627" y="3229966"/>
            <a:ext cx="4151712" cy="369332"/>
          </a:xfrm>
          <a:prstGeom prst="rect">
            <a:avLst/>
          </a:prstGeom>
          <a:noFill/>
        </p:spPr>
        <p:txBody>
          <a:bodyPr wrap="square" rtlCol="0">
            <a:spAutoFit/>
          </a:bodyPr>
          <a:lstStyle/>
          <a:p>
            <a:r>
              <a:rPr lang="en-US" altLang="zh-CN" dirty="0"/>
              <a:t>1</a:t>
            </a:r>
            <a:r>
              <a:rPr lang="zh-CN" altLang="en-US" dirty="0"/>
              <a:t>、用</a:t>
            </a:r>
            <a:r>
              <a:rPr lang="en-US" altLang="zh-CN" dirty="0"/>
              <a:t>(d(</a:t>
            </a:r>
            <a:r>
              <a:rPr lang="en-US" altLang="zh-CN" dirty="0" err="1"/>
              <a:t>i,u</a:t>
            </a:r>
            <a:r>
              <a:rPr lang="en-US" altLang="zh-CN" dirty="0"/>
              <a:t>)</a:t>
            </a:r>
            <a:r>
              <a:rPr lang="zh-CN" altLang="en-US" dirty="0"/>
              <a:t> </a:t>
            </a:r>
            <a:r>
              <a:rPr lang="en-US" altLang="zh-CN" dirty="0"/>
              <a:t>,d(</a:t>
            </a:r>
            <a:r>
              <a:rPr lang="en-US" altLang="zh-CN" dirty="0" err="1"/>
              <a:t>i,v</a:t>
            </a:r>
            <a:r>
              <a:rPr lang="en-US" altLang="zh-CN" dirty="0"/>
              <a:t>))</a:t>
            </a:r>
            <a:r>
              <a:rPr lang="zh-CN" altLang="en-US" dirty="0"/>
              <a:t>对子图节点进行标记</a:t>
            </a:r>
          </a:p>
        </p:txBody>
      </p:sp>
      <p:sp>
        <p:nvSpPr>
          <p:cNvPr id="17" name="文本框 16">
            <a:extLst>
              <a:ext uri="{FF2B5EF4-FFF2-40B4-BE49-F238E27FC236}">
                <a16:creationId xmlns:a16="http://schemas.microsoft.com/office/drawing/2014/main" id="{B63C8013-E974-48CD-BE87-83D1931B0F4D}"/>
              </a:ext>
            </a:extLst>
          </p:cNvPr>
          <p:cNvSpPr txBox="1"/>
          <p:nvPr/>
        </p:nvSpPr>
        <p:spPr>
          <a:xfrm>
            <a:off x="5917626" y="3653182"/>
            <a:ext cx="4058723" cy="369332"/>
          </a:xfrm>
          <a:prstGeom prst="rect">
            <a:avLst/>
          </a:prstGeom>
          <a:noFill/>
        </p:spPr>
        <p:txBody>
          <a:bodyPr wrap="square" rtlCol="0">
            <a:spAutoFit/>
          </a:bodyPr>
          <a:lstStyle/>
          <a:p>
            <a:r>
              <a:rPr lang="en-US" altLang="zh-CN" dirty="0"/>
              <a:t>2</a:t>
            </a:r>
            <a:r>
              <a:rPr lang="zh-CN" altLang="en-US" dirty="0"/>
              <a:t>、将目标节点</a:t>
            </a:r>
            <a:r>
              <a:rPr lang="en-US" altLang="zh-CN" dirty="0"/>
              <a:t>u</a:t>
            </a:r>
            <a:r>
              <a:rPr lang="zh-CN" altLang="en-US" dirty="0"/>
              <a:t>和</a:t>
            </a:r>
            <a:r>
              <a:rPr lang="en-US" altLang="zh-CN" dirty="0"/>
              <a:t>v</a:t>
            </a:r>
            <a:r>
              <a:rPr lang="zh-CN" altLang="en-US" dirty="0"/>
              <a:t>用</a:t>
            </a:r>
            <a:r>
              <a:rPr lang="en-US" altLang="zh-CN" dirty="0"/>
              <a:t>(0,1)</a:t>
            </a:r>
            <a:r>
              <a:rPr lang="zh-CN" altLang="en-US" dirty="0"/>
              <a:t>和</a:t>
            </a:r>
            <a:r>
              <a:rPr lang="en-US" altLang="zh-CN" dirty="0"/>
              <a:t>(1,0)</a:t>
            </a:r>
            <a:r>
              <a:rPr lang="zh-CN" altLang="en-US" dirty="0"/>
              <a:t>标记</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FA56C1B-89E3-4ED3-83F1-29EFD1014B82}"/>
                  </a:ext>
                </a:extLst>
              </p:cNvPr>
              <p:cNvSpPr txBox="1"/>
              <p:nvPr/>
            </p:nvSpPr>
            <p:spPr>
              <a:xfrm>
                <a:off x="5917625" y="4055139"/>
                <a:ext cx="5205839" cy="369332"/>
              </a:xfrm>
              <a:prstGeom prst="rect">
                <a:avLst/>
              </a:prstGeom>
              <a:noFill/>
            </p:spPr>
            <p:txBody>
              <a:bodyPr wrap="square" rtlCol="0">
                <a:spAutoFit/>
              </a:bodyPr>
              <a:lstStyle/>
              <a:p>
                <a:r>
                  <a:rPr lang="en-US" altLang="zh-CN" dirty="0"/>
                  <a:t>3</a:t>
                </a:r>
                <a:r>
                  <a:rPr lang="zh-CN" altLang="en-US" dirty="0"/>
                  <a:t>、节点嵌入为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e</m:t>
                        </m:r>
                      </m:e>
                      <m:sub>
                        <m:r>
                          <m:rPr>
                            <m:sty m:val="p"/>
                          </m:rPr>
                          <a:rPr lang="en-US" altLang="zh-CN" i="1">
                            <a:latin typeface="Cambria Math" panose="02040503050406030204" pitchFamily="18" charset="0"/>
                          </a:rPr>
                          <m:t>i</m:t>
                        </m:r>
                      </m:sub>
                    </m:sSub>
                  </m:oMath>
                </a14:m>
                <a:r>
                  <a:rPr lang="en-US" altLang="zh-CN" dirty="0"/>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one-hot(d(</a:t>
                </a:r>
                <a:r>
                  <a:rPr lang="en-US" altLang="zh-CN" sz="1800" b="0" kern="100" dirty="0" err="1">
                    <a:effectLst/>
                    <a:latin typeface="等线" panose="02010600030101010101" pitchFamily="2" charset="-122"/>
                    <a:ea typeface="等线" panose="02010600030101010101" pitchFamily="2" charset="-122"/>
                    <a:cs typeface="Times New Roman" panose="02020603050405020304" pitchFamily="18" charset="0"/>
                  </a:rPr>
                  <a:t>i,u</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one-hot(d(</a:t>
                </a:r>
                <a:r>
                  <a:rPr lang="en-US" altLang="zh-CN" sz="1800" b="0" kern="100" dirty="0" err="1">
                    <a:effectLst/>
                    <a:latin typeface="等线" panose="02010600030101010101" pitchFamily="2" charset="-122"/>
                    <a:ea typeface="等线" panose="02010600030101010101" pitchFamily="2" charset="-122"/>
                    <a:cs typeface="Times New Roman" panose="02020603050405020304" pitchFamily="18" charset="0"/>
                  </a:rPr>
                  <a:t>I,v</a:t>
                </a:r>
                <a:r>
                  <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dirty="0"/>
                  <a:t>]</a:t>
                </a:r>
                <a:endParaRPr lang="zh-CN" altLang="en-US" dirty="0"/>
              </a:p>
            </p:txBody>
          </p:sp>
        </mc:Choice>
        <mc:Fallback xmlns="">
          <p:sp>
            <p:nvSpPr>
              <p:cNvPr id="18" name="文本框 17">
                <a:extLst>
                  <a:ext uri="{FF2B5EF4-FFF2-40B4-BE49-F238E27FC236}">
                    <a16:creationId xmlns:a16="http://schemas.microsoft.com/office/drawing/2014/main" id="{CFA56C1B-89E3-4ED3-83F1-29EFD1014B82}"/>
                  </a:ext>
                </a:extLst>
              </p:cNvPr>
              <p:cNvSpPr txBox="1">
                <a:spLocks noRot="1" noChangeAspect="1" noMove="1" noResize="1" noEditPoints="1" noAdjustHandles="1" noChangeArrowheads="1" noChangeShapeType="1" noTextEdit="1"/>
              </p:cNvSpPr>
              <p:nvPr/>
            </p:nvSpPr>
            <p:spPr>
              <a:xfrm>
                <a:off x="5917625" y="4055139"/>
                <a:ext cx="5205839" cy="369332"/>
              </a:xfrm>
              <a:prstGeom prst="rect">
                <a:avLst/>
              </a:prstGeom>
              <a:blipFill>
                <a:blip r:embed="rId5"/>
                <a:stretch>
                  <a:fillRect l="-1054" t="-8197" r="-2108"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2109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60375"/>
          </a:xfrm>
          <a:prstGeom prst="rect">
            <a:avLst/>
          </a:prstGeom>
          <a:noFill/>
        </p:spPr>
        <p:txBody>
          <a:bodyPr wrap="square" rtlCol="0">
            <a:spAutoFit/>
          </a:bodyPr>
          <a:lstStyle/>
          <a:p>
            <a:pPr algn="l">
              <a:buClrTx/>
              <a:buSzTx/>
              <a:buFontTx/>
            </a:pPr>
            <a:r>
              <a:rPr lang="zh-CN" altLang="en-US" sz="200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3202573" y="373318"/>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关系关联模型</a:t>
            </a:r>
          </a:p>
        </p:txBody>
      </p:sp>
      <p:sp>
        <p:nvSpPr>
          <p:cNvPr id="6" name="文本框 5"/>
          <p:cNvSpPr txBox="1"/>
          <p:nvPr/>
        </p:nvSpPr>
        <p:spPr>
          <a:xfrm>
            <a:off x="5917627" y="374648"/>
            <a:ext cx="234019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图结构模型</a:t>
            </a:r>
          </a:p>
        </p:txBody>
      </p:sp>
      <p:sp>
        <p:nvSpPr>
          <p:cNvPr id="7" name="文本框 6"/>
          <p:cNvSpPr txBox="1"/>
          <p:nvPr/>
        </p:nvSpPr>
        <p:spPr>
          <a:xfrm>
            <a:off x="8864844" y="374648"/>
            <a:ext cx="2340191" cy="398780"/>
          </a:xfrm>
          <a:prstGeom prst="rect">
            <a:avLst/>
          </a:prstGeom>
          <a:noFill/>
        </p:spPr>
        <p:txBody>
          <a:bodyPr wrap="squar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TACT</a:t>
            </a:r>
            <a:r>
              <a:rPr lang="zh-CN" altLang="en-US" sz="2000" dirty="0">
                <a:solidFill>
                  <a:schemeClr val="bg1">
                    <a:lumMod val="75000"/>
                  </a:schemeClr>
                </a:solidFill>
                <a:latin typeface="微软雅黑" panose="020B0503020204020204" pitchFamily="34" charset="-122"/>
                <a:ea typeface="微软雅黑" panose="020B0503020204020204" pitchFamily="34" charset="-122"/>
              </a:rPr>
              <a:t>框架</a:t>
            </a:r>
          </a:p>
        </p:txBody>
      </p:sp>
      <p:sp>
        <p:nvSpPr>
          <p:cNvPr id="9" name="等腰三角形 8"/>
          <p:cNvSpPr/>
          <p:nvPr/>
        </p:nvSpPr>
        <p:spPr>
          <a:xfrm rot="10800000">
            <a:off x="6483764" y="1118820"/>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93" name="矩形 92"/>
          <p:cNvSpPr/>
          <p:nvPr/>
        </p:nvSpPr>
        <p:spPr>
          <a:xfrm>
            <a:off x="0" y="1175385"/>
            <a:ext cx="12192000" cy="568325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638142C-F22C-44C7-8B03-253EEEA6C525}"/>
              </a:ext>
            </a:extLst>
          </p:cNvPr>
          <p:cNvSpPr/>
          <p:nvPr/>
        </p:nvSpPr>
        <p:spPr>
          <a:xfrm>
            <a:off x="227964" y="1685290"/>
            <a:ext cx="2460991" cy="709295"/>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A1D8A51-C327-47DB-854B-6BA9C7C463BD}"/>
              </a:ext>
            </a:extLst>
          </p:cNvPr>
          <p:cNvSpPr/>
          <p:nvPr/>
        </p:nvSpPr>
        <p:spPr>
          <a:xfrm>
            <a:off x="299720" y="2393950"/>
            <a:ext cx="11188700" cy="384429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384B41F-3930-45C7-A59F-4AD7FC342058}"/>
              </a:ext>
            </a:extLst>
          </p:cNvPr>
          <p:cNvSpPr txBox="1"/>
          <p:nvPr/>
        </p:nvSpPr>
        <p:spPr>
          <a:xfrm>
            <a:off x="299720" y="1774190"/>
            <a:ext cx="2520971" cy="46166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子图嵌入的生成</a:t>
            </a:r>
          </a:p>
        </p:txBody>
      </p:sp>
      <p:pic>
        <p:nvPicPr>
          <p:cNvPr id="8" name="图片 7">
            <a:extLst>
              <a:ext uri="{FF2B5EF4-FFF2-40B4-BE49-F238E27FC236}">
                <a16:creationId xmlns:a16="http://schemas.microsoft.com/office/drawing/2014/main" id="{D0B46158-920B-4FA7-B2BD-8627EC57E295}"/>
              </a:ext>
            </a:extLst>
          </p:cNvPr>
          <p:cNvPicPr>
            <a:picLocks noChangeAspect="1"/>
          </p:cNvPicPr>
          <p:nvPr/>
        </p:nvPicPr>
        <p:blipFill>
          <a:blip r:embed="rId4"/>
          <a:stretch>
            <a:fillRect/>
          </a:stretch>
        </p:blipFill>
        <p:spPr>
          <a:xfrm>
            <a:off x="646266" y="2552680"/>
            <a:ext cx="5271361" cy="3509891"/>
          </a:xfrm>
          <a:prstGeom prst="rect">
            <a:avLst/>
          </a:prstGeom>
        </p:spPr>
      </p:pic>
      <p:pic>
        <p:nvPicPr>
          <p:cNvPr id="16" name="图片 15">
            <a:extLst>
              <a:ext uri="{FF2B5EF4-FFF2-40B4-BE49-F238E27FC236}">
                <a16:creationId xmlns:a16="http://schemas.microsoft.com/office/drawing/2014/main" id="{97F05F9C-D587-4F0E-B751-494A50D62B92}"/>
              </a:ext>
            </a:extLst>
          </p:cNvPr>
          <p:cNvPicPr/>
          <p:nvPr/>
        </p:nvPicPr>
        <p:blipFill>
          <a:blip r:embed="rId5"/>
          <a:stretch>
            <a:fillRect/>
          </a:stretch>
        </p:blipFill>
        <p:spPr>
          <a:xfrm>
            <a:off x="6346556" y="2631992"/>
            <a:ext cx="4083804" cy="797008"/>
          </a:xfrm>
          <a:prstGeom prst="rect">
            <a:avLst/>
          </a:prstGeom>
        </p:spPr>
      </p:pic>
      <p:pic>
        <p:nvPicPr>
          <p:cNvPr id="17" name="图片 16">
            <a:extLst>
              <a:ext uri="{FF2B5EF4-FFF2-40B4-BE49-F238E27FC236}">
                <a16:creationId xmlns:a16="http://schemas.microsoft.com/office/drawing/2014/main" id="{38B5D1BB-C785-46A3-84E9-6725F080A248}"/>
              </a:ext>
            </a:extLst>
          </p:cNvPr>
          <p:cNvPicPr/>
          <p:nvPr/>
        </p:nvPicPr>
        <p:blipFill>
          <a:blip r:embed="rId6"/>
          <a:stretch>
            <a:fillRect/>
          </a:stretch>
        </p:blipFill>
        <p:spPr>
          <a:xfrm>
            <a:off x="6346555" y="3699212"/>
            <a:ext cx="4083804" cy="797008"/>
          </a:xfrm>
          <a:prstGeom prst="rect">
            <a:avLst/>
          </a:prstGeom>
        </p:spPr>
      </p:pic>
      <p:pic>
        <p:nvPicPr>
          <p:cNvPr id="18" name="图片 17">
            <a:extLst>
              <a:ext uri="{FF2B5EF4-FFF2-40B4-BE49-F238E27FC236}">
                <a16:creationId xmlns:a16="http://schemas.microsoft.com/office/drawing/2014/main" id="{18B2AE97-4CFE-4259-AC3D-D7BD589D3E1F}"/>
              </a:ext>
            </a:extLst>
          </p:cNvPr>
          <p:cNvPicPr/>
          <p:nvPr/>
        </p:nvPicPr>
        <p:blipFill>
          <a:blip r:embed="rId7"/>
          <a:stretch>
            <a:fillRect/>
          </a:stretch>
        </p:blipFill>
        <p:spPr>
          <a:xfrm>
            <a:off x="6346555" y="4766433"/>
            <a:ext cx="4083804" cy="626978"/>
          </a:xfrm>
          <a:prstGeom prst="rect">
            <a:avLst/>
          </a:prstGeom>
        </p:spPr>
      </p:pic>
    </p:spTree>
    <p:extLst>
      <p:ext uri="{BB962C8B-B14F-4D97-AF65-F5344CB8AC3E}">
        <p14:creationId xmlns:p14="http://schemas.microsoft.com/office/powerpoint/2010/main" val="2614958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 y="-234"/>
            <a:ext cx="12274379" cy="6848346"/>
          </a:xfrm>
          <a:prstGeom prst="rect">
            <a:avLst/>
          </a:prstGeom>
          <a:solidFill>
            <a:schemeClr val="bg1"/>
          </a:solidFill>
        </p:spPr>
      </p:pic>
      <p:sp>
        <p:nvSpPr>
          <p:cNvPr id="2" name="矩形 1"/>
          <p:cNvSpPr/>
          <p:nvPr/>
        </p:nvSpPr>
        <p:spPr>
          <a:xfrm>
            <a:off x="-58058" y="1"/>
            <a:ext cx="12308115" cy="11756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p:cNvSpPr txBox="1"/>
          <p:nvPr/>
        </p:nvSpPr>
        <p:spPr>
          <a:xfrm>
            <a:off x="574827" y="374648"/>
            <a:ext cx="1645859" cy="460375"/>
          </a:xfrm>
          <a:prstGeom prst="rect">
            <a:avLst/>
          </a:prstGeom>
          <a:noFill/>
        </p:spPr>
        <p:txBody>
          <a:bodyPr wrap="square" rtlCol="0">
            <a:spAutoFit/>
          </a:bodyPr>
          <a:lstStyle/>
          <a:p>
            <a:pPr algn="l">
              <a:buClrTx/>
              <a:buSzTx/>
              <a:buFontTx/>
            </a:pPr>
            <a:r>
              <a:rPr lang="zh-CN" altLang="en-US" sz="2000">
                <a:solidFill>
                  <a:schemeClr val="bg1">
                    <a:lumMod val="75000"/>
                  </a:schemeClr>
                </a:solidFill>
                <a:latin typeface="微软雅黑" panose="020B0503020204020204" pitchFamily="34" charset="-122"/>
                <a:ea typeface="微软雅黑" panose="020B0503020204020204" pitchFamily="34" charset="-122"/>
              </a:rPr>
              <a:t>框架概述</a:t>
            </a:r>
          </a:p>
        </p:txBody>
      </p:sp>
      <p:sp>
        <p:nvSpPr>
          <p:cNvPr id="5" name="文本框 4"/>
          <p:cNvSpPr txBox="1"/>
          <p:nvPr/>
        </p:nvSpPr>
        <p:spPr>
          <a:xfrm>
            <a:off x="3024708" y="387638"/>
            <a:ext cx="2340191" cy="400110"/>
          </a:xfrm>
          <a:prstGeom prst="rect">
            <a:avLst/>
          </a:prstGeom>
          <a:noFill/>
        </p:spPr>
        <p:txBody>
          <a:bodyPr wrap="square" rtlCol="0">
            <a:spAutoFit/>
          </a:bodyPr>
          <a:lstStyle/>
          <a:p>
            <a:pPr algn="l">
              <a:buClrTx/>
              <a:buSzTx/>
              <a:buFontTx/>
            </a:pPr>
            <a:r>
              <a:rPr lang="zh-CN" altLang="en-US" sz="2000" dirty="0">
                <a:solidFill>
                  <a:schemeClr val="bg1">
                    <a:lumMod val="75000"/>
                  </a:schemeClr>
                </a:solidFill>
                <a:latin typeface="微软雅黑" panose="020B0503020204020204" pitchFamily="34" charset="-122"/>
                <a:ea typeface="微软雅黑" panose="020B0503020204020204" pitchFamily="34" charset="-122"/>
              </a:rPr>
              <a:t>关系关联模型</a:t>
            </a:r>
          </a:p>
        </p:txBody>
      </p:sp>
      <p:sp>
        <p:nvSpPr>
          <p:cNvPr id="6" name="文本框 5"/>
          <p:cNvSpPr txBox="1"/>
          <p:nvPr/>
        </p:nvSpPr>
        <p:spPr>
          <a:xfrm>
            <a:off x="5917627" y="374648"/>
            <a:ext cx="2340191" cy="400110"/>
          </a:xfrm>
          <a:prstGeom prst="rect">
            <a:avLst/>
          </a:prstGeom>
          <a:noFill/>
        </p:spPr>
        <p:txBody>
          <a:bodyPr wrap="square" rtlCol="0">
            <a:spAutoFit/>
          </a:bodyPr>
          <a:lstStyle/>
          <a:p>
            <a:r>
              <a:rPr lang="zh-CN" altLang="en-US" sz="2000" dirty="0">
                <a:solidFill>
                  <a:schemeClr val="bg1">
                    <a:lumMod val="75000"/>
                  </a:schemeClr>
                </a:solidFill>
                <a:latin typeface="微软雅黑" panose="020B0503020204020204" pitchFamily="34" charset="-122"/>
                <a:ea typeface="微软雅黑" panose="020B0503020204020204" pitchFamily="34" charset="-122"/>
              </a:rPr>
              <a:t>图结构模型</a:t>
            </a:r>
          </a:p>
        </p:txBody>
      </p:sp>
      <p:sp>
        <p:nvSpPr>
          <p:cNvPr id="7" name="文本框 6"/>
          <p:cNvSpPr txBox="1"/>
          <p:nvPr/>
        </p:nvSpPr>
        <p:spPr>
          <a:xfrm>
            <a:off x="8864844" y="374648"/>
            <a:ext cx="2340191" cy="461665"/>
          </a:xfrm>
          <a:prstGeom prst="rect">
            <a:avLst/>
          </a:prstGeom>
          <a:noFill/>
        </p:spPr>
        <p:txBody>
          <a:bodyPr wrap="square" rtlCol="0">
            <a:spAutoFit/>
          </a:bodyPr>
          <a:lstStyle/>
          <a:p>
            <a:pPr algn="l">
              <a:buClrTx/>
              <a:buSzTx/>
              <a:buFontTx/>
            </a:pPr>
            <a:r>
              <a:rPr lang="en-US" altLang="zh-CN" sz="2400" b="1" dirty="0">
                <a:solidFill>
                  <a:schemeClr val="bg1"/>
                </a:solidFill>
                <a:latin typeface="微软雅黑" panose="020B0503020204020204" pitchFamily="34" charset="-122"/>
                <a:ea typeface="微软雅黑" panose="020B0503020204020204" pitchFamily="34" charset="-122"/>
              </a:rPr>
              <a:t>TACT</a:t>
            </a:r>
            <a:r>
              <a:rPr lang="zh-CN" altLang="en-US" sz="2400" b="1" dirty="0">
                <a:solidFill>
                  <a:schemeClr val="bg1"/>
                </a:solidFill>
                <a:latin typeface="微软雅黑" panose="020B0503020204020204" pitchFamily="34" charset="-122"/>
                <a:ea typeface="微软雅黑" panose="020B0503020204020204" pitchFamily="34" charset="-122"/>
              </a:rPr>
              <a:t>框架</a:t>
            </a:r>
          </a:p>
        </p:txBody>
      </p:sp>
      <p:sp>
        <p:nvSpPr>
          <p:cNvPr id="93" name="矩形 92"/>
          <p:cNvSpPr/>
          <p:nvPr/>
        </p:nvSpPr>
        <p:spPr>
          <a:xfrm>
            <a:off x="0" y="1175385"/>
            <a:ext cx="12192000" cy="5683250"/>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E619A7AB-5B63-48CC-B0C6-1C3EA2929052}"/>
              </a:ext>
            </a:extLst>
          </p:cNvPr>
          <p:cNvSpPr/>
          <p:nvPr/>
        </p:nvSpPr>
        <p:spPr>
          <a:xfrm rot="10800000">
            <a:off x="9567927" y="1175385"/>
            <a:ext cx="290416" cy="178103"/>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24" name="矩形 23">
            <a:extLst>
              <a:ext uri="{FF2B5EF4-FFF2-40B4-BE49-F238E27FC236}">
                <a16:creationId xmlns:a16="http://schemas.microsoft.com/office/drawing/2014/main" id="{29E3851C-6F88-4960-A9C8-A9B0E43F9A4A}"/>
              </a:ext>
            </a:extLst>
          </p:cNvPr>
          <p:cNvSpPr/>
          <p:nvPr/>
        </p:nvSpPr>
        <p:spPr>
          <a:xfrm>
            <a:off x="227965" y="1685290"/>
            <a:ext cx="1841060" cy="709295"/>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4DFD8246-1E63-4196-919F-867CBBA447E9}"/>
              </a:ext>
            </a:extLst>
          </p:cNvPr>
          <p:cNvSpPr/>
          <p:nvPr/>
        </p:nvSpPr>
        <p:spPr>
          <a:xfrm>
            <a:off x="227965" y="2393950"/>
            <a:ext cx="11260455" cy="1175656"/>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3F1E9C68-3F74-4A8B-AFD1-9D0A3F518BEC}"/>
              </a:ext>
            </a:extLst>
          </p:cNvPr>
          <p:cNvSpPr txBox="1"/>
          <p:nvPr/>
        </p:nvSpPr>
        <p:spPr>
          <a:xfrm>
            <a:off x="299721" y="1774190"/>
            <a:ext cx="2125764" cy="46166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评分函数</a:t>
            </a:r>
          </a:p>
        </p:txBody>
      </p:sp>
      <p:sp>
        <p:nvSpPr>
          <p:cNvPr id="27" name="矩形 26">
            <a:extLst>
              <a:ext uri="{FF2B5EF4-FFF2-40B4-BE49-F238E27FC236}">
                <a16:creationId xmlns:a16="http://schemas.microsoft.com/office/drawing/2014/main" id="{9BCF473E-86A1-438D-94E9-CC6EBA8B7669}"/>
              </a:ext>
            </a:extLst>
          </p:cNvPr>
          <p:cNvSpPr/>
          <p:nvPr/>
        </p:nvSpPr>
        <p:spPr>
          <a:xfrm>
            <a:off x="227965" y="4014051"/>
            <a:ext cx="1841060" cy="709295"/>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293E0C9-798F-45EA-8CD1-7F1C3B50F756}"/>
              </a:ext>
            </a:extLst>
          </p:cNvPr>
          <p:cNvSpPr/>
          <p:nvPr/>
        </p:nvSpPr>
        <p:spPr>
          <a:xfrm>
            <a:off x="227965" y="4722711"/>
            <a:ext cx="11260455" cy="1175656"/>
          </a:xfrm>
          <a:prstGeom prst="rect">
            <a:avLst/>
          </a:prstGeom>
          <a:noFill/>
          <a:ln w="38100">
            <a:solidFill>
              <a:srgbClr val="0553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B351687A-A908-4466-96D0-8213E19BEE1A}"/>
              </a:ext>
            </a:extLst>
          </p:cNvPr>
          <p:cNvSpPr txBox="1"/>
          <p:nvPr/>
        </p:nvSpPr>
        <p:spPr>
          <a:xfrm>
            <a:off x="299721" y="4102951"/>
            <a:ext cx="2125764" cy="461665"/>
          </a:xfrm>
          <a:prstGeom prst="rect">
            <a:avLst/>
          </a:prstGeom>
          <a:noFill/>
        </p:spPr>
        <p:txBody>
          <a:bodyPr wrap="square" rtlCol="0">
            <a:spAutoFit/>
          </a:bodyPr>
          <a:lstStyle/>
          <a:p>
            <a:pPr algn="l">
              <a:buClrTx/>
              <a:buSzTx/>
              <a:buFontTx/>
            </a:pPr>
            <a:r>
              <a:rPr lang="zh-CN" altLang="en-US" sz="2400" b="1" dirty="0">
                <a:solidFill>
                  <a:schemeClr val="bg1"/>
                </a:solidFill>
                <a:latin typeface="微软雅黑" panose="020B0503020204020204" pitchFamily="34" charset="-122"/>
                <a:ea typeface="微软雅黑" panose="020B0503020204020204" pitchFamily="34" charset="-122"/>
              </a:rPr>
              <a:t>损失函数</a:t>
            </a:r>
          </a:p>
        </p:txBody>
      </p:sp>
      <p:pic>
        <p:nvPicPr>
          <p:cNvPr id="21" name="图片 20">
            <a:extLst>
              <a:ext uri="{FF2B5EF4-FFF2-40B4-BE49-F238E27FC236}">
                <a16:creationId xmlns:a16="http://schemas.microsoft.com/office/drawing/2014/main" id="{87981A42-8989-4912-AC90-808554560594}"/>
              </a:ext>
            </a:extLst>
          </p:cNvPr>
          <p:cNvPicPr>
            <a:picLocks noChangeAspect="1"/>
          </p:cNvPicPr>
          <p:nvPr/>
        </p:nvPicPr>
        <p:blipFill>
          <a:blip r:embed="rId4"/>
          <a:stretch>
            <a:fillRect/>
          </a:stretch>
        </p:blipFill>
        <p:spPr>
          <a:xfrm>
            <a:off x="3364666" y="2609922"/>
            <a:ext cx="4486275" cy="752475"/>
          </a:xfrm>
          <a:prstGeom prst="rect">
            <a:avLst/>
          </a:prstGeom>
        </p:spPr>
      </p:pic>
      <p:pic>
        <p:nvPicPr>
          <p:cNvPr id="31" name="图片 30">
            <a:extLst>
              <a:ext uri="{FF2B5EF4-FFF2-40B4-BE49-F238E27FC236}">
                <a16:creationId xmlns:a16="http://schemas.microsoft.com/office/drawing/2014/main" id="{6AEEE926-01E4-4933-9B8B-C3EEA3B0E6CD}"/>
              </a:ext>
            </a:extLst>
          </p:cNvPr>
          <p:cNvPicPr>
            <a:picLocks noChangeAspect="1"/>
          </p:cNvPicPr>
          <p:nvPr/>
        </p:nvPicPr>
        <p:blipFill>
          <a:blip r:embed="rId5"/>
          <a:stretch>
            <a:fillRect/>
          </a:stretch>
        </p:blipFill>
        <p:spPr>
          <a:xfrm>
            <a:off x="1610226" y="4744990"/>
            <a:ext cx="8614801" cy="1094462"/>
          </a:xfrm>
          <a:prstGeom prst="rect">
            <a:avLst/>
          </a:prstGeom>
        </p:spPr>
      </p:pic>
    </p:spTree>
    <p:extLst>
      <p:ext uri="{BB962C8B-B14F-4D97-AF65-F5344CB8AC3E}">
        <p14:creationId xmlns:p14="http://schemas.microsoft.com/office/powerpoint/2010/main" val="1924925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44265" y="1993265"/>
            <a:ext cx="6046470" cy="2870835"/>
            <a:chOff x="3646028" y="1988840"/>
            <a:chExt cx="4646295" cy="2824268"/>
          </a:xfrm>
        </p:grpSpPr>
        <p:sp>
          <p:nvSpPr>
            <p:cNvPr id="3" name="文本框 2"/>
            <p:cNvSpPr txBox="1"/>
            <p:nvPr/>
          </p:nvSpPr>
          <p:spPr>
            <a:xfrm>
              <a:off x="3646028" y="3238520"/>
              <a:ext cx="4646295" cy="755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 conclusion</a:t>
              </a:r>
              <a:endParaRPr kumimoji="0" lang="zh-CN" altLang="en-US" sz="4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04" y="-234"/>
            <a:ext cx="12274379" cy="6848346"/>
          </a:xfrm>
          <a:prstGeom prst="rect">
            <a:avLst/>
          </a:prstGeom>
          <a:solidFill>
            <a:schemeClr val="bg1"/>
          </a:solidFill>
        </p:spPr>
      </p:pic>
      <p:sp>
        <p:nvSpPr>
          <p:cNvPr id="3" name="矩形 2"/>
          <p:cNvSpPr/>
          <p:nvPr/>
        </p:nvSpPr>
        <p:spPr>
          <a:xfrm>
            <a:off x="-219216" y="-71754"/>
            <a:ext cx="12733161" cy="1511300"/>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319906" y="299608"/>
            <a:ext cx="3983355" cy="768350"/>
          </a:xfrm>
          <a:prstGeom prst="rect">
            <a:avLst/>
          </a:prstGeom>
          <a:noFill/>
        </p:spPr>
        <p:txBody>
          <a:bodyPr wrap="none" rtlCol="0">
            <a:spAutoFit/>
          </a:bodyPr>
          <a:lstStyle/>
          <a:p>
            <a:pPr algn="l"/>
            <a:r>
              <a:rPr lang="zh-CN" altLang="en-US" sz="4400">
                <a:solidFill>
                  <a:schemeClr val="bg1">
                    <a:lumMod val="95000"/>
                  </a:schemeClr>
                </a:solidFill>
                <a:latin typeface="微软雅黑" panose="020B0503020204020204" pitchFamily="34" charset="-122"/>
                <a:ea typeface="微软雅黑" panose="020B0503020204020204" pitchFamily="34" charset="-122"/>
              </a:rPr>
              <a:t>main contents</a:t>
            </a:r>
          </a:p>
        </p:txBody>
      </p:sp>
      <p:grpSp>
        <p:nvGrpSpPr>
          <p:cNvPr id="10" name="组合 9"/>
          <p:cNvGrpSpPr/>
          <p:nvPr/>
        </p:nvGrpSpPr>
        <p:grpSpPr>
          <a:xfrm>
            <a:off x="4380477" y="2728649"/>
            <a:ext cx="3651250" cy="639983"/>
            <a:chOff x="1343472" y="2420888"/>
            <a:chExt cx="3651064" cy="639812"/>
          </a:xfrm>
        </p:grpSpPr>
        <p:sp>
          <p:nvSpPr>
            <p:cNvPr id="5" name="矩形 4"/>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p:cNvSpPr txBox="1"/>
            <p:nvPr/>
          </p:nvSpPr>
          <p:spPr>
            <a:xfrm>
              <a:off x="1346259" y="2463800"/>
              <a:ext cx="632955" cy="521831"/>
            </a:xfrm>
            <a:prstGeom prst="rect">
              <a:avLst/>
            </a:prstGeom>
            <a:solidFill>
              <a:srgbClr val="0553A7"/>
            </a:solid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1991139" y="2439933"/>
              <a:ext cx="3003397" cy="521831"/>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INTRODUCTION</a:t>
              </a:r>
            </a:p>
          </p:txBody>
        </p:sp>
      </p:grpSp>
      <p:grpSp>
        <p:nvGrpSpPr>
          <p:cNvPr id="11" name="组合 10"/>
          <p:cNvGrpSpPr/>
          <p:nvPr/>
        </p:nvGrpSpPr>
        <p:grpSpPr>
          <a:xfrm>
            <a:off x="4380564" y="3617921"/>
            <a:ext cx="3240361" cy="639813"/>
            <a:chOff x="1343472" y="2420888"/>
            <a:chExt cx="3240360" cy="639812"/>
          </a:xfrm>
        </p:grpSpPr>
        <p:sp>
          <p:nvSpPr>
            <p:cNvPr id="12" name="矩形 11"/>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文本框 14"/>
            <p:cNvSpPr txBox="1"/>
            <p:nvPr/>
          </p:nvSpPr>
          <p:spPr>
            <a:xfrm>
              <a:off x="2387412" y="2476768"/>
              <a:ext cx="1842134" cy="521969"/>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METHOD</a:t>
              </a:r>
            </a:p>
          </p:txBody>
        </p:sp>
      </p:grpSp>
      <p:grpSp>
        <p:nvGrpSpPr>
          <p:cNvPr id="16" name="组合 15"/>
          <p:cNvGrpSpPr/>
          <p:nvPr/>
        </p:nvGrpSpPr>
        <p:grpSpPr>
          <a:xfrm>
            <a:off x="4380564" y="4519622"/>
            <a:ext cx="3435898" cy="997288"/>
            <a:chOff x="1343472" y="2420888"/>
            <a:chExt cx="3240360" cy="997286"/>
          </a:xfrm>
        </p:grpSpPr>
        <p:sp>
          <p:nvSpPr>
            <p:cNvPr id="17" name="矩形 16"/>
            <p:cNvSpPr/>
            <p:nvPr/>
          </p:nvSpPr>
          <p:spPr>
            <a:xfrm>
              <a:off x="1343472" y="2420888"/>
              <a:ext cx="612328" cy="612328"/>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文本框 17"/>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文本框 19"/>
            <p:cNvSpPr txBox="1"/>
            <p:nvPr/>
          </p:nvSpPr>
          <p:spPr>
            <a:xfrm>
              <a:off x="2076262" y="2464068"/>
              <a:ext cx="2464434" cy="954106"/>
            </a:xfrm>
            <a:prstGeom prst="rect">
              <a:avLst/>
            </a:prstGeom>
            <a:noFill/>
          </p:spPr>
          <p:txBody>
            <a:bodyPr wrap="square" rtlCol="0">
              <a:spAutoFit/>
            </a:bodyPr>
            <a:lstStyle/>
            <a:p>
              <a:r>
                <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rPr>
                <a:t>CONCLUSION</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8" name="五角星 7"/>
          <p:cNvSpPr/>
          <p:nvPr/>
        </p:nvSpPr>
        <p:spPr>
          <a:xfrm>
            <a:off x="7816462" y="3679879"/>
            <a:ext cx="648335" cy="5759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82980" y="1136650"/>
            <a:ext cx="1485900" cy="521970"/>
          </a:xfrm>
          <a:prstGeom prst="rect">
            <a:avLst/>
          </a:prstGeom>
          <a:noFill/>
        </p:spPr>
        <p:txBody>
          <a:bodyPr wrap="square" rtlCol="0">
            <a:spAutoFit/>
          </a:bodyPr>
          <a:lstStyle/>
          <a:p>
            <a:r>
              <a:rPr lang="zh-CN" altLang="en-US" sz="2800" b="1">
                <a:solidFill>
                  <a:schemeClr val="bg1"/>
                </a:solidFill>
                <a:latin typeface="微软雅黑" panose="020B0503020204020204" pitchFamily="34" charset="-122"/>
                <a:ea typeface="微软雅黑" panose="020B0503020204020204" pitchFamily="34" charset="-122"/>
              </a:rPr>
              <a:t>总结</a:t>
            </a: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743325" y="621665"/>
            <a:ext cx="7395210" cy="4524315"/>
          </a:xfrm>
          <a:prstGeom prst="rect">
            <a:avLst/>
          </a:prstGeom>
          <a:noFill/>
        </p:spPr>
        <p:txBody>
          <a:bodyPr wrap="square" rtlCol="0">
            <a:spAutoFit/>
          </a:bodyPr>
          <a:lstStyle/>
          <a:p>
            <a:pPr>
              <a:lnSpc>
                <a:spcPct val="140000"/>
              </a:lnSpc>
            </a:pPr>
            <a:r>
              <a:rPr lang="zh-CN" altLang="en-US" sz="2400" dirty="0">
                <a:latin typeface="微软雅黑" panose="020B0503020204020204" pitchFamily="34" charset="-122"/>
                <a:ea typeface="微软雅黑" panose="020B0503020204020204" pitchFamily="34" charset="-122"/>
                <a:sym typeface="+mn-ea"/>
              </a:rPr>
              <a:t>本文提出了一种新的归纳推理方法，称为</a:t>
            </a:r>
            <a:r>
              <a:rPr lang="en-US" altLang="zh-CN" sz="2400" dirty="0">
                <a:latin typeface="微软雅黑" panose="020B0503020204020204" pitchFamily="34" charset="-122"/>
                <a:ea typeface="微软雅黑" panose="020B0503020204020204" pitchFamily="34" charset="-122"/>
                <a:sym typeface="+mn-ea"/>
              </a:rPr>
              <a:t>TACT</a:t>
            </a:r>
            <a:r>
              <a:rPr lang="zh-CN" altLang="en-US" sz="2400" dirty="0">
                <a:latin typeface="微软雅黑" panose="020B0503020204020204" pitchFamily="34" charset="-122"/>
                <a:ea typeface="微软雅黑" panose="020B0503020204020204" pitchFamily="34" charset="-122"/>
                <a:sym typeface="+mn-ea"/>
              </a:rPr>
              <a:t>，它可以有效地利用知识图中关系之间的拓扑感知关联来进行归纳链接预测。</a:t>
            </a:r>
            <a:r>
              <a:rPr lang="en-US" altLang="zh-CN" sz="2400" dirty="0">
                <a:latin typeface="微软雅黑" panose="020B0503020204020204" pitchFamily="34" charset="-122"/>
                <a:ea typeface="微软雅黑" panose="020B0503020204020204" pitchFamily="34" charset="-122"/>
                <a:sym typeface="+mn-ea"/>
              </a:rPr>
              <a:t>TACT</a:t>
            </a:r>
            <a:r>
              <a:rPr lang="zh-CN" altLang="en-US" sz="2400" dirty="0">
                <a:latin typeface="微软雅黑" panose="020B0503020204020204" pitchFamily="34" charset="-122"/>
                <a:ea typeface="微软雅黑" panose="020B0503020204020204" pitchFamily="34" charset="-122"/>
                <a:sym typeface="+mn-ea"/>
              </a:rPr>
              <a:t>将所有关系对分类为几种拓扑模式，然后利用所提出的</a:t>
            </a:r>
            <a:r>
              <a:rPr lang="en-US" altLang="zh-CN" sz="2400" dirty="0">
                <a:latin typeface="微软雅黑" panose="020B0503020204020204" pitchFamily="34" charset="-122"/>
                <a:ea typeface="微软雅黑" panose="020B0503020204020204" pitchFamily="34" charset="-122"/>
                <a:sym typeface="+mn-ea"/>
              </a:rPr>
              <a:t>RCN</a:t>
            </a:r>
            <a:r>
              <a:rPr lang="zh-CN" altLang="en-US" sz="2400" dirty="0">
                <a:latin typeface="微软雅黑" panose="020B0503020204020204" pitchFamily="34" charset="-122"/>
                <a:ea typeface="微软雅黑" panose="020B0503020204020204" pitchFamily="34" charset="-122"/>
                <a:sym typeface="+mn-ea"/>
              </a:rPr>
              <a:t>学习不同模式对归纳链路预测的重要性。实验表明，本文提出的</a:t>
            </a:r>
            <a:r>
              <a:rPr lang="en-US" altLang="zh-CN" sz="2400" dirty="0">
                <a:latin typeface="微软雅黑" panose="020B0503020204020204" pitchFamily="34" charset="-122"/>
                <a:ea typeface="微软雅黑" panose="020B0503020204020204" pitchFamily="34" charset="-122"/>
                <a:sym typeface="+mn-ea"/>
              </a:rPr>
              <a:t>TACT</a:t>
            </a:r>
            <a:r>
              <a:rPr lang="zh-CN" altLang="en-US" sz="2400" dirty="0">
                <a:latin typeface="微软雅黑" panose="020B0503020204020204" pitchFamily="34" charset="-122"/>
                <a:ea typeface="微软雅黑" panose="020B0503020204020204" pitchFamily="34" charset="-122"/>
                <a:sym typeface="+mn-ea"/>
              </a:rPr>
              <a:t>方法在基准数据集上的归纳链路预测任务显著优于现有的几种先进方法。</a:t>
            </a:r>
            <a:r>
              <a:rPr sz="2400" dirty="0">
                <a:latin typeface="微软雅黑" panose="020B0503020204020204" pitchFamily="34" charset="-122"/>
                <a:ea typeface="微软雅黑" panose="020B0503020204020204" pitchFamily="34" charset="-122"/>
                <a:sym typeface="+mn-ea"/>
              </a:rPr>
              <a:t> </a:t>
            </a:r>
            <a:endParaRPr sz="2400" dirty="0">
              <a:latin typeface="微软雅黑" panose="020B0503020204020204" pitchFamily="34" charset="-122"/>
              <a:ea typeface="微软雅黑" panose="020B0503020204020204" pitchFamily="34" charset="-122"/>
            </a:endParaRPr>
          </a:p>
          <a:p>
            <a:pPr>
              <a:lnSpc>
                <a:spcPct val="120000"/>
              </a:lnSpc>
            </a:pPr>
            <a:r>
              <a:rPr sz="2400" dirty="0">
                <a:solidFill>
                  <a:schemeClr val="tx1"/>
                </a:solidFill>
                <a:latin typeface="微软雅黑" panose="020B0503020204020204" pitchFamily="34" charset="-122"/>
                <a:ea typeface="微软雅黑" panose="020B0503020204020204" pitchFamily="34" charset="-122"/>
              </a:rPr>
              <a:t>  </a:t>
            </a:r>
          </a:p>
          <a:p>
            <a:r>
              <a:rPr sz="2400" dirty="0">
                <a:solidFill>
                  <a:schemeClr val="tx1"/>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p:spPr>
      </p:pic>
      <p:sp>
        <p:nvSpPr>
          <p:cNvPr id="2" name="矩形 1"/>
          <p:cNvSpPr/>
          <p:nvPr/>
        </p:nvSpPr>
        <p:spPr>
          <a:xfrm>
            <a:off x="-57150" y="1826823"/>
            <a:ext cx="12306300" cy="3204356"/>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75382" y="3298077"/>
            <a:ext cx="7040880" cy="1014730"/>
          </a:xfrm>
          <a:prstGeom prst="rect">
            <a:avLst/>
          </a:prstGeom>
          <a:noFill/>
        </p:spPr>
        <p:txBody>
          <a:bodyPr wrap="none" rtlCol="0">
            <a:spAutoFit/>
          </a:bodyPr>
          <a:lstStyle/>
          <a:p>
            <a:r>
              <a:rPr lang="zh-CN" altLang="en-US" sz="6000">
                <a:solidFill>
                  <a:schemeClr val="bg1">
                    <a:lumMod val="95000"/>
                  </a:schemeClr>
                </a:solidFill>
                <a:latin typeface="微软雅黑" panose="020B0503020204020204" pitchFamily="34" charset="-122"/>
                <a:ea typeface="微软雅黑" panose="020B0503020204020204" pitchFamily="34" charset="-122"/>
              </a:rPr>
              <a:t>敬请老师批评指正！</a:t>
            </a:r>
          </a:p>
        </p:txBody>
      </p:sp>
      <p:sp>
        <p:nvSpPr>
          <p:cNvPr id="31" name="AutoShape 3"/>
          <p:cNvSpPr>
            <a:spLocks noChangeAspect="1" noChangeArrowheads="1" noTextEdit="1"/>
          </p:cNvSpPr>
          <p:nvPr/>
        </p:nvSpPr>
        <p:spPr bwMode="auto">
          <a:xfrm>
            <a:off x="2855640" y="7317432"/>
            <a:ext cx="35687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5"/>
          <p:cNvSpPr>
            <a:spLocks noEditPoints="1"/>
          </p:cNvSpPr>
          <p:nvPr/>
        </p:nvSpPr>
        <p:spPr bwMode="auto">
          <a:xfrm>
            <a:off x="9501825" y="5210629"/>
            <a:ext cx="2400321" cy="1884136"/>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pic>
        <p:nvPicPr>
          <p:cNvPr id="6" name="图片 5" descr="大连海事大学"/>
          <p:cNvPicPr>
            <a:picLocks noChangeAspect="1"/>
          </p:cNvPicPr>
          <p:nvPr/>
        </p:nvPicPr>
        <p:blipFill>
          <a:blip r:embed="rId4"/>
          <a:stretch>
            <a:fillRect/>
          </a:stretch>
        </p:blipFill>
        <p:spPr>
          <a:xfrm>
            <a:off x="140335" y="0"/>
            <a:ext cx="1313180" cy="1315720"/>
          </a:xfrm>
          <a:prstGeom prst="rect">
            <a:avLst/>
          </a:prstGeom>
        </p:spPr>
      </p:pic>
      <p:sp>
        <p:nvSpPr>
          <p:cNvPr id="8" name="文本框 7"/>
          <p:cNvSpPr txBox="1"/>
          <p:nvPr/>
        </p:nvSpPr>
        <p:spPr>
          <a:xfrm>
            <a:off x="4857572" y="1906792"/>
            <a:ext cx="2468880" cy="1014730"/>
          </a:xfrm>
          <a:prstGeom prst="rect">
            <a:avLst/>
          </a:prstGeom>
          <a:noFill/>
        </p:spPr>
        <p:txBody>
          <a:bodyPr wrap="none" rtlCol="0">
            <a:spAutoFit/>
          </a:bodyPr>
          <a:lstStyle/>
          <a:p>
            <a:r>
              <a:rPr lang="zh-CN" altLang="en-US" sz="6000">
                <a:solidFill>
                  <a:schemeClr val="bg1">
                    <a:lumMod val="95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3608705" y="1993265"/>
            <a:ext cx="4975225" cy="2870835"/>
            <a:chOff x="3646028" y="1988840"/>
            <a:chExt cx="3823117" cy="2824268"/>
          </a:xfrm>
        </p:grpSpPr>
        <p:sp>
          <p:nvSpPr>
            <p:cNvPr id="3" name="文本框 2"/>
            <p:cNvSpPr txBox="1"/>
            <p:nvPr/>
          </p:nvSpPr>
          <p:spPr>
            <a:xfrm>
              <a:off x="3646028" y="3238240"/>
              <a:ext cx="3823117" cy="755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01. introduction</a:t>
              </a:r>
              <a:endParaRPr kumimoji="0" lang="zh-CN" altLang="en-US" sz="4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56411" y="1064961"/>
            <a:ext cx="2416490"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research background</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743325" y="1052195"/>
            <a:ext cx="7395210" cy="1348061"/>
          </a:xfrm>
          <a:prstGeom prst="rect">
            <a:avLst/>
          </a:prstGeom>
          <a:noFill/>
        </p:spPr>
        <p:txBody>
          <a:bodyPr wrap="square" rtlCol="0">
            <a:spAutoFit/>
          </a:bodyPr>
          <a:lstStyle/>
          <a:p>
            <a:pPr>
              <a:lnSpc>
                <a:spcPct val="120000"/>
              </a:lnSpc>
            </a:pPr>
            <a:r>
              <a:rPr lang="zh-CN" altLang="en-US" sz="2400" b="1" dirty="0">
                <a:solidFill>
                  <a:schemeClr val="tx1"/>
                </a:solidFill>
                <a:latin typeface="微软雅黑" panose="020B0503020204020204" pitchFamily="34" charset="-122"/>
                <a:ea typeface="微软雅黑" panose="020B0503020204020204" pitchFamily="34" charset="-122"/>
              </a:rPr>
              <a:t>现实问题</a:t>
            </a:r>
            <a:r>
              <a:rPr lang="zh-CN" sz="2400" b="1" dirty="0">
                <a:solidFill>
                  <a:schemeClr val="tx1"/>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在现实世界的知识图谱中，新的实体不断产生，由此产生了不完全性问题</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链接的缺失</a:t>
            </a:r>
          </a:p>
          <a:p>
            <a:r>
              <a:rPr lang="zh-CN" altLang="en-US" sz="2400" dirty="0">
                <a:solidFill>
                  <a:schemeClr val="tx1"/>
                </a:solidFill>
                <a:latin typeface="微软雅黑" panose="020B0503020204020204" pitchFamily="34" charset="-122"/>
                <a:ea typeface="微软雅黑" panose="020B0503020204020204" pitchFamily="34" charset="-122"/>
              </a:rPr>
              <a:t> </a:t>
            </a:r>
          </a:p>
        </p:txBody>
      </p:sp>
      <p:sp>
        <p:nvSpPr>
          <p:cNvPr id="8" name="椭圆 7">
            <a:extLst>
              <a:ext uri="{FF2B5EF4-FFF2-40B4-BE49-F238E27FC236}">
                <a16:creationId xmlns:a16="http://schemas.microsoft.com/office/drawing/2014/main" id="{D1EEFAC1-2EA2-417C-88AC-3D46935FB202}"/>
              </a:ext>
            </a:extLst>
          </p:cNvPr>
          <p:cNvSpPr/>
          <p:nvPr/>
        </p:nvSpPr>
        <p:spPr>
          <a:xfrm>
            <a:off x="4435803" y="2569650"/>
            <a:ext cx="1082842" cy="113096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New entity</a:t>
            </a:r>
            <a:endParaRPr lang="zh-CN" altLang="en-US" dirty="0"/>
          </a:p>
        </p:txBody>
      </p:sp>
      <p:sp>
        <p:nvSpPr>
          <p:cNvPr id="21" name="矩形 20">
            <a:extLst>
              <a:ext uri="{FF2B5EF4-FFF2-40B4-BE49-F238E27FC236}">
                <a16:creationId xmlns:a16="http://schemas.microsoft.com/office/drawing/2014/main" id="{48C4877E-132D-44D2-9E12-9511125794F9}"/>
              </a:ext>
            </a:extLst>
          </p:cNvPr>
          <p:cNvSpPr/>
          <p:nvPr/>
        </p:nvSpPr>
        <p:spPr>
          <a:xfrm>
            <a:off x="6072398" y="2357867"/>
            <a:ext cx="4680284" cy="3134708"/>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910AAE4E-D448-4808-B5D0-BF11954F86CC}"/>
              </a:ext>
            </a:extLst>
          </p:cNvPr>
          <p:cNvSpPr/>
          <p:nvPr/>
        </p:nvSpPr>
        <p:spPr>
          <a:xfrm>
            <a:off x="4460651" y="4100476"/>
            <a:ext cx="1082842" cy="113096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New entity</a:t>
            </a:r>
            <a:endParaRPr lang="zh-CN" altLang="en-US" dirty="0"/>
          </a:p>
        </p:txBody>
      </p:sp>
      <p:sp>
        <p:nvSpPr>
          <p:cNvPr id="12" name="椭圆 11">
            <a:extLst>
              <a:ext uri="{FF2B5EF4-FFF2-40B4-BE49-F238E27FC236}">
                <a16:creationId xmlns:a16="http://schemas.microsoft.com/office/drawing/2014/main" id="{141AB3FF-ACA5-4BF2-A994-8B7E286D7DD2}"/>
              </a:ext>
            </a:extLst>
          </p:cNvPr>
          <p:cNvSpPr/>
          <p:nvPr/>
        </p:nvSpPr>
        <p:spPr>
          <a:xfrm>
            <a:off x="6547045" y="3534992"/>
            <a:ext cx="1082842" cy="113096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old entity</a:t>
            </a:r>
            <a:endParaRPr lang="zh-CN" altLang="en-US" dirty="0"/>
          </a:p>
        </p:txBody>
      </p:sp>
      <p:sp>
        <p:nvSpPr>
          <p:cNvPr id="13" name="椭圆 12">
            <a:extLst>
              <a:ext uri="{FF2B5EF4-FFF2-40B4-BE49-F238E27FC236}">
                <a16:creationId xmlns:a16="http://schemas.microsoft.com/office/drawing/2014/main" id="{0881E60C-24D5-412D-8F9A-542DC3B22578}"/>
              </a:ext>
            </a:extLst>
          </p:cNvPr>
          <p:cNvSpPr/>
          <p:nvPr/>
        </p:nvSpPr>
        <p:spPr>
          <a:xfrm>
            <a:off x="8062541" y="2522070"/>
            <a:ext cx="1082842" cy="113096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old entity</a:t>
            </a:r>
            <a:endParaRPr lang="zh-CN" altLang="en-US" dirty="0"/>
          </a:p>
        </p:txBody>
      </p:sp>
      <p:sp>
        <p:nvSpPr>
          <p:cNvPr id="14" name="椭圆 13">
            <a:extLst>
              <a:ext uri="{FF2B5EF4-FFF2-40B4-BE49-F238E27FC236}">
                <a16:creationId xmlns:a16="http://schemas.microsoft.com/office/drawing/2014/main" id="{16078D2B-5A3B-46B3-AFA6-0D66487AB258}"/>
              </a:ext>
            </a:extLst>
          </p:cNvPr>
          <p:cNvSpPr/>
          <p:nvPr/>
        </p:nvSpPr>
        <p:spPr>
          <a:xfrm>
            <a:off x="8667671" y="4049935"/>
            <a:ext cx="1082842" cy="113096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old entity</a:t>
            </a:r>
            <a:endParaRPr lang="zh-CN" altLang="en-US" dirty="0"/>
          </a:p>
        </p:txBody>
      </p:sp>
      <p:cxnSp>
        <p:nvCxnSpPr>
          <p:cNvPr id="16" name="直接箭头连接符 15">
            <a:extLst>
              <a:ext uri="{FF2B5EF4-FFF2-40B4-BE49-F238E27FC236}">
                <a16:creationId xmlns:a16="http://schemas.microsoft.com/office/drawing/2014/main" id="{42F3A887-8A9F-445F-A767-821ACB67BB84}"/>
              </a:ext>
            </a:extLst>
          </p:cNvPr>
          <p:cNvCxnSpPr>
            <a:stCxn id="14" idx="0"/>
            <a:endCxn id="13" idx="4"/>
          </p:cNvCxnSpPr>
          <p:nvPr/>
        </p:nvCxnSpPr>
        <p:spPr>
          <a:xfrm flipH="1" flipV="1">
            <a:off x="8603962" y="3653039"/>
            <a:ext cx="605130" cy="39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299A69F-A302-43B8-A8D0-AC1619B6F0E3}"/>
              </a:ext>
            </a:extLst>
          </p:cNvPr>
          <p:cNvCxnSpPr>
            <a:stCxn id="14" idx="2"/>
            <a:endCxn id="12" idx="5"/>
          </p:cNvCxnSpPr>
          <p:nvPr/>
        </p:nvCxnSpPr>
        <p:spPr>
          <a:xfrm flipH="1" flipV="1">
            <a:off x="7471308" y="4500334"/>
            <a:ext cx="1196363" cy="115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1E54E07-87FA-4CA1-AE58-22AFEEB2E8EC}"/>
              </a:ext>
            </a:extLst>
          </p:cNvPr>
          <p:cNvCxnSpPr>
            <a:stCxn id="12" idx="7"/>
            <a:endCxn id="13" idx="3"/>
          </p:cNvCxnSpPr>
          <p:nvPr/>
        </p:nvCxnSpPr>
        <p:spPr>
          <a:xfrm flipV="1">
            <a:off x="7471308" y="3487412"/>
            <a:ext cx="749812" cy="213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753F9E19-C8DB-417A-9001-C4A51B104B03}"/>
              </a:ext>
            </a:extLst>
          </p:cNvPr>
          <p:cNvSpPr txBox="1"/>
          <p:nvPr/>
        </p:nvSpPr>
        <p:spPr>
          <a:xfrm>
            <a:off x="3789611" y="5823252"/>
            <a:ext cx="7395210" cy="904863"/>
          </a:xfrm>
          <a:prstGeom prst="rect">
            <a:avLst/>
          </a:prstGeom>
          <a:noFill/>
        </p:spPr>
        <p:txBody>
          <a:bodyPr wrap="square" rtlCol="0">
            <a:sp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解决方法</a:t>
            </a:r>
            <a:r>
              <a:rPr lang="zh-CN" sz="2400" b="1" dirty="0">
                <a:solidFill>
                  <a:schemeClr val="tx1"/>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链接预测</a:t>
            </a:r>
          </a:p>
          <a:p>
            <a:r>
              <a:rPr lang="zh-CN" altLang="en-US" sz="2400" dirty="0">
                <a:solidFill>
                  <a:schemeClr val="tx1"/>
                </a:solidFill>
                <a:latin typeface="微软雅黑" panose="020B0503020204020204" pitchFamily="34" charset="-122"/>
                <a:ea typeface="微软雅黑" panose="020B0503020204020204" pitchFamily="34" charset="-122"/>
              </a:rPr>
              <a:t> </a:t>
            </a:r>
          </a:p>
        </p:txBody>
      </p:sp>
      <p:sp>
        <p:nvSpPr>
          <p:cNvPr id="26" name="文本框 25">
            <a:extLst>
              <a:ext uri="{FF2B5EF4-FFF2-40B4-BE49-F238E27FC236}">
                <a16:creationId xmlns:a16="http://schemas.microsoft.com/office/drawing/2014/main" id="{8733CC87-A41D-4E9D-B6D6-21F9385554DE}"/>
              </a:ext>
            </a:extLst>
          </p:cNvPr>
          <p:cNvSpPr txBox="1"/>
          <p:nvPr/>
        </p:nvSpPr>
        <p:spPr>
          <a:xfrm>
            <a:off x="120908" y="2400256"/>
            <a:ext cx="2796332" cy="954107"/>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inductive </a:t>
            </a:r>
          </a:p>
          <a:p>
            <a:r>
              <a:rPr lang="en-US" altLang="zh-CN" sz="2800" dirty="0">
                <a:solidFill>
                  <a:schemeClr val="bg1">
                    <a:lumMod val="75000"/>
                  </a:schemeClr>
                </a:solidFill>
                <a:latin typeface="微软雅黑" panose="020B0503020204020204" pitchFamily="34" charset="-122"/>
                <a:ea typeface="微软雅黑" panose="020B0503020204020204" pitchFamily="34" charset="-122"/>
              </a:rPr>
              <a:t>link prediction</a:t>
            </a:r>
            <a:endParaRPr lang="zh-CN" altLang="en-US" sz="2800" dirty="0">
              <a:solidFill>
                <a:schemeClr val="bg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263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4305" y="1033211"/>
            <a:ext cx="2368364" cy="954107"/>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research background</a:t>
            </a:r>
            <a:endParaRPr lang="zh-CN" altLang="en-US" sz="2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743325" y="1052195"/>
            <a:ext cx="7395210" cy="497957"/>
          </a:xfrm>
          <a:prstGeom prst="rect">
            <a:avLst/>
          </a:prstGeom>
          <a:noFill/>
        </p:spPr>
        <p:txBody>
          <a:bodyPr wrap="square" rtlCol="0">
            <a:sp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现有的归纳链接预测主要基于学习逻辑规则的方法 </a:t>
            </a:r>
          </a:p>
        </p:txBody>
      </p:sp>
      <p:sp>
        <p:nvSpPr>
          <p:cNvPr id="26" name="文本框 25">
            <a:extLst>
              <a:ext uri="{FF2B5EF4-FFF2-40B4-BE49-F238E27FC236}">
                <a16:creationId xmlns:a16="http://schemas.microsoft.com/office/drawing/2014/main" id="{8733CC87-A41D-4E9D-B6D6-21F9385554DE}"/>
              </a:ext>
            </a:extLst>
          </p:cNvPr>
          <p:cNvSpPr txBox="1"/>
          <p:nvPr/>
        </p:nvSpPr>
        <p:spPr>
          <a:xfrm>
            <a:off x="44305" y="2071488"/>
            <a:ext cx="2796332"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inductive </a:t>
            </a:r>
          </a:p>
          <a:p>
            <a:r>
              <a:rPr lang="en-US" altLang="zh-CN" sz="2800" b="1" dirty="0">
                <a:solidFill>
                  <a:schemeClr val="bg1"/>
                </a:solidFill>
                <a:latin typeface="微软雅黑" panose="020B0503020204020204" pitchFamily="34" charset="-122"/>
                <a:ea typeface="微软雅黑" panose="020B0503020204020204" pitchFamily="34" charset="-122"/>
              </a:rPr>
              <a:t>link prediction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FD43E7F5-EB52-48A7-A912-2EABC43D6644}"/>
              </a:ext>
            </a:extLst>
          </p:cNvPr>
          <p:cNvSpPr txBox="1"/>
          <p:nvPr/>
        </p:nvSpPr>
        <p:spPr>
          <a:xfrm>
            <a:off x="3742457" y="1837140"/>
            <a:ext cx="7395210" cy="1791260"/>
          </a:xfrm>
          <a:prstGeom prst="rect">
            <a:avLst/>
          </a:prstGeom>
          <a:noFill/>
        </p:spPr>
        <p:txBody>
          <a:bodyPr wrap="square" rtlCol="0">
            <a:spAutoFit/>
          </a:bodyPr>
          <a:lstStyle/>
          <a:p>
            <a:pPr>
              <a:lnSpc>
                <a:spcPct val="120000"/>
              </a:lnSpc>
            </a:pPr>
            <a:r>
              <a:rPr lang="zh-CN" altLang="en-US" sz="2400" b="1" dirty="0">
                <a:solidFill>
                  <a:schemeClr val="tx1"/>
                </a:solidFill>
                <a:latin typeface="微软雅黑" panose="020B0503020204020204" pitchFamily="34" charset="-122"/>
                <a:ea typeface="微软雅黑" panose="020B0503020204020204" pitchFamily="34" charset="-122"/>
              </a:rPr>
              <a:t>现有方法</a:t>
            </a:r>
            <a:r>
              <a:rPr lang="zh-CN" sz="2400" b="1" dirty="0">
                <a:solidFill>
                  <a:schemeClr val="tx1"/>
                </a:solidFill>
                <a:latin typeface="微软雅黑" panose="020B0503020204020204" pitchFamily="34" charset="-122"/>
                <a:ea typeface="微软雅黑" panose="020B0503020204020204" pitchFamily="34" charset="-122"/>
              </a:rPr>
              <a:t>：</a:t>
            </a:r>
            <a:endParaRPr lang="en-US" altLang="zh-CN" sz="2400"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、通过学习关系的共有模式</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、通过推理子图的结构</a:t>
            </a:r>
          </a:p>
          <a:p>
            <a:r>
              <a:rPr lang="zh-CN" altLang="en-US" sz="2400" dirty="0">
                <a:solidFill>
                  <a:schemeClr val="tx1"/>
                </a:solidFill>
                <a:latin typeface="微软雅黑" panose="020B0503020204020204" pitchFamily="34" charset="-122"/>
                <a:ea typeface="微软雅黑" panose="020B0503020204020204" pitchFamily="34" charset="-122"/>
              </a:rPr>
              <a:t> </a:t>
            </a:r>
          </a:p>
        </p:txBody>
      </p:sp>
      <p:sp>
        <p:nvSpPr>
          <p:cNvPr id="23" name="文本框 22">
            <a:extLst>
              <a:ext uri="{FF2B5EF4-FFF2-40B4-BE49-F238E27FC236}">
                <a16:creationId xmlns:a16="http://schemas.microsoft.com/office/drawing/2014/main" id="{4597DDC7-4D10-4B68-BE3F-505CAECF657A}"/>
              </a:ext>
            </a:extLst>
          </p:cNvPr>
          <p:cNvSpPr txBox="1"/>
          <p:nvPr/>
        </p:nvSpPr>
        <p:spPr>
          <a:xfrm>
            <a:off x="3737840" y="3448889"/>
            <a:ext cx="7395210" cy="941155"/>
          </a:xfrm>
          <a:prstGeom prst="rect">
            <a:avLst/>
          </a:prstGeom>
          <a:noFill/>
        </p:spPr>
        <p:txBody>
          <a:bodyPr wrap="square" rtlCol="0">
            <a:spAutoFit/>
          </a:bodyPr>
          <a:lstStyle/>
          <a:p>
            <a:pPr>
              <a:lnSpc>
                <a:spcPct val="120000"/>
              </a:lnSpc>
            </a:pPr>
            <a:r>
              <a:rPr lang="zh-CN" altLang="en-US" sz="2400" b="1" dirty="0">
                <a:solidFill>
                  <a:schemeClr val="tx1"/>
                </a:solidFill>
                <a:latin typeface="微软雅黑" panose="020B0503020204020204" pitchFamily="34" charset="-122"/>
                <a:ea typeface="微软雅黑" panose="020B0503020204020204" pitchFamily="34" charset="-122"/>
              </a:rPr>
              <a:t>不足之处</a:t>
            </a:r>
            <a:r>
              <a:rPr lang="zh-CN" sz="2400" b="1" dirty="0">
                <a:solidFill>
                  <a:schemeClr val="tx1"/>
                </a:solidFill>
                <a:latin typeface="微软雅黑" panose="020B0503020204020204" pitchFamily="34" charset="-122"/>
                <a:ea typeface="微软雅黑" panose="020B0503020204020204" pitchFamily="34" charset="-122"/>
              </a:rPr>
              <a:t>：</a:t>
            </a:r>
            <a:endParaRPr lang="en-US" altLang="zh-CN" sz="2400"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在预测链接缺失时没有考虑</a:t>
            </a:r>
            <a:r>
              <a:rPr lang="zh-CN" altLang="en-US" sz="2400" b="1" dirty="0">
                <a:latin typeface="微软雅黑" panose="020B0503020204020204" pitchFamily="34" charset="-122"/>
                <a:ea typeface="微软雅黑" panose="020B0503020204020204" pitchFamily="34" charset="-122"/>
              </a:rPr>
              <a:t>相邻关系的元组</a:t>
            </a:r>
            <a:r>
              <a:rPr lang="en-US" altLang="zh-CN" sz="2400" b="1" dirty="0">
                <a:latin typeface="微软雅黑" panose="020B0503020204020204" pitchFamily="34" charset="-122"/>
                <a:ea typeface="微软雅黑" panose="020B0503020204020204" pitchFamily="34" charset="-122"/>
              </a:rPr>
              <a:t>(r1,r2)</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231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4305" y="1033211"/>
            <a:ext cx="2368364" cy="954107"/>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research background</a:t>
            </a:r>
            <a:endParaRPr lang="zh-CN" altLang="en-US" sz="2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743325" y="1052195"/>
            <a:ext cx="7395210" cy="497957"/>
          </a:xfrm>
          <a:prstGeom prst="rect">
            <a:avLst/>
          </a:prstGeom>
          <a:noFill/>
        </p:spPr>
        <p:txBody>
          <a:bodyPr wrap="square" rtlCol="0">
            <a:sp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如何利用相邻关系的元组</a:t>
            </a:r>
            <a:r>
              <a:rPr lang="en-US" altLang="zh-CN" sz="2400" b="1" dirty="0">
                <a:latin typeface="微软雅黑" panose="020B0503020204020204" pitchFamily="34" charset="-122"/>
                <a:ea typeface="微软雅黑" panose="020B0503020204020204" pitchFamily="34" charset="-122"/>
              </a:rPr>
              <a:t>(r1,r2)</a:t>
            </a:r>
            <a:endParaRPr lang="zh-CN" altLang="en-US" sz="2400"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8733CC87-A41D-4E9D-B6D6-21F9385554DE}"/>
              </a:ext>
            </a:extLst>
          </p:cNvPr>
          <p:cNvSpPr txBox="1"/>
          <p:nvPr/>
        </p:nvSpPr>
        <p:spPr>
          <a:xfrm>
            <a:off x="14381" y="2148048"/>
            <a:ext cx="2796332"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inductive </a:t>
            </a:r>
          </a:p>
          <a:p>
            <a:r>
              <a:rPr lang="en-US" altLang="zh-CN" sz="2800" b="1" dirty="0">
                <a:solidFill>
                  <a:schemeClr val="bg1"/>
                </a:solidFill>
                <a:latin typeface="微软雅黑" panose="020B0503020204020204" pitchFamily="34" charset="-122"/>
                <a:ea typeface="微软雅黑" panose="020B0503020204020204" pitchFamily="34" charset="-122"/>
              </a:rPr>
              <a:t>link prediction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FD43E7F5-EB52-48A7-A912-2EABC43D6644}"/>
              </a:ext>
            </a:extLst>
          </p:cNvPr>
          <p:cNvSpPr txBox="1"/>
          <p:nvPr/>
        </p:nvSpPr>
        <p:spPr>
          <a:xfrm>
            <a:off x="3742457" y="1837141"/>
            <a:ext cx="4564635" cy="904863"/>
          </a:xfrm>
          <a:prstGeom prst="rect">
            <a:avLst/>
          </a:prstGeom>
          <a:noFill/>
        </p:spPr>
        <p:txBody>
          <a:bodyPr wrap="square" rtlCol="0">
            <a:spAutoFit/>
          </a:bodyPr>
          <a:lstStyle/>
          <a:p>
            <a:pPr>
              <a:lnSpc>
                <a:spcPct val="120000"/>
              </a:lnSpc>
            </a:pPr>
            <a:r>
              <a:rPr lang="zh-CN" altLang="en-US" sz="2400" b="1" dirty="0">
                <a:solidFill>
                  <a:schemeClr val="tx1"/>
                </a:solidFill>
                <a:latin typeface="微软雅黑" panose="020B0503020204020204" pitchFamily="34" charset="-122"/>
                <a:ea typeface="微软雅黑" panose="020B0503020204020204" pitchFamily="34" charset="-122"/>
              </a:rPr>
              <a:t>两个相邻关系的存在语义</a:t>
            </a:r>
            <a:r>
              <a:rPr lang="zh-CN" altLang="en-US" sz="2400" b="1" dirty="0">
                <a:latin typeface="微软雅黑" panose="020B0503020204020204" pitchFamily="34" charset="-122"/>
                <a:ea typeface="微软雅黑" panose="020B0503020204020204" pitchFamily="34" charset="-122"/>
              </a:rPr>
              <a:t>关联</a:t>
            </a:r>
            <a:r>
              <a:rPr lang="zh-CN" sz="2400" b="1" dirty="0">
                <a:solidFill>
                  <a:schemeClr val="tx1"/>
                </a:solidFill>
                <a:latin typeface="微软雅黑" panose="020B0503020204020204" pitchFamily="34" charset="-122"/>
                <a:ea typeface="微软雅黑" panose="020B0503020204020204" pitchFamily="34" charset="-122"/>
              </a:rPr>
              <a:t>：</a:t>
            </a:r>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 </a:t>
            </a:r>
          </a:p>
        </p:txBody>
      </p:sp>
      <p:sp>
        <p:nvSpPr>
          <p:cNvPr id="6" name="椭圆 5">
            <a:extLst>
              <a:ext uri="{FF2B5EF4-FFF2-40B4-BE49-F238E27FC236}">
                <a16:creationId xmlns:a16="http://schemas.microsoft.com/office/drawing/2014/main" id="{593572B2-42A2-4E7D-88E7-FA9025AF044D}"/>
              </a:ext>
            </a:extLst>
          </p:cNvPr>
          <p:cNvSpPr/>
          <p:nvPr/>
        </p:nvSpPr>
        <p:spPr>
          <a:xfrm>
            <a:off x="5400167" y="2891286"/>
            <a:ext cx="875980" cy="9048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人</a:t>
            </a:r>
          </a:p>
        </p:txBody>
      </p:sp>
      <p:sp>
        <p:nvSpPr>
          <p:cNvPr id="12" name="椭圆 11">
            <a:extLst>
              <a:ext uri="{FF2B5EF4-FFF2-40B4-BE49-F238E27FC236}">
                <a16:creationId xmlns:a16="http://schemas.microsoft.com/office/drawing/2014/main" id="{4AAB9024-8B3E-4232-B672-DB3F8B52749E}"/>
              </a:ext>
            </a:extLst>
          </p:cNvPr>
          <p:cNvSpPr/>
          <p:nvPr/>
        </p:nvSpPr>
        <p:spPr>
          <a:xfrm>
            <a:off x="3683987" y="2891285"/>
            <a:ext cx="960201" cy="9048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国家</a:t>
            </a:r>
          </a:p>
        </p:txBody>
      </p:sp>
      <p:sp>
        <p:nvSpPr>
          <p:cNvPr id="13" name="椭圆 12">
            <a:extLst>
              <a:ext uri="{FF2B5EF4-FFF2-40B4-BE49-F238E27FC236}">
                <a16:creationId xmlns:a16="http://schemas.microsoft.com/office/drawing/2014/main" id="{8FEDAABD-76B6-4E18-8A69-51DF20BE0142}"/>
              </a:ext>
            </a:extLst>
          </p:cNvPr>
          <p:cNvSpPr/>
          <p:nvPr/>
        </p:nvSpPr>
        <p:spPr>
          <a:xfrm>
            <a:off x="7026765" y="2875275"/>
            <a:ext cx="960201" cy="9048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语言</a:t>
            </a:r>
          </a:p>
        </p:txBody>
      </p:sp>
      <p:cxnSp>
        <p:nvCxnSpPr>
          <p:cNvPr id="8" name="直接连接符 7">
            <a:extLst>
              <a:ext uri="{FF2B5EF4-FFF2-40B4-BE49-F238E27FC236}">
                <a16:creationId xmlns:a16="http://schemas.microsoft.com/office/drawing/2014/main" id="{7869D88F-1C5F-4210-9011-CF51604E4C19}"/>
              </a:ext>
            </a:extLst>
          </p:cNvPr>
          <p:cNvCxnSpPr>
            <a:cxnSpLocks/>
            <a:endCxn id="6" idx="2"/>
          </p:cNvCxnSpPr>
          <p:nvPr/>
        </p:nvCxnSpPr>
        <p:spPr>
          <a:xfrm>
            <a:off x="4644188" y="3327706"/>
            <a:ext cx="755979" cy="16012"/>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E16ADEA8-2B79-4166-87B7-9582D2DFDE7D}"/>
              </a:ext>
            </a:extLst>
          </p:cNvPr>
          <p:cNvCxnSpPr>
            <a:stCxn id="6" idx="6"/>
            <a:endCxn id="13" idx="2"/>
          </p:cNvCxnSpPr>
          <p:nvPr/>
        </p:nvCxnSpPr>
        <p:spPr>
          <a:xfrm flipV="1">
            <a:off x="6276147" y="3327707"/>
            <a:ext cx="750618" cy="16011"/>
          </a:xfrm>
          <a:prstGeom prst="line">
            <a:avLst/>
          </a:prstGeom>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49822820-5EF9-4248-9A5E-05ADC590DF5B}"/>
              </a:ext>
            </a:extLst>
          </p:cNvPr>
          <p:cNvSpPr txBox="1"/>
          <p:nvPr/>
        </p:nvSpPr>
        <p:spPr>
          <a:xfrm>
            <a:off x="4857484" y="2924830"/>
            <a:ext cx="419009" cy="369332"/>
          </a:xfrm>
          <a:prstGeom prst="rect">
            <a:avLst/>
          </a:prstGeom>
          <a:noFill/>
        </p:spPr>
        <p:txBody>
          <a:bodyPr wrap="square" rtlCol="0">
            <a:spAutoFit/>
          </a:bodyPr>
          <a:lstStyle/>
          <a:p>
            <a:r>
              <a:rPr lang="en-US" altLang="zh-CN" dirty="0"/>
              <a:t>r1</a:t>
            </a:r>
            <a:endParaRPr lang="zh-CN" altLang="en-US" dirty="0"/>
          </a:p>
        </p:txBody>
      </p:sp>
      <p:sp>
        <p:nvSpPr>
          <p:cNvPr id="20" name="文本框 19">
            <a:extLst>
              <a:ext uri="{FF2B5EF4-FFF2-40B4-BE49-F238E27FC236}">
                <a16:creationId xmlns:a16="http://schemas.microsoft.com/office/drawing/2014/main" id="{A564DC70-8D5B-43F3-91E5-2AC086D50668}"/>
              </a:ext>
            </a:extLst>
          </p:cNvPr>
          <p:cNvSpPr txBox="1"/>
          <p:nvPr/>
        </p:nvSpPr>
        <p:spPr>
          <a:xfrm>
            <a:off x="6441951" y="2921364"/>
            <a:ext cx="419009" cy="369332"/>
          </a:xfrm>
          <a:prstGeom prst="rect">
            <a:avLst/>
          </a:prstGeom>
          <a:noFill/>
        </p:spPr>
        <p:txBody>
          <a:bodyPr wrap="square" rtlCol="0">
            <a:spAutoFit/>
          </a:bodyPr>
          <a:lstStyle/>
          <a:p>
            <a:r>
              <a:rPr lang="en-US" altLang="zh-CN" dirty="0"/>
              <a:t>r2</a:t>
            </a:r>
            <a:endParaRPr lang="zh-CN" altLang="en-US" dirty="0"/>
          </a:p>
        </p:txBody>
      </p:sp>
      <p:sp>
        <p:nvSpPr>
          <p:cNvPr id="21" name="椭圆 20">
            <a:extLst>
              <a:ext uri="{FF2B5EF4-FFF2-40B4-BE49-F238E27FC236}">
                <a16:creationId xmlns:a16="http://schemas.microsoft.com/office/drawing/2014/main" id="{14977594-99A3-424D-A11C-9BD37DC214D1}"/>
              </a:ext>
            </a:extLst>
          </p:cNvPr>
          <p:cNvSpPr/>
          <p:nvPr/>
        </p:nvSpPr>
        <p:spPr>
          <a:xfrm>
            <a:off x="8574502" y="2891332"/>
            <a:ext cx="960202" cy="9048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电影</a:t>
            </a:r>
          </a:p>
        </p:txBody>
      </p:sp>
      <p:sp>
        <p:nvSpPr>
          <p:cNvPr id="24" name="椭圆 23">
            <a:extLst>
              <a:ext uri="{FF2B5EF4-FFF2-40B4-BE49-F238E27FC236}">
                <a16:creationId xmlns:a16="http://schemas.microsoft.com/office/drawing/2014/main" id="{903AE173-30FE-4058-9DD1-F6FAADF777D3}"/>
              </a:ext>
            </a:extLst>
          </p:cNvPr>
          <p:cNvSpPr/>
          <p:nvPr/>
        </p:nvSpPr>
        <p:spPr>
          <a:xfrm>
            <a:off x="10285322" y="2875321"/>
            <a:ext cx="960201" cy="9048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国家</a:t>
            </a:r>
          </a:p>
        </p:txBody>
      </p:sp>
      <p:sp>
        <p:nvSpPr>
          <p:cNvPr id="25" name="文本框 24">
            <a:extLst>
              <a:ext uri="{FF2B5EF4-FFF2-40B4-BE49-F238E27FC236}">
                <a16:creationId xmlns:a16="http://schemas.microsoft.com/office/drawing/2014/main" id="{357C655E-E100-4954-BC30-D6178F63E088}"/>
              </a:ext>
            </a:extLst>
          </p:cNvPr>
          <p:cNvSpPr txBox="1"/>
          <p:nvPr/>
        </p:nvSpPr>
        <p:spPr>
          <a:xfrm>
            <a:off x="9700508" y="2921410"/>
            <a:ext cx="419009" cy="369332"/>
          </a:xfrm>
          <a:prstGeom prst="rect">
            <a:avLst/>
          </a:prstGeom>
          <a:noFill/>
        </p:spPr>
        <p:txBody>
          <a:bodyPr wrap="square" rtlCol="0">
            <a:spAutoFit/>
          </a:bodyPr>
          <a:lstStyle/>
          <a:p>
            <a:r>
              <a:rPr lang="en-US" altLang="zh-CN" dirty="0"/>
              <a:t>r3</a:t>
            </a:r>
            <a:endParaRPr lang="zh-CN" altLang="en-US" dirty="0"/>
          </a:p>
        </p:txBody>
      </p:sp>
      <p:cxnSp>
        <p:nvCxnSpPr>
          <p:cNvPr id="27" name="直接连接符 26">
            <a:extLst>
              <a:ext uri="{FF2B5EF4-FFF2-40B4-BE49-F238E27FC236}">
                <a16:creationId xmlns:a16="http://schemas.microsoft.com/office/drawing/2014/main" id="{3615DEF3-BF76-4C5D-9382-943F0C06A9FD}"/>
              </a:ext>
            </a:extLst>
          </p:cNvPr>
          <p:cNvCxnSpPr>
            <a:cxnSpLocks/>
            <a:stCxn id="21" idx="6"/>
            <a:endCxn id="24" idx="2"/>
          </p:cNvCxnSpPr>
          <p:nvPr/>
        </p:nvCxnSpPr>
        <p:spPr>
          <a:xfrm flipV="1">
            <a:off x="9534704" y="3327753"/>
            <a:ext cx="750618" cy="1601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296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4305" y="1033211"/>
            <a:ext cx="2368364" cy="954107"/>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research background</a:t>
            </a:r>
            <a:endParaRPr lang="zh-CN" altLang="en-US" sz="2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743325" y="1052195"/>
            <a:ext cx="7395210" cy="497957"/>
          </a:xfrm>
          <a:prstGeom prst="rect">
            <a:avLst/>
          </a:prstGeom>
          <a:noFill/>
        </p:spPr>
        <p:txBody>
          <a:bodyPr wrap="square" rtlCol="0">
            <a:sp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如何利用相邻关系的元组</a:t>
            </a:r>
            <a:r>
              <a:rPr lang="en-US" altLang="zh-CN" sz="2400" b="1" dirty="0">
                <a:latin typeface="微软雅黑" panose="020B0503020204020204" pitchFamily="34" charset="-122"/>
                <a:ea typeface="微软雅黑" panose="020B0503020204020204" pitchFamily="34" charset="-122"/>
              </a:rPr>
              <a:t>(r1,r2)</a:t>
            </a:r>
            <a:endParaRPr lang="zh-CN" altLang="en-US" sz="2400"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8733CC87-A41D-4E9D-B6D6-21F9385554DE}"/>
              </a:ext>
            </a:extLst>
          </p:cNvPr>
          <p:cNvSpPr txBox="1"/>
          <p:nvPr/>
        </p:nvSpPr>
        <p:spPr>
          <a:xfrm>
            <a:off x="44305" y="2366011"/>
            <a:ext cx="2796332"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inductive </a:t>
            </a:r>
          </a:p>
          <a:p>
            <a:r>
              <a:rPr lang="en-US" altLang="zh-CN" sz="2800" b="1" dirty="0">
                <a:solidFill>
                  <a:schemeClr val="bg1"/>
                </a:solidFill>
                <a:latin typeface="微软雅黑" panose="020B0503020204020204" pitchFamily="34" charset="-122"/>
                <a:ea typeface="微软雅黑" panose="020B0503020204020204" pitchFamily="34" charset="-122"/>
              </a:rPr>
              <a:t>link prediction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FD43E7F5-EB52-48A7-A912-2EABC43D6644}"/>
              </a:ext>
            </a:extLst>
          </p:cNvPr>
          <p:cNvSpPr txBox="1"/>
          <p:nvPr/>
        </p:nvSpPr>
        <p:spPr>
          <a:xfrm>
            <a:off x="3742457" y="1837141"/>
            <a:ext cx="3584775" cy="904863"/>
          </a:xfrm>
          <a:prstGeom prst="rect">
            <a:avLst/>
          </a:prstGeom>
          <a:noFill/>
        </p:spPr>
        <p:txBody>
          <a:bodyPr wrap="square" rtlCol="0">
            <a:spAutoFit/>
          </a:bodyPr>
          <a:lstStyle/>
          <a:p>
            <a:pPr>
              <a:lnSpc>
                <a:spcPct val="120000"/>
              </a:lnSpc>
            </a:pPr>
            <a:r>
              <a:rPr lang="zh-CN" altLang="en-US" sz="2400" b="1" dirty="0">
                <a:solidFill>
                  <a:schemeClr val="tx1"/>
                </a:solidFill>
                <a:latin typeface="微软雅黑" panose="020B0503020204020204" pitchFamily="34" charset="-122"/>
                <a:ea typeface="微软雅黑" panose="020B0503020204020204" pitchFamily="34" charset="-122"/>
              </a:rPr>
              <a:t>两个相邻关系的拓扑模式</a:t>
            </a:r>
            <a:r>
              <a:rPr lang="zh-CN" sz="2400" b="1" dirty="0">
                <a:solidFill>
                  <a:schemeClr val="tx1"/>
                </a:solidFill>
                <a:latin typeface="微软雅黑" panose="020B0503020204020204" pitchFamily="34" charset="-122"/>
                <a:ea typeface="微软雅黑" panose="020B0503020204020204" pitchFamily="34" charset="-122"/>
              </a:rPr>
              <a:t>：</a:t>
            </a:r>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2400" dirty="0">
                <a:solidFill>
                  <a:schemeClr val="tx1"/>
                </a:solidFill>
                <a:latin typeface="微软雅黑" panose="020B0503020204020204" pitchFamily="34" charset="-122"/>
                <a:ea typeface="微软雅黑" panose="020B0503020204020204" pitchFamily="34" charset="-122"/>
              </a:rPr>
              <a:t> </a:t>
            </a:r>
          </a:p>
        </p:txBody>
      </p:sp>
      <p:pic>
        <p:nvPicPr>
          <p:cNvPr id="11" name="图片 10">
            <a:extLst>
              <a:ext uri="{FF2B5EF4-FFF2-40B4-BE49-F238E27FC236}">
                <a16:creationId xmlns:a16="http://schemas.microsoft.com/office/drawing/2014/main" id="{BA3D567F-88FF-4964-88D8-C43720AFD76F}"/>
              </a:ext>
            </a:extLst>
          </p:cNvPr>
          <p:cNvPicPr>
            <a:picLocks noChangeAspect="1"/>
          </p:cNvPicPr>
          <p:nvPr/>
        </p:nvPicPr>
        <p:blipFill>
          <a:blip r:embed="rId4"/>
          <a:stretch>
            <a:fillRect/>
          </a:stretch>
        </p:blipFill>
        <p:spPr>
          <a:xfrm>
            <a:off x="4920916" y="2366011"/>
            <a:ext cx="5073222" cy="2803481"/>
          </a:xfrm>
          <a:prstGeom prst="rect">
            <a:avLst/>
          </a:prstGeom>
        </p:spPr>
      </p:pic>
      <p:sp>
        <p:nvSpPr>
          <p:cNvPr id="32" name="椭圆 31">
            <a:extLst>
              <a:ext uri="{FF2B5EF4-FFF2-40B4-BE49-F238E27FC236}">
                <a16:creationId xmlns:a16="http://schemas.microsoft.com/office/drawing/2014/main" id="{3C4393D5-9680-4D9F-8D79-29B4163BB457}"/>
              </a:ext>
            </a:extLst>
          </p:cNvPr>
          <p:cNvSpPr/>
          <p:nvPr/>
        </p:nvSpPr>
        <p:spPr>
          <a:xfrm>
            <a:off x="5135472" y="5481724"/>
            <a:ext cx="875980" cy="9048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e1</a:t>
            </a:r>
            <a:endParaRPr lang="zh-CN" altLang="en-US" dirty="0">
              <a:solidFill>
                <a:sysClr val="windowText" lastClr="000000"/>
              </a:solidFill>
            </a:endParaRPr>
          </a:p>
        </p:txBody>
      </p:sp>
      <p:sp>
        <p:nvSpPr>
          <p:cNvPr id="35" name="文本框 34">
            <a:extLst>
              <a:ext uri="{FF2B5EF4-FFF2-40B4-BE49-F238E27FC236}">
                <a16:creationId xmlns:a16="http://schemas.microsoft.com/office/drawing/2014/main" id="{2FF60D18-50E1-45BB-B645-4B9B250F2E85}"/>
              </a:ext>
            </a:extLst>
          </p:cNvPr>
          <p:cNvSpPr txBox="1"/>
          <p:nvPr/>
        </p:nvSpPr>
        <p:spPr>
          <a:xfrm>
            <a:off x="3997913" y="5501644"/>
            <a:ext cx="1147336" cy="369332"/>
          </a:xfrm>
          <a:prstGeom prst="rect">
            <a:avLst/>
          </a:prstGeom>
          <a:noFill/>
        </p:spPr>
        <p:txBody>
          <a:bodyPr wrap="square" rtlCol="0">
            <a:spAutoFit/>
          </a:bodyPr>
          <a:lstStyle/>
          <a:p>
            <a:r>
              <a:rPr lang="en-US" altLang="zh-CN" dirty="0" err="1"/>
              <a:t>Father_of</a:t>
            </a:r>
            <a:endParaRPr lang="zh-CN" altLang="en-US" dirty="0"/>
          </a:p>
        </p:txBody>
      </p:sp>
      <p:sp>
        <p:nvSpPr>
          <p:cNvPr id="36" name="文本框 35">
            <a:extLst>
              <a:ext uri="{FF2B5EF4-FFF2-40B4-BE49-F238E27FC236}">
                <a16:creationId xmlns:a16="http://schemas.microsoft.com/office/drawing/2014/main" id="{3D1A510E-DC6B-4F7C-899C-05DFF5E8008B}"/>
              </a:ext>
            </a:extLst>
          </p:cNvPr>
          <p:cNvSpPr txBox="1"/>
          <p:nvPr/>
        </p:nvSpPr>
        <p:spPr>
          <a:xfrm>
            <a:off x="5923754" y="5500865"/>
            <a:ext cx="1583112" cy="369332"/>
          </a:xfrm>
          <a:prstGeom prst="rect">
            <a:avLst/>
          </a:prstGeom>
          <a:noFill/>
        </p:spPr>
        <p:txBody>
          <a:bodyPr wrap="square" rtlCol="0">
            <a:spAutoFit/>
          </a:bodyPr>
          <a:lstStyle/>
          <a:p>
            <a:r>
              <a:rPr lang="en-US" altLang="zh-CN" dirty="0" err="1"/>
              <a:t>Has_gender</a:t>
            </a:r>
            <a:endParaRPr lang="en-US" altLang="zh-CN" dirty="0"/>
          </a:p>
        </p:txBody>
      </p:sp>
      <p:cxnSp>
        <p:nvCxnSpPr>
          <p:cNvPr id="17" name="直接箭头连接符 16">
            <a:extLst>
              <a:ext uri="{FF2B5EF4-FFF2-40B4-BE49-F238E27FC236}">
                <a16:creationId xmlns:a16="http://schemas.microsoft.com/office/drawing/2014/main" id="{15BA9B24-5AFE-40D5-BD63-087CD30FC6A2}"/>
              </a:ext>
            </a:extLst>
          </p:cNvPr>
          <p:cNvCxnSpPr>
            <a:cxnSpLocks/>
          </p:cNvCxnSpPr>
          <p:nvPr/>
        </p:nvCxnSpPr>
        <p:spPr>
          <a:xfrm flipV="1">
            <a:off x="6011452" y="5890857"/>
            <a:ext cx="13930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9029637B-6FEA-4F78-AFE5-472DCA2E806D}"/>
              </a:ext>
            </a:extLst>
          </p:cNvPr>
          <p:cNvCxnSpPr>
            <a:cxnSpLocks/>
            <a:stCxn id="32" idx="2"/>
          </p:cNvCxnSpPr>
          <p:nvPr/>
        </p:nvCxnSpPr>
        <p:spPr>
          <a:xfrm flipH="1">
            <a:off x="3742457" y="5934156"/>
            <a:ext cx="13930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椭圆 40">
            <a:extLst>
              <a:ext uri="{FF2B5EF4-FFF2-40B4-BE49-F238E27FC236}">
                <a16:creationId xmlns:a16="http://schemas.microsoft.com/office/drawing/2014/main" id="{56CA8B4B-F3AA-43DA-817C-1B76E9D988CB}"/>
              </a:ext>
            </a:extLst>
          </p:cNvPr>
          <p:cNvSpPr/>
          <p:nvPr/>
        </p:nvSpPr>
        <p:spPr>
          <a:xfrm>
            <a:off x="9213184" y="5481724"/>
            <a:ext cx="875980" cy="9048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e2</a:t>
            </a:r>
            <a:endParaRPr lang="zh-CN" altLang="en-US" dirty="0">
              <a:solidFill>
                <a:sysClr val="windowText" lastClr="000000"/>
              </a:solidFill>
            </a:endParaRPr>
          </a:p>
        </p:txBody>
      </p:sp>
      <p:sp>
        <p:nvSpPr>
          <p:cNvPr id="42" name="文本框 41">
            <a:extLst>
              <a:ext uri="{FF2B5EF4-FFF2-40B4-BE49-F238E27FC236}">
                <a16:creationId xmlns:a16="http://schemas.microsoft.com/office/drawing/2014/main" id="{A10F7691-71C8-45B9-8F85-FB6714E465AD}"/>
              </a:ext>
            </a:extLst>
          </p:cNvPr>
          <p:cNvSpPr txBox="1"/>
          <p:nvPr/>
        </p:nvSpPr>
        <p:spPr>
          <a:xfrm>
            <a:off x="8075625" y="5501644"/>
            <a:ext cx="1147336" cy="369332"/>
          </a:xfrm>
          <a:prstGeom prst="rect">
            <a:avLst/>
          </a:prstGeom>
          <a:noFill/>
        </p:spPr>
        <p:txBody>
          <a:bodyPr wrap="square" rtlCol="0">
            <a:spAutoFit/>
          </a:bodyPr>
          <a:lstStyle/>
          <a:p>
            <a:r>
              <a:rPr lang="en-US" altLang="zh-CN" dirty="0" err="1"/>
              <a:t>Father_of</a:t>
            </a:r>
            <a:endParaRPr lang="zh-CN" altLang="en-US" dirty="0"/>
          </a:p>
        </p:txBody>
      </p:sp>
      <p:sp>
        <p:nvSpPr>
          <p:cNvPr id="43" name="文本框 42">
            <a:extLst>
              <a:ext uri="{FF2B5EF4-FFF2-40B4-BE49-F238E27FC236}">
                <a16:creationId xmlns:a16="http://schemas.microsoft.com/office/drawing/2014/main" id="{95658A0B-A5EF-4E1C-AC96-6A8188EB7C64}"/>
              </a:ext>
            </a:extLst>
          </p:cNvPr>
          <p:cNvSpPr txBox="1"/>
          <p:nvPr/>
        </p:nvSpPr>
        <p:spPr>
          <a:xfrm>
            <a:off x="10001466" y="5500865"/>
            <a:ext cx="1583112" cy="369332"/>
          </a:xfrm>
          <a:prstGeom prst="rect">
            <a:avLst/>
          </a:prstGeom>
          <a:noFill/>
        </p:spPr>
        <p:txBody>
          <a:bodyPr wrap="square" rtlCol="0">
            <a:spAutoFit/>
          </a:bodyPr>
          <a:lstStyle/>
          <a:p>
            <a:r>
              <a:rPr lang="en-US" altLang="zh-CN" dirty="0" err="1"/>
              <a:t>Has_gender</a:t>
            </a:r>
            <a:endParaRPr lang="en-US" altLang="zh-CN" dirty="0"/>
          </a:p>
        </p:txBody>
      </p:sp>
      <p:cxnSp>
        <p:nvCxnSpPr>
          <p:cNvPr id="44" name="直接箭头连接符 43">
            <a:extLst>
              <a:ext uri="{FF2B5EF4-FFF2-40B4-BE49-F238E27FC236}">
                <a16:creationId xmlns:a16="http://schemas.microsoft.com/office/drawing/2014/main" id="{CBAF4180-3249-458B-990E-72919BC6D6F5}"/>
              </a:ext>
            </a:extLst>
          </p:cNvPr>
          <p:cNvCxnSpPr>
            <a:cxnSpLocks/>
          </p:cNvCxnSpPr>
          <p:nvPr/>
        </p:nvCxnSpPr>
        <p:spPr>
          <a:xfrm flipV="1">
            <a:off x="10089164" y="5890857"/>
            <a:ext cx="13930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0D37CE8D-085A-4883-B1C3-D3E220395BA8}"/>
              </a:ext>
            </a:extLst>
          </p:cNvPr>
          <p:cNvCxnSpPr>
            <a:cxnSpLocks/>
          </p:cNvCxnSpPr>
          <p:nvPr/>
        </p:nvCxnSpPr>
        <p:spPr>
          <a:xfrm flipV="1">
            <a:off x="7820169" y="5890856"/>
            <a:ext cx="13930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930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矩形 1"/>
          <p:cNvSpPr/>
          <p:nvPr/>
        </p:nvSpPr>
        <p:spPr>
          <a:xfrm rot="16200000">
            <a:off x="-2054998" y="2019370"/>
            <a:ext cx="6880928" cy="2796331"/>
          </a:xfrm>
          <a:prstGeom prst="rect">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4305" y="1033211"/>
            <a:ext cx="2368364" cy="954107"/>
          </a:xfrm>
          <a:prstGeom prst="rect">
            <a:avLst/>
          </a:prstGeom>
          <a:noFill/>
        </p:spPr>
        <p:txBody>
          <a:bodyPr wrap="square" rtlCol="0">
            <a:spAutoFit/>
          </a:bodyPr>
          <a:lstStyle/>
          <a:p>
            <a:r>
              <a:rPr lang="en-US" altLang="zh-CN" sz="2800" dirty="0">
                <a:solidFill>
                  <a:schemeClr val="bg1">
                    <a:lumMod val="75000"/>
                  </a:schemeClr>
                </a:solidFill>
                <a:latin typeface="微软雅黑" panose="020B0503020204020204" pitchFamily="34" charset="-122"/>
                <a:ea typeface="微软雅黑" panose="020B0503020204020204" pitchFamily="34" charset="-122"/>
              </a:rPr>
              <a:t>research background</a:t>
            </a:r>
            <a:endParaRPr lang="zh-CN" altLang="en-US" sz="2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2757585" y="1250655"/>
            <a:ext cx="361184" cy="311367"/>
          </a:xfrm>
          <a:prstGeom prst="triangle">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3743325" y="1052195"/>
            <a:ext cx="7395210" cy="497957"/>
          </a:xfrm>
          <a:prstGeom prst="rect">
            <a:avLst/>
          </a:prstGeom>
          <a:noFill/>
        </p:spPr>
        <p:txBody>
          <a:bodyPr wrap="square" rtlCol="0">
            <a:sp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如何利用相邻关系元组</a:t>
            </a:r>
            <a:r>
              <a:rPr lang="en-US" altLang="zh-CN" sz="2400" b="1" dirty="0">
                <a:latin typeface="微软雅黑" panose="020B0503020204020204" pitchFamily="34" charset="-122"/>
                <a:ea typeface="微软雅黑" panose="020B0503020204020204" pitchFamily="34" charset="-122"/>
              </a:rPr>
              <a:t>(r1,r2)</a:t>
            </a:r>
            <a:endParaRPr lang="zh-CN" altLang="en-US" sz="2400"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8733CC87-A41D-4E9D-B6D6-21F9385554DE}"/>
              </a:ext>
            </a:extLst>
          </p:cNvPr>
          <p:cNvSpPr txBox="1"/>
          <p:nvPr/>
        </p:nvSpPr>
        <p:spPr>
          <a:xfrm>
            <a:off x="44305" y="2271256"/>
            <a:ext cx="2796332" cy="954107"/>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inductive </a:t>
            </a:r>
          </a:p>
          <a:p>
            <a:r>
              <a:rPr lang="en-US" altLang="zh-CN" sz="2800" b="1" dirty="0">
                <a:solidFill>
                  <a:schemeClr val="bg1"/>
                </a:solidFill>
                <a:latin typeface="微软雅黑" panose="020B0503020204020204" pitchFamily="34" charset="-122"/>
                <a:ea typeface="微软雅黑" panose="020B0503020204020204" pitchFamily="34" charset="-122"/>
              </a:rPr>
              <a:t>link prediction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3A7327A-B2DB-4D80-95AA-DB255D0F1EBE}"/>
              </a:ext>
            </a:extLst>
          </p:cNvPr>
          <p:cNvSpPr txBox="1"/>
          <p:nvPr/>
        </p:nvSpPr>
        <p:spPr>
          <a:xfrm>
            <a:off x="3743324" y="1847849"/>
            <a:ext cx="7820026" cy="2215991"/>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TACT</a:t>
            </a:r>
            <a:r>
              <a:rPr lang="zh-CN" altLang="en-US" sz="2400" dirty="0">
                <a:latin typeface="微软雅黑" panose="020B0503020204020204" pitchFamily="34" charset="-122"/>
                <a:ea typeface="微软雅黑" panose="020B0503020204020204" pitchFamily="34" charset="-122"/>
              </a:rPr>
              <a:t>（</a:t>
            </a:r>
            <a:r>
              <a:rPr lang="en-US" altLang="zh-CN" sz="2400" dirty="0"/>
              <a:t>Topology-Aware </a:t>
            </a:r>
            <a:r>
              <a:rPr lang="en-US" altLang="zh-CN" sz="2400" dirty="0" err="1"/>
              <a:t>CorrelaTions</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just"/>
            <a:r>
              <a:rPr lang="zh-CN" altLang="en-US" b="1" kern="100" dirty="0">
                <a:latin typeface="等线" panose="02010600030101010101" pitchFamily="2" charset="-122"/>
                <a:ea typeface="等线" panose="02010600030101010101" pitchFamily="2" charset="-122"/>
                <a:cs typeface="Times New Roman" panose="02020603050405020304" pitchFamily="18" charset="0"/>
              </a:rPr>
              <a:t>依据：</a:t>
            </a:r>
            <a:r>
              <a:rPr lang="zh-CN" altLang="en-US" kern="100" dirty="0">
                <a:latin typeface="等线" panose="02010600030101010101" pitchFamily="2" charset="-122"/>
                <a:ea typeface="等线" panose="02010600030101010101" pitchFamily="2" charset="-122"/>
                <a:cs typeface="Times New Roman" panose="02020603050405020304" pitchFamily="18" charset="0"/>
              </a:rPr>
              <a:t>根据相邻</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元组，我们</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利用关系之间的</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语义关联</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b="1" kern="100" dirty="0">
                <a:latin typeface="等线" panose="02010600030101010101" pitchFamily="2" charset="-122"/>
                <a:ea typeface="等线" panose="02010600030101010101" pitchFamily="2" charset="-122"/>
                <a:cs typeface="Times New Roman" panose="02020603050405020304" pitchFamily="18" charset="0"/>
              </a:rPr>
              <a:t>问题：</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任何两个关系之间的</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拓扑模式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可能是不同的</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针对以上假设和问题本文</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提出新方法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TACT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TACT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从两个方面对语义关联进行建模——</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关联模式和关联系数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095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53A7"/>
        </a:solidFill>
        <a:effectLst/>
      </p:bgPr>
    </p:bg>
    <p:spTree>
      <p:nvGrpSpPr>
        <p:cNvPr id="1" name=""/>
        <p:cNvGrpSpPr/>
        <p:nvPr/>
      </p:nvGrpSpPr>
      <p:grpSpPr>
        <a:xfrm>
          <a:off x="0" y="0"/>
          <a:ext cx="0" cy="0"/>
          <a:chOff x="0" y="0"/>
          <a:chExt cx="0" cy="0"/>
        </a:xfrm>
      </p:grpSpPr>
      <p:grpSp>
        <p:nvGrpSpPr>
          <p:cNvPr id="17" name="组合 16"/>
          <p:cNvGrpSpPr/>
          <p:nvPr/>
        </p:nvGrpSpPr>
        <p:grpSpPr>
          <a:xfrm>
            <a:off x="4376420" y="1993265"/>
            <a:ext cx="3439795" cy="2870835"/>
            <a:chOff x="3646028" y="1988840"/>
            <a:chExt cx="2643245" cy="2824268"/>
          </a:xfrm>
        </p:grpSpPr>
        <p:sp>
          <p:nvSpPr>
            <p:cNvPr id="3" name="文本框 2"/>
            <p:cNvSpPr txBox="1"/>
            <p:nvPr/>
          </p:nvSpPr>
          <p:spPr>
            <a:xfrm>
              <a:off x="3646028" y="3238240"/>
              <a:ext cx="2643245" cy="755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02. method</a:t>
              </a:r>
              <a:endParaRPr kumimoji="0" lang="zh-CN" altLang="en-US" sz="4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4366118" y="1988840"/>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 name="五角星 1"/>
          <p:cNvSpPr/>
          <p:nvPr/>
        </p:nvSpPr>
        <p:spPr>
          <a:xfrm>
            <a:off x="7809865" y="3213100"/>
            <a:ext cx="720090" cy="72009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1769</Words>
  <Application>Microsoft Office PowerPoint</Application>
  <PresentationFormat>宽屏</PresentationFormat>
  <Paragraphs>204</Paragraphs>
  <Slides>21</Slides>
  <Notes>19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21</vt:i4>
      </vt:variant>
    </vt:vector>
  </HeadingPairs>
  <TitlesOfParts>
    <vt:vector size="28" baseType="lpstr">
      <vt:lpstr>等线</vt:lpstr>
      <vt:lpstr>等线 Light</vt:lpstr>
      <vt:lpstr>微软雅黑</vt:lpstr>
      <vt:lpstr>Arial</vt:lpstr>
      <vt:lpstr>Cambria Math</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磊</dc:creator>
  <cp:lastModifiedBy>吴 磊</cp:lastModifiedBy>
  <cp:revision>7</cp:revision>
  <dcterms:created xsi:type="dcterms:W3CDTF">2021-09-26T01:22:54Z</dcterms:created>
  <dcterms:modified xsi:type="dcterms:W3CDTF">2021-09-27T04:36:32Z</dcterms:modified>
</cp:coreProperties>
</file>