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938" r:id="rId4"/>
    <p:sldId id="939" r:id="rId5"/>
    <p:sldId id="994" r:id="rId6"/>
    <p:sldId id="987" r:id="rId7"/>
    <p:sldId id="1000" r:id="rId8"/>
    <p:sldId id="968" r:id="rId9"/>
    <p:sldId id="975" r:id="rId10"/>
    <p:sldId id="995" r:id="rId11"/>
    <p:sldId id="999" r:id="rId12"/>
    <p:sldId id="996" r:id="rId13"/>
    <p:sldId id="998" r:id="rId14"/>
    <p:sldId id="977" r:id="rId15"/>
    <p:sldId id="984" r:id="rId16"/>
    <p:sldId id="988" r:id="rId17"/>
    <p:sldId id="1001" r:id="rId18"/>
    <p:sldId id="948" r:id="rId19"/>
    <p:sldId id="9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09"/>
    <a:srgbClr val="000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84" autoAdjust="0"/>
  </p:normalViewPr>
  <p:slideViewPr>
    <p:cSldViewPr snapToGrid="0">
      <p:cViewPr varScale="1">
        <p:scale>
          <a:sx n="92" d="100"/>
          <a:sy n="92" d="100"/>
        </p:scale>
        <p:origin x="12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extLst>
      <p:ext uri="{BB962C8B-B14F-4D97-AF65-F5344CB8AC3E}">
        <p14:creationId xmlns:p14="http://schemas.microsoft.com/office/powerpoint/2010/main" val="302424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kern="1200" smtClean="0">
                <a:solidFill>
                  <a:schemeClr val="tx1"/>
                </a:solidFill>
                <a:effectLst/>
                <a:latin typeface="+mn-lt"/>
                <a:ea typeface="+mn-ea"/>
                <a:cs typeface="+mn-cs"/>
              </a:rPr>
              <a:t>论文名</a:t>
            </a:r>
            <a:r>
              <a:rPr lang="zh-CN" altLang="en-US" sz="1200" kern="1200" dirty="0" smtClean="0">
                <a:solidFill>
                  <a:schemeClr val="tx1"/>
                </a:solidFill>
                <a:effectLst/>
                <a:latin typeface="+mn-lt"/>
                <a:ea typeface="+mn-ea"/>
                <a:cs typeface="+mn-cs"/>
              </a:rPr>
              <a:t>：用于智能医疗系统的多模态医疗信号融合的全面调查   </a:t>
            </a:r>
            <a:r>
              <a:rPr lang="zh-CN" altLang="en-US" dirty="0" smtClean="0"/>
              <a:t>选这篇论文原因：跟毕设相关  毕设题目：基于无线网络的人体穿戴体征采集系统的设计与实现</a:t>
            </a:r>
            <a:endParaRPr lang="en-US" altLang="zh-CN" dirty="0" smtClean="0"/>
          </a:p>
          <a:p>
            <a:r>
              <a:rPr lang="zh-CN" altLang="en-US" dirty="0" smtClean="0"/>
              <a:t>简单介绍一下，它主要就是采集体温、心率血氧，发送给电脑端和手机</a:t>
            </a:r>
            <a:r>
              <a:rPr lang="en-US" altLang="zh-CN" dirty="0" smtClean="0"/>
              <a:t>app</a:t>
            </a:r>
            <a:r>
              <a:rPr lang="zh-CN" altLang="en-US" dirty="0" smtClean="0"/>
              <a:t>存储并生成实时动态曲线</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extLst>
      <p:ext uri="{BB962C8B-B14F-4D97-AF65-F5344CB8AC3E}">
        <p14:creationId xmlns:p14="http://schemas.microsoft.com/office/powerpoint/2010/main" val="1352160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10</a:t>
            </a:fld>
            <a:endParaRPr lang="zh-CN" altLang="en-US"/>
          </a:p>
        </p:txBody>
      </p:sp>
    </p:spTree>
    <p:extLst>
      <p:ext uri="{BB962C8B-B14F-4D97-AF65-F5344CB8AC3E}">
        <p14:creationId xmlns:p14="http://schemas.microsoft.com/office/powerpoint/2010/main" val="212167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、预处理</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融合策略 ：同步  缓冲 去噪  数据规范化</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    特征提取  </a:t>
            </a:r>
            <a:r>
              <a:rPr lang="zh-CN" altLang="en-US" sz="1200" b="0" i="0" kern="1200" dirty="0" smtClean="0">
                <a:solidFill>
                  <a:schemeClr val="tx1"/>
                </a:solidFill>
                <a:effectLst/>
                <a:latin typeface="+mn-lt"/>
                <a:ea typeface="+mn-ea"/>
                <a:cs typeface="+mn-cs"/>
              </a:rPr>
              <a:t>分类  得出结论</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、预处理</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特征提取  </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融合策略：特征规范化 特征选择</a:t>
            </a:r>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分类  得出结论</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、预处理  </a:t>
            </a:r>
            <a:r>
              <a:rPr lang="zh-CN" altLang="en-US" sz="1200" b="0" i="0" kern="1200" baseline="0" dirty="0" smtClean="0">
                <a:solidFill>
                  <a:schemeClr val="tx1"/>
                </a:solidFill>
                <a:effectLst/>
                <a:latin typeface="+mn-lt"/>
                <a:ea typeface="+mn-ea"/>
                <a:cs typeface="+mn-cs"/>
              </a:rPr>
              <a:t>特征提取  </a:t>
            </a:r>
            <a:r>
              <a:rPr lang="zh-CN" altLang="en-US" sz="1200" b="0" i="0" kern="1200" dirty="0" smtClean="0">
                <a:solidFill>
                  <a:schemeClr val="tx1"/>
                </a:solidFill>
                <a:effectLst/>
                <a:latin typeface="+mn-lt"/>
                <a:ea typeface="+mn-ea"/>
                <a:cs typeface="+mn-cs"/>
              </a:rPr>
              <a:t>分类  </a:t>
            </a:r>
            <a:r>
              <a:rPr lang="zh-CN" altLang="en-US" sz="1200" b="0" i="0" kern="1200" baseline="0" dirty="0" smtClean="0">
                <a:solidFill>
                  <a:schemeClr val="tx1"/>
                </a:solidFill>
                <a:effectLst/>
                <a:latin typeface="+mn-lt"/>
                <a:ea typeface="+mn-ea"/>
                <a:cs typeface="+mn-cs"/>
              </a:rPr>
              <a:t>特征提取  </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融合策略：特征规范化  </a:t>
            </a:r>
            <a:r>
              <a:rPr lang="zh-CN" altLang="en-US" sz="1200" kern="1200" dirty="0" smtClean="0">
                <a:solidFill>
                  <a:schemeClr val="tx1"/>
                </a:solidFill>
                <a:effectLst/>
                <a:latin typeface="+mn-lt"/>
                <a:ea typeface="+mn-ea"/>
                <a:cs typeface="+mn-cs"/>
              </a:rPr>
              <a:t>大数表决  </a:t>
            </a:r>
            <a:r>
              <a:rPr lang="zh-CN" altLang="en-US" sz="1200" b="0" i="0" kern="1200" dirty="0" smtClean="0">
                <a:solidFill>
                  <a:schemeClr val="tx1"/>
                </a:solidFill>
                <a:effectLst/>
                <a:latin typeface="+mn-lt"/>
                <a:ea typeface="+mn-ea"/>
                <a:cs typeface="+mn-cs"/>
              </a:rPr>
              <a:t>最小最大值</a:t>
            </a:r>
            <a:r>
              <a:rPr lang="en-US" altLang="zh-CN" sz="1200" b="0" i="0" kern="1200" baseline="0" dirty="0" smtClean="0">
                <a:solidFill>
                  <a:schemeClr val="tx1"/>
                </a:solidFill>
                <a:effectLst/>
                <a:latin typeface="+mn-lt"/>
                <a:ea typeface="+mn-ea"/>
                <a:cs typeface="+mn-cs"/>
              </a:rPr>
              <a:t>)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7339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200" kern="1200" dirty="0" smtClean="0">
                <a:solidFill>
                  <a:schemeClr val="tx1"/>
                </a:solidFill>
                <a:effectLst/>
                <a:latin typeface="+mn-lt"/>
                <a:ea typeface="+mn-ea"/>
                <a:cs typeface="+mn-cs"/>
              </a:rPr>
              <a:t>数据模式   一维医学信号融合  </a:t>
            </a:r>
            <a:r>
              <a:rPr lang="en-US" altLang="zh-CN" sz="1200" kern="1200" dirty="0" smtClean="0">
                <a:solidFill>
                  <a:schemeClr val="tx1"/>
                </a:solidFill>
                <a:effectLst/>
                <a:latin typeface="+mn-lt"/>
                <a:ea typeface="+mn-ea"/>
                <a:cs typeface="+mn-cs"/>
              </a:rPr>
              <a:t>EMG</a:t>
            </a:r>
            <a:r>
              <a:rPr lang="zh-CN" altLang="en-US" dirty="0" smtClean="0">
                <a:effectLst/>
              </a:rPr>
              <a:t>肌电图  </a:t>
            </a:r>
            <a:r>
              <a:rPr lang="en-US" altLang="zh-CN" dirty="0" smtClean="0">
                <a:effectLst/>
              </a:rPr>
              <a:t>EEG</a:t>
            </a:r>
            <a:r>
              <a:rPr lang="zh-CN" altLang="en-US" dirty="0" smtClean="0">
                <a:effectLst/>
              </a:rPr>
              <a:t>脑电图  可以用来识别不同的情绪  </a:t>
            </a:r>
            <a:r>
              <a:rPr lang="zh-CN" altLang="en-US" sz="1200" kern="1200" dirty="0" smtClean="0">
                <a:solidFill>
                  <a:schemeClr val="tx1"/>
                </a:solidFill>
                <a:effectLst/>
                <a:latin typeface="+mn-lt"/>
                <a:ea typeface="+mn-ea"/>
                <a:cs typeface="+mn-cs"/>
              </a:rPr>
              <a:t>七个</a:t>
            </a:r>
            <a:r>
              <a:rPr lang="en-US" altLang="zh-CN" sz="1200" kern="1200" dirty="0" smtClean="0">
                <a:solidFill>
                  <a:schemeClr val="tx1"/>
                </a:solidFill>
                <a:effectLst/>
                <a:latin typeface="+mn-lt"/>
                <a:ea typeface="+mn-ea"/>
                <a:cs typeface="+mn-cs"/>
              </a:rPr>
              <a:t>EEG</a:t>
            </a:r>
            <a:r>
              <a:rPr lang="zh-CN" altLang="en-US" sz="1200" kern="1200" dirty="0" smtClean="0">
                <a:solidFill>
                  <a:schemeClr val="tx1"/>
                </a:solidFill>
                <a:effectLst/>
                <a:latin typeface="+mn-lt"/>
                <a:ea typeface="+mn-ea"/>
                <a:cs typeface="+mn-cs"/>
              </a:rPr>
              <a:t>电极收集的数据与功能性近红外光谱（</a:t>
            </a:r>
            <a:r>
              <a:rPr lang="en-US" altLang="zh-CN" sz="1200" kern="1200" dirty="0" err="1" smtClean="0">
                <a:solidFill>
                  <a:schemeClr val="tx1"/>
                </a:solidFill>
                <a:effectLst/>
                <a:latin typeface="+mn-lt"/>
                <a:ea typeface="+mn-ea"/>
                <a:cs typeface="+mn-cs"/>
              </a:rPr>
              <a:t>fNIRS</a:t>
            </a:r>
            <a:r>
              <a:rPr lang="zh-CN" altLang="en-US" sz="1200" kern="1200" dirty="0" smtClean="0">
                <a:solidFill>
                  <a:schemeClr val="tx1"/>
                </a:solidFill>
                <a:effectLst/>
                <a:latin typeface="+mn-lt"/>
                <a:ea typeface="+mn-ea"/>
                <a:cs typeface="+mn-cs"/>
              </a:rPr>
              <a:t>）相结合，以提高精神压力的检测率和准确性。 </a:t>
            </a:r>
            <a:r>
              <a:rPr lang="en-US" altLang="zh-CN" sz="1200" kern="1200" dirty="0" smtClean="0">
                <a:solidFill>
                  <a:schemeClr val="tx1"/>
                </a:solidFill>
                <a:effectLst/>
                <a:latin typeface="+mn-lt"/>
                <a:ea typeface="+mn-ea"/>
                <a:cs typeface="+mn-cs"/>
              </a:rPr>
              <a:t>ECG </a:t>
            </a:r>
            <a:r>
              <a:rPr lang="zh-CN" altLang="en-US" sz="1200" kern="1200" dirty="0" smtClean="0">
                <a:solidFill>
                  <a:schemeClr val="tx1"/>
                </a:solidFill>
                <a:effectLst/>
                <a:latin typeface="+mn-lt"/>
                <a:ea typeface="+mn-ea"/>
                <a:cs typeface="+mn-cs"/>
              </a:rPr>
              <a:t>心电图  </a:t>
            </a:r>
            <a:r>
              <a:rPr lang="en-US" altLang="zh-CN" sz="1200" kern="1200" dirty="0" smtClean="0">
                <a:solidFill>
                  <a:schemeClr val="tx1"/>
                </a:solidFill>
                <a:effectLst/>
                <a:latin typeface="+mn-lt"/>
                <a:ea typeface="+mn-ea"/>
                <a:cs typeface="+mn-cs"/>
              </a:rPr>
              <a:t>ABP</a:t>
            </a:r>
            <a:r>
              <a:rPr lang="zh-CN" altLang="en-US" sz="1200" b="0" i="0" kern="1200" dirty="0" smtClean="0">
                <a:solidFill>
                  <a:schemeClr val="tx1"/>
                </a:solidFill>
                <a:effectLst/>
                <a:latin typeface="+mn-lt"/>
                <a:ea typeface="+mn-ea"/>
                <a:cs typeface="+mn-cs"/>
              </a:rPr>
              <a:t>动脉血压</a:t>
            </a:r>
            <a:endParaRPr lang="en-US" altLang="zh-CN" sz="1200" kern="1200" dirty="0" smtClean="0">
              <a:solidFill>
                <a:schemeClr val="tx1"/>
              </a:solidFill>
              <a:effectLst/>
              <a:latin typeface="+mn-lt"/>
              <a:ea typeface="+mn-ea"/>
              <a:cs typeface="+mn-cs"/>
            </a:endParaRPr>
          </a:p>
          <a:p>
            <a:pPr algn="l">
              <a:buFont typeface="Arial" panose="020B0604020202020204" pitchFamily="34" charset="0"/>
              <a:buNone/>
            </a:pPr>
            <a:r>
              <a:rPr lang="zh-CN" altLang="en-US" sz="1200" b="0" i="0" u="none" strike="noStrike" kern="1200" dirty="0" smtClean="0">
                <a:solidFill>
                  <a:schemeClr val="tx1"/>
                </a:solidFill>
                <a:effectLst/>
                <a:latin typeface="+mn-lt"/>
                <a:ea typeface="+mn-ea"/>
                <a:cs typeface="+mn-cs"/>
              </a:rPr>
              <a:t>医学图像融合  </a:t>
            </a:r>
            <a:r>
              <a:rPr lang="en-US" altLang="zh-CN" sz="1200" b="0" i="0" u="none" strike="noStrike" kern="1200" dirty="0" smtClean="0">
                <a:solidFill>
                  <a:schemeClr val="tx1"/>
                </a:solidFill>
                <a:effectLst/>
                <a:latin typeface="+mn-lt"/>
                <a:ea typeface="+mn-ea"/>
                <a:cs typeface="+mn-cs"/>
              </a:rPr>
              <a:t>CT </a:t>
            </a:r>
            <a:r>
              <a:rPr lang="zh-CN" altLang="en-US" sz="1200" b="0" i="0" u="none" strike="noStrike" kern="1200" dirty="0" smtClean="0">
                <a:solidFill>
                  <a:schemeClr val="tx1"/>
                </a:solidFill>
                <a:effectLst/>
                <a:latin typeface="+mn-lt"/>
                <a:ea typeface="+mn-ea"/>
                <a:cs typeface="+mn-cs"/>
              </a:rPr>
              <a:t>核磁共振 </a:t>
            </a:r>
            <a:r>
              <a:rPr lang="en-US" altLang="zh-CN" sz="1200" b="0" i="0" u="none" strike="noStrike" kern="1200" dirty="0" smtClean="0">
                <a:solidFill>
                  <a:schemeClr val="tx1"/>
                </a:solidFill>
                <a:effectLst/>
                <a:latin typeface="+mn-lt"/>
                <a:ea typeface="+mn-ea"/>
                <a:cs typeface="+mn-cs"/>
              </a:rPr>
              <a:t>PET</a:t>
            </a:r>
            <a:r>
              <a:rPr lang="zh-CN" altLang="en-US" sz="1200" b="0" i="0" u="none" strike="noStrike" kern="1200" dirty="0" smtClean="0">
                <a:solidFill>
                  <a:schemeClr val="tx1"/>
                </a:solidFill>
                <a:effectLst/>
                <a:latin typeface="+mn-lt"/>
                <a:ea typeface="+mn-ea"/>
                <a:cs typeface="+mn-cs"/>
              </a:rPr>
              <a:t>影像技术   </a:t>
            </a:r>
            <a:r>
              <a:rPr lang="en-US" altLang="zh-CN" sz="1200" b="0" i="0" kern="1200" dirty="0" smtClean="0">
                <a:solidFill>
                  <a:schemeClr val="tx1"/>
                </a:solidFill>
                <a:effectLst/>
                <a:latin typeface="+mn-lt"/>
                <a:ea typeface="+mn-ea"/>
                <a:cs typeface="+mn-cs"/>
              </a:rPr>
              <a:t>SPECT</a:t>
            </a:r>
            <a:r>
              <a:rPr lang="zh-CN" altLang="en-US" sz="1200" b="0" i="0" kern="1200" dirty="0" smtClean="0">
                <a:solidFill>
                  <a:schemeClr val="tx1"/>
                </a:solidFill>
                <a:effectLst/>
                <a:latin typeface="+mn-lt"/>
                <a:ea typeface="+mn-ea"/>
                <a:cs typeface="+mn-cs"/>
              </a:rPr>
              <a:t>全称是单光子发射计算机断层扫描仪</a:t>
            </a:r>
            <a:endParaRPr lang="en-US" altLang="zh-CN" sz="1200" b="0" i="0" kern="1200" dirty="0" smtClean="0">
              <a:solidFill>
                <a:schemeClr val="tx1"/>
              </a:solidFill>
              <a:effectLst/>
              <a:latin typeface="+mn-lt"/>
              <a:ea typeface="+mn-ea"/>
              <a:cs typeface="+mn-cs"/>
            </a:endParaRPr>
          </a:p>
          <a:p>
            <a:pPr algn="l">
              <a:buFont typeface="Arial" panose="020B0604020202020204" pitchFamily="34" charset="0"/>
              <a:buNone/>
            </a:pPr>
            <a:r>
              <a:rPr lang="en-US" altLang="zh-CN" sz="1200" b="0" i="0" u="none" strike="noStrike" kern="1200" dirty="0" smtClean="0">
                <a:solidFill>
                  <a:schemeClr val="tx1"/>
                </a:solidFill>
                <a:effectLst/>
                <a:latin typeface="+mn-lt"/>
                <a:ea typeface="+mn-ea"/>
                <a:cs typeface="+mn-cs"/>
              </a:rPr>
              <a:t> </a:t>
            </a:r>
          </a:p>
          <a:p>
            <a:pPr algn="l">
              <a:buFont typeface="Arial" panose="020B0604020202020204" pitchFamily="34" charset="0"/>
              <a:buNone/>
            </a:pPr>
            <a:r>
              <a:rPr lang="zh-CN" altLang="en-US" sz="1200" b="0" i="0" u="none" strike="noStrike" kern="1200" dirty="0" smtClean="0">
                <a:solidFill>
                  <a:schemeClr val="tx1"/>
                </a:solidFill>
                <a:effectLst/>
                <a:latin typeface="+mn-lt"/>
                <a:ea typeface="+mn-ea"/>
                <a:cs typeface="+mn-cs"/>
              </a:rPr>
              <a:t>特征融合  </a:t>
            </a:r>
            <a:r>
              <a:rPr lang="zh-CN" altLang="en-US" sz="1200" kern="1200" dirty="0" smtClean="0">
                <a:solidFill>
                  <a:schemeClr val="tx1"/>
                </a:solidFill>
                <a:effectLst/>
                <a:latin typeface="+mn-lt"/>
                <a:ea typeface="+mn-ea"/>
                <a:cs typeface="+mn-cs"/>
              </a:rPr>
              <a:t>深融合  基于规则或者混合融合  基于模糊的融合 基于信息的融合  多尺度变换融合</a:t>
            </a:r>
            <a:endParaRPr lang="en-US" altLang="zh-CN" sz="1200" b="0" i="0" u="none" strike="noStrike" kern="1200" dirty="0" smtClean="0">
              <a:solidFill>
                <a:schemeClr val="tx1"/>
              </a:solidFill>
              <a:effectLst/>
              <a:latin typeface="+mn-lt"/>
              <a:ea typeface="+mn-ea"/>
              <a:cs typeface="+mn-cs"/>
            </a:endParaRPr>
          </a:p>
          <a:p>
            <a:pPr algn="l">
              <a:buFont typeface="Arial" panose="020B0604020202020204" pitchFamily="34" charset="0"/>
              <a:buNone/>
            </a:pPr>
            <a:endParaRPr lang="en-US" altLang="zh-CN" sz="1200" b="0" i="0" u="none" strike="noStrike" kern="1200" dirty="0" smtClean="0">
              <a:solidFill>
                <a:schemeClr val="tx1"/>
              </a:solidFill>
              <a:effectLst/>
              <a:latin typeface="+mn-lt"/>
              <a:ea typeface="+mn-ea"/>
              <a:cs typeface="+mn-cs"/>
            </a:endParaRPr>
          </a:p>
          <a:p>
            <a:pPr algn="l">
              <a:buFont typeface="Arial" panose="020B0604020202020204" pitchFamily="34" charset="0"/>
              <a:buNone/>
            </a:pPr>
            <a:r>
              <a:rPr lang="zh-CN" altLang="en-US" sz="1200" b="0" i="0" u="none" strike="noStrike" kern="1200" dirty="0" smtClean="0">
                <a:solidFill>
                  <a:schemeClr val="tx1"/>
                </a:solidFill>
                <a:effectLst/>
                <a:latin typeface="+mn-lt"/>
                <a:ea typeface="+mn-ea"/>
                <a:cs typeface="+mn-cs"/>
              </a:rPr>
              <a:t>分类器   </a:t>
            </a:r>
            <a:r>
              <a:rPr lang="zh-CN" altLang="en-US" sz="1200" kern="1200" dirty="0" smtClean="0">
                <a:solidFill>
                  <a:schemeClr val="tx1"/>
                </a:solidFill>
                <a:effectLst/>
                <a:latin typeface="+mn-lt"/>
                <a:ea typeface="+mn-ea"/>
                <a:cs typeface="+mn-cs"/>
              </a:rPr>
              <a:t>支持向量机  多层感知器  协同表示分类器</a:t>
            </a:r>
            <a:endParaRPr lang="en-US" altLang="zh-CN" sz="1200" b="0" i="0" u="none" strike="noStrike" kern="1200" dirty="0" smtClean="0">
              <a:solidFill>
                <a:schemeClr val="tx1"/>
              </a:solidFill>
              <a:effectLst/>
              <a:latin typeface="+mn-lt"/>
              <a:ea typeface="+mn-ea"/>
              <a:cs typeface="+mn-cs"/>
            </a:endParaRPr>
          </a:p>
          <a:p>
            <a:pPr algn="l">
              <a:buFont typeface="Arial" panose="020B0604020202020204" pitchFamily="34" charset="0"/>
              <a:buNone/>
            </a:pPr>
            <a:endParaRPr lang="en-US" altLang="zh-CN" sz="1200" b="0" i="0" u="none" strike="noStrike" kern="1200" dirty="0" smtClean="0">
              <a:solidFill>
                <a:schemeClr val="tx1"/>
              </a:solidFill>
              <a:effectLst/>
              <a:latin typeface="+mn-lt"/>
              <a:ea typeface="+mn-ea"/>
              <a:cs typeface="+mn-cs"/>
            </a:endParaRPr>
          </a:p>
          <a:p>
            <a:pPr algn="l">
              <a:buFont typeface="Arial" panose="020B0604020202020204" pitchFamily="34" charset="0"/>
              <a:buNone/>
            </a:pPr>
            <a:r>
              <a:rPr lang="zh-CN" altLang="en-US" sz="1200" b="0" i="0" u="none" strike="noStrike" kern="1200" dirty="0" smtClean="0">
                <a:solidFill>
                  <a:schemeClr val="tx1"/>
                </a:solidFill>
                <a:effectLst/>
                <a:latin typeface="+mn-lt"/>
                <a:ea typeface="+mn-ea"/>
                <a:cs typeface="+mn-cs"/>
              </a:rPr>
              <a:t>数据集  公共数据集  私有数据集</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1656165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r>
            <a:br>
              <a:rPr lang="zh-CN" altLang="en-US" dirty="0"/>
            </a:b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242757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0" i="0" dirty="0" smtClean="0">
                <a:solidFill>
                  <a:srgbClr val="333333"/>
                </a:solidFill>
                <a:effectLst/>
                <a:latin typeface="-apple-system"/>
              </a:rPr>
              <a:t>这是挑战</a:t>
            </a:r>
            <a:endParaRPr lang="en-US" altLang="zh-CN"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2732331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solidFill>
                  <a:schemeClr val="bg1"/>
                </a:solidFill>
              </a:rPr>
              <a:t>因此，为了最大限度地利用</a:t>
            </a:r>
            <a:r>
              <a:rPr lang="en-US" altLang="zh-CN" dirty="0" smtClean="0">
                <a:solidFill>
                  <a:schemeClr val="bg1"/>
                </a:solidFill>
              </a:rPr>
              <a:t>IOMT</a:t>
            </a:r>
            <a:r>
              <a:rPr lang="zh-CN" altLang="en-US" dirty="0" smtClean="0">
                <a:solidFill>
                  <a:schemeClr val="bg1"/>
                </a:solidFill>
              </a:rPr>
              <a:t>，需要一种优化算法。该算法应该对边缘和计算资源进行智能分配，从而使服务保持无缝连接和不间断。</a:t>
            </a:r>
            <a:endParaRPr lang="en-US" altLang="zh-CN" dirty="0" smtClean="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solidFill>
                  <a:schemeClr val="bg1"/>
                </a:solidFill>
              </a:rPr>
              <a:t>设备要紧凑、薄，并且必须能够使用更长的时间。比如研究可以集中在更薄的电池、可弯曲的电子设备或可伸缩的传感器上。</a:t>
            </a:r>
            <a:endParaRPr lang="en-US" altLang="zh-CN" dirty="0" smtClean="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AI</a:t>
            </a:r>
            <a:r>
              <a:rPr lang="zh-CN" altLang="en-US" sz="1200" kern="1200" dirty="0" smtClean="0">
                <a:solidFill>
                  <a:schemeClr val="tx1"/>
                </a:solidFill>
                <a:effectLst/>
                <a:latin typeface="+mn-lt"/>
                <a:ea typeface="+mn-ea"/>
                <a:cs typeface="+mn-cs"/>
              </a:rPr>
              <a:t>的特征选择、数据转换、数据同步和缺失值的生成可能是几种解决</a:t>
            </a:r>
            <a:r>
              <a:rPr lang="zh-CN" altLang="en-US" sz="1200" kern="1200" dirty="0" smtClean="0">
                <a:solidFill>
                  <a:schemeClr val="tx1"/>
                </a:solidFill>
                <a:effectLst/>
                <a:latin typeface="+mn-lt"/>
                <a:ea typeface="+mn-ea"/>
                <a:cs typeface="+mn-cs"/>
              </a:rPr>
              <a:t>方案。</a:t>
            </a:r>
            <a:r>
              <a:rPr lang="zh-CN" altLang="en-US" dirty="0" smtClean="0">
                <a:solidFill>
                  <a:schemeClr val="bg1"/>
                </a:solidFill>
              </a:rPr>
              <a:t>应</a:t>
            </a:r>
            <a:r>
              <a:rPr lang="zh-CN" altLang="en-US" dirty="0" smtClean="0">
                <a:solidFill>
                  <a:schemeClr val="bg1"/>
                </a:solidFill>
              </a:rPr>
              <a:t>尽可能减少中断</a:t>
            </a:r>
            <a:endParaRPr lang="en-US" altLang="zh-CN" dirty="0" smtClean="0">
              <a:solidFill>
                <a:schemeClr val="bg1"/>
              </a:solidFill>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15</a:t>
            </a:fld>
            <a:endParaRPr lang="zh-CN" altLang="en-US"/>
          </a:p>
        </p:txBody>
      </p:sp>
    </p:spTree>
    <p:extLst>
      <p:ext uri="{BB962C8B-B14F-4D97-AF65-F5344CB8AC3E}">
        <p14:creationId xmlns:p14="http://schemas.microsoft.com/office/powerpoint/2010/main" val="2958965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a:buFont typeface="Arial" panose="020B0604020202020204" pitchFamily="34" charset="0"/>
              <a:buChar char="•"/>
            </a:pPr>
            <a:r>
              <a:rPr lang="zh-CN" altLang="en-US" sz="1200" kern="1200" dirty="0" smtClean="0">
                <a:solidFill>
                  <a:schemeClr val="tx1"/>
                </a:solidFill>
                <a:effectLst/>
                <a:latin typeface="+mn-lt"/>
                <a:ea typeface="+mn-ea"/>
                <a:cs typeface="+mn-cs"/>
              </a:rPr>
              <a:t>随着环境的变化，</a:t>
            </a:r>
            <a:r>
              <a:rPr lang="en-US" altLang="zh-CN" sz="1200" kern="1200" dirty="0" smtClean="0">
                <a:solidFill>
                  <a:schemeClr val="tx1"/>
                </a:solidFill>
                <a:effectLst/>
                <a:latin typeface="+mn-lt"/>
                <a:ea typeface="+mn-ea"/>
                <a:cs typeface="+mn-cs"/>
              </a:rPr>
              <a:t>IOMT</a:t>
            </a:r>
            <a:r>
              <a:rPr lang="zh-CN" altLang="en-US" sz="1200" kern="1200" dirty="0" smtClean="0">
                <a:solidFill>
                  <a:schemeClr val="tx1"/>
                </a:solidFill>
                <a:effectLst/>
                <a:latin typeface="+mn-lt"/>
                <a:ea typeface="+mn-ea"/>
                <a:cs typeface="+mn-cs"/>
              </a:rPr>
              <a:t>融合方法应该应对调整，因为它们可能直接影响系统的特性，如准确性。为了鼓励机器通过从一个上下文到另一个上下文积累和传输数据来熟悉特定环境，可以使用基于迁移学习的知识共享方法。</a:t>
            </a:r>
            <a:endParaRPr lang="en-US" altLang="zh-CN" sz="1200" kern="1200" dirty="0" smtClean="0">
              <a:solidFill>
                <a:schemeClr val="tx1"/>
              </a:solidFill>
              <a:effectLst/>
              <a:latin typeface="+mn-lt"/>
              <a:ea typeface="+mn-ea"/>
              <a:cs typeface="+mn-cs"/>
            </a:endParaRPr>
          </a:p>
          <a:p>
            <a:pPr marL="171450" indent="-171450" algn="l">
              <a:buFont typeface="Arial" panose="020B0604020202020204" pitchFamily="34" charset="0"/>
              <a:buChar char="•"/>
            </a:pPr>
            <a:r>
              <a:rPr lang="zh-CN" altLang="en-US" sz="1200" kern="1200" dirty="0" smtClean="0">
                <a:solidFill>
                  <a:schemeClr val="tx1"/>
                </a:solidFill>
                <a:effectLst/>
                <a:latin typeface="+mn-lt"/>
                <a:ea typeface="+mn-ea"/>
                <a:cs typeface="+mn-cs"/>
              </a:rPr>
              <a:t>应使用适当的边缘优化来利用边缘计算的全部能力以及边缘和云之间的无缝数据传输。</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16</a:t>
            </a:fld>
            <a:endParaRPr lang="zh-CN" altLang="en-US"/>
          </a:p>
        </p:txBody>
      </p:sp>
    </p:spTree>
    <p:extLst>
      <p:ext uri="{BB962C8B-B14F-4D97-AF65-F5344CB8AC3E}">
        <p14:creationId xmlns:p14="http://schemas.microsoft.com/office/powerpoint/2010/main" val="1216419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287700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extLst>
      <p:ext uri="{BB962C8B-B14F-4D97-AF65-F5344CB8AC3E}">
        <p14:creationId xmlns:p14="http://schemas.microsoft.com/office/powerpoint/2010/main" val="168331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extLst>
      <p:ext uri="{BB962C8B-B14F-4D97-AF65-F5344CB8AC3E}">
        <p14:creationId xmlns:p14="http://schemas.microsoft.com/office/powerpoint/2010/main" val="266065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rPr>
              <a:t>1</a:t>
            </a:r>
            <a:r>
              <a:rPr lang="zh-CN" altLang="zh-CN" sz="1200" dirty="0" smtClean="0">
                <a:solidFill>
                  <a:schemeClr val="bg1"/>
                </a:solidFill>
              </a:rPr>
              <a:t>使用</a:t>
            </a:r>
            <a:r>
              <a:rPr lang="zh-CN" altLang="en-US" sz="1200" dirty="0" smtClean="0">
                <a:solidFill>
                  <a:schemeClr val="bg1"/>
                </a:solidFill>
              </a:rPr>
              <a:t>先进的</a:t>
            </a:r>
            <a:r>
              <a:rPr lang="zh-CN" altLang="zh-CN" sz="1200" dirty="0" smtClean="0">
                <a:solidFill>
                  <a:schemeClr val="bg1"/>
                </a:solidFill>
              </a:rPr>
              <a:t>技术将有助于</a:t>
            </a:r>
            <a:r>
              <a:rPr lang="zh-CN" altLang="en-US" sz="1200" dirty="0" smtClean="0">
                <a:solidFill>
                  <a:schemeClr val="bg1"/>
                </a:solidFill>
              </a:rPr>
              <a:t>在</a:t>
            </a:r>
            <a:r>
              <a:rPr lang="zh-CN" altLang="zh-CN" sz="1200" dirty="0" smtClean="0">
                <a:solidFill>
                  <a:schemeClr val="bg1"/>
                </a:solidFill>
              </a:rPr>
              <a:t>早期发现可能的健康问题，同时准备必要的措施</a:t>
            </a:r>
            <a:endParaRPr lang="en-US" altLang="zh-CN" sz="1200"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事实上，慢性</a:t>
            </a:r>
            <a:r>
              <a:rPr lang="zh-CN" altLang="en-US" sz="1200" kern="1200" dirty="0" smtClean="0">
                <a:solidFill>
                  <a:schemeClr val="tx1"/>
                </a:solidFill>
                <a:effectLst/>
                <a:latin typeface="+mn-lt"/>
                <a:ea typeface="+mn-ea"/>
                <a:cs typeface="+mn-cs"/>
              </a:rPr>
              <a:t>病患者数量</a:t>
            </a:r>
            <a:r>
              <a:rPr lang="zh-CN" altLang="zh-CN" sz="1200" kern="1200" dirty="0" smtClean="0">
                <a:solidFill>
                  <a:schemeClr val="tx1"/>
                </a:solidFill>
                <a:effectLst/>
                <a:latin typeface="+mn-lt"/>
                <a:ea typeface="+mn-ea"/>
                <a:cs typeface="+mn-cs"/>
              </a:rPr>
              <a:t>的增加和满足患者护理需求的医疗服务的短缺增加了医疗行业创新的需求。最近，新冠病毒大流行强调了远程医疗的重要性，</a:t>
            </a:r>
            <a:r>
              <a:rPr lang="zh-CN" altLang="en-US" sz="1200" kern="1200" dirty="0" smtClean="0">
                <a:solidFill>
                  <a:schemeClr val="tx1"/>
                </a:solidFill>
                <a:effectLst/>
                <a:latin typeface="+mn-lt"/>
                <a:ea typeface="+mn-ea"/>
                <a:cs typeface="+mn-cs"/>
              </a:rPr>
              <a:t>它们</a:t>
            </a:r>
            <a:r>
              <a:rPr lang="zh-CN" altLang="zh-CN" sz="1200" kern="1200" dirty="0" smtClean="0">
                <a:solidFill>
                  <a:schemeClr val="tx1"/>
                </a:solidFill>
                <a:effectLst/>
                <a:latin typeface="+mn-lt"/>
                <a:ea typeface="+mn-ea"/>
                <a:cs typeface="+mn-cs"/>
              </a:rPr>
              <a:t>提供了快速、稳健和可靠的患者监测</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extLst>
      <p:ext uri="{BB962C8B-B14F-4D97-AF65-F5344CB8AC3E}">
        <p14:creationId xmlns:p14="http://schemas.microsoft.com/office/powerpoint/2010/main" val="64978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kern="1200" dirty="0" smtClean="0">
                <a:solidFill>
                  <a:schemeClr val="tx1"/>
                </a:solidFill>
                <a:effectLst/>
                <a:latin typeface="+mn-lt"/>
                <a:ea typeface="+mn-ea"/>
                <a:cs typeface="+mn-cs"/>
              </a:rPr>
              <a:t>该图</a:t>
            </a:r>
            <a:r>
              <a:rPr lang="zh-CN" altLang="zh-CN" sz="1200" kern="1200" dirty="0" smtClean="0">
                <a:solidFill>
                  <a:schemeClr val="tx1"/>
                </a:solidFill>
                <a:effectLst/>
                <a:latin typeface="+mn-lt"/>
                <a:ea typeface="+mn-ea"/>
                <a:cs typeface="+mn-cs"/>
              </a:rPr>
              <a:t>显示了一个涉及多个组件的智能医疗框架，如医疗物联网（</a:t>
            </a:r>
            <a:r>
              <a:rPr lang="en-US" altLang="zh-CN" sz="1200" kern="1200" dirty="0" err="1" smtClean="0">
                <a:solidFill>
                  <a:schemeClr val="tx1"/>
                </a:solidFill>
                <a:effectLst/>
                <a:latin typeface="+mn-lt"/>
                <a:ea typeface="+mn-ea"/>
                <a:cs typeface="+mn-cs"/>
              </a:rPr>
              <a:t>IoMT</a:t>
            </a:r>
            <a:r>
              <a:rPr lang="zh-CN" altLang="zh-CN" sz="1200" kern="1200" dirty="0" smtClean="0">
                <a:solidFill>
                  <a:schemeClr val="tx1"/>
                </a:solidFill>
                <a:effectLst/>
                <a:latin typeface="+mn-lt"/>
                <a:ea typeface="+mn-ea"/>
                <a:cs typeface="+mn-cs"/>
              </a:rPr>
              <a:t>）、边缘</a:t>
            </a:r>
            <a:r>
              <a:rPr lang="zh-CN" altLang="en-US" sz="1200" kern="1200" dirty="0" smtClean="0">
                <a:solidFill>
                  <a:schemeClr val="tx1"/>
                </a:solidFill>
                <a:effectLst/>
                <a:latin typeface="+mn-lt"/>
                <a:ea typeface="+mn-ea"/>
                <a:cs typeface="+mn-cs"/>
              </a:rPr>
              <a:t>计算</a:t>
            </a:r>
            <a:r>
              <a:rPr lang="zh-CN" altLang="zh-CN" sz="1200" kern="1200" dirty="0" smtClean="0">
                <a:solidFill>
                  <a:schemeClr val="tx1"/>
                </a:solidFill>
                <a:effectLst/>
                <a:latin typeface="+mn-lt"/>
                <a:ea typeface="+mn-ea"/>
                <a:cs typeface="+mn-cs"/>
              </a:rPr>
              <a:t>和云计算、无线通信以及利益相关者。</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将个人、资源和组织联系起来，然后智能地有效处理和响应健康环境需求。</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智能医疗由各种利益相关者组成，如临床医生和患者、诊所和学术组织。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这是一个多方面的复杂系统，包括疾病控制和检测、评估和护理、医疗管理、患者决策和医学。</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156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医学信号融合可分为单模态特征融合和多模态信号融合。不同的医学信号具有不同的特征，传达人类生理学的不同方面（例如，心率时间序列的低频和高频分量分别传达有关副交感神经和交感神经调节的信息）</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因此，与使用单一特征相比，它们的融合可以改善结果</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随着</a:t>
            </a:r>
            <a:r>
              <a:rPr lang="en-US" altLang="zh-CN" sz="1200" kern="1200" dirty="0" smtClean="0">
                <a:solidFill>
                  <a:schemeClr val="tx1"/>
                </a:solidFill>
                <a:effectLst/>
                <a:latin typeface="+mn-lt"/>
                <a:ea typeface="+mn-ea"/>
                <a:cs typeface="+mn-cs"/>
              </a:rPr>
              <a:t>AI</a:t>
            </a:r>
            <a:r>
              <a:rPr lang="zh-CN" altLang="en-US" sz="1200" kern="1200" dirty="0" smtClean="0">
                <a:solidFill>
                  <a:schemeClr val="tx1"/>
                </a:solidFill>
                <a:effectLst/>
                <a:latin typeface="+mn-lt"/>
                <a:ea typeface="+mn-ea"/>
                <a:cs typeface="+mn-cs"/>
              </a:rPr>
              <a:t>和机器学习算法（如深度神经网络）的进步、高计算处理能力和终端设备中可用的大量数据存储，以及无线通信技术（如</a:t>
            </a:r>
            <a:r>
              <a:rPr lang="en-US" altLang="zh-CN" sz="1200" kern="1200" dirty="0" smtClean="0">
                <a:solidFill>
                  <a:schemeClr val="tx1"/>
                </a:solidFill>
                <a:effectLst/>
                <a:latin typeface="+mn-lt"/>
                <a:ea typeface="+mn-ea"/>
                <a:cs typeface="+mn-cs"/>
              </a:rPr>
              <a:t>5G</a:t>
            </a:r>
            <a:r>
              <a:rPr lang="zh-CN" altLang="en-US" sz="1200" kern="1200" dirty="0" smtClean="0">
                <a:solidFill>
                  <a:schemeClr val="tx1"/>
                </a:solidFill>
                <a:effectLst/>
                <a:latin typeface="+mn-lt"/>
                <a:ea typeface="+mn-ea"/>
                <a:cs typeface="+mn-cs"/>
              </a:rPr>
              <a:t>和更高版本）的发展，这使得可以实时测量和分析多种信号模式，并为客户提供反馈，也为医疗人员提供疾病检测和预测准确性方面的信息。</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（个人理解）多模态  一个属性就叫一个模态  多种属性去综合描述一件事物，多种角度理解</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5</a:t>
            </a:fld>
            <a:endParaRPr lang="zh-CN" altLang="en-US"/>
          </a:p>
        </p:txBody>
      </p:sp>
    </p:spTree>
    <p:extLst>
      <p:ext uri="{BB962C8B-B14F-4D97-AF65-F5344CB8AC3E}">
        <p14:creationId xmlns:p14="http://schemas.microsoft.com/office/powerpoint/2010/main" val="171611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6</a:t>
            </a:fld>
            <a:endParaRPr lang="zh-CN" altLang="en-US"/>
          </a:p>
        </p:txBody>
      </p:sp>
    </p:spTree>
    <p:extLst>
      <p:ext uri="{BB962C8B-B14F-4D97-AF65-F5344CB8AC3E}">
        <p14:creationId xmlns:p14="http://schemas.microsoft.com/office/powerpoint/2010/main" val="945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200" kern="1200" dirty="0" smtClean="0">
                <a:solidFill>
                  <a:schemeClr val="tx1"/>
                </a:solidFill>
                <a:effectLst/>
                <a:latin typeface="+mn-lt"/>
                <a:ea typeface="+mn-ea"/>
                <a:cs typeface="+mn-cs"/>
              </a:rPr>
              <a:t>本研究问题分为四类，它们又分为几个部分。这四类是 </a:t>
            </a:r>
            <a:r>
              <a:rPr lang="en-US" altLang="zh-CN" sz="1200" kern="1200" dirty="0" err="1" smtClean="0">
                <a:solidFill>
                  <a:schemeClr val="tx1"/>
                </a:solidFill>
                <a:effectLst/>
                <a:latin typeface="+mn-lt"/>
                <a:ea typeface="+mn-ea"/>
                <a:cs typeface="+mn-cs"/>
              </a:rPr>
              <a:t>IoMT</a:t>
            </a:r>
            <a:r>
              <a:rPr lang="zh-CN" altLang="en-US" sz="1200" kern="1200" dirty="0" smtClean="0">
                <a:solidFill>
                  <a:schemeClr val="tx1"/>
                </a:solidFill>
                <a:effectLst/>
                <a:latin typeface="+mn-lt"/>
                <a:ea typeface="+mn-ea"/>
                <a:cs typeface="+mn-cs"/>
              </a:rPr>
              <a:t>组件、</a:t>
            </a:r>
            <a:r>
              <a:rPr lang="en-US" altLang="zh-CN" sz="1200" kern="1200" dirty="0" smtClean="0">
                <a:solidFill>
                  <a:schemeClr val="tx1"/>
                </a:solidFill>
                <a:effectLst/>
                <a:latin typeface="+mn-lt"/>
                <a:ea typeface="+mn-ea"/>
                <a:cs typeface="+mn-cs"/>
              </a:rPr>
              <a:t>5G</a:t>
            </a:r>
            <a:r>
              <a:rPr lang="zh-CN" altLang="en-US" sz="1200" kern="1200" dirty="0" smtClean="0">
                <a:solidFill>
                  <a:schemeClr val="tx1"/>
                </a:solidFill>
                <a:effectLst/>
                <a:latin typeface="+mn-lt"/>
                <a:ea typeface="+mn-ea"/>
                <a:cs typeface="+mn-cs"/>
              </a:rPr>
              <a:t>通信技术、应用和挑战。</a:t>
            </a:r>
            <a:endParaRPr lang="en-US" altLang="zh-CN" sz="1200" kern="1200" dirty="0" smtClean="0">
              <a:solidFill>
                <a:schemeClr val="tx1"/>
              </a:solidFill>
              <a:effectLst/>
              <a:latin typeface="+mn-lt"/>
              <a:ea typeface="+mn-ea"/>
              <a:cs typeface="+mn-cs"/>
            </a:endParaRPr>
          </a:p>
          <a:p>
            <a:pPr algn="l">
              <a:buFont typeface="Arial" panose="020B0604020202020204" pitchFamily="34" charset="0"/>
              <a:buNone/>
            </a:pPr>
            <a:r>
              <a:rPr lang="zh-CN" altLang="en-US" sz="1200" kern="1200" dirty="0" smtClean="0">
                <a:solidFill>
                  <a:schemeClr val="tx1"/>
                </a:solidFill>
                <a:effectLst/>
                <a:latin typeface="+mn-lt"/>
                <a:ea typeface="+mn-ea"/>
                <a:cs typeface="+mn-cs"/>
              </a:rPr>
              <a:t>数据采集</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无线传感器（无线摄像机 智能手机 ）、可穿戴传感器（生命体征测量  </a:t>
            </a:r>
            <a:r>
              <a:rPr lang="zh-CN" altLang="en-US" dirty="0" smtClean="0">
                <a:effectLst/>
              </a:rPr>
              <a:t>智能服装</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IoMT</a:t>
            </a:r>
            <a:r>
              <a:rPr lang="zh-CN" altLang="en-US" sz="1200" kern="1200" dirty="0" smtClean="0">
                <a:solidFill>
                  <a:schemeClr val="tx1"/>
                </a:solidFill>
                <a:effectLst/>
                <a:latin typeface="+mn-lt"/>
                <a:ea typeface="+mn-ea"/>
                <a:cs typeface="+mn-cs"/>
              </a:rPr>
              <a:t>网关或雾层   服务器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云层</a:t>
            </a:r>
            <a:endParaRPr lang="en-US" altLang="zh-CN" sz="1200" kern="1200" dirty="0" smtClean="0">
              <a:solidFill>
                <a:schemeClr val="tx1"/>
              </a:solidFill>
              <a:effectLst/>
              <a:latin typeface="+mn-lt"/>
              <a:ea typeface="+mn-ea"/>
              <a:cs typeface="+mn-cs"/>
            </a:endParaRPr>
          </a:p>
          <a:p>
            <a:pPr algn="l">
              <a:buFont typeface="Arial" panose="020B0604020202020204" pitchFamily="34" charset="0"/>
              <a:buNone/>
            </a:pPr>
            <a:r>
              <a:rPr lang="en-US" altLang="zh-CN" sz="1200" kern="1200" dirty="0" smtClean="0">
                <a:solidFill>
                  <a:schemeClr val="tx1"/>
                </a:solidFill>
                <a:effectLst/>
                <a:latin typeface="+mn-lt"/>
                <a:ea typeface="+mn-ea"/>
                <a:cs typeface="+mn-cs"/>
              </a:rPr>
              <a:t>5G</a:t>
            </a:r>
            <a:r>
              <a:rPr lang="zh-CN" altLang="en-US" sz="1200" kern="1200" dirty="0" smtClean="0">
                <a:solidFill>
                  <a:schemeClr val="tx1"/>
                </a:solidFill>
                <a:effectLst/>
                <a:latin typeface="+mn-lt"/>
                <a:ea typeface="+mn-ea"/>
                <a:cs typeface="+mn-cs"/>
              </a:rPr>
              <a:t>通信技术 </a:t>
            </a:r>
            <a:endParaRPr lang="en-US" altLang="zh-CN" sz="1200" kern="1200" dirty="0" smtClean="0">
              <a:solidFill>
                <a:schemeClr val="tx1"/>
              </a:solidFill>
              <a:effectLst/>
              <a:latin typeface="+mn-lt"/>
              <a:ea typeface="+mn-ea"/>
              <a:cs typeface="+mn-cs"/>
            </a:endParaRPr>
          </a:p>
          <a:p>
            <a:pPr algn="l">
              <a:buFont typeface="Arial" panose="020B0604020202020204" pitchFamily="34" charset="0"/>
              <a:buNone/>
            </a:pPr>
            <a:r>
              <a:rPr lang="zh-CN" altLang="en-US" dirty="0" smtClean="0">
                <a:effectLst/>
              </a:rPr>
              <a:t>应用  新冠病毒   </a:t>
            </a:r>
            <a:r>
              <a:rPr lang="zh-CN" altLang="en-US" sz="1200" kern="1200" dirty="0" smtClean="0">
                <a:solidFill>
                  <a:schemeClr val="tx1"/>
                </a:solidFill>
                <a:effectLst/>
                <a:latin typeface="+mn-lt"/>
                <a:ea typeface="+mn-ea"/>
                <a:cs typeface="+mn-cs"/>
              </a:rPr>
              <a:t>阿尔茨海默病检测     心脏病   睡眠呼吸暂停  手部康复   情绪与心理状态   脑部疾病  骨病  嗓音病理学</a:t>
            </a:r>
            <a:endParaRPr lang="en-US" altLang="zh-CN" dirty="0" smtClean="0">
              <a:effectLst/>
            </a:endParaRPr>
          </a:p>
          <a:p>
            <a:pPr algn="l">
              <a:buFont typeface="Arial" panose="020B0604020202020204" pitchFamily="34" charset="0"/>
              <a:buNone/>
            </a:pPr>
            <a:r>
              <a:rPr lang="zh-CN" altLang="en-US" dirty="0" smtClean="0">
                <a:effectLst/>
              </a:rPr>
              <a:t>挑战   潜在因素   有限的计算能力 互操作性  安全性</a:t>
            </a:r>
            <a:br>
              <a:rPr lang="zh-CN" altLang="en-US" dirty="0" smtClean="0">
                <a:effectLst/>
              </a:rPr>
            </a:b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1866583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数据采集    ：数据通过不同类型的传感器从患者收集，并在发送到网关</a:t>
            </a:r>
            <a:r>
              <a:rPr lang="en-US" altLang="zh-CN" dirty="0" smtClean="0"/>
              <a:t>/</a:t>
            </a:r>
            <a:r>
              <a:rPr lang="zh-CN" altLang="en-US" dirty="0" smtClean="0"/>
              <a:t>云之前进行预处理。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于医疗设备末端附近的光纤陀螺节点被视为具有存储、计算和网络连接能力的设备。</a:t>
            </a:r>
            <a:r>
              <a:rPr lang="en-US" altLang="zh-CN" dirty="0" err="1" smtClean="0">
                <a:solidFill>
                  <a:schemeClr val="bg1"/>
                </a:solidFill>
              </a:rPr>
              <a:t>IoMT</a:t>
            </a:r>
            <a:r>
              <a:rPr lang="zh-CN" altLang="en-US" dirty="0" smtClean="0">
                <a:solidFill>
                  <a:schemeClr val="bg1"/>
                </a:solidFill>
              </a:rPr>
              <a:t>会生成大量数据，将所有这些数据提交到云计算也是不合适的。</a:t>
            </a:r>
            <a:endParaRPr lang="en-US" altLang="zh-CN"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在边缘计算中，数据处理是在边缘层而不是云层中完成的。实现边缘计算有很多好处，比如。</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降低了云层的计算压力</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可以减少延迟</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可以维护物联网数据的安全性和隐私性</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8</a:t>
            </a:fld>
            <a:endParaRPr lang="zh-CN" altLang="en-US"/>
          </a:p>
        </p:txBody>
      </p:sp>
    </p:spTree>
    <p:extLst>
      <p:ext uri="{BB962C8B-B14F-4D97-AF65-F5344CB8AC3E}">
        <p14:creationId xmlns:p14="http://schemas.microsoft.com/office/powerpoint/2010/main" val="389872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数据级融合   同步</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数据缓冲 去噪 数据规范化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特征级融合   特征规范化  特征选择</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rtl="0"/>
            <a:r>
              <a:rPr lang="zh-CN" altLang="en-US" sz="1200" kern="1200" dirty="0" smtClean="0">
                <a:solidFill>
                  <a:schemeClr val="tx1"/>
                </a:solidFill>
                <a:effectLst/>
                <a:latin typeface="+mn-lt"/>
                <a:ea typeface="+mn-ea"/>
                <a:cs typeface="+mn-cs"/>
              </a:rPr>
              <a:t>决策级融合   大数表决  置信度评分  </a:t>
            </a:r>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最小最大值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336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r>
              <a:rPr lang="en-US" altLang="zh-CN" sz="4000" b="1" dirty="0">
                <a:solidFill>
                  <a:srgbClr val="F7F709"/>
                </a:solidFill>
                <a:effectLst>
                  <a:outerShdw blurRad="38100" dist="38100" dir="2700000" algn="tl">
                    <a:srgbClr val="000000"/>
                  </a:outerShdw>
                </a:effectLst>
                <a:latin typeface="Times New Roman" panose="02020603050405020304" pitchFamily="18" charset="0"/>
              </a:rPr>
              <a:t>A comprehensive survey on multimodal medical </a:t>
            </a:r>
            <a:r>
              <a:rPr lang="en-US" altLang="zh-CN" sz="4000" b="1" dirty="0" smtClean="0">
                <a:solidFill>
                  <a:srgbClr val="F7F709"/>
                </a:solidFill>
                <a:effectLst>
                  <a:outerShdw blurRad="38100" dist="38100" dir="2700000" algn="tl">
                    <a:srgbClr val="000000"/>
                  </a:outerShdw>
                </a:effectLst>
                <a:latin typeface="Times New Roman" panose="02020603050405020304" pitchFamily="18" charset="0"/>
              </a:rPr>
              <a:t>signals fusion </a:t>
            </a:r>
            <a:r>
              <a:rPr lang="en-US" altLang="zh-CN" sz="4000" b="1" dirty="0">
                <a:solidFill>
                  <a:srgbClr val="F7F709"/>
                </a:solidFill>
                <a:effectLst>
                  <a:outerShdw blurRad="38100" dist="38100" dir="2700000" algn="tl">
                    <a:srgbClr val="000000"/>
                  </a:outerShdw>
                </a:effectLst>
                <a:latin typeface="Times New Roman" panose="02020603050405020304" pitchFamily="18" charset="0"/>
              </a:rPr>
              <a:t>for smart </a:t>
            </a:r>
            <a:r>
              <a:rPr lang="en-US" altLang="zh-CN" sz="4000" b="1" dirty="0" smtClean="0">
                <a:solidFill>
                  <a:srgbClr val="F7F709"/>
                </a:solidFill>
                <a:effectLst>
                  <a:outerShdw blurRad="38100" dist="38100" dir="2700000" algn="tl">
                    <a:srgbClr val="000000"/>
                  </a:outerShdw>
                </a:effectLst>
                <a:latin typeface="Times New Roman" panose="02020603050405020304" pitchFamily="18" charset="0"/>
              </a:rPr>
              <a:t>healthcare </a:t>
            </a:r>
            <a:r>
              <a:rPr lang="en-US" altLang="zh-CN" sz="4000" b="1" dirty="0">
                <a:solidFill>
                  <a:srgbClr val="F7F709"/>
                </a:solidFill>
                <a:effectLst>
                  <a:outerShdw blurRad="38100" dist="38100" dir="2700000" algn="tl">
                    <a:srgbClr val="000000"/>
                  </a:outerShdw>
                </a:effectLst>
                <a:latin typeface="Times New Roman" panose="02020603050405020304" pitchFamily="18" charset="0"/>
              </a:rPr>
              <a:t>systems</a:t>
            </a:r>
            <a:r>
              <a:rPr lang="zh-CN" altLang="en-US" sz="4000" b="1" dirty="0" smtClean="0">
                <a:solidFill>
                  <a:srgbClr val="F7F709"/>
                </a:solidFill>
                <a:effectLst>
                  <a:outerShdw blurRad="38100" dist="38100" dir="2700000" algn="tl">
                    <a:srgbClr val="000000"/>
                  </a:outerShdw>
                </a:effectLst>
                <a:latin typeface="Times New Roman" panose="02020603050405020304" pitchFamily="18" charset="0"/>
              </a:rPr>
              <a:t>研读</a:t>
            </a:r>
            <a:r>
              <a:rPr lang="zh-CN" altLang="en-US" sz="4000" b="1" dirty="0">
                <a:solidFill>
                  <a:srgbClr val="F7F709"/>
                </a:solidFill>
                <a:effectLst>
                  <a:outerShdw blurRad="38100" dist="38100" dir="2700000" algn="tl">
                    <a:srgbClr val="000000"/>
                  </a:outerShdw>
                </a:effectLst>
                <a:latin typeface="Times New Roman" panose="02020603050405020304" pitchFamily="18" charset="0"/>
              </a:rPr>
              <a:t>报告</a:t>
            </a:r>
            <a:endParaRPr lang="en-US" altLang="zh-CN" sz="4000" b="1" dirty="0">
              <a:solidFill>
                <a:srgbClr val="F7F709"/>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1065981" y="2649249"/>
            <a:ext cx="9575800" cy="37798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a:t>
            </a:r>
            <a:r>
              <a:rPr lang="zh-CN" altLang="en-US" sz="2400" b="1" dirty="0" smtClean="0">
                <a:solidFill>
                  <a:schemeClr val="bg1"/>
                </a:solidFill>
              </a:rPr>
              <a:t>：李安宁</a:t>
            </a:r>
            <a:endParaRPr lang="en-US" altLang="zh-CN" sz="2400" b="1" dirty="0" smtClean="0">
              <a:solidFill>
                <a:schemeClr val="bg1"/>
              </a:solidFill>
            </a:endParaRPr>
          </a:p>
          <a:p>
            <a:pPr marL="0" indent="0" algn="ctr">
              <a:lnSpc>
                <a:spcPct val="130000"/>
              </a:lnSpc>
              <a:buFont typeface="Wingdings" panose="05000000000000000000" pitchFamily="2" charset="2"/>
              <a:buNone/>
            </a:pPr>
            <a:r>
              <a:rPr lang="zh-CN" altLang="en-US" sz="2400" b="1" dirty="0" smtClean="0">
                <a:solidFill>
                  <a:schemeClr val="bg1"/>
                </a:solidFill>
              </a:rPr>
              <a:t>导师</a:t>
            </a:r>
            <a:r>
              <a:rPr lang="zh-CN" altLang="en-US" sz="2400" b="1" dirty="0">
                <a:solidFill>
                  <a:schemeClr val="bg1"/>
                </a:solidFill>
              </a:rPr>
              <a:t>：朱斌 副教授</a:t>
            </a: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endParaRPr lang="en-US" altLang="zh-CN" sz="2400" b="1" dirty="0">
              <a:solidFill>
                <a:schemeClr val="bg1"/>
              </a:solidFill>
            </a:endParaRPr>
          </a:p>
          <a:p>
            <a:pPr marL="0" indent="0" algn="ctr">
              <a:lnSpc>
                <a:spcPct val="130000"/>
              </a:lnSpc>
              <a:buFont typeface="Wingdings" panose="05000000000000000000" pitchFamily="2" charset="2"/>
              <a:buNone/>
            </a:pPr>
            <a:endParaRPr lang="zh-CN" altLang="en-US" sz="2400" b="1" dirty="0">
              <a:solidFill>
                <a:schemeClr val="bg1"/>
              </a:solidFill>
            </a:endParaRPr>
          </a:p>
          <a:p>
            <a:pPr marL="0" indent="0" algn="ctr">
              <a:lnSpc>
                <a:spcPct val="130000"/>
              </a:lnSpc>
              <a:buFont typeface="Wingdings" panose="05000000000000000000" pitchFamily="2" charset="2"/>
              <a:buNone/>
            </a:pPr>
            <a:r>
              <a:rPr lang="en-US" altLang="zh-CN" sz="2400" b="1" dirty="0" smtClean="0">
                <a:solidFill>
                  <a:schemeClr val="bg1"/>
                </a:solidFill>
              </a:rPr>
              <a:t>2021.9.27</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r>
              <a:rPr lang="zh-CN" altLang="en-US" b="1" dirty="0">
                <a:solidFill>
                  <a:schemeClr val="bg1"/>
                </a:solidFill>
              </a:rPr>
              <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xmlns="" id="{F91008F7-94BC-4252-8B1A-C967D059755E}"/>
              </a:ext>
            </a:extLst>
          </p:cNvPr>
          <p:cNvSpPr txBox="1">
            <a:spLocks noChangeArrowheads="1"/>
          </p:cNvSpPr>
          <p:nvPr/>
        </p:nvSpPr>
        <p:spPr bwMode="auto">
          <a:xfrm>
            <a:off x="841182" y="5705812"/>
            <a:ext cx="1087719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zh-CN" altLang="en-US" dirty="0" smtClean="0">
                <a:solidFill>
                  <a:schemeClr val="bg1"/>
                </a:solidFill>
              </a:rPr>
              <a:t>：</a:t>
            </a:r>
            <a:r>
              <a:rPr lang="en-US" altLang="zh-CN" dirty="0">
                <a:solidFill>
                  <a:schemeClr val="bg1"/>
                </a:solidFill>
              </a:rPr>
              <a:t> Ghulam </a:t>
            </a:r>
            <a:r>
              <a:rPr lang="en-US" altLang="zh-CN" dirty="0" smtClean="0">
                <a:solidFill>
                  <a:schemeClr val="bg1"/>
                </a:solidFill>
              </a:rPr>
              <a:t>Muhammad</a:t>
            </a:r>
            <a:r>
              <a:rPr lang="zh-CN" altLang="en-US" dirty="0" smtClean="0">
                <a:solidFill>
                  <a:schemeClr val="bg1"/>
                </a:solidFill>
              </a:rPr>
              <a:t>，</a:t>
            </a:r>
            <a:r>
              <a:rPr lang="en-US" altLang="zh-CN" dirty="0" smtClean="0">
                <a:solidFill>
                  <a:schemeClr val="bg1"/>
                </a:solidFill>
              </a:rPr>
              <a:t>Fatima </a:t>
            </a:r>
            <a:r>
              <a:rPr lang="en-US" altLang="zh-CN" dirty="0" err="1" smtClean="0">
                <a:solidFill>
                  <a:schemeClr val="bg1"/>
                </a:solidFill>
              </a:rPr>
              <a:t>Alshehri</a:t>
            </a:r>
            <a:r>
              <a:rPr lang="en-US" altLang="zh-CN" dirty="0" smtClean="0">
                <a:solidFill>
                  <a:schemeClr val="bg1"/>
                </a:solidFill>
              </a:rPr>
              <a:t> </a:t>
            </a:r>
            <a:r>
              <a:rPr lang="zh-CN" altLang="en-US" dirty="0" smtClean="0">
                <a:solidFill>
                  <a:schemeClr val="bg1"/>
                </a:solidFill>
              </a:rPr>
              <a:t>，</a:t>
            </a:r>
            <a:r>
              <a:rPr lang="en-US" altLang="zh-CN" dirty="0" err="1" smtClean="0">
                <a:solidFill>
                  <a:schemeClr val="bg1"/>
                </a:solidFill>
              </a:rPr>
              <a:t>Fakhri</a:t>
            </a:r>
            <a:r>
              <a:rPr lang="en-US" altLang="zh-CN" dirty="0" smtClean="0">
                <a:solidFill>
                  <a:schemeClr val="bg1"/>
                </a:solidFill>
              </a:rPr>
              <a:t> </a:t>
            </a:r>
            <a:r>
              <a:rPr lang="en-US" altLang="zh-CN" dirty="0" err="1" smtClean="0">
                <a:solidFill>
                  <a:schemeClr val="bg1"/>
                </a:solidFill>
              </a:rPr>
              <a:t>Karray</a:t>
            </a:r>
            <a:r>
              <a:rPr lang="zh-CN" altLang="en-US" dirty="0">
                <a:solidFill>
                  <a:schemeClr val="bg1"/>
                </a:solidFill>
              </a:rPr>
              <a:t>，</a:t>
            </a:r>
            <a:r>
              <a:rPr lang="en-US" altLang="zh-CN" dirty="0" err="1" smtClean="0">
                <a:solidFill>
                  <a:schemeClr val="bg1"/>
                </a:solidFill>
              </a:rPr>
              <a:t>Abdulmotaleb</a:t>
            </a:r>
            <a:r>
              <a:rPr lang="en-US" altLang="zh-CN" dirty="0" smtClean="0">
                <a:solidFill>
                  <a:schemeClr val="bg1"/>
                </a:solidFill>
              </a:rPr>
              <a:t> </a:t>
            </a:r>
            <a:r>
              <a:rPr lang="en-US" altLang="zh-CN" dirty="0">
                <a:solidFill>
                  <a:schemeClr val="bg1"/>
                </a:solidFill>
              </a:rPr>
              <a:t>El </a:t>
            </a:r>
            <a:r>
              <a:rPr lang="en-US" altLang="zh-CN" dirty="0" err="1" smtClean="0">
                <a:solidFill>
                  <a:schemeClr val="bg1"/>
                </a:solidFill>
              </a:rPr>
              <a:t>Saddik</a:t>
            </a:r>
            <a:r>
              <a:rPr lang="zh-CN" altLang="en-US" dirty="0" smtClean="0">
                <a:solidFill>
                  <a:schemeClr val="bg1"/>
                </a:solidFill>
              </a:rPr>
              <a:t>，</a:t>
            </a:r>
            <a:r>
              <a:rPr lang="en-US" altLang="zh-CN" dirty="0">
                <a:solidFill>
                  <a:schemeClr val="bg1"/>
                </a:solidFill>
              </a:rPr>
              <a:t> Mansour </a:t>
            </a:r>
            <a:r>
              <a:rPr lang="en-US" altLang="zh-CN" dirty="0" err="1" smtClean="0">
                <a:solidFill>
                  <a:schemeClr val="bg1"/>
                </a:solidFill>
              </a:rPr>
              <a:t>Alsulaiman</a:t>
            </a:r>
            <a:r>
              <a:rPr lang="en-US" altLang="zh-CN" dirty="0" smtClean="0">
                <a:solidFill>
                  <a:schemeClr val="bg1"/>
                </a:solidFill>
              </a:rPr>
              <a:t> </a:t>
            </a:r>
            <a:r>
              <a:rPr lang="zh-CN" altLang="en-US" dirty="0">
                <a:solidFill>
                  <a:schemeClr val="bg1"/>
                </a:solidFill>
              </a:rPr>
              <a:t>，</a:t>
            </a:r>
            <a:r>
              <a:rPr lang="en-US" altLang="zh-CN" dirty="0" smtClean="0">
                <a:solidFill>
                  <a:schemeClr val="bg1"/>
                </a:solidFill>
              </a:rPr>
              <a:t>Tiago </a:t>
            </a:r>
            <a:r>
              <a:rPr lang="en-US" altLang="zh-CN" dirty="0">
                <a:solidFill>
                  <a:schemeClr val="bg1"/>
                </a:solidFill>
              </a:rPr>
              <a:t>H. Falk     </a:t>
            </a:r>
          </a:p>
          <a:p>
            <a:r>
              <a:rPr lang="en-US" altLang="zh-CN" dirty="0" smtClean="0">
                <a:solidFill>
                  <a:schemeClr val="bg1"/>
                </a:solidFill>
              </a:rPr>
              <a:t>2.</a:t>
            </a:r>
            <a:r>
              <a:rPr lang="en-US" altLang="zh-CN" i="1" dirty="0" smtClean="0">
                <a:solidFill>
                  <a:schemeClr val="bg1"/>
                </a:solidFill>
              </a:rPr>
              <a:t> </a:t>
            </a:r>
            <a:r>
              <a:rPr lang="fr-FR" altLang="zh-CN" dirty="0">
                <a:solidFill>
                  <a:schemeClr val="bg1"/>
                </a:solidFill>
              </a:rPr>
              <a:t>Information Fusion 76 (2021) 355–375</a:t>
            </a:r>
            <a:endParaRPr lang="zh-CN" altLang="en-US" dirty="0">
              <a:solidFill>
                <a:schemeClr val="bg1"/>
              </a:solidFill>
            </a:endParaRPr>
          </a:p>
        </p:txBody>
      </p:sp>
    </p:spTree>
  </p:cSld>
  <p:clrMapOvr>
    <a:masterClrMapping/>
  </p:clrMapOvr>
  <p:transition advTm="203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10</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2" name="文本框 1"/>
          <p:cNvSpPr txBox="1"/>
          <p:nvPr/>
        </p:nvSpPr>
        <p:spPr>
          <a:xfrm>
            <a:off x="1205345" y="1479277"/>
            <a:ext cx="9975272" cy="4524315"/>
          </a:xfrm>
          <a:prstGeom prst="rect">
            <a:avLst/>
          </a:prstGeom>
          <a:noFill/>
        </p:spPr>
        <p:txBody>
          <a:bodyPr wrap="square" rtlCol="0">
            <a:spAutoFit/>
          </a:bodyPr>
          <a:lstStyle/>
          <a:p>
            <a:pPr>
              <a:lnSpc>
                <a:spcPct val="200000"/>
              </a:lnSpc>
            </a:pPr>
            <a:r>
              <a:rPr lang="zh-CN" altLang="en-US" sz="2400" dirty="0">
                <a:solidFill>
                  <a:schemeClr val="bg1"/>
                </a:solidFill>
              </a:rPr>
              <a:t>数据级融合是一种低级信息融合，其中多个传感器收集并融合相同特征的同质数</a:t>
            </a:r>
            <a:r>
              <a:rPr lang="zh-CN" altLang="en-US" sz="2400" dirty="0" smtClean="0">
                <a:solidFill>
                  <a:schemeClr val="bg1"/>
                </a:solidFill>
              </a:rPr>
              <a:t>据</a:t>
            </a:r>
            <a:endParaRPr lang="en-US" altLang="zh-CN" sz="2400" dirty="0" smtClean="0">
              <a:solidFill>
                <a:schemeClr val="bg1"/>
              </a:solidFill>
            </a:endParaRPr>
          </a:p>
          <a:p>
            <a:pPr>
              <a:lnSpc>
                <a:spcPct val="200000"/>
              </a:lnSpc>
            </a:pPr>
            <a:r>
              <a:rPr lang="zh-CN" altLang="en-US" sz="2400" dirty="0">
                <a:solidFill>
                  <a:schemeClr val="bg1"/>
                </a:solidFill>
              </a:rPr>
              <a:t>在特征级融合中，分别从每个传感器的数据中提取特征，然后进行</a:t>
            </a:r>
            <a:r>
              <a:rPr lang="zh-CN" altLang="en-US" sz="2400" dirty="0" smtClean="0">
                <a:solidFill>
                  <a:schemeClr val="bg1"/>
                </a:solidFill>
              </a:rPr>
              <a:t>融合，在</a:t>
            </a:r>
            <a:r>
              <a:rPr lang="zh-CN" altLang="en-US" sz="2400" dirty="0">
                <a:solidFill>
                  <a:schemeClr val="bg1"/>
                </a:solidFill>
              </a:rPr>
              <a:t>这种融合中，可以利用神经网络和概率统计来合并来自多个传感器的特征</a:t>
            </a:r>
            <a:r>
              <a:rPr lang="zh-CN" altLang="en-US" sz="2400" dirty="0" smtClean="0">
                <a:solidFill>
                  <a:schemeClr val="bg1"/>
                </a:solidFill>
              </a:rPr>
              <a:t>信息</a:t>
            </a:r>
            <a:endParaRPr lang="en-US" altLang="zh-CN" sz="2400" dirty="0" smtClean="0">
              <a:solidFill>
                <a:schemeClr val="bg1"/>
              </a:solidFill>
            </a:endParaRPr>
          </a:p>
          <a:p>
            <a:pPr>
              <a:lnSpc>
                <a:spcPct val="200000"/>
              </a:lnSpc>
            </a:pPr>
            <a:r>
              <a:rPr lang="zh-CN" altLang="en-US" sz="2400" dirty="0">
                <a:solidFill>
                  <a:schemeClr val="bg1"/>
                </a:solidFill>
              </a:rPr>
              <a:t>决策级融合是最高级别的</a:t>
            </a:r>
            <a:r>
              <a:rPr lang="zh-CN" altLang="en-US" sz="2400" dirty="0" smtClean="0">
                <a:solidFill>
                  <a:schemeClr val="bg1"/>
                </a:solidFill>
              </a:rPr>
              <a:t>融合。</a:t>
            </a:r>
            <a:r>
              <a:rPr lang="zh-CN" altLang="en-US" sz="2400" dirty="0">
                <a:solidFill>
                  <a:schemeClr val="bg1"/>
                </a:solidFill>
              </a:rPr>
              <a:t>决策级别在许多医疗保健应用程序中</a:t>
            </a:r>
            <a:r>
              <a:rPr lang="zh-CN" altLang="en-US" sz="2400" dirty="0" smtClean="0">
                <a:solidFill>
                  <a:schemeClr val="bg1"/>
                </a:solidFill>
              </a:rPr>
              <a:t>使用</a:t>
            </a:r>
            <a:endParaRPr lang="zh-CN" altLang="en-US" sz="2400" dirty="0">
              <a:solidFill>
                <a:schemeClr val="bg1"/>
              </a:solidFill>
            </a:endParaRPr>
          </a:p>
        </p:txBody>
      </p:sp>
    </p:spTree>
    <p:extLst>
      <p:ext uri="{BB962C8B-B14F-4D97-AF65-F5344CB8AC3E}">
        <p14:creationId xmlns:p14="http://schemas.microsoft.com/office/powerpoint/2010/main" val="1344410223"/>
      </p:ext>
    </p:extLst>
  </p:cSld>
  <p:clrMapOvr>
    <a:masterClrMapping/>
  </p:clrMapOvr>
  <p:transition advTm="203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p:cNvPicPr>
            <a:picLocks noChangeAspect="1"/>
          </p:cNvPicPr>
          <p:nvPr/>
        </p:nvPicPr>
        <p:blipFill rotWithShape="1">
          <a:blip r:embed="rId3"/>
          <a:srcRect l="-1" r="-165" b="65492"/>
          <a:stretch/>
        </p:blipFill>
        <p:spPr>
          <a:xfrm>
            <a:off x="734291" y="1270879"/>
            <a:ext cx="4995378" cy="2711619"/>
          </a:xfrm>
          <a:prstGeom prst="rect">
            <a:avLst/>
          </a:prstGeom>
        </p:spPr>
      </p:pic>
      <p:pic>
        <p:nvPicPr>
          <p:cNvPr id="7" name="图片 6"/>
          <p:cNvPicPr>
            <a:picLocks noChangeAspect="1"/>
          </p:cNvPicPr>
          <p:nvPr/>
        </p:nvPicPr>
        <p:blipFill rotWithShape="1">
          <a:blip r:embed="rId3"/>
          <a:srcRect l="-1" t="34133" r="165" b="31935"/>
          <a:stretch/>
        </p:blipFill>
        <p:spPr>
          <a:xfrm>
            <a:off x="6290438" y="1270879"/>
            <a:ext cx="5147352" cy="2756599"/>
          </a:xfrm>
          <a:prstGeom prst="rect">
            <a:avLst/>
          </a:prstGeom>
        </p:spPr>
      </p:pic>
      <p:pic>
        <p:nvPicPr>
          <p:cNvPr id="9" name="图片 8"/>
          <p:cNvPicPr>
            <a:picLocks noChangeAspect="1"/>
          </p:cNvPicPr>
          <p:nvPr/>
        </p:nvPicPr>
        <p:blipFill rotWithShape="1">
          <a:blip r:embed="rId3"/>
          <a:srcRect t="68028" r="825"/>
          <a:stretch/>
        </p:blipFill>
        <p:spPr>
          <a:xfrm>
            <a:off x="3141111" y="4114801"/>
            <a:ext cx="5249502" cy="2666540"/>
          </a:xfrm>
          <a:prstGeom prst="rect">
            <a:avLst/>
          </a:prstGeom>
        </p:spPr>
      </p:pic>
    </p:spTree>
    <p:extLst>
      <p:ext uri="{BB962C8B-B14F-4D97-AF65-F5344CB8AC3E}">
        <p14:creationId xmlns:p14="http://schemas.microsoft.com/office/powerpoint/2010/main" val="2525479075"/>
      </p:ext>
    </p:extLst>
  </p:cSld>
  <p:clrMapOvr>
    <a:masterClrMapping/>
  </p:clrMapOvr>
  <p:transition advTm="203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
        <p:nvSpPr>
          <p:cNvPr id="5" name="文本框 4"/>
          <p:cNvSpPr txBox="1"/>
          <p:nvPr/>
        </p:nvSpPr>
        <p:spPr>
          <a:xfrm>
            <a:off x="808118" y="1097796"/>
            <a:ext cx="11250532" cy="10772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3200" dirty="0" smtClean="0">
                <a:solidFill>
                  <a:schemeClr val="bg1"/>
                </a:solidFill>
              </a:rPr>
              <a:t>2.2.3 </a:t>
            </a:r>
            <a:r>
              <a:rPr lang="zh-CN" altLang="en-US" sz="3200" dirty="0" smtClean="0">
                <a:solidFill>
                  <a:schemeClr val="bg1"/>
                </a:solidFill>
              </a:rPr>
              <a:t>问题</a:t>
            </a:r>
            <a:r>
              <a:rPr lang="en-US" altLang="zh-CN" sz="3200" dirty="0" smtClean="0">
                <a:solidFill>
                  <a:schemeClr val="bg1"/>
                </a:solidFill>
              </a:rPr>
              <a:t>3</a:t>
            </a:r>
            <a:r>
              <a:rPr lang="zh-CN" altLang="en-US" sz="3200" dirty="0" smtClean="0">
                <a:solidFill>
                  <a:schemeClr val="bg1"/>
                </a:solidFill>
              </a:rPr>
              <a:t>：</a:t>
            </a:r>
            <a:r>
              <a:rPr lang="zh-CN" altLang="en-US" sz="3200" dirty="0">
                <a:solidFill>
                  <a:schemeClr val="bg1"/>
                </a:solidFill>
              </a:rPr>
              <a:t>最近在多模式医疗数据融合方面做了哪些工作？</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12</a:t>
            </a:fld>
            <a:endParaRPr lang="zh-CN" altLang="en-US"/>
          </a:p>
        </p:txBody>
      </p:sp>
      <p:pic>
        <p:nvPicPr>
          <p:cNvPr id="2" name="图片 1"/>
          <p:cNvPicPr>
            <a:picLocks noChangeAspect="1"/>
          </p:cNvPicPr>
          <p:nvPr/>
        </p:nvPicPr>
        <p:blipFill>
          <a:blip r:embed="rId3"/>
          <a:stretch>
            <a:fillRect/>
          </a:stretch>
        </p:blipFill>
        <p:spPr>
          <a:xfrm>
            <a:off x="1638300" y="2175014"/>
            <a:ext cx="9296400" cy="4097198"/>
          </a:xfrm>
          <a:prstGeom prst="rect">
            <a:avLst/>
          </a:prstGeom>
        </p:spPr>
      </p:pic>
    </p:spTree>
    <p:extLst>
      <p:ext uri="{BB962C8B-B14F-4D97-AF65-F5344CB8AC3E}">
        <p14:creationId xmlns:p14="http://schemas.microsoft.com/office/powerpoint/2010/main" val="3611330238"/>
      </p:ext>
    </p:extLst>
  </p:cSld>
  <p:clrMapOvr>
    <a:masterClrMapping/>
  </p:clrMapOvr>
  <p:transition advTm="203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13</a:t>
            </a:fld>
            <a:endParaRPr lang="zh-CN" altLang="en-US"/>
          </a:p>
        </p:txBody>
      </p:sp>
      <p:sp>
        <p:nvSpPr>
          <p:cNvPr id="2" name="文本框 1"/>
          <p:cNvSpPr txBox="1"/>
          <p:nvPr/>
        </p:nvSpPr>
        <p:spPr>
          <a:xfrm>
            <a:off x="1215736" y="1891145"/>
            <a:ext cx="9930245" cy="3046988"/>
          </a:xfrm>
          <a:prstGeom prst="rect">
            <a:avLst/>
          </a:prstGeom>
          <a:noFill/>
        </p:spPr>
        <p:txBody>
          <a:bodyPr wrap="square" rtlCol="0">
            <a:spAutoFit/>
          </a:bodyPr>
          <a:lstStyle/>
          <a:p>
            <a:pPr>
              <a:lnSpc>
                <a:spcPct val="200000"/>
              </a:lnSpc>
            </a:pPr>
            <a:r>
              <a:rPr lang="zh-CN" altLang="en-US" sz="2400" dirty="0">
                <a:solidFill>
                  <a:schemeClr val="bg1"/>
                </a:solidFill>
              </a:rPr>
              <a:t>多模态数据融合是来自不同来源或模式的数据的组合</a:t>
            </a:r>
            <a:r>
              <a:rPr lang="en-US" altLang="zh-CN" sz="2400" dirty="0">
                <a:solidFill>
                  <a:schemeClr val="bg1"/>
                </a:solidFill>
              </a:rPr>
              <a:t>/</a:t>
            </a:r>
            <a:r>
              <a:rPr lang="zh-CN" altLang="en-US" sz="2400" dirty="0">
                <a:solidFill>
                  <a:schemeClr val="bg1"/>
                </a:solidFill>
              </a:rPr>
              <a:t>集成，以在保留特定特征的情况下提高信号</a:t>
            </a:r>
            <a:r>
              <a:rPr lang="en-US" altLang="zh-CN" sz="2400" dirty="0">
                <a:solidFill>
                  <a:schemeClr val="bg1"/>
                </a:solidFill>
              </a:rPr>
              <a:t>/</a:t>
            </a:r>
            <a:r>
              <a:rPr lang="zh-CN" altLang="en-US" sz="2400" dirty="0">
                <a:solidFill>
                  <a:schemeClr val="bg1"/>
                </a:solidFill>
              </a:rPr>
              <a:t>图像</a:t>
            </a:r>
            <a:r>
              <a:rPr lang="zh-CN" altLang="en-US" sz="2400" dirty="0" smtClean="0">
                <a:solidFill>
                  <a:schemeClr val="bg1"/>
                </a:solidFill>
              </a:rPr>
              <a:t>质量</a:t>
            </a:r>
            <a:endParaRPr lang="en-US" altLang="zh-CN" sz="2400" dirty="0" smtClean="0">
              <a:solidFill>
                <a:schemeClr val="bg1"/>
              </a:solidFill>
            </a:endParaRPr>
          </a:p>
          <a:p>
            <a:pPr>
              <a:lnSpc>
                <a:spcPct val="200000"/>
              </a:lnSpc>
            </a:pPr>
            <a:r>
              <a:rPr lang="zh-CN" altLang="en-US" sz="2400" dirty="0" smtClean="0">
                <a:solidFill>
                  <a:schemeClr val="bg1"/>
                </a:solidFill>
              </a:rPr>
              <a:t>多模态</a:t>
            </a:r>
            <a:r>
              <a:rPr lang="zh-CN" altLang="en-US" sz="2400" dirty="0">
                <a:solidFill>
                  <a:schemeClr val="bg1"/>
                </a:solidFill>
              </a:rPr>
              <a:t>数据融合对于减少误判和提供线索以</a:t>
            </a:r>
            <a:r>
              <a:rPr lang="zh-CN" altLang="en-US" sz="2400" dirty="0" smtClean="0">
                <a:solidFill>
                  <a:schemeClr val="bg1"/>
                </a:solidFill>
              </a:rPr>
              <a:t>发现复杂疾病中</a:t>
            </a:r>
            <a:r>
              <a:rPr lang="zh-CN" altLang="en-US" sz="2400" dirty="0">
                <a:solidFill>
                  <a:schemeClr val="bg1"/>
                </a:solidFill>
              </a:rPr>
              <a:t>缺失的信息是必要</a:t>
            </a:r>
            <a:r>
              <a:rPr lang="zh-CN" altLang="en-US" sz="2400" dirty="0" smtClean="0">
                <a:solidFill>
                  <a:schemeClr val="bg1"/>
                </a:solidFill>
              </a:rPr>
              <a:t>的</a:t>
            </a:r>
            <a:endParaRPr lang="en-US" altLang="zh-CN" sz="2400" dirty="0" smtClean="0">
              <a:solidFill>
                <a:schemeClr val="bg1"/>
              </a:solidFill>
            </a:endParaRPr>
          </a:p>
        </p:txBody>
      </p:sp>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Tree>
    <p:extLst>
      <p:ext uri="{BB962C8B-B14F-4D97-AF65-F5344CB8AC3E}">
        <p14:creationId xmlns:p14="http://schemas.microsoft.com/office/powerpoint/2010/main" val="1916655254"/>
      </p:ext>
    </p:extLst>
  </p:cSld>
  <p:clrMapOvr>
    <a:masterClrMapping/>
  </p:clrMapOvr>
  <p:transition advTm="203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6321136" cy="646331"/>
          </a:xfrm>
          <a:prstGeom prst="rect">
            <a:avLst/>
          </a:prstGeom>
          <a:noFill/>
        </p:spPr>
        <p:txBody>
          <a:bodyPr wrap="square" rtlCol="0">
            <a:spAutoFit/>
          </a:bodyPr>
          <a:lstStyle/>
          <a:p>
            <a:r>
              <a:rPr lang="en-US" altLang="zh-CN" sz="3600" dirty="0" smtClean="0">
                <a:solidFill>
                  <a:schemeClr val="bg1"/>
                </a:solidFill>
              </a:rPr>
              <a:t>2.3 </a:t>
            </a:r>
            <a:r>
              <a:rPr lang="zh-CN" altLang="en-US" sz="3600" dirty="0">
                <a:solidFill>
                  <a:schemeClr val="bg1"/>
                </a:solidFill>
              </a:rPr>
              <a:t>挑战与未来研究方向</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14</a:t>
            </a:fld>
            <a:endParaRPr lang="zh-CN" altLang="en-US" dirty="0"/>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2" name="文本框 1"/>
          <p:cNvSpPr txBox="1"/>
          <p:nvPr/>
        </p:nvSpPr>
        <p:spPr>
          <a:xfrm>
            <a:off x="1319645" y="1914436"/>
            <a:ext cx="9580418" cy="3046988"/>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en-US" sz="2400" dirty="0" smtClean="0">
                <a:solidFill>
                  <a:schemeClr val="bg1"/>
                </a:solidFill>
              </a:rPr>
              <a:t>多</a:t>
            </a:r>
            <a:r>
              <a:rPr lang="zh-CN" altLang="en-US" sz="2400" dirty="0">
                <a:solidFill>
                  <a:schemeClr val="bg1"/>
                </a:solidFill>
              </a:rPr>
              <a:t>模信号融合的复杂性随着两个方向而增加：有多少传感器或</a:t>
            </a:r>
            <a:r>
              <a:rPr lang="en-US" altLang="zh-CN" sz="2400" dirty="0" err="1" smtClean="0">
                <a:solidFill>
                  <a:schemeClr val="bg1"/>
                </a:solidFill>
              </a:rPr>
              <a:t>I</a:t>
            </a:r>
            <a:r>
              <a:rPr lang="en-US" altLang="zh-CN" sz="2400" dirty="0" err="1">
                <a:solidFill>
                  <a:schemeClr val="bg1"/>
                </a:solidFill>
              </a:rPr>
              <a:t>o</a:t>
            </a:r>
            <a:r>
              <a:rPr lang="en-US" altLang="zh-CN" sz="2400" dirty="0" err="1" smtClean="0">
                <a:solidFill>
                  <a:schemeClr val="bg1"/>
                </a:solidFill>
              </a:rPr>
              <a:t>MT</a:t>
            </a:r>
            <a:r>
              <a:rPr lang="zh-CN" altLang="en-US" sz="2400" dirty="0">
                <a:solidFill>
                  <a:schemeClr val="bg1"/>
                </a:solidFill>
              </a:rPr>
              <a:t>连接到系统，有多少用户或患者在使用系统</a:t>
            </a:r>
            <a:r>
              <a:rPr lang="zh-CN" altLang="en-US" sz="2400" dirty="0" smtClean="0">
                <a:solidFill>
                  <a:schemeClr val="bg1"/>
                </a:solidFill>
              </a:rPr>
              <a:t>。</a:t>
            </a:r>
            <a:endParaRPr lang="en-US" altLang="zh-CN" sz="2400" dirty="0" smtClean="0">
              <a:solidFill>
                <a:schemeClr val="bg1"/>
              </a:solidFill>
            </a:endParaRPr>
          </a:p>
          <a:p>
            <a:pPr marL="342900" indent="-342900">
              <a:lnSpc>
                <a:spcPct val="200000"/>
              </a:lnSpc>
              <a:buFont typeface="Wingdings" panose="05000000000000000000" pitchFamily="2" charset="2"/>
              <a:buChar char="l"/>
            </a:pPr>
            <a:r>
              <a:rPr lang="en-US" altLang="zh-CN" sz="2400" dirty="0" err="1" smtClean="0">
                <a:solidFill>
                  <a:schemeClr val="bg1"/>
                </a:solidFill>
              </a:rPr>
              <a:t>IoMT</a:t>
            </a:r>
            <a:r>
              <a:rPr lang="zh-CN" altLang="en-US" sz="2400" dirty="0" smtClean="0">
                <a:solidFill>
                  <a:schemeClr val="bg1"/>
                </a:solidFill>
              </a:rPr>
              <a:t>应安装在身体上，</a:t>
            </a:r>
            <a:r>
              <a:rPr lang="zh-CN" altLang="en-US" sz="2400" smtClean="0">
                <a:solidFill>
                  <a:schemeClr val="bg1"/>
                </a:solidFill>
              </a:rPr>
              <a:t>并且从不同传感器</a:t>
            </a:r>
            <a:r>
              <a:rPr lang="zh-CN" altLang="en-US" sz="2400" dirty="0" smtClean="0">
                <a:solidFill>
                  <a:schemeClr val="bg1"/>
                </a:solidFill>
              </a:rPr>
              <a:t>获得的数据包括若干不确定性，包括硬件故障、电池耗尽或通信问题。</a:t>
            </a:r>
            <a:endParaRPr lang="zh-CN" altLang="en-US" sz="2400" dirty="0">
              <a:solidFill>
                <a:schemeClr val="bg1"/>
              </a:solidFill>
            </a:endParaRPr>
          </a:p>
        </p:txBody>
      </p:sp>
    </p:spTree>
    <p:extLst>
      <p:ext uri="{BB962C8B-B14F-4D97-AF65-F5344CB8AC3E}">
        <p14:creationId xmlns:p14="http://schemas.microsoft.com/office/powerpoint/2010/main" val="1039249903"/>
      </p:ext>
    </p:extLst>
  </p:cSld>
  <p:clrMapOvr>
    <a:masterClrMapping/>
  </p:clrMapOvr>
  <p:transition advTm="203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15</a:t>
            </a:fld>
            <a:endParaRPr lang="zh-CN" altLang="en-US"/>
          </a:p>
        </p:txBody>
      </p:sp>
      <p:sp>
        <p:nvSpPr>
          <p:cNvPr id="5" name="文本框 4"/>
          <p:cNvSpPr txBox="1"/>
          <p:nvPr/>
        </p:nvSpPr>
        <p:spPr>
          <a:xfrm>
            <a:off x="734291" y="711092"/>
            <a:ext cx="6321136" cy="646331"/>
          </a:xfrm>
          <a:prstGeom prst="rect">
            <a:avLst/>
          </a:prstGeom>
          <a:noFill/>
        </p:spPr>
        <p:txBody>
          <a:bodyPr wrap="square" rtlCol="0">
            <a:spAutoFit/>
          </a:bodyPr>
          <a:lstStyle/>
          <a:p>
            <a:r>
              <a:rPr lang="en-US" altLang="zh-CN" sz="3600" dirty="0" smtClean="0">
                <a:solidFill>
                  <a:schemeClr val="bg1"/>
                </a:solidFill>
              </a:rPr>
              <a:t>2.3 </a:t>
            </a:r>
            <a:r>
              <a:rPr lang="zh-CN" altLang="en-US" sz="3600" dirty="0">
                <a:solidFill>
                  <a:schemeClr val="bg1"/>
                </a:solidFill>
              </a:rPr>
              <a:t>挑战与未来研究方向</a:t>
            </a:r>
          </a:p>
        </p:txBody>
      </p:sp>
      <p:sp>
        <p:nvSpPr>
          <p:cNvPr id="2" name="文本框 1"/>
          <p:cNvSpPr txBox="1"/>
          <p:nvPr/>
        </p:nvSpPr>
        <p:spPr>
          <a:xfrm>
            <a:off x="734291" y="1456499"/>
            <a:ext cx="10868890" cy="5262979"/>
          </a:xfrm>
          <a:prstGeom prst="rect">
            <a:avLst/>
          </a:prstGeom>
          <a:noFill/>
        </p:spPr>
        <p:txBody>
          <a:bodyPr wrap="square" rtlCol="0">
            <a:spAutoFit/>
          </a:bodyPr>
          <a:lstStyle/>
          <a:p>
            <a:pPr marL="285750" indent="-285750">
              <a:lnSpc>
                <a:spcPct val="200000"/>
              </a:lnSpc>
              <a:buFont typeface="Wingdings" panose="05000000000000000000" pitchFamily="2" charset="2"/>
              <a:buChar char="u"/>
            </a:pPr>
            <a:r>
              <a:rPr lang="zh-CN" altLang="en-US" sz="2400" dirty="0">
                <a:solidFill>
                  <a:schemeClr val="bg1"/>
                </a:solidFill>
              </a:rPr>
              <a:t>有效的算法、将任务正确分配给服务器和设备、数据检索、编码和</a:t>
            </a:r>
            <a:r>
              <a:rPr lang="zh-CN" altLang="en-US" sz="2400" dirty="0" smtClean="0">
                <a:solidFill>
                  <a:schemeClr val="bg1"/>
                </a:solidFill>
              </a:rPr>
              <a:t>传输</a:t>
            </a:r>
            <a:endParaRPr lang="en-US" altLang="zh-CN" sz="2400" dirty="0" smtClean="0">
              <a:solidFill>
                <a:schemeClr val="bg1"/>
              </a:solidFill>
            </a:endParaRPr>
          </a:p>
          <a:p>
            <a:pPr marL="285750" indent="-285750">
              <a:lnSpc>
                <a:spcPct val="200000"/>
              </a:lnSpc>
              <a:buFont typeface="Wingdings" panose="05000000000000000000" pitchFamily="2" charset="2"/>
              <a:buChar char="u"/>
            </a:pPr>
            <a:r>
              <a:rPr lang="zh-CN" altLang="en-US" sz="2400" dirty="0" smtClean="0">
                <a:solidFill>
                  <a:schemeClr val="bg1"/>
                </a:solidFill>
              </a:rPr>
              <a:t>仪器</a:t>
            </a:r>
            <a:r>
              <a:rPr lang="zh-CN" altLang="en-US" sz="2400" dirty="0">
                <a:solidFill>
                  <a:schemeClr val="bg1"/>
                </a:solidFill>
              </a:rPr>
              <a:t>必须使用简单、</a:t>
            </a:r>
            <a:r>
              <a:rPr lang="zh-CN" altLang="en-US" sz="2400" dirty="0" smtClean="0">
                <a:solidFill>
                  <a:schemeClr val="bg1"/>
                </a:solidFill>
              </a:rPr>
              <a:t>方便，传输迅速，</a:t>
            </a:r>
            <a:r>
              <a:rPr lang="zh-CN" altLang="en-US" sz="2400" dirty="0">
                <a:solidFill>
                  <a:schemeClr val="bg1"/>
                </a:solidFill>
              </a:rPr>
              <a:t>并提供良好的用户</a:t>
            </a:r>
            <a:r>
              <a:rPr lang="zh-CN" altLang="en-US" sz="2400" dirty="0" smtClean="0">
                <a:solidFill>
                  <a:schemeClr val="bg1"/>
                </a:solidFill>
              </a:rPr>
              <a:t>体验。当</a:t>
            </a:r>
            <a:r>
              <a:rPr lang="en-US" altLang="zh-CN" sz="2400" dirty="0" err="1">
                <a:solidFill>
                  <a:schemeClr val="bg1"/>
                </a:solidFill>
              </a:rPr>
              <a:t>IoMT</a:t>
            </a:r>
            <a:r>
              <a:rPr lang="zh-CN" altLang="en-US" sz="2400" dirty="0">
                <a:solidFill>
                  <a:schemeClr val="bg1"/>
                </a:solidFill>
              </a:rPr>
              <a:t>收集数据并将其传输到移动设备或边缘</a:t>
            </a:r>
            <a:r>
              <a:rPr lang="en-US" altLang="zh-CN" sz="2400" dirty="0">
                <a:solidFill>
                  <a:schemeClr val="bg1"/>
                </a:solidFill>
              </a:rPr>
              <a:t>/</a:t>
            </a:r>
            <a:r>
              <a:rPr lang="zh-CN" altLang="en-US" sz="2400" dirty="0">
                <a:solidFill>
                  <a:schemeClr val="bg1"/>
                </a:solidFill>
              </a:rPr>
              <a:t>云服务时，可能会出现中断，从而导致数据</a:t>
            </a:r>
            <a:r>
              <a:rPr lang="zh-CN" altLang="en-US" sz="2400" dirty="0" smtClean="0">
                <a:solidFill>
                  <a:schemeClr val="bg1"/>
                </a:solidFill>
              </a:rPr>
              <a:t>损坏</a:t>
            </a:r>
            <a:endParaRPr lang="en-US" altLang="zh-CN" sz="2400" dirty="0">
              <a:solidFill>
                <a:schemeClr val="bg1"/>
              </a:solidFill>
            </a:endParaRPr>
          </a:p>
          <a:p>
            <a:pPr marL="285750" indent="-285750">
              <a:lnSpc>
                <a:spcPct val="200000"/>
              </a:lnSpc>
              <a:buFont typeface="Wingdings" panose="05000000000000000000" pitchFamily="2" charset="2"/>
              <a:buChar char="u"/>
            </a:pPr>
            <a:r>
              <a:rPr lang="zh-CN" altLang="en-US" sz="2400" dirty="0" smtClean="0">
                <a:solidFill>
                  <a:schemeClr val="bg1"/>
                </a:solidFill>
              </a:rPr>
              <a:t>由于基于物联网的智能医疗的快速发展，没有标准协议来维护智能设备之间的互操作性</a:t>
            </a:r>
            <a:endParaRPr lang="en-US" altLang="zh-CN" sz="2400" dirty="0" smtClean="0">
              <a:solidFill>
                <a:schemeClr val="bg1"/>
              </a:solidFill>
            </a:endParaRPr>
          </a:p>
          <a:p>
            <a:pPr marL="285750" indent="-285750">
              <a:lnSpc>
                <a:spcPct val="200000"/>
              </a:lnSpc>
              <a:buFont typeface="Wingdings" panose="05000000000000000000" pitchFamily="2" charset="2"/>
              <a:buChar char="u"/>
            </a:pPr>
            <a:endParaRPr lang="en-US" altLang="zh-CN" sz="2400" dirty="0" smtClean="0">
              <a:solidFill>
                <a:schemeClr val="bg1"/>
              </a:solidFill>
            </a:endParaRPr>
          </a:p>
        </p:txBody>
      </p:sp>
    </p:spTree>
    <p:extLst>
      <p:ext uri="{BB962C8B-B14F-4D97-AF65-F5344CB8AC3E}">
        <p14:creationId xmlns:p14="http://schemas.microsoft.com/office/powerpoint/2010/main" val="1213857171"/>
      </p:ext>
    </p:extLst>
  </p:cSld>
  <p:clrMapOvr>
    <a:masterClrMapping/>
  </p:clrMapOvr>
  <p:transition advTm="203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16</a:t>
            </a:fld>
            <a:endParaRPr lang="zh-CN" altLang="en-US"/>
          </a:p>
        </p:txBody>
      </p:sp>
      <p:sp>
        <p:nvSpPr>
          <p:cNvPr id="5" name="文本框 4"/>
          <p:cNvSpPr txBox="1"/>
          <p:nvPr/>
        </p:nvSpPr>
        <p:spPr>
          <a:xfrm>
            <a:off x="734291" y="711092"/>
            <a:ext cx="6321136" cy="646331"/>
          </a:xfrm>
          <a:prstGeom prst="rect">
            <a:avLst/>
          </a:prstGeom>
          <a:noFill/>
        </p:spPr>
        <p:txBody>
          <a:bodyPr wrap="square" rtlCol="0">
            <a:spAutoFit/>
          </a:bodyPr>
          <a:lstStyle/>
          <a:p>
            <a:r>
              <a:rPr lang="en-US" altLang="zh-CN" sz="3600" dirty="0" smtClean="0">
                <a:solidFill>
                  <a:schemeClr val="bg1"/>
                </a:solidFill>
              </a:rPr>
              <a:t>2.3 </a:t>
            </a:r>
            <a:r>
              <a:rPr lang="zh-CN" altLang="en-US" sz="3600" dirty="0">
                <a:solidFill>
                  <a:schemeClr val="bg1"/>
                </a:solidFill>
              </a:rPr>
              <a:t>挑战与未来研究方向</a:t>
            </a:r>
          </a:p>
        </p:txBody>
      </p:sp>
      <p:sp>
        <p:nvSpPr>
          <p:cNvPr id="2" name="文本框 1"/>
          <p:cNvSpPr txBox="1"/>
          <p:nvPr/>
        </p:nvSpPr>
        <p:spPr>
          <a:xfrm>
            <a:off x="879763" y="2173472"/>
            <a:ext cx="10868890" cy="2308324"/>
          </a:xfrm>
          <a:prstGeom prst="rect">
            <a:avLst/>
          </a:prstGeom>
          <a:noFill/>
        </p:spPr>
        <p:txBody>
          <a:bodyPr wrap="square" rtlCol="0">
            <a:spAutoFit/>
          </a:bodyPr>
          <a:lstStyle/>
          <a:p>
            <a:pPr marL="285750" indent="-285750">
              <a:lnSpc>
                <a:spcPct val="200000"/>
              </a:lnSpc>
              <a:buFont typeface="Wingdings" panose="05000000000000000000" pitchFamily="2" charset="2"/>
              <a:buChar char="u"/>
            </a:pPr>
            <a:r>
              <a:rPr lang="zh-CN" altLang="en-US" sz="2400" dirty="0">
                <a:solidFill>
                  <a:schemeClr val="bg1"/>
                </a:solidFill>
              </a:rPr>
              <a:t>可解释人工智能（</a:t>
            </a:r>
            <a:r>
              <a:rPr lang="en-US" altLang="zh-CN" sz="2400" dirty="0">
                <a:solidFill>
                  <a:schemeClr val="bg1"/>
                </a:solidFill>
              </a:rPr>
              <a:t>XAI</a:t>
            </a:r>
            <a:r>
              <a:rPr lang="zh-CN" altLang="en-US" sz="2400" dirty="0">
                <a:solidFill>
                  <a:schemeClr val="bg1"/>
                </a:solidFill>
              </a:rPr>
              <a:t>）和可解释机器学习结构应用于融合智能医疗的多模态信号</a:t>
            </a:r>
            <a:endParaRPr lang="en-US" altLang="zh-CN" sz="2400" dirty="0">
              <a:solidFill>
                <a:schemeClr val="bg1"/>
              </a:solidFill>
            </a:endParaRPr>
          </a:p>
          <a:p>
            <a:pPr marL="285750" indent="-285750">
              <a:lnSpc>
                <a:spcPct val="200000"/>
              </a:lnSpc>
              <a:buFont typeface="Wingdings" panose="05000000000000000000" pitchFamily="2" charset="2"/>
              <a:buChar char="u"/>
            </a:pPr>
            <a:r>
              <a:rPr lang="zh-CN" altLang="en-US" sz="2400" dirty="0">
                <a:solidFill>
                  <a:schemeClr val="bg1"/>
                </a:solidFill>
              </a:rPr>
              <a:t>当前边缘计算的问题是缺乏边缘设备的适当分布和患者数据的</a:t>
            </a:r>
            <a:r>
              <a:rPr lang="zh-CN" altLang="en-US" sz="2400" dirty="0" smtClean="0">
                <a:solidFill>
                  <a:schemeClr val="bg1"/>
                </a:solidFill>
              </a:rPr>
              <a:t>隐私保护</a:t>
            </a:r>
            <a:endParaRPr lang="en-US" altLang="zh-CN" sz="2400" dirty="0">
              <a:solidFill>
                <a:schemeClr val="bg1"/>
              </a:solidFill>
            </a:endParaRPr>
          </a:p>
        </p:txBody>
      </p:sp>
    </p:spTree>
    <p:extLst>
      <p:ext uri="{BB962C8B-B14F-4D97-AF65-F5344CB8AC3E}">
        <p14:creationId xmlns:p14="http://schemas.microsoft.com/office/powerpoint/2010/main" val="1723957614"/>
      </p:ext>
    </p:extLst>
  </p:cSld>
  <p:clrMapOvr>
    <a:masterClrMapping/>
  </p:clrMapOvr>
  <p:transition advTm="203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8369" y="1672075"/>
            <a:ext cx="9451142"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dirty="0" smtClean="0">
                <a:solidFill>
                  <a:schemeClr val="bg1"/>
                </a:solidFill>
                <a:ea typeface="+mn-lt"/>
              </a:rPr>
              <a:t>当前对智能</a:t>
            </a:r>
            <a:r>
              <a:rPr lang="zh-CN" altLang="en-US" sz="2400" dirty="0">
                <a:solidFill>
                  <a:schemeClr val="bg1"/>
                </a:solidFill>
                <a:ea typeface="+mn-lt"/>
              </a:rPr>
              <a:t>医疗</a:t>
            </a:r>
            <a:r>
              <a:rPr lang="zh-CN" altLang="en-US" sz="2400" dirty="0" smtClean="0">
                <a:solidFill>
                  <a:schemeClr val="bg1"/>
                </a:solidFill>
                <a:ea typeface="+mn-lt"/>
              </a:rPr>
              <a:t>领域</a:t>
            </a:r>
            <a:r>
              <a:rPr lang="zh-CN" altLang="en-US" sz="2400" dirty="0">
                <a:solidFill>
                  <a:schemeClr val="bg1"/>
                </a:solidFill>
                <a:ea typeface="+mn-lt"/>
              </a:rPr>
              <a:t>的最先进融合方法缺乏全面和系统的研究。这项调查旨在填补这一</a:t>
            </a:r>
            <a:r>
              <a:rPr lang="zh-CN" altLang="en-US" sz="2400" dirty="0" smtClean="0">
                <a:solidFill>
                  <a:schemeClr val="bg1"/>
                </a:solidFill>
                <a:ea typeface="+mn-lt"/>
              </a:rPr>
              <a:t>空白</a:t>
            </a:r>
            <a:endParaRPr lang="en-US" altLang="zh-CN" sz="2400" dirty="0" smtClean="0">
              <a:solidFill>
                <a:schemeClr val="bg1"/>
              </a:solidFill>
              <a:ea typeface="+mn-lt"/>
            </a:endParaRPr>
          </a:p>
          <a:p>
            <a:pPr marL="342900" indent="-342900">
              <a:lnSpc>
                <a:spcPct val="200000"/>
              </a:lnSpc>
              <a:buFont typeface="Arial" panose="020B0604020202020204" pitchFamily="34" charset="0"/>
              <a:buChar char="•"/>
            </a:pPr>
            <a:r>
              <a:rPr lang="zh-CN" altLang="en-US" sz="2400" dirty="0">
                <a:solidFill>
                  <a:schemeClr val="bg1"/>
                </a:solidFill>
                <a:ea typeface="+mn-lt"/>
              </a:rPr>
              <a:t>该调查概述了现有的</a:t>
            </a:r>
            <a:r>
              <a:rPr lang="zh-CN" altLang="en-US" sz="2400" dirty="0" smtClean="0">
                <a:solidFill>
                  <a:schemeClr val="bg1"/>
                </a:solidFill>
                <a:ea typeface="+mn-lt"/>
              </a:rPr>
              <a:t>多模态信号</a:t>
            </a:r>
            <a:r>
              <a:rPr lang="zh-CN" altLang="en-US" sz="2400" dirty="0">
                <a:solidFill>
                  <a:schemeClr val="bg1"/>
                </a:solidFill>
                <a:ea typeface="+mn-lt"/>
              </a:rPr>
              <a:t>融合和</a:t>
            </a:r>
            <a:r>
              <a:rPr lang="en-US" altLang="zh-CN" sz="2400" dirty="0" err="1">
                <a:solidFill>
                  <a:schemeClr val="bg1"/>
                </a:solidFill>
                <a:ea typeface="+mn-lt"/>
              </a:rPr>
              <a:t>IoMT</a:t>
            </a:r>
            <a:r>
              <a:rPr lang="zh-CN" altLang="en-US" sz="2400" dirty="0">
                <a:solidFill>
                  <a:schemeClr val="bg1"/>
                </a:solidFill>
                <a:ea typeface="+mn-lt"/>
              </a:rPr>
              <a:t>设备融合方案、不同的融合策略以及</a:t>
            </a:r>
            <a:r>
              <a:rPr lang="en-US" altLang="zh-CN" sz="2400" dirty="0" err="1">
                <a:solidFill>
                  <a:schemeClr val="bg1"/>
                </a:solidFill>
                <a:ea typeface="+mn-lt"/>
              </a:rPr>
              <a:t>IoMT</a:t>
            </a:r>
            <a:r>
              <a:rPr lang="zh-CN" altLang="en-US" sz="2400" dirty="0">
                <a:solidFill>
                  <a:schemeClr val="bg1"/>
                </a:solidFill>
                <a:ea typeface="+mn-lt"/>
              </a:rPr>
              <a:t>安全和隐私的</a:t>
            </a:r>
            <a:r>
              <a:rPr lang="zh-CN" altLang="en-US" sz="2400" dirty="0" smtClean="0">
                <a:solidFill>
                  <a:schemeClr val="bg1"/>
                </a:solidFill>
                <a:ea typeface="+mn-lt"/>
              </a:rPr>
              <a:t>重要性</a:t>
            </a:r>
            <a:endParaRPr lang="en-US" altLang="zh-CN" sz="2400" dirty="0" smtClean="0">
              <a:solidFill>
                <a:schemeClr val="bg1"/>
              </a:solidFill>
              <a:ea typeface="+mn-lt"/>
            </a:endParaRPr>
          </a:p>
          <a:p>
            <a:pPr marL="342900" indent="-342900">
              <a:lnSpc>
                <a:spcPct val="200000"/>
              </a:lnSpc>
              <a:buFont typeface="Arial" panose="020B0604020202020204" pitchFamily="34" charset="0"/>
              <a:buChar char="•"/>
            </a:pPr>
            <a:r>
              <a:rPr lang="zh-CN" altLang="en-US" sz="2400" dirty="0" smtClean="0">
                <a:solidFill>
                  <a:schemeClr val="bg1"/>
                </a:solidFill>
                <a:ea typeface="+mn-lt"/>
              </a:rPr>
              <a:t>给</a:t>
            </a:r>
            <a:r>
              <a:rPr lang="zh-CN" altLang="en-US" sz="2400" dirty="0">
                <a:solidFill>
                  <a:schemeClr val="bg1"/>
                </a:solidFill>
                <a:ea typeface="+mn-lt"/>
              </a:rPr>
              <a:t>出了有趣的研究问题和潜在的研究</a:t>
            </a:r>
            <a:r>
              <a:rPr lang="zh-CN" altLang="en-US" sz="2400" dirty="0" smtClean="0">
                <a:solidFill>
                  <a:schemeClr val="bg1"/>
                </a:solidFill>
                <a:ea typeface="+mn-lt"/>
              </a:rPr>
              <a:t>途径</a:t>
            </a:r>
            <a:endParaRPr lang="en-US" altLang="zh-CN" sz="2400" dirty="0">
              <a:solidFill>
                <a:schemeClr val="bg1"/>
              </a:solidFill>
              <a:ea typeface="+mn-lt"/>
            </a:endParaRPr>
          </a:p>
        </p:txBody>
      </p:sp>
      <p:sp>
        <p:nvSpPr>
          <p:cNvPr id="6" name="文本框 5"/>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3 </a:t>
            </a:r>
            <a:r>
              <a:rPr lang="zh-CN" altLang="en-US" sz="3600" dirty="0">
                <a:solidFill>
                  <a:schemeClr val="bg1"/>
                </a:solidFill>
              </a:rPr>
              <a:t>总结</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17</a:t>
            </a:fld>
            <a:endParaRPr lang="zh-CN" altLang="en-US"/>
          </a:p>
        </p:txBody>
      </p:sp>
      <p:sp>
        <p:nvSpPr>
          <p:cNvPr id="4" name="文本框 3">
            <a:extLst>
              <a:ext uri="{FF2B5EF4-FFF2-40B4-BE49-F238E27FC236}">
                <a16:creationId xmlns:a16="http://schemas.microsoft.com/office/drawing/2014/main" xmlns=""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5400" b="1" dirty="0">
                <a:solidFill>
                  <a:srgbClr val="F7F709"/>
                </a:solidFill>
                <a:effectLst>
                  <a:outerShdw blurRad="38100" dist="38100" dir="2700000" algn="tl">
                    <a:srgbClr val="000000"/>
                  </a:outerShdw>
                </a:effectLst>
                <a:latin typeface="Times New Roman" panose="02020603050405020304" pitchFamily="18" charset="0"/>
              </a:rPr>
              <a:t>感谢聆听！</a:t>
            </a:r>
            <a:endParaRPr lang="en-US" altLang="zh-CN" sz="5400" b="1" dirty="0">
              <a:solidFill>
                <a:srgbClr val="F7F709"/>
              </a:solidFill>
              <a:effectLst>
                <a:outerShdw blurRad="38100" dist="38100" dir="2700000" algn="tl">
                  <a:srgbClr val="000000"/>
                </a:outerShdw>
              </a:effectLst>
              <a:latin typeface="Times New Roman" panose="02020603050405020304" pitchFamily="18" charset="0"/>
            </a:endParaRPr>
          </a:p>
          <a:p>
            <a:pPr marL="0" indent="0" algn="ctr">
              <a:lnSpc>
                <a:spcPct val="130000"/>
              </a:lnSpc>
              <a:buFont typeface="Wingdings" panose="05000000000000000000" pitchFamily="2" charset="2"/>
              <a:buNone/>
            </a:pPr>
            <a:r>
              <a:rPr lang="zh-CN" altLang="en-US" sz="5400" b="1" dirty="0">
                <a:solidFill>
                  <a:srgbClr val="F7F709"/>
                </a:solidFill>
                <a:effectLst>
                  <a:outerShdw blurRad="38100" dist="38100" dir="2700000" algn="tl">
                    <a:srgbClr val="000000"/>
                  </a:outerShdw>
                </a:effectLst>
                <a:latin typeface="Times New Roman" panose="02020603050405020304" pitchFamily="18" charset="0"/>
              </a:rPr>
              <a:t>请老师同学批评指正！</a:t>
            </a:r>
            <a:br>
              <a:rPr lang="zh-CN" altLang="en-US" sz="5400" b="1" dirty="0">
                <a:solidFill>
                  <a:srgbClr val="F7F709"/>
                </a:solidFill>
                <a:effectLst>
                  <a:outerShdw blurRad="38100" dist="38100" dir="2700000" algn="tl">
                    <a:srgbClr val="000000"/>
                  </a:outerShdw>
                </a:effectLst>
                <a:latin typeface="Times New Roman" panose="02020603050405020304" pitchFamily="18" charset="0"/>
              </a:rPr>
            </a:br>
            <a:endParaRPr lang="zh-CN" altLang="en-US" sz="5400" b="1" dirty="0">
              <a:solidFill>
                <a:srgbClr val="F7F709"/>
              </a:solidFill>
              <a:effectLst>
                <a:outerShdw blurRad="38100" dist="38100" dir="2700000" algn="tl">
                  <a:srgbClr val="000000"/>
                </a:outerShdw>
              </a:effectLst>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18</a:t>
            </a:fld>
            <a:endParaRPr lang="zh-CN" altLang="en-US"/>
          </a:p>
        </p:txBody>
      </p:sp>
    </p:spTree>
  </p:cSld>
  <p:clrMapOvr>
    <a:masterClrMapping/>
  </p:clrMapOvr>
  <p:transition advTm="203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4274633" y="725425"/>
            <a:ext cx="328440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30000"/>
              </a:lnSpc>
              <a:spcBef>
                <a:spcPts val="1000"/>
              </a:spcBef>
            </a:pPr>
            <a:r>
              <a:rPr lang="zh-CN" altLang="en-US" sz="4800" b="1" dirty="0">
                <a:solidFill>
                  <a:srgbClr val="F7F709"/>
                </a:solidFill>
                <a:effectLst>
                  <a:outerShdw blurRad="38100" dist="38100" dir="2700000" algn="tl">
                    <a:srgbClr val="000000"/>
                  </a:outerShdw>
                </a:effectLst>
                <a:latin typeface="Times New Roman" panose="02020603050405020304" pitchFamily="18" charset="0"/>
                <a:ea typeface="+mn-ea"/>
                <a:cs typeface="+mn-cs"/>
              </a:rPr>
              <a:t>报 告 内 容</a:t>
            </a:r>
          </a:p>
        </p:txBody>
      </p:sp>
      <p:sp>
        <p:nvSpPr>
          <p:cNvPr id="4" name="灯片编号占位符 3"/>
          <p:cNvSpPr>
            <a:spLocks noGrp="1"/>
          </p:cNvSpPr>
          <p:nvPr>
            <p:ph type="sldNum" sz="quarter" idx="12"/>
          </p:nvPr>
        </p:nvSpPr>
        <p:spPr/>
        <p:txBody>
          <a:bodyPr/>
          <a:lstStyle/>
          <a:p>
            <a:fld id="{8E889EA0-3BBB-43E1-B07E-81D9D5173D99}" type="slidenum">
              <a:rPr lang="zh-CN" altLang="en-US" smtClean="0"/>
              <a:t>2</a:t>
            </a:fld>
            <a:endParaRPr lang="zh-CN" altLang="en-US"/>
          </a:p>
        </p:txBody>
      </p:sp>
      <p:sp>
        <p:nvSpPr>
          <p:cNvPr id="5" name="Rectangle 3">
            <a:extLst>
              <a:ext uri="{FF2B5EF4-FFF2-40B4-BE49-F238E27FC236}">
                <a16:creationId xmlns:a16="http://schemas.microsoft.com/office/drawing/2014/main" xmlns="" id="{2002F8AB-2336-4EF2-91E6-0DDBAE9E6B13}"/>
              </a:ext>
            </a:extLst>
          </p:cNvPr>
          <p:cNvSpPr txBox="1">
            <a:spLocks noChangeArrowheads="1"/>
          </p:cNvSpPr>
          <p:nvPr/>
        </p:nvSpPr>
        <p:spPr>
          <a:xfrm>
            <a:off x="3349203" y="2474975"/>
            <a:ext cx="4951412"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背景介绍</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研读报告主要内容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4560" y="1955268"/>
            <a:ext cx="10429240" cy="3170099"/>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zh-CN" sz="2000" dirty="0">
                <a:solidFill>
                  <a:schemeClr val="bg1"/>
                </a:solidFill>
              </a:rPr>
              <a:t>慢性病</a:t>
            </a:r>
            <a:r>
              <a:rPr lang="zh-CN" altLang="zh-CN" sz="2000" dirty="0" smtClean="0">
                <a:solidFill>
                  <a:schemeClr val="bg1"/>
                </a:solidFill>
              </a:rPr>
              <a:t>患者数量</a:t>
            </a:r>
            <a:r>
              <a:rPr lang="zh-CN" altLang="zh-CN" sz="2000" dirty="0">
                <a:solidFill>
                  <a:schemeClr val="bg1"/>
                </a:solidFill>
              </a:rPr>
              <a:t>的增加和人口老龄化使疾病预防成为</a:t>
            </a:r>
            <a:r>
              <a:rPr lang="zh-CN" altLang="zh-CN" sz="2000" dirty="0" smtClean="0">
                <a:solidFill>
                  <a:schemeClr val="bg1"/>
                </a:solidFill>
              </a:rPr>
              <a:t>必要</a:t>
            </a:r>
            <a:r>
              <a:rPr lang="zh-CN" altLang="en-US" sz="2000" dirty="0">
                <a:solidFill>
                  <a:schemeClr val="bg1"/>
                </a:solidFill>
              </a:rPr>
              <a:t>，</a:t>
            </a:r>
            <a:r>
              <a:rPr lang="zh-CN" altLang="en-US" sz="2000" dirty="0" smtClean="0">
                <a:solidFill>
                  <a:schemeClr val="bg1"/>
                </a:solidFill>
              </a:rPr>
              <a:t>预防</a:t>
            </a:r>
            <a:r>
              <a:rPr lang="zh-CN" altLang="en-US" sz="2000" dirty="0">
                <a:solidFill>
                  <a:schemeClr val="bg1"/>
                </a:solidFill>
              </a:rPr>
              <a:t>是防止慢性疾病恶化的一种</a:t>
            </a:r>
            <a:r>
              <a:rPr lang="zh-CN" altLang="en-US" sz="2000" dirty="0" smtClean="0">
                <a:solidFill>
                  <a:schemeClr val="bg1"/>
                </a:solidFill>
              </a:rPr>
              <a:t>手段</a:t>
            </a:r>
            <a:endParaRPr lang="en-US" altLang="zh-CN" sz="2000" dirty="0">
              <a:solidFill>
                <a:schemeClr val="bg1"/>
              </a:solidFill>
            </a:endParaRPr>
          </a:p>
          <a:p>
            <a:pPr marL="342900" indent="-342900">
              <a:lnSpc>
                <a:spcPct val="200000"/>
              </a:lnSpc>
              <a:buFont typeface="Wingdings" panose="05000000000000000000" pitchFamily="2" charset="2"/>
              <a:buChar char="l"/>
            </a:pPr>
            <a:r>
              <a:rPr lang="zh-CN" altLang="zh-CN" sz="2000" dirty="0" smtClean="0">
                <a:solidFill>
                  <a:schemeClr val="bg1"/>
                </a:solidFill>
              </a:rPr>
              <a:t>智能</a:t>
            </a:r>
            <a:r>
              <a:rPr lang="zh-CN" altLang="zh-CN" sz="2000" dirty="0">
                <a:solidFill>
                  <a:schemeClr val="bg1"/>
                </a:solidFill>
              </a:rPr>
              <a:t>医疗是一</a:t>
            </a:r>
            <a:r>
              <a:rPr lang="zh-CN" altLang="zh-CN" sz="2000" dirty="0" smtClean="0">
                <a:solidFill>
                  <a:schemeClr val="bg1"/>
                </a:solidFill>
              </a:rPr>
              <a:t>个利用</a:t>
            </a:r>
            <a:r>
              <a:rPr lang="zh-CN" altLang="zh-CN" sz="2000" dirty="0">
                <a:solidFill>
                  <a:schemeClr val="bg1"/>
                </a:solidFill>
              </a:rPr>
              <a:t>可穿戴设备、医疗物联网（</a:t>
            </a:r>
            <a:r>
              <a:rPr lang="en-US" altLang="zh-CN" sz="2000" dirty="0" err="1">
                <a:solidFill>
                  <a:schemeClr val="bg1"/>
                </a:solidFill>
              </a:rPr>
              <a:t>IoMT</a:t>
            </a:r>
            <a:r>
              <a:rPr lang="zh-CN" altLang="zh-CN" sz="2000" dirty="0">
                <a:solidFill>
                  <a:schemeClr val="bg1"/>
                </a:solidFill>
              </a:rPr>
              <a:t>）、先进的机器学习算法和无线通信技术</a:t>
            </a:r>
            <a:r>
              <a:rPr lang="zh-CN" altLang="zh-CN" sz="2000" dirty="0" smtClean="0">
                <a:solidFill>
                  <a:schemeClr val="bg1"/>
                </a:solidFill>
              </a:rPr>
              <a:t>等无缝</a:t>
            </a:r>
            <a:r>
              <a:rPr lang="zh-CN" altLang="zh-CN" sz="2000" dirty="0">
                <a:solidFill>
                  <a:schemeClr val="bg1"/>
                </a:solidFill>
              </a:rPr>
              <a:t>访问健康记录、链接个人、资源和组织的框架，然后智能地有效处理和应对健康环境</a:t>
            </a:r>
            <a:r>
              <a:rPr lang="zh-CN" altLang="zh-CN" sz="2000" dirty="0" smtClean="0">
                <a:solidFill>
                  <a:schemeClr val="bg1"/>
                </a:solidFill>
              </a:rPr>
              <a:t>需求</a:t>
            </a:r>
            <a:endParaRPr lang="en-US" altLang="zh-CN" sz="2000" dirty="0" smtClean="0">
              <a:solidFill>
                <a:schemeClr val="bg1"/>
              </a:solidFill>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3</a:t>
            </a:fld>
            <a:endParaRPr lang="zh-CN" altLang="en-US"/>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1 </a:t>
            </a:r>
            <a:r>
              <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研究背景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600200" y="1356252"/>
            <a:ext cx="9570028" cy="5022567"/>
          </a:xfrm>
          <a:prstGeom prst="rect">
            <a:avLst/>
          </a:prstGeom>
        </p:spPr>
      </p:pic>
    </p:spTree>
    <p:extLst>
      <p:ext uri="{BB962C8B-B14F-4D97-AF65-F5344CB8AC3E}">
        <p14:creationId xmlns:p14="http://schemas.microsoft.com/office/powerpoint/2010/main" val="1072078015"/>
      </p:ext>
    </p:extLst>
  </p:cSld>
  <p:clrMapOvr>
    <a:masterClrMapping/>
  </p:clrMapOvr>
  <p:transition advTm="203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6661" y="2106224"/>
            <a:ext cx="10134600" cy="3785652"/>
          </a:xfrm>
          <a:prstGeom prst="rect">
            <a:avLst/>
          </a:prstGeom>
          <a:noFill/>
        </p:spPr>
        <p:txBody>
          <a:bodyPr wrap="square" rtlCol="0">
            <a:spAutoFit/>
          </a:bodyPr>
          <a:lstStyle/>
          <a:p>
            <a:pPr marL="457200" indent="-457200">
              <a:lnSpc>
                <a:spcPct val="200000"/>
              </a:lnSpc>
              <a:buFont typeface="+mj-lt"/>
              <a:buAutoNum type="arabicPeriod"/>
            </a:pPr>
            <a:r>
              <a:rPr lang="zh-CN" altLang="en-US" sz="2400" dirty="0" smtClean="0">
                <a:solidFill>
                  <a:schemeClr val="bg1"/>
                </a:solidFill>
                <a:ea typeface="+mn-lt"/>
                <a:cs typeface="+mn-lt"/>
                <a:sym typeface="+mn-ea"/>
              </a:rPr>
              <a:t>疾病是复杂的，往往导致重叠的症状，可能影响我们生理的各个方面。使用单一医疗信号模式或物联网设备进行准确的患者监测是一项挑战。因此，需要多模态系统，这就要求医疗信号融合方面的创新</a:t>
            </a:r>
            <a:endParaRPr lang="en-US" altLang="zh-CN" sz="2400" dirty="0" smtClean="0">
              <a:solidFill>
                <a:schemeClr val="bg1"/>
              </a:solidFill>
              <a:ea typeface="+mn-lt"/>
              <a:cs typeface="+mn-lt"/>
              <a:sym typeface="+mn-ea"/>
            </a:endParaRPr>
          </a:p>
          <a:p>
            <a:pPr marL="457200" indent="-457200">
              <a:lnSpc>
                <a:spcPct val="200000"/>
              </a:lnSpc>
              <a:buFont typeface="+mj-lt"/>
              <a:buAutoNum type="arabicPeriod"/>
            </a:pPr>
            <a:r>
              <a:rPr lang="zh-CN" altLang="en-US" sz="2400" dirty="0" smtClean="0">
                <a:solidFill>
                  <a:schemeClr val="bg1"/>
                </a:solidFill>
                <a:ea typeface="+mn-lt"/>
                <a:cs typeface="+mn-lt"/>
              </a:rPr>
              <a:t>多模态系统不仅考虑人体生理学的不同方面，还允许缺失数据插补、质量感知融合，以及改善感知体验</a:t>
            </a:r>
            <a:endParaRPr lang="en-US" altLang="zh-CN" sz="2400" dirty="0">
              <a:solidFill>
                <a:schemeClr val="bg1"/>
              </a:solidFill>
              <a:ea typeface="+mn-lt"/>
              <a:cs typeface="+mn-lt"/>
              <a:sym typeface="+mn-ea"/>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5" name="文本框 4"/>
          <p:cNvSpPr txBox="1"/>
          <p:nvPr/>
        </p:nvSpPr>
        <p:spPr>
          <a:xfrm>
            <a:off x="1206661" y="1522659"/>
            <a:ext cx="3423159" cy="583565"/>
          </a:xfrm>
          <a:prstGeom prst="rect">
            <a:avLst/>
          </a:prstGeom>
          <a:noFill/>
        </p:spPr>
        <p:txBody>
          <a:bodyPr wrap="square" rtlCol="0">
            <a:spAutoFit/>
          </a:bodyPr>
          <a:lstStyle/>
          <a:p>
            <a:r>
              <a:rPr lang="en-US" altLang="zh-CN" sz="3200" dirty="0">
                <a:solidFill>
                  <a:schemeClr val="bg1"/>
                </a:solidFill>
              </a:rPr>
              <a:t>2.1 </a:t>
            </a:r>
            <a:r>
              <a:rPr lang="zh-CN" altLang="en-US" sz="3200" dirty="0">
                <a:solidFill>
                  <a:schemeClr val="bg1"/>
                </a:solidFill>
              </a:rPr>
              <a:t>问题定义</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5</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636826070"/>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5" name="文本框 4"/>
          <p:cNvSpPr txBox="1"/>
          <p:nvPr/>
        </p:nvSpPr>
        <p:spPr>
          <a:xfrm>
            <a:off x="1206661" y="1522659"/>
            <a:ext cx="3423159" cy="583565"/>
          </a:xfrm>
          <a:prstGeom prst="rect">
            <a:avLst/>
          </a:prstGeom>
          <a:noFill/>
        </p:spPr>
        <p:txBody>
          <a:bodyPr wrap="square" rtlCol="0">
            <a:spAutoFit/>
          </a:bodyPr>
          <a:lstStyle/>
          <a:p>
            <a:r>
              <a:rPr lang="en-US" altLang="zh-CN" sz="3200" dirty="0">
                <a:solidFill>
                  <a:schemeClr val="bg1"/>
                </a:solidFill>
              </a:rPr>
              <a:t>2.2 </a:t>
            </a:r>
            <a:r>
              <a:rPr lang="zh-CN" altLang="en-US" sz="3200" dirty="0" smtClean="0">
                <a:solidFill>
                  <a:schemeClr val="bg1"/>
                </a:solidFill>
              </a:rPr>
              <a:t>研究问题</a:t>
            </a:r>
            <a:endParaRPr lang="zh-CN" altLang="en-US" sz="32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6</a:t>
            </a:fld>
            <a:endParaRPr lang="zh-CN" altLang="en-US"/>
          </a:p>
        </p:txBody>
      </p:sp>
      <p:sp>
        <p:nvSpPr>
          <p:cNvPr id="6" name="文本框 5"/>
          <p:cNvSpPr txBox="1"/>
          <p:nvPr/>
        </p:nvSpPr>
        <p:spPr>
          <a:xfrm>
            <a:off x="753341" y="2677724"/>
            <a:ext cx="10134600"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400" dirty="0" smtClean="0">
                <a:solidFill>
                  <a:schemeClr val="bg1"/>
                </a:solidFill>
              </a:rPr>
              <a:t>RQ1</a:t>
            </a:r>
            <a:r>
              <a:rPr lang="zh-CN" altLang="en-US" sz="2400" dirty="0">
                <a:solidFill>
                  <a:schemeClr val="bg1"/>
                </a:solidFill>
              </a:rPr>
              <a:t>：</a:t>
            </a:r>
            <a:r>
              <a:rPr lang="en-US" altLang="zh-CN" sz="2400" dirty="0" err="1" smtClean="0">
                <a:solidFill>
                  <a:schemeClr val="bg1"/>
                </a:solidFill>
              </a:rPr>
              <a:t>IoMT</a:t>
            </a:r>
            <a:r>
              <a:rPr lang="zh-CN" altLang="en-US" sz="2400" dirty="0">
                <a:solidFill>
                  <a:schemeClr val="bg1"/>
                </a:solidFill>
              </a:rPr>
              <a:t>是什么？它们是如何使用</a:t>
            </a:r>
            <a:r>
              <a:rPr lang="zh-CN" altLang="en-US" sz="2400" dirty="0" smtClean="0">
                <a:solidFill>
                  <a:schemeClr val="bg1"/>
                </a:solidFill>
              </a:rPr>
              <a:t>的</a:t>
            </a:r>
            <a:r>
              <a:rPr lang="en-US" altLang="zh-CN" sz="2400" dirty="0" smtClean="0">
                <a:solidFill>
                  <a:schemeClr val="bg1"/>
                </a:solidFill>
              </a:rPr>
              <a:t>?</a:t>
            </a:r>
          </a:p>
          <a:p>
            <a:pPr marL="342900" indent="-342900">
              <a:lnSpc>
                <a:spcPct val="200000"/>
              </a:lnSpc>
              <a:buFont typeface="Arial" panose="020B0604020202020204" pitchFamily="34" charset="0"/>
              <a:buChar char="•"/>
            </a:pPr>
            <a:r>
              <a:rPr lang="en-US" altLang="zh-CN" sz="2400" dirty="0" smtClean="0">
                <a:solidFill>
                  <a:schemeClr val="bg1"/>
                </a:solidFill>
              </a:rPr>
              <a:t>RQ2</a:t>
            </a:r>
            <a:r>
              <a:rPr lang="zh-CN" altLang="en-US" sz="2400" dirty="0">
                <a:solidFill>
                  <a:schemeClr val="bg1"/>
                </a:solidFill>
              </a:rPr>
              <a:t>：可用的多传感器数据融合级别是</a:t>
            </a:r>
            <a:r>
              <a:rPr lang="zh-CN" altLang="en-US" sz="2400" dirty="0" smtClean="0">
                <a:solidFill>
                  <a:schemeClr val="bg1"/>
                </a:solidFill>
              </a:rPr>
              <a:t>什么</a:t>
            </a:r>
            <a:r>
              <a:rPr lang="en-US" altLang="zh-CN" sz="2400" dirty="0" smtClean="0">
                <a:solidFill>
                  <a:schemeClr val="bg1"/>
                </a:solidFill>
              </a:rPr>
              <a:t>?</a:t>
            </a:r>
          </a:p>
          <a:p>
            <a:pPr marL="342900" indent="-342900">
              <a:lnSpc>
                <a:spcPct val="200000"/>
              </a:lnSpc>
              <a:buFont typeface="Arial" panose="020B0604020202020204" pitchFamily="34" charset="0"/>
              <a:buChar char="•"/>
            </a:pPr>
            <a:r>
              <a:rPr lang="en-US" altLang="zh-CN" sz="2400" dirty="0" smtClean="0">
                <a:solidFill>
                  <a:schemeClr val="bg1"/>
                </a:solidFill>
              </a:rPr>
              <a:t>RQ3</a:t>
            </a:r>
            <a:r>
              <a:rPr lang="zh-CN" altLang="en-US" sz="2400" dirty="0">
                <a:solidFill>
                  <a:schemeClr val="bg1"/>
                </a:solidFill>
              </a:rPr>
              <a:t>：最近在多模式医疗数据融合方面做了哪些工作？</a:t>
            </a:r>
          </a:p>
        </p:txBody>
      </p:sp>
    </p:spTree>
    <p:extLst>
      <p:ext uri="{BB962C8B-B14F-4D97-AF65-F5344CB8AC3E}">
        <p14:creationId xmlns:p14="http://schemas.microsoft.com/office/powerpoint/2010/main" val="299676694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
        <p:nvSpPr>
          <p:cNvPr id="5" name="文本框 4"/>
          <p:cNvSpPr txBox="1"/>
          <p:nvPr/>
        </p:nvSpPr>
        <p:spPr>
          <a:xfrm>
            <a:off x="1206661" y="1522659"/>
            <a:ext cx="9375614" cy="1077218"/>
          </a:xfrm>
          <a:prstGeom prst="rect">
            <a:avLst/>
          </a:prstGeom>
          <a:noFill/>
        </p:spPr>
        <p:txBody>
          <a:bodyPr wrap="square" rtlCol="0">
            <a:spAutoFit/>
          </a:bodyPr>
          <a:lstStyle/>
          <a:p>
            <a:r>
              <a:rPr lang="en-US" altLang="zh-CN" sz="3200" dirty="0" smtClean="0">
                <a:solidFill>
                  <a:schemeClr val="bg1"/>
                </a:solidFill>
              </a:rPr>
              <a:t>2.2.1 </a:t>
            </a:r>
            <a:r>
              <a:rPr lang="zh-CN" altLang="en-US" sz="3200" dirty="0" smtClean="0">
                <a:solidFill>
                  <a:schemeClr val="bg1"/>
                </a:solidFill>
              </a:rPr>
              <a:t>问题</a:t>
            </a:r>
            <a:r>
              <a:rPr lang="en-US" altLang="zh-CN" sz="3200" dirty="0" smtClean="0">
                <a:solidFill>
                  <a:schemeClr val="bg1"/>
                </a:solidFill>
              </a:rPr>
              <a:t>1</a:t>
            </a:r>
            <a:r>
              <a:rPr lang="zh-CN" altLang="en-US" sz="3200" dirty="0" smtClean="0">
                <a:solidFill>
                  <a:schemeClr val="bg1"/>
                </a:solidFill>
              </a:rPr>
              <a:t>：</a:t>
            </a:r>
            <a:r>
              <a:rPr lang="en-US" altLang="zh-CN" sz="3200" dirty="0" err="1" smtClean="0">
                <a:solidFill>
                  <a:schemeClr val="bg1"/>
                </a:solidFill>
              </a:rPr>
              <a:t>IoMT</a:t>
            </a:r>
            <a:r>
              <a:rPr lang="zh-CN" altLang="en-US" sz="3200" dirty="0">
                <a:solidFill>
                  <a:schemeClr val="bg1"/>
                </a:solidFill>
              </a:rPr>
              <a:t>是什么？它们是如何使用的</a:t>
            </a:r>
            <a:r>
              <a:rPr lang="en-US" altLang="zh-CN" sz="3200" dirty="0">
                <a:solidFill>
                  <a:schemeClr val="bg1"/>
                </a:solidFill>
              </a:rPr>
              <a:t>?</a:t>
            </a:r>
          </a:p>
          <a:p>
            <a:endParaRPr lang="zh-CN" altLang="en-US" sz="32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a:p>
        </p:txBody>
      </p:sp>
      <p:pic>
        <p:nvPicPr>
          <p:cNvPr id="2" name="图片 1"/>
          <p:cNvPicPr>
            <a:picLocks noChangeAspect="1"/>
          </p:cNvPicPr>
          <p:nvPr/>
        </p:nvPicPr>
        <p:blipFill>
          <a:blip r:embed="rId3"/>
          <a:stretch>
            <a:fillRect/>
          </a:stretch>
        </p:blipFill>
        <p:spPr>
          <a:xfrm>
            <a:off x="2363849" y="2202736"/>
            <a:ext cx="7532625" cy="4153614"/>
          </a:xfrm>
          <a:prstGeom prst="rect">
            <a:avLst/>
          </a:prstGeom>
        </p:spPr>
      </p:pic>
    </p:spTree>
  </p:cSld>
  <p:clrMapOvr>
    <a:masterClrMapping/>
  </p:clrMapOvr>
  <p:transition advTm="203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8</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2" name="文本框 1"/>
          <p:cNvSpPr txBox="1"/>
          <p:nvPr/>
        </p:nvSpPr>
        <p:spPr>
          <a:xfrm>
            <a:off x="796637" y="1357423"/>
            <a:ext cx="10972800" cy="5447645"/>
          </a:xfrm>
          <a:prstGeom prst="rect">
            <a:avLst/>
          </a:prstGeom>
          <a:noFill/>
        </p:spPr>
        <p:txBody>
          <a:bodyPr wrap="square" rtlCol="0">
            <a:spAutoFit/>
          </a:bodyPr>
          <a:lstStyle/>
          <a:p>
            <a:r>
              <a:rPr lang="en-US" altLang="zh-CN" sz="2400" dirty="0" err="1">
                <a:solidFill>
                  <a:schemeClr val="bg1"/>
                </a:solidFill>
              </a:rPr>
              <a:t>IoMT</a:t>
            </a:r>
            <a:r>
              <a:rPr lang="zh-CN" altLang="en-US" sz="2400" dirty="0">
                <a:solidFill>
                  <a:schemeClr val="bg1"/>
                </a:solidFill>
              </a:rPr>
              <a:t>系统所需的通用架构有三个主要组件，即数据采集、通信网关和</a:t>
            </a:r>
            <a:r>
              <a:rPr lang="zh-CN" altLang="en-US" sz="2400" dirty="0" smtClean="0">
                <a:solidFill>
                  <a:schemeClr val="bg1"/>
                </a:solidFill>
              </a:rPr>
              <a:t>服务器</a:t>
            </a:r>
            <a:endParaRPr lang="en-US" altLang="zh-CN" sz="2400" dirty="0" smtClean="0">
              <a:solidFill>
                <a:schemeClr val="bg1"/>
              </a:solidFill>
            </a:endParaRPr>
          </a:p>
          <a:p>
            <a:r>
              <a:rPr lang="zh-CN" altLang="en-US" sz="2400" dirty="0" smtClean="0">
                <a:solidFill>
                  <a:schemeClr val="bg1"/>
                </a:solidFill>
              </a:rPr>
              <a:t>通常</a:t>
            </a:r>
            <a:r>
              <a:rPr lang="zh-CN" altLang="en-US" sz="2400" dirty="0">
                <a:solidFill>
                  <a:schemeClr val="bg1"/>
                </a:solidFill>
              </a:rPr>
              <a:t>，医疗物联网系统分为三层</a:t>
            </a:r>
            <a:r>
              <a:rPr lang="zh-CN" altLang="en-US" sz="2400" dirty="0" smtClean="0">
                <a:solidFill>
                  <a:schemeClr val="bg1"/>
                </a:solidFill>
              </a:rPr>
              <a:t>：</a:t>
            </a:r>
            <a:endParaRPr lang="en-US" altLang="zh-CN" sz="2400" dirty="0" smtClean="0">
              <a:solidFill>
                <a:schemeClr val="bg1"/>
              </a:solidFill>
            </a:endParaRPr>
          </a:p>
          <a:p>
            <a:r>
              <a:rPr lang="zh-CN" altLang="en-US" sz="2400" dirty="0" smtClean="0">
                <a:solidFill>
                  <a:schemeClr val="bg1"/>
                </a:solidFill>
              </a:rPr>
              <a:t>（</a:t>
            </a:r>
            <a:r>
              <a:rPr lang="en-US" altLang="zh-CN" sz="2400" dirty="0" err="1">
                <a:solidFill>
                  <a:schemeClr val="bg1"/>
                </a:solidFill>
              </a:rPr>
              <a:t>i</a:t>
            </a:r>
            <a:r>
              <a:rPr lang="zh-CN" altLang="en-US" sz="2400" dirty="0">
                <a:solidFill>
                  <a:schemeClr val="bg1"/>
                </a:solidFill>
              </a:rPr>
              <a:t>）设备层，包括身体传感器和设备</a:t>
            </a:r>
            <a:r>
              <a:rPr lang="zh-CN" altLang="en-US" sz="2400" dirty="0" smtClean="0">
                <a:solidFill>
                  <a:schemeClr val="bg1"/>
                </a:solidFill>
              </a:rPr>
              <a:t>；</a:t>
            </a:r>
            <a:endParaRPr lang="en-US" altLang="zh-CN" sz="2400" dirty="0" smtClean="0">
              <a:solidFill>
                <a:schemeClr val="bg1"/>
              </a:solidFill>
            </a:endParaRPr>
          </a:p>
          <a:p>
            <a:r>
              <a:rPr lang="zh-CN" altLang="en-US" sz="2400" dirty="0" smtClean="0">
                <a:solidFill>
                  <a:schemeClr val="bg1"/>
                </a:solidFill>
              </a:rPr>
              <a:t>（</a:t>
            </a:r>
            <a:r>
              <a:rPr lang="en-US" altLang="zh-CN" sz="2400" dirty="0" smtClean="0">
                <a:solidFill>
                  <a:schemeClr val="bg1"/>
                </a:solidFill>
              </a:rPr>
              <a:t>ii</a:t>
            </a:r>
            <a:r>
              <a:rPr lang="zh-CN" altLang="en-US" sz="2400" dirty="0">
                <a:solidFill>
                  <a:schemeClr val="bg1"/>
                </a:solidFill>
              </a:rPr>
              <a:t>）雾层，预处理数据</a:t>
            </a:r>
            <a:r>
              <a:rPr lang="zh-CN" altLang="en-US" sz="2400" dirty="0" smtClean="0">
                <a:solidFill>
                  <a:schemeClr val="bg1"/>
                </a:solidFill>
              </a:rPr>
              <a:t>；</a:t>
            </a:r>
            <a:endParaRPr lang="en-US" altLang="zh-CN" sz="2400" dirty="0" smtClean="0">
              <a:solidFill>
                <a:schemeClr val="bg1"/>
              </a:solidFill>
            </a:endParaRPr>
          </a:p>
          <a:p>
            <a:r>
              <a:rPr lang="zh-CN" altLang="en-US" sz="2400" dirty="0" smtClean="0">
                <a:solidFill>
                  <a:schemeClr val="bg1"/>
                </a:solidFill>
              </a:rPr>
              <a:t>（</a:t>
            </a:r>
            <a:r>
              <a:rPr lang="en-US" altLang="zh-CN" sz="2400" dirty="0">
                <a:solidFill>
                  <a:schemeClr val="bg1"/>
                </a:solidFill>
              </a:rPr>
              <a:t>iii</a:t>
            </a:r>
            <a:r>
              <a:rPr lang="zh-CN" altLang="en-US" sz="2400" dirty="0">
                <a:solidFill>
                  <a:schemeClr val="bg1"/>
                </a:solidFill>
              </a:rPr>
              <a:t>）云层，用于存储信息、分析和预测</a:t>
            </a:r>
            <a:r>
              <a:rPr lang="zh-CN" altLang="en-US" sz="2400" dirty="0" smtClean="0">
                <a:solidFill>
                  <a:schemeClr val="bg1"/>
                </a:solidFill>
              </a:rPr>
              <a:t>决策</a:t>
            </a:r>
            <a:endParaRPr lang="en-US" altLang="zh-CN" sz="2400" dirty="0" smtClean="0">
              <a:solidFill>
                <a:schemeClr val="bg1"/>
              </a:solidFill>
            </a:endParaRPr>
          </a:p>
          <a:p>
            <a:r>
              <a:rPr lang="zh-CN" altLang="en-US" sz="2400" dirty="0" smtClean="0">
                <a:solidFill>
                  <a:schemeClr val="bg1"/>
                </a:solidFill>
              </a:rPr>
              <a:t>我们</a:t>
            </a:r>
            <a:r>
              <a:rPr lang="zh-CN" altLang="en-US" sz="2400" dirty="0">
                <a:solidFill>
                  <a:schemeClr val="bg1"/>
                </a:solidFill>
              </a:rPr>
              <a:t>将</a:t>
            </a:r>
            <a:r>
              <a:rPr lang="en-US" altLang="zh-CN" sz="2400" dirty="0" err="1">
                <a:solidFill>
                  <a:schemeClr val="bg1"/>
                </a:solidFill>
              </a:rPr>
              <a:t>IoMT</a:t>
            </a:r>
            <a:r>
              <a:rPr lang="zh-CN" altLang="en-US" sz="2400" dirty="0">
                <a:solidFill>
                  <a:schemeClr val="bg1"/>
                </a:solidFill>
              </a:rPr>
              <a:t>组件分为三个功能元素：数据采集、</a:t>
            </a:r>
            <a:r>
              <a:rPr lang="en-US" altLang="zh-CN" sz="2400" dirty="0" err="1">
                <a:solidFill>
                  <a:schemeClr val="bg1"/>
                </a:solidFill>
              </a:rPr>
              <a:t>IoMT</a:t>
            </a:r>
            <a:r>
              <a:rPr lang="zh-CN" altLang="en-US" sz="2400" dirty="0">
                <a:solidFill>
                  <a:schemeClr val="bg1"/>
                </a:solidFill>
              </a:rPr>
              <a:t>网关或雾层和</a:t>
            </a:r>
            <a:r>
              <a:rPr lang="zh-CN" altLang="en-US" sz="2400" dirty="0" smtClean="0">
                <a:solidFill>
                  <a:schemeClr val="bg1"/>
                </a:solidFill>
              </a:rPr>
              <a:t>云层</a:t>
            </a:r>
            <a:endParaRPr lang="en-US" altLang="zh-CN" sz="2400" dirty="0" smtClean="0">
              <a:solidFill>
                <a:schemeClr val="bg1"/>
              </a:solidFill>
            </a:endParaRPr>
          </a:p>
          <a:p>
            <a:endParaRPr lang="en-US" altLang="zh-CN" sz="2400" dirty="0">
              <a:solidFill>
                <a:schemeClr val="bg1"/>
              </a:solidFill>
            </a:endParaRPr>
          </a:p>
          <a:p>
            <a:endParaRPr lang="en-US" altLang="zh-CN" sz="2400" dirty="0" smtClean="0">
              <a:solidFill>
                <a:schemeClr val="bg1"/>
              </a:solidFill>
            </a:endParaRPr>
          </a:p>
          <a:p>
            <a:r>
              <a:rPr lang="zh-CN" altLang="en-US" sz="2400" dirty="0" smtClean="0">
                <a:solidFill>
                  <a:schemeClr val="bg1"/>
                </a:solidFill>
              </a:rPr>
              <a:t>边缘</a:t>
            </a:r>
            <a:r>
              <a:rPr lang="zh-CN" altLang="en-US" sz="2400" dirty="0">
                <a:solidFill>
                  <a:schemeClr val="bg1"/>
                </a:solidFill>
              </a:rPr>
              <a:t>节点对于减少大量数据非常重要。边缘节点将压缩、过滤和处理原始数据，然后再将其传输到</a:t>
            </a:r>
            <a:r>
              <a:rPr lang="zh-CN" altLang="en-US" sz="2400" dirty="0" smtClean="0">
                <a:solidFill>
                  <a:schemeClr val="bg1"/>
                </a:solidFill>
              </a:rPr>
              <a:t>云</a:t>
            </a:r>
            <a:endParaRPr lang="en-US" altLang="zh-CN" sz="2400" dirty="0" smtClean="0">
              <a:solidFill>
                <a:schemeClr val="bg1"/>
              </a:solidFill>
            </a:endParaRPr>
          </a:p>
          <a:p>
            <a:endParaRPr lang="en-US" altLang="zh-CN" sz="2400" dirty="0">
              <a:solidFill>
                <a:schemeClr val="bg1"/>
              </a:solidFill>
            </a:endParaRPr>
          </a:p>
          <a:p>
            <a:r>
              <a:rPr lang="zh-CN" altLang="en-US" sz="2400" dirty="0">
                <a:solidFill>
                  <a:schemeClr val="bg1"/>
                </a:solidFill>
              </a:rPr>
              <a:t>在云计算层，云中心利用大数据分析、数据融合技术和机器学习对整个系统进行综合数据处理</a:t>
            </a:r>
            <a:endParaRPr lang="en-US" altLang="zh-CN" sz="2400" dirty="0">
              <a:solidFill>
                <a:schemeClr val="bg1"/>
              </a:solidFill>
            </a:endParaRPr>
          </a:p>
          <a:p>
            <a:endParaRPr lang="en-US"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322391684"/>
      </p:ext>
    </p:extLst>
  </p:cSld>
  <p:clrMapOvr>
    <a:masterClrMapping/>
  </p:clrMapOvr>
  <p:transition advTm="203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研究问题</a:t>
            </a:r>
          </a:p>
        </p:txBody>
      </p:sp>
      <p:sp>
        <p:nvSpPr>
          <p:cNvPr id="5" name="文本框 4"/>
          <p:cNvSpPr txBox="1"/>
          <p:nvPr/>
        </p:nvSpPr>
        <p:spPr>
          <a:xfrm>
            <a:off x="1178086" y="1091427"/>
            <a:ext cx="10423364" cy="94057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3200" dirty="0" smtClean="0">
                <a:solidFill>
                  <a:schemeClr val="bg1"/>
                </a:solidFill>
              </a:rPr>
              <a:t>2.2.2 </a:t>
            </a:r>
            <a:r>
              <a:rPr lang="zh-CN" altLang="en-US" sz="3200" dirty="0" smtClean="0">
                <a:solidFill>
                  <a:schemeClr val="bg1"/>
                </a:solidFill>
              </a:rPr>
              <a:t>问题</a:t>
            </a:r>
            <a:r>
              <a:rPr lang="en-US" altLang="zh-CN" sz="3200" dirty="0" smtClean="0">
                <a:solidFill>
                  <a:schemeClr val="bg1"/>
                </a:solidFill>
              </a:rPr>
              <a:t>2</a:t>
            </a:r>
            <a:r>
              <a:rPr lang="zh-CN" altLang="en-US" sz="3200" dirty="0" smtClean="0">
                <a:solidFill>
                  <a:schemeClr val="bg1"/>
                </a:solidFill>
              </a:rPr>
              <a:t>：</a:t>
            </a:r>
            <a:r>
              <a:rPr lang="zh-CN" altLang="en-US" sz="3200" dirty="0">
                <a:solidFill>
                  <a:schemeClr val="bg1"/>
                </a:solidFill>
              </a:rPr>
              <a:t>可用的多传感器数据融合级别是什么</a:t>
            </a:r>
            <a:r>
              <a:rPr lang="en-US" altLang="zh-CN" sz="3200" dirty="0">
                <a:solidFill>
                  <a:schemeClr val="bg1"/>
                </a:solidFill>
              </a:rPr>
              <a:t>?</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503519" y="2182010"/>
            <a:ext cx="9772498" cy="4024335"/>
          </a:xfrm>
          <a:prstGeom prst="rect">
            <a:avLst/>
          </a:prstGeom>
        </p:spPr>
      </p:pic>
    </p:spTree>
    <p:extLst>
      <p:ext uri="{BB962C8B-B14F-4D97-AF65-F5344CB8AC3E}">
        <p14:creationId xmlns:p14="http://schemas.microsoft.com/office/powerpoint/2010/main" val="3410741441"/>
      </p:ext>
    </p:extLst>
  </p:cSld>
  <p:clrMapOvr>
    <a:masterClrMapping/>
  </p:clrMapOvr>
  <p:transition advTm="2032"/>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8127</TotalTime>
  <Words>1885</Words>
  <Application>Microsoft Office PowerPoint</Application>
  <PresentationFormat>宽屏</PresentationFormat>
  <Paragraphs>156</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-apple-system</vt:lpstr>
      <vt:lpstr>等线</vt:lpstr>
      <vt:lpstr>等线 Light</vt:lpstr>
      <vt:lpstr>宋体</vt:lpstr>
      <vt:lpstr>Arial</vt:lpstr>
      <vt:lpstr>Garamond</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史 玉潇</dc:creator>
  <cp:lastModifiedBy>Administrator</cp:lastModifiedBy>
  <cp:revision>670</cp:revision>
  <dcterms:created xsi:type="dcterms:W3CDTF">2020-07-08T04:49:00Z</dcterms:created>
  <dcterms:modified xsi:type="dcterms:W3CDTF">2021-09-27T04:40:34Z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