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1"/>
  </p:notesMasterIdLst>
  <p:sldIdLst>
    <p:sldId id="256" r:id="rId3"/>
    <p:sldId id="938" r:id="rId4"/>
    <p:sldId id="939" r:id="rId5"/>
    <p:sldId id="994" r:id="rId6"/>
    <p:sldId id="987" r:id="rId7"/>
    <p:sldId id="968" r:id="rId8"/>
    <p:sldId id="975" r:id="rId9"/>
    <p:sldId id="995" r:id="rId10"/>
    <p:sldId id="996" r:id="rId11"/>
    <p:sldId id="976" r:id="rId12"/>
    <p:sldId id="998" r:id="rId13"/>
    <p:sldId id="977" r:id="rId14"/>
    <p:sldId id="984" r:id="rId15"/>
    <p:sldId id="988" r:id="rId16"/>
    <p:sldId id="985" r:id="rId17"/>
    <p:sldId id="997" r:id="rId18"/>
    <p:sldId id="991" r:id="rId19"/>
    <p:sldId id="9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史 玉潇" initials="史"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84" autoAdjust="0"/>
  </p:normalViewPr>
  <p:slideViewPr>
    <p:cSldViewPr snapToGrid="0">
      <p:cViewPr varScale="1">
        <p:scale>
          <a:sx n="88" d="100"/>
          <a:sy n="88" d="100"/>
        </p:scale>
        <p:origin x="14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82D16-6F1C-42FE-8A5D-5D1CAD545FF9}" type="datetimeFigureOut">
              <a:rPr lang="zh-CN" altLang="en-US" smtClean="0"/>
              <a:t>2021/9/27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D25CE-04C8-4DFA-A3AC-00C1CD89F4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COVID-19</a:t>
            </a:r>
            <a:r>
              <a:rPr lang="zh-CN" altLang="en-US" dirty="0"/>
              <a:t>筛查的</a:t>
            </a:r>
            <a:r>
              <a:rPr lang="en-US" altLang="zh-CN" dirty="0"/>
              <a:t>AI</a:t>
            </a:r>
            <a:r>
              <a:rPr lang="zh-CN" altLang="en-US" dirty="0"/>
              <a:t>辅助</a:t>
            </a:r>
            <a:r>
              <a:rPr lang="en-US" altLang="zh-CN" dirty="0"/>
              <a:t>CT</a:t>
            </a:r>
            <a:r>
              <a:rPr lang="zh-CN" altLang="en-US" dirty="0"/>
              <a:t>成像分析</a:t>
            </a:r>
            <a:r>
              <a:rPr lang="en-US" altLang="zh-CN" dirty="0"/>
              <a:t>:</a:t>
            </a:r>
            <a:r>
              <a:rPr lang="zh-CN" altLang="en-US" dirty="0"/>
              <a:t>医疗</a:t>
            </a:r>
            <a:r>
              <a:rPr lang="en-US" altLang="zh-CN" dirty="0"/>
              <a:t>AI</a:t>
            </a:r>
            <a:r>
              <a:rPr lang="zh-CN" altLang="en-US" dirty="0"/>
              <a:t>系统的构建和部署</a:t>
            </a:r>
          </a:p>
        </p:txBody>
      </p:sp>
      <p:sp>
        <p:nvSpPr>
          <p:cNvPr id="4" name="灯片编号占位符 3"/>
          <p:cNvSpPr>
            <a:spLocks noGrp="1"/>
          </p:cNvSpPr>
          <p:nvPr>
            <p:ph type="sldNum" sz="quarter" idx="5"/>
          </p:nvPr>
        </p:nvSpPr>
        <p:spPr/>
        <p:txBody>
          <a:bodyPr/>
          <a:lstStyle/>
          <a:p>
            <a:fld id="{193D25CE-04C8-4DFA-A3AC-00C1CD89F4F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为了训练模型，一个由</a:t>
            </a:r>
            <a:r>
              <a:rPr lang="en-US" altLang="zh-CN" dirty="0">
                <a:effectLst/>
                <a:latin typeface="Arial" panose="020B0604020202020204" pitchFamily="34" charset="0"/>
              </a:rPr>
              <a:t>6</a:t>
            </a:r>
            <a:r>
              <a:rPr lang="zh-CN" altLang="en-US" dirty="0">
                <a:effectLst/>
                <a:latin typeface="Arial" panose="020B0604020202020204" pitchFamily="34" charset="0"/>
              </a:rPr>
              <a:t>名数据注释员组成的团队对所有</a:t>
            </a:r>
            <a:r>
              <a:rPr lang="en-US" altLang="zh-CN" dirty="0">
                <a:effectLst/>
                <a:latin typeface="Arial" panose="020B0604020202020204" pitchFamily="34" charset="0"/>
              </a:rPr>
              <a:t>CT</a:t>
            </a:r>
            <a:r>
              <a:rPr lang="zh-CN" altLang="en-US" dirty="0">
                <a:effectLst/>
                <a:latin typeface="Arial" panose="020B0604020202020204" pitchFamily="34" charset="0"/>
              </a:rPr>
              <a:t>样本中的病变区域</a:t>
            </a:r>
            <a:r>
              <a:rPr lang="en-US" altLang="zh-CN" dirty="0">
                <a:effectLst/>
                <a:latin typeface="Arial" panose="020B0604020202020204" pitchFamily="34" charset="0"/>
              </a:rPr>
              <a:t>(</a:t>
            </a:r>
            <a:r>
              <a:rPr lang="zh-CN" altLang="en-US" dirty="0">
                <a:effectLst/>
                <a:latin typeface="Arial" panose="020B0604020202020204" pitchFamily="34" charset="0"/>
              </a:rPr>
              <a:t>如果有的话</a:t>
            </a:r>
            <a:r>
              <a:rPr lang="en-US" altLang="zh-CN" dirty="0">
                <a:effectLst/>
                <a:latin typeface="Arial" panose="020B0604020202020204" pitchFamily="34" charset="0"/>
              </a:rPr>
              <a:t>)</a:t>
            </a:r>
            <a:r>
              <a:rPr lang="zh-CN" altLang="en-US" dirty="0">
                <a:effectLst/>
                <a:latin typeface="Arial" panose="020B0604020202020204" pitchFamily="34" charset="0"/>
              </a:rPr>
              <a:t>、肺边界和横切面层的肺部分进行了注释。</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A</a:t>
            </a:r>
            <a:r>
              <a:rPr lang="zh-CN" altLang="en-US" dirty="0">
                <a:effectLst/>
                <a:latin typeface="Arial" panose="020B0604020202020204" pitchFamily="34" charset="0"/>
              </a:rPr>
              <a:t>组做了所有的初始注释，</a:t>
            </a:r>
            <a:r>
              <a:rPr lang="en-US" altLang="zh-CN" dirty="0">
                <a:effectLst/>
                <a:latin typeface="Arial" panose="020B0604020202020204" pitchFamily="34" charset="0"/>
              </a:rPr>
              <a:t>B</a:t>
            </a:r>
            <a:r>
              <a:rPr lang="zh-CN" altLang="en-US" dirty="0">
                <a:effectLst/>
                <a:latin typeface="Arial" panose="020B0604020202020204" pitchFamily="34" charset="0"/>
              </a:rPr>
              <a:t>组进行了背靠背的质量检查，即， </a:t>
            </a:r>
            <a:r>
              <a:rPr lang="en-US" altLang="zh-CN" dirty="0">
                <a:effectLst/>
                <a:latin typeface="Arial" panose="020B0604020202020204" pitchFamily="34" charset="0"/>
              </a:rPr>
              <a:t>B</a:t>
            </a:r>
            <a:r>
              <a:rPr lang="zh-CN" altLang="en-US" dirty="0">
                <a:effectLst/>
                <a:latin typeface="Arial" panose="020B0604020202020204" pitchFamily="34" charset="0"/>
              </a:rPr>
              <a:t>组的两个成员各自独立检查所有的注释，然后比较他们的结果。这次初检的合格率是</a:t>
            </a:r>
            <a:r>
              <a:rPr lang="en-US" altLang="zh-CN" dirty="0">
                <a:effectLst/>
                <a:latin typeface="Arial" panose="020B0604020202020204" pitchFamily="34" charset="0"/>
              </a:rPr>
              <a:t>80%</a:t>
            </a:r>
            <a:r>
              <a:rPr lang="zh-CN" altLang="en-US" dirty="0">
                <a:effectLst/>
                <a:latin typeface="Arial" panose="020B0604020202020204" pitchFamily="34" charset="0"/>
              </a:rPr>
              <a:t>。未通过的病例主要表现为小病变区域缺失或边界形状不准确。</a:t>
            </a:r>
          </a:p>
          <a:p>
            <a:r>
              <a:rPr lang="en-US" altLang="zh-CN" dirty="0">
                <a:effectLst/>
                <a:latin typeface="Arial" panose="020B0604020202020204" pitchFamily="34" charset="0"/>
              </a:rPr>
              <a:t>A</a:t>
            </a:r>
            <a:r>
              <a:rPr lang="zh-CN" altLang="en-US" dirty="0">
                <a:effectLst/>
                <a:latin typeface="Arial" panose="020B0604020202020204" pitchFamily="34" charset="0"/>
              </a:rPr>
              <a:t>组修改了注释，</a:t>
            </a:r>
            <a:r>
              <a:rPr lang="en-US" altLang="zh-CN" dirty="0">
                <a:effectLst/>
                <a:latin typeface="Arial" panose="020B0604020202020204" pitchFamily="34" charset="0"/>
              </a:rPr>
              <a:t>B</a:t>
            </a:r>
            <a:r>
              <a:rPr lang="zh-CN" altLang="en-US" dirty="0">
                <a:effectLst/>
                <a:latin typeface="Arial" panose="020B0604020202020204" pitchFamily="34" charset="0"/>
              </a:rPr>
              <a:t>组重新检查注释。这个过程一直持续到所有人在两个人的小组中通过了背靠背的质量测试。</a:t>
            </a:r>
            <a:endParaRPr lang="en-US" altLang="zh-CN" dirty="0">
              <a:effectLst/>
              <a:latin typeface="Arial" panose="020B0604020202020204" pitchFamily="34" charset="0"/>
            </a:endParaRPr>
          </a:p>
          <a:p>
            <a:r>
              <a:rPr lang="zh-CN" altLang="en-US" dirty="0">
                <a:effectLst/>
                <a:latin typeface="Arial" panose="020B0604020202020204" pitchFamily="34" charset="0"/>
              </a:rPr>
              <a:t>当一批数据经过批注并通过前两步时，资深放射科医师随机检查每批修改后批注的</a:t>
            </a:r>
            <a:r>
              <a:rPr lang="en-US" altLang="zh-CN" dirty="0">
                <a:effectLst/>
                <a:latin typeface="Arial" panose="020B0604020202020204" pitchFamily="34" charset="0"/>
              </a:rPr>
              <a:t>30%</a:t>
            </a:r>
            <a:r>
              <a:rPr lang="zh-CN" altLang="en-US" dirty="0">
                <a:effectLst/>
                <a:latin typeface="Arial" panose="020B0604020202020204" pitchFamily="34" charset="0"/>
              </a:rPr>
              <a:t>。</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10</a:t>
            </a:fld>
            <a:endParaRPr lang="zh-CN" altLang="en-US"/>
          </a:p>
        </p:txBody>
      </p:sp>
    </p:spTree>
    <p:extLst>
      <p:ext uri="{BB962C8B-B14F-4D97-AF65-F5344CB8AC3E}">
        <p14:creationId xmlns:p14="http://schemas.microsoft.com/office/powerpoint/2010/main" val="48516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en-US" altLang="zh-CN" dirty="0">
                <a:effectLst/>
                <a:latin typeface="Arial" panose="020B0604020202020204" pitchFamily="34" charset="0"/>
              </a:rPr>
              <a:t>(1)</a:t>
            </a:r>
            <a:r>
              <a:rPr lang="zh-CN" altLang="en-US" dirty="0">
                <a:effectLst/>
                <a:latin typeface="Arial" panose="020B0604020202020204" pitchFamily="34" charset="0"/>
              </a:rPr>
              <a:t>由于不同样本的分辨率和切片厚度不同，我们首先使用标准插值算法</a:t>
            </a:r>
            <a:r>
              <a:rPr lang="en-US" altLang="zh-CN" dirty="0">
                <a:effectLst/>
                <a:latin typeface="Arial" panose="020B0604020202020204" pitchFamily="34" charset="0"/>
              </a:rPr>
              <a:t>(</a:t>
            </a:r>
            <a:r>
              <a:rPr lang="zh-CN" altLang="en-US" dirty="0">
                <a:effectLst/>
                <a:latin typeface="Arial" panose="020B0604020202020204" pitchFamily="34" charset="0"/>
              </a:rPr>
              <a:t>如最近邻插值、双线性插值和三次插值</a:t>
            </a:r>
            <a:r>
              <a:rPr lang="en-US" altLang="zh-CN" dirty="0">
                <a:effectLst/>
                <a:latin typeface="Arial" panose="020B0604020202020204" pitchFamily="34" charset="0"/>
              </a:rPr>
              <a:t>[50,51])</a:t>
            </a:r>
            <a:r>
              <a:rPr lang="zh-CN" altLang="en-US" dirty="0">
                <a:effectLst/>
                <a:latin typeface="Arial" panose="020B0604020202020204" pitchFamily="34" charset="0"/>
              </a:rPr>
              <a:t>将其归一化为</a:t>
            </a:r>
            <a:r>
              <a:rPr lang="en-US" altLang="zh-CN" dirty="0">
                <a:effectLst/>
                <a:latin typeface="Arial" panose="020B0604020202020204" pitchFamily="34" charset="0"/>
              </a:rPr>
              <a:t>(1,1,2.5)mm</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algn="l">
              <a:buFont typeface="Arial" panose="020B0604020202020204" pitchFamily="34" charset="0"/>
              <a:buNone/>
            </a:pPr>
            <a:r>
              <a:rPr lang="zh-CN" altLang="en-US" dirty="0">
                <a:effectLst/>
                <a:latin typeface="Arial" panose="020B0604020202020204" pitchFamily="34" charset="0"/>
              </a:rPr>
              <a:t>（</a:t>
            </a:r>
            <a:r>
              <a:rPr lang="en-US" altLang="zh-CN" dirty="0">
                <a:effectLst/>
                <a:latin typeface="Arial" panose="020B0604020202020204" pitchFamily="34" charset="0"/>
              </a:rPr>
              <a:t>2</a:t>
            </a:r>
            <a:r>
              <a:rPr lang="zh-CN" altLang="en-US" dirty="0">
                <a:effectLst/>
                <a:latin typeface="Arial" panose="020B0604020202020204" pitchFamily="34" charset="0"/>
              </a:rPr>
              <a:t>）具体来说，肺区域分割模型设置为</a:t>
            </a:r>
            <a:r>
              <a:rPr lang="en-US" altLang="zh-CN" dirty="0">
                <a:effectLst/>
                <a:latin typeface="Arial" panose="020B0604020202020204" pitchFamily="34" charset="0"/>
              </a:rPr>
              <a:t>[−150,350]</a:t>
            </a:r>
            <a:r>
              <a:rPr lang="zh-CN" altLang="en-US" dirty="0">
                <a:effectLst/>
                <a:latin typeface="Arial" panose="020B0604020202020204" pitchFamily="34" charset="0"/>
              </a:rPr>
              <a:t>，病变分割和分类模型均设置为</a:t>
            </a:r>
            <a:r>
              <a:rPr lang="en-US" altLang="zh-CN" dirty="0">
                <a:effectLst/>
                <a:latin typeface="Arial" panose="020B0604020202020204" pitchFamily="34" charset="0"/>
              </a:rPr>
              <a:t>[−1024,350]</a:t>
            </a:r>
            <a:r>
              <a:rPr lang="zh-CN" altLang="en-US" dirty="0">
                <a:effectLst/>
                <a:latin typeface="Arial" panose="020B0604020202020204" pitchFamily="34" charset="0"/>
              </a:rPr>
              <a:t>。</a:t>
            </a:r>
            <a:endParaRPr lang="zh-CN" altLang="en-US" b="0" i="0" u="none" strike="noStrike" dirty="0">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11</a:t>
            </a:fld>
            <a:endParaRPr lang="zh-CN" altLang="en-US"/>
          </a:p>
        </p:txBody>
      </p:sp>
    </p:spTree>
    <p:extLst>
      <p:ext uri="{BB962C8B-B14F-4D97-AF65-F5344CB8AC3E}">
        <p14:creationId xmlns:p14="http://schemas.microsoft.com/office/powerpoint/2010/main" val="1656165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我们的模型是一个细分模型和分类模型的组合</a:t>
            </a:r>
            <a:r>
              <a:rPr lang="zh-CN" altLang="en-US" sz="1200" dirty="0">
                <a:solidFill>
                  <a:schemeClr val="bg1"/>
                </a:solidFill>
              </a:rPr>
              <a:t>具体来说，我们使用分割模型来获取肺病变区域，然后再使用分类模型来判断每个病变区域是否像</a:t>
            </a:r>
            <a:r>
              <a:rPr lang="en-US" altLang="zh-CN" sz="1200" dirty="0">
                <a:solidFill>
                  <a:schemeClr val="bg1"/>
                </a:solidFill>
              </a:rPr>
              <a:t>covid -19</a:t>
            </a:r>
            <a:r>
              <a:rPr lang="zh-CN" altLang="en-US" sz="1200" dirty="0">
                <a:effectLst/>
                <a:latin typeface="Arial" panose="020B0604020202020204" pitchFamily="34" charset="0"/>
              </a:rPr>
              <a:t>。</a:t>
            </a:r>
          </a:p>
          <a:p>
            <a:pPr algn="l"/>
            <a:r>
              <a:rPr lang="zh-CN" altLang="en-US" dirty="0">
                <a:effectLst/>
                <a:latin typeface="Arial" panose="020B0604020202020204" pitchFamily="34" charset="0"/>
              </a:rPr>
              <a:t>对于所有的分割模型，我们使用</a:t>
            </a:r>
            <a:r>
              <a:rPr lang="en-US" altLang="zh-CN" dirty="0">
                <a:effectLst/>
                <a:latin typeface="Arial" panose="020B0604020202020204" pitchFamily="34" charset="0"/>
              </a:rPr>
              <a:t>patch</a:t>
            </a:r>
            <a:r>
              <a:rPr lang="zh-CN" altLang="en-US" dirty="0">
                <a:effectLst/>
                <a:latin typeface="Arial" panose="020B0604020202020204" pitchFamily="34" charset="0"/>
              </a:rPr>
              <a:t>大小</a:t>
            </a:r>
            <a:r>
              <a:rPr lang="en-US" altLang="zh-CN" dirty="0">
                <a:effectLst/>
                <a:latin typeface="Arial" panose="020B0604020202020204" pitchFamily="34" charset="0"/>
              </a:rPr>
              <a:t>(</a:t>
            </a:r>
            <a:r>
              <a:rPr lang="zh-CN" altLang="en-US" dirty="0">
                <a:effectLst/>
                <a:latin typeface="Arial" panose="020B0604020202020204" pitchFamily="34" charset="0"/>
              </a:rPr>
              <a:t>即模型的输入图像大小</a:t>
            </a:r>
            <a:r>
              <a:rPr lang="en-US" altLang="zh-CN" dirty="0">
                <a:effectLst/>
                <a:latin typeface="Arial" panose="020B0604020202020204" pitchFamily="34" charset="0"/>
              </a:rPr>
              <a:t>)</a:t>
            </a:r>
            <a:r>
              <a:rPr lang="zh-CN" altLang="en-US" dirty="0">
                <a:effectLst/>
                <a:latin typeface="Arial" panose="020B0604020202020204" pitchFamily="34" charset="0"/>
              </a:rPr>
              <a:t>为</a:t>
            </a:r>
            <a:r>
              <a:rPr lang="en-US" altLang="zh-CN" dirty="0">
                <a:effectLst/>
                <a:latin typeface="Arial" panose="020B0604020202020204" pitchFamily="34" charset="0"/>
              </a:rPr>
              <a:t>(256,256,128)</a:t>
            </a:r>
            <a:r>
              <a:rPr lang="zh-CN" altLang="en-US" dirty="0">
                <a:effectLst/>
                <a:latin typeface="Arial" panose="020B0604020202020204" pitchFamily="34" charset="0"/>
              </a:rPr>
              <a:t>。分割模型的阳性数据为任意肺病变区域的图像，而不管病变是否为</a:t>
            </a:r>
            <a:r>
              <a:rPr lang="en-US" altLang="zh-CN" dirty="0">
                <a:effectLst/>
                <a:latin typeface="Arial" panose="020B0604020202020204" pitchFamily="34" charset="0"/>
              </a:rPr>
              <a:t>COVID-19</a:t>
            </a:r>
            <a:r>
              <a:rPr lang="zh-CN" altLang="en-US" dirty="0">
                <a:effectLst/>
                <a:latin typeface="Arial" panose="020B0604020202020204" pitchFamily="34" charset="0"/>
              </a:rPr>
              <a:t>。然后模型对像素是否在肺病变区域内进行逐像素预测</a:t>
            </a:r>
            <a:r>
              <a:rPr lang="zh-CN" altLang="en-US" b="0" i="0" dirty="0">
                <a:solidFill>
                  <a:srgbClr val="121212"/>
                </a:solidFill>
                <a:effectLst/>
                <a:latin typeface="-apple-system"/>
              </a:rPr>
              <a:t>。</a:t>
            </a:r>
          </a:p>
          <a:p>
            <a:r>
              <a:rPr lang="zh-CN" altLang="en-US" dirty="0">
                <a:effectLst/>
                <a:latin typeface="Arial" panose="020B0604020202020204" pitchFamily="34" charset="0"/>
              </a:rPr>
              <a:t>我们使用</a:t>
            </a:r>
            <a:r>
              <a:rPr lang="en-US" altLang="zh-CN" dirty="0">
                <a:effectLst/>
                <a:latin typeface="Arial" panose="020B0604020202020204" pitchFamily="34" charset="0"/>
              </a:rPr>
              <a:t>50</a:t>
            </a:r>
            <a:r>
              <a:rPr lang="zh-CN" altLang="en-US" dirty="0">
                <a:effectLst/>
                <a:latin typeface="Arial" panose="020B0604020202020204" pitchFamily="34" charset="0"/>
              </a:rPr>
              <a:t>层的</a:t>
            </a:r>
            <a:r>
              <a:rPr lang="en-US" altLang="zh-CN" dirty="0">
                <a:effectLst/>
                <a:latin typeface="Arial" panose="020B0604020202020204" pitchFamily="34" charset="0"/>
              </a:rPr>
              <a:t>ResNet-50</a:t>
            </a:r>
            <a:r>
              <a:rPr lang="zh-CN" altLang="en-US" dirty="0">
                <a:effectLst/>
                <a:latin typeface="Arial" panose="020B0604020202020204" pitchFamily="34" charset="0"/>
              </a:rPr>
              <a:t>模型</a:t>
            </a:r>
            <a:endParaRPr lang="en-US" altLang="zh-CN" dirty="0">
              <a:effectLst/>
              <a:latin typeface="Arial" panose="020B0604020202020204" pitchFamily="34" charset="0"/>
            </a:endParaRPr>
          </a:p>
          <a:p>
            <a:r>
              <a:rPr lang="zh-CN" altLang="en-US" dirty="0">
                <a:effectLst/>
                <a:latin typeface="Arial" panose="020B0604020202020204" pitchFamily="34" charset="0"/>
              </a:rPr>
              <a:t>具体来说，</a:t>
            </a:r>
            <a:r>
              <a:rPr lang="en-US" altLang="zh-CN" dirty="0">
                <a:effectLst/>
                <a:latin typeface="Arial" panose="020B0604020202020204" pitchFamily="34" charset="0"/>
              </a:rPr>
              <a:t>Dice</a:t>
            </a:r>
            <a:r>
              <a:rPr lang="zh-CN" altLang="en-US" dirty="0">
                <a:effectLst/>
                <a:latin typeface="Arial" panose="020B0604020202020204" pitchFamily="34" charset="0"/>
              </a:rPr>
              <a:t>系数是两幅图像重叠面积的两倍除以像素总数。在医学图像分割任务中，</a:t>
            </a:r>
            <a:r>
              <a:rPr lang="en-US" altLang="zh-CN" dirty="0">
                <a:effectLst/>
                <a:latin typeface="Arial" panose="020B0604020202020204" pitchFamily="34" charset="0"/>
              </a:rPr>
              <a:t>Dice</a:t>
            </a:r>
            <a:r>
              <a:rPr lang="zh-CN" altLang="en-US" dirty="0">
                <a:effectLst/>
                <a:latin typeface="Arial" panose="020B0604020202020204" pitchFamily="34" charset="0"/>
              </a:rPr>
              <a:t>系数被广泛用于衡量分割算法的能力。</a:t>
            </a:r>
            <a:r>
              <a:rPr lang="en-US" altLang="zh-CN" dirty="0">
                <a:effectLst/>
                <a:latin typeface="Arial" panose="020B0604020202020204" pitchFamily="34" charset="0"/>
              </a:rPr>
              <a:t>AUC</a:t>
            </a:r>
            <a:r>
              <a:rPr lang="zh-CN" altLang="en-US" dirty="0">
                <a:effectLst/>
                <a:latin typeface="Arial" panose="020B0604020202020204" pitchFamily="34" charset="0"/>
              </a:rPr>
              <a:t>为“</a:t>
            </a:r>
            <a:r>
              <a:rPr lang="en-US" altLang="zh-CN" dirty="0">
                <a:effectLst/>
                <a:latin typeface="Arial" panose="020B0604020202020204" pitchFamily="34" charset="0"/>
              </a:rPr>
              <a:t>ROC</a:t>
            </a:r>
            <a:r>
              <a:rPr lang="zh-CN" altLang="en-US" dirty="0">
                <a:effectLst/>
                <a:latin typeface="Arial" panose="020B0604020202020204" pitchFamily="34" charset="0"/>
              </a:rPr>
              <a:t>曲线下面积”，其中</a:t>
            </a:r>
            <a:r>
              <a:rPr lang="en-US" altLang="zh-CN" dirty="0">
                <a:effectLst/>
                <a:latin typeface="Arial" panose="020B0604020202020204" pitchFamily="34" charset="0"/>
              </a:rPr>
              <a:t>ROC</a:t>
            </a:r>
            <a:r>
              <a:rPr lang="zh-CN" altLang="en-US" dirty="0">
                <a:effectLst/>
                <a:latin typeface="Arial" panose="020B0604020202020204" pitchFamily="34" charset="0"/>
              </a:rPr>
              <a:t>代表“受试者工作特征”。</a:t>
            </a:r>
            <a:br>
              <a:rPr lang="zh-CN" altLang="en-US" dirty="0"/>
            </a:br>
            <a:r>
              <a:rPr lang="zh-CN" altLang="en-US" dirty="0">
                <a:effectLst/>
                <a:latin typeface="Arial" panose="020B0604020202020204" pitchFamily="34" charset="0"/>
              </a:rPr>
              <a:t>所有分类模型都采用双通道信息输入</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12</a:t>
            </a:fld>
            <a:endParaRPr lang="zh-CN" altLang="en-US"/>
          </a:p>
        </p:txBody>
      </p:sp>
    </p:spTree>
    <p:extLst>
      <p:ext uri="{BB962C8B-B14F-4D97-AF65-F5344CB8AC3E}">
        <p14:creationId xmlns:p14="http://schemas.microsoft.com/office/powerpoint/2010/main" val="2427578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effectLst/>
                <a:latin typeface="Arial" panose="020B0604020202020204" pitchFamily="34" charset="0"/>
              </a:rPr>
              <a:t>表</a:t>
            </a:r>
            <a:r>
              <a:rPr lang="en-US" altLang="zh-CN" dirty="0">
                <a:effectLst/>
                <a:latin typeface="Arial" panose="020B0604020202020204" pitchFamily="34" charset="0"/>
              </a:rPr>
              <a:t>4</a:t>
            </a:r>
            <a:r>
              <a:rPr lang="zh-CN" altLang="en-US" dirty="0">
                <a:effectLst/>
                <a:latin typeface="Arial" panose="020B0604020202020204" pitchFamily="34" charset="0"/>
              </a:rPr>
              <a:t>描述了分割和分类任务的训练和测试数据分布。</a:t>
            </a:r>
            <a:endParaRPr lang="en-US" altLang="zh-CN"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13</a:t>
            </a:fld>
            <a:endParaRPr lang="zh-CN" altLang="en-US"/>
          </a:p>
        </p:txBody>
      </p:sp>
    </p:spTree>
    <p:extLst>
      <p:ext uri="{BB962C8B-B14F-4D97-AF65-F5344CB8AC3E}">
        <p14:creationId xmlns:p14="http://schemas.microsoft.com/office/powerpoint/2010/main" val="2732331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effectLst/>
                <a:latin typeface="Arial" panose="020B0604020202020204" pitchFamily="34" charset="0"/>
              </a:rPr>
              <a:t>我们将训练过的模型部署在我们部署在医院的工作站上。典型的工作站包括一个</a:t>
            </a:r>
            <a:r>
              <a:rPr lang="en-US" altLang="zh-CN" dirty="0">
                <a:effectLst/>
                <a:latin typeface="Arial" panose="020B0604020202020204" pitchFamily="34" charset="0"/>
              </a:rPr>
              <a:t>Intel Xeon E5-2680 CPU</a:t>
            </a:r>
            <a:r>
              <a:rPr lang="zh-CN" altLang="en-US" dirty="0">
                <a:effectLst/>
                <a:latin typeface="Arial" panose="020B0604020202020204" pitchFamily="34" charset="0"/>
              </a:rPr>
              <a:t>，一个</a:t>
            </a:r>
            <a:r>
              <a:rPr lang="en-US" altLang="zh-CN" dirty="0">
                <a:effectLst/>
                <a:latin typeface="Arial" panose="020B0604020202020204" pitchFamily="34" charset="0"/>
              </a:rPr>
              <a:t>Intel I210</a:t>
            </a:r>
            <a:r>
              <a:rPr lang="zh-CN" altLang="en-US" dirty="0">
                <a:effectLst/>
                <a:latin typeface="Arial" panose="020B0604020202020204" pitchFamily="34" charset="0"/>
              </a:rPr>
              <a:t>网卡，两个</a:t>
            </a:r>
            <a:r>
              <a:rPr lang="en-US" altLang="zh-CN" dirty="0">
                <a:effectLst/>
                <a:latin typeface="Arial" panose="020B0604020202020204" pitchFamily="34" charset="0"/>
              </a:rPr>
              <a:t>TITAN X </a:t>
            </a:r>
            <a:r>
              <a:rPr lang="en-US" altLang="zh-CN" dirty="0" err="1">
                <a:effectLst/>
                <a:latin typeface="Arial" panose="020B0604020202020204" pitchFamily="34" charset="0"/>
              </a:rPr>
              <a:t>gpu</a:t>
            </a:r>
            <a:r>
              <a:rPr lang="zh-CN" altLang="en-US" dirty="0">
                <a:effectLst/>
                <a:latin typeface="Arial" panose="020B0604020202020204" pitchFamily="34" charset="0"/>
              </a:rPr>
              <a:t>和</a:t>
            </a:r>
            <a:r>
              <a:rPr lang="en-US" altLang="zh-CN" dirty="0">
                <a:effectLst/>
                <a:latin typeface="Arial" panose="020B0604020202020204" pitchFamily="34" charset="0"/>
              </a:rPr>
              <a:t>64GB RAM(</a:t>
            </a:r>
            <a:r>
              <a:rPr lang="zh-CN" altLang="en-US" dirty="0">
                <a:effectLst/>
                <a:latin typeface="Arial" panose="020B0604020202020204" pitchFamily="34" charset="0"/>
              </a:rPr>
              <a:t>见图</a:t>
            </a:r>
            <a:r>
              <a:rPr lang="en-US" altLang="zh-CN" dirty="0">
                <a:effectLst/>
                <a:latin typeface="Arial" panose="020B0604020202020204" pitchFamily="34" charset="0"/>
              </a:rPr>
              <a:t>6)</a:t>
            </a:r>
            <a:r>
              <a:rPr lang="zh-CN" altLang="en-US" dirty="0">
                <a:effectLst/>
                <a:latin typeface="Arial" panose="020B0604020202020204" pitchFamily="34" charset="0"/>
              </a:rPr>
              <a:t>，服务器从医院的图片归档和通信系统</a:t>
            </a:r>
            <a:r>
              <a:rPr lang="en-US" altLang="zh-CN" dirty="0">
                <a:effectLst/>
                <a:latin typeface="Arial" panose="020B0604020202020204" pitchFamily="34" charset="0"/>
              </a:rPr>
              <a:t>(PACS)</a:t>
            </a:r>
            <a:r>
              <a:rPr lang="zh-CN" altLang="en-US" dirty="0">
                <a:effectLst/>
                <a:latin typeface="Arial" panose="020B0604020202020204" pitchFamily="34" charset="0"/>
              </a:rPr>
              <a:t>导入图像，并反复显示结果。服务器自动检查模型</a:t>
            </a:r>
            <a:r>
              <a:rPr lang="en-US" altLang="zh-CN" dirty="0">
                <a:effectLst/>
                <a:latin typeface="Arial" panose="020B0604020202020204" pitchFamily="34" charset="0"/>
              </a:rPr>
              <a:t>/</a:t>
            </a:r>
            <a:r>
              <a:rPr lang="zh-CN" altLang="en-US" dirty="0">
                <a:effectLst/>
                <a:latin typeface="Arial" panose="020B0604020202020204" pitchFamily="34" charset="0"/>
              </a:rPr>
              <a:t>软件更新并安装它们，这样我们就可以远程更新模型。</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14</a:t>
            </a:fld>
            <a:endParaRPr lang="zh-CN" altLang="en-US"/>
          </a:p>
        </p:txBody>
      </p:sp>
    </p:spTree>
    <p:extLst>
      <p:ext uri="{BB962C8B-B14F-4D97-AF65-F5344CB8AC3E}">
        <p14:creationId xmlns:p14="http://schemas.microsoft.com/office/powerpoint/2010/main" val="2958965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840" marR="116840" indent="-6350" algn="l">
              <a:lnSpc>
                <a:spcPct val="92000"/>
              </a:lnSpc>
              <a:spcAft>
                <a:spcPts val="365"/>
              </a:spcAft>
            </a:pPr>
            <a:r>
              <a:rPr lang="zh-CN" altLang="en-US" dirty="0">
                <a:effectLst/>
                <a:latin typeface="Arial" panose="020B0604020202020204" pitchFamily="34" charset="0"/>
              </a:rPr>
              <a:t>我们提出了一种结合“分割</a:t>
            </a:r>
            <a:r>
              <a:rPr lang="en-US" altLang="zh-CN" dirty="0">
                <a:effectLst/>
                <a:latin typeface="Arial" panose="020B0604020202020204" pitchFamily="34" charset="0"/>
              </a:rPr>
              <a:t>-</a:t>
            </a:r>
            <a:r>
              <a:rPr lang="zh-CN" altLang="en-US" dirty="0">
                <a:effectLst/>
                <a:latin typeface="Arial" panose="020B0604020202020204" pitchFamily="34" charset="0"/>
              </a:rPr>
              <a:t>分类”的模型管道</a:t>
            </a:r>
            <a:r>
              <a:rPr lang="zh-CN" altLang="en-US" dirty="0"/>
              <a:t>。</a:t>
            </a:r>
            <a:r>
              <a:rPr lang="zh-CN" altLang="en-US" dirty="0">
                <a:effectLst/>
                <a:latin typeface="Arial" panose="020B0604020202020204" pitchFamily="34" charset="0"/>
              </a:rPr>
              <a:t>型流程分为两个阶段</a:t>
            </a:r>
            <a:r>
              <a:rPr lang="en-US" altLang="zh-CN" dirty="0">
                <a:effectLst/>
                <a:latin typeface="Arial" panose="020B0604020202020204" pitchFamily="34" charset="0"/>
              </a:rPr>
              <a:t>:</a:t>
            </a:r>
            <a:r>
              <a:rPr lang="zh-CN" altLang="en-US" dirty="0">
                <a:effectLst/>
                <a:latin typeface="Arial" panose="020B0604020202020204" pitchFamily="34" charset="0"/>
              </a:rPr>
              <a:t>三维分割和分类</a:t>
            </a:r>
            <a:endParaRPr lang="en-US" altLang="zh-CN" dirty="0">
              <a:effectLst/>
              <a:latin typeface="Arial" panose="020B0604020202020204" pitchFamily="34" charset="0"/>
            </a:endParaRPr>
          </a:p>
          <a:p>
            <a:pPr marL="116840" marR="116840" indent="-6350" algn="l">
              <a:lnSpc>
                <a:spcPct val="92000"/>
              </a:lnSpc>
              <a:spcAft>
                <a:spcPts val="365"/>
              </a:spcAft>
            </a:pPr>
            <a:r>
              <a:rPr lang="zh-CN" altLang="en-US" dirty="0">
                <a:effectLst/>
                <a:latin typeface="Arial" panose="020B0604020202020204" pitchFamily="34" charset="0"/>
              </a:rPr>
              <a:t>我们聘请了</a:t>
            </a:r>
            <a:r>
              <a:rPr lang="en-US" altLang="zh-CN" dirty="0">
                <a:effectLst/>
                <a:latin typeface="Arial" panose="020B0604020202020204" pitchFamily="34" charset="0"/>
              </a:rPr>
              <a:t>5</a:t>
            </a:r>
            <a:r>
              <a:rPr lang="zh-CN" altLang="en-US" dirty="0">
                <a:effectLst/>
                <a:latin typeface="Arial" panose="020B0604020202020204" pitchFamily="34" charset="0"/>
              </a:rPr>
              <a:t>名资深医生对</a:t>
            </a:r>
            <a:r>
              <a:rPr lang="en-US" altLang="zh-CN" dirty="0">
                <a:effectLst/>
                <a:latin typeface="Arial" panose="020B0604020202020204" pitchFamily="34" charset="0"/>
              </a:rPr>
              <a:t>COVID-19</a:t>
            </a:r>
            <a:r>
              <a:rPr lang="zh-CN" altLang="en-US" dirty="0">
                <a:effectLst/>
                <a:latin typeface="Arial" panose="020B0604020202020204" pitchFamily="34" charset="0"/>
              </a:rPr>
              <a:t>感染区域进行检测</a:t>
            </a:r>
            <a:endParaRPr lang="en-US" altLang="zh-CN" dirty="0">
              <a:effectLst/>
              <a:latin typeface="Arial" panose="020B0604020202020204" pitchFamily="34" charset="0"/>
            </a:endParaRPr>
          </a:p>
          <a:p>
            <a:pPr marL="116840" marR="116840" indent="-6350" algn="l">
              <a:lnSpc>
                <a:spcPct val="92000"/>
              </a:lnSpc>
              <a:spcAft>
                <a:spcPts val="365"/>
              </a:spcAft>
            </a:pPr>
            <a:r>
              <a:rPr lang="zh-CN" altLang="en-US" dirty="0">
                <a:effectLst/>
                <a:latin typeface="Arial" panose="020B0604020202020204" pitchFamily="34" charset="0"/>
              </a:rPr>
              <a:t>我们在武汉大学中南医院、武汉雷神山医院、北京清华长庚医院、西安高新医院等</a:t>
            </a:r>
            <a:r>
              <a:rPr lang="en-US" altLang="zh-CN" dirty="0">
                <a:effectLst/>
                <a:latin typeface="Arial" panose="020B0604020202020204" pitchFamily="34" charset="0"/>
              </a:rPr>
              <a:t>16</a:t>
            </a:r>
            <a:r>
              <a:rPr lang="zh-CN" altLang="en-US" dirty="0">
                <a:effectLst/>
                <a:latin typeface="Arial" panose="020B0604020202020204" pitchFamily="34" charset="0"/>
              </a:rPr>
              <a:t>家医院部署了该系统。医生首先自动运行该系统一次，平均耗时</a:t>
            </a:r>
            <a:r>
              <a:rPr lang="en-US" altLang="zh-CN" dirty="0">
                <a:effectLst/>
                <a:latin typeface="Arial" panose="020B0604020202020204" pitchFamily="34" charset="0"/>
              </a:rPr>
              <a:t>0.8</a:t>
            </a:r>
            <a:r>
              <a:rPr lang="zh-CN" altLang="en-US" dirty="0">
                <a:effectLst/>
                <a:latin typeface="Arial" panose="020B0604020202020204" pitchFamily="34" charset="0"/>
              </a:rPr>
              <a:t>秒。模型预测将在下一步进行检查。无论分类是阳性还是阴性，医生都会检查分割结果，以快速定位可疑的军团，并检查是否有缺失的军团。</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15</a:t>
            </a:fld>
            <a:endParaRPr lang="zh-CN" altLang="en-US"/>
          </a:p>
        </p:txBody>
      </p:sp>
    </p:spTree>
    <p:extLst>
      <p:ext uri="{BB962C8B-B14F-4D97-AF65-F5344CB8AC3E}">
        <p14:creationId xmlns:p14="http://schemas.microsoft.com/office/powerpoint/2010/main" val="127410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840" marR="116840" indent="-6350" algn="l">
              <a:lnSpc>
                <a:spcPct val="92000"/>
              </a:lnSpc>
              <a:spcAft>
                <a:spcPts val="365"/>
              </a:spcAft>
            </a:pPr>
            <a:r>
              <a:rPr lang="en-US" altLang="zh-CN" sz="2800" dirty="0">
                <a:effectLst/>
                <a:latin typeface="Arial" panose="020B0604020202020204" pitchFamily="34" charset="0"/>
              </a:rPr>
              <a:t>(a)</a:t>
            </a:r>
            <a:r>
              <a:rPr lang="zh-CN" altLang="en-US" sz="2800" dirty="0">
                <a:effectLst/>
                <a:latin typeface="Arial" panose="020B0604020202020204" pitchFamily="34" charset="0"/>
              </a:rPr>
              <a:t>显示了这四个组合模型的受试者工作特征</a:t>
            </a:r>
            <a:r>
              <a:rPr lang="en-US" altLang="zh-CN" sz="2800" dirty="0">
                <a:effectLst/>
                <a:latin typeface="Arial" panose="020B0604020202020204" pitchFamily="34" charset="0"/>
              </a:rPr>
              <a:t>(ROC)</a:t>
            </a:r>
            <a:r>
              <a:rPr lang="zh-CN" altLang="en-US" sz="2800" dirty="0">
                <a:effectLst/>
                <a:latin typeface="Arial" panose="020B0604020202020204" pitchFamily="34" charset="0"/>
              </a:rPr>
              <a:t>曲线，</a:t>
            </a:r>
            <a:r>
              <a:rPr lang="en-US" altLang="zh-CN" sz="4000" dirty="0">
                <a:effectLst/>
                <a:latin typeface="Arial" panose="020B0604020202020204" pitchFamily="34" charset="0"/>
              </a:rPr>
              <a:t>3D </a:t>
            </a:r>
            <a:r>
              <a:rPr lang="en-US" altLang="zh-CN" sz="4000" dirty="0" err="1">
                <a:effectLst/>
                <a:latin typeface="Arial" panose="020B0604020202020204" pitchFamily="34" charset="0"/>
              </a:rPr>
              <a:t>Unet</a:t>
            </a:r>
            <a:r>
              <a:rPr lang="en-US" altLang="zh-CN" sz="4000" dirty="0">
                <a:effectLst/>
                <a:latin typeface="Arial" panose="020B0604020202020204" pitchFamily="34" charset="0"/>
              </a:rPr>
              <a:t>++ ResNet-50”</a:t>
            </a:r>
            <a:r>
              <a:rPr lang="zh-CN" altLang="en-US" sz="4000" dirty="0">
                <a:effectLst/>
                <a:latin typeface="Arial" panose="020B0604020202020204" pitchFamily="34" charset="0"/>
              </a:rPr>
              <a:t>组合模型的曲线下面积</a:t>
            </a:r>
            <a:r>
              <a:rPr lang="en-US" altLang="zh-CN" sz="4000" dirty="0">
                <a:effectLst/>
                <a:latin typeface="Arial" panose="020B0604020202020204" pitchFamily="34" charset="0"/>
              </a:rPr>
              <a:t>(AUC)</a:t>
            </a:r>
            <a:r>
              <a:rPr lang="zh-CN" altLang="en-US" sz="4000" dirty="0">
                <a:effectLst/>
                <a:latin typeface="Arial" panose="020B0604020202020204" pitchFamily="34" charset="0"/>
              </a:rPr>
              <a:t>最佳，为</a:t>
            </a:r>
            <a:r>
              <a:rPr lang="en-US" altLang="zh-CN" sz="4000" dirty="0">
                <a:effectLst/>
                <a:latin typeface="Arial" panose="020B0604020202020204" pitchFamily="34" charset="0"/>
              </a:rPr>
              <a:t>0.991</a:t>
            </a:r>
            <a:endParaRPr lang="en-US" altLang="zh-CN" sz="2800" dirty="0">
              <a:effectLst/>
              <a:latin typeface="Arial" panose="020B0604020202020204" pitchFamily="34" charset="0"/>
            </a:endParaRPr>
          </a:p>
          <a:p>
            <a:pPr marL="116840" marR="116840" lvl="0" indent="-6350" algn="l" defTabSz="914400" rtl="0" eaLnBrk="1" fontAlgn="auto" latinLnBrk="0" hangingPunct="1">
              <a:lnSpc>
                <a:spcPct val="92000"/>
              </a:lnSpc>
              <a:spcBef>
                <a:spcPts val="0"/>
              </a:spcBef>
              <a:spcAft>
                <a:spcPts val="365"/>
              </a:spcAft>
              <a:buClrTx/>
              <a:buSzTx/>
              <a:buFontTx/>
              <a:buNone/>
              <a:tabLst/>
              <a:defRPr/>
            </a:pPr>
            <a:r>
              <a:rPr lang="zh-CN" altLang="en-US" sz="2800" dirty="0">
                <a:effectLst/>
                <a:latin typeface="Arial" panose="020B0604020202020204" pitchFamily="34" charset="0"/>
              </a:rPr>
              <a:t>（</a:t>
            </a:r>
            <a:r>
              <a:rPr lang="en-US" altLang="zh-CN" sz="2800" dirty="0">
                <a:effectLst/>
                <a:latin typeface="Arial" panose="020B0604020202020204" pitchFamily="34" charset="0"/>
              </a:rPr>
              <a:t>b)</a:t>
            </a:r>
            <a:r>
              <a:rPr lang="zh-CN" altLang="en-US" sz="2800" dirty="0">
                <a:effectLst/>
                <a:latin typeface="Arial" panose="020B0604020202020204" pitchFamily="34" charset="0"/>
              </a:rPr>
              <a:t>显示了每个阶段</a:t>
            </a:r>
            <a:r>
              <a:rPr lang="en-US" altLang="zh-CN" sz="2800" dirty="0">
                <a:effectLst/>
                <a:latin typeface="Arial" panose="020B0604020202020204" pitchFamily="34" charset="0"/>
              </a:rPr>
              <a:t>ROC</a:t>
            </a:r>
            <a:r>
              <a:rPr lang="zh-CN" altLang="en-US" sz="2800" dirty="0">
                <a:effectLst/>
                <a:latin typeface="Arial" panose="020B0604020202020204" pitchFamily="34" charset="0"/>
              </a:rPr>
              <a:t>曲线的改善，在第一阶段，</a:t>
            </a:r>
            <a:r>
              <a:rPr lang="en-US" altLang="zh-CN" sz="2800" dirty="0">
                <a:effectLst/>
                <a:latin typeface="Arial" panose="020B0604020202020204" pitchFamily="34" charset="0"/>
              </a:rPr>
              <a:t>226</a:t>
            </a:r>
            <a:r>
              <a:rPr lang="zh-CN" altLang="en-US" sz="2800" dirty="0">
                <a:effectLst/>
                <a:latin typeface="Arial" panose="020B0604020202020204" pitchFamily="34" charset="0"/>
              </a:rPr>
              <a:t>个培训案例的</a:t>
            </a:r>
            <a:r>
              <a:rPr lang="en-US" altLang="zh-CN" sz="2800" dirty="0">
                <a:effectLst/>
                <a:latin typeface="Arial" panose="020B0604020202020204" pitchFamily="34" charset="0"/>
              </a:rPr>
              <a:t>AUC</a:t>
            </a:r>
            <a:r>
              <a:rPr lang="zh-CN" altLang="en-US" sz="2800" dirty="0">
                <a:effectLst/>
                <a:latin typeface="Arial" panose="020B0604020202020204" pitchFamily="34" charset="0"/>
              </a:rPr>
              <a:t>达到</a:t>
            </a:r>
            <a:r>
              <a:rPr lang="en-US" altLang="zh-CN" sz="2800" dirty="0">
                <a:effectLst/>
                <a:latin typeface="Arial" panose="020B0604020202020204" pitchFamily="34" charset="0"/>
              </a:rPr>
              <a:t>0.931</a:t>
            </a:r>
            <a:r>
              <a:rPr lang="zh-CN" altLang="en-US" sz="2800" dirty="0">
                <a:effectLst/>
                <a:latin typeface="Arial" panose="020B0604020202020204" pitchFamily="34" charset="0"/>
              </a:rPr>
              <a:t>。模型最后阶段的表现，</a:t>
            </a:r>
            <a:r>
              <a:rPr lang="en-US" altLang="zh-CN" sz="2800" dirty="0">
                <a:effectLst/>
                <a:latin typeface="Arial" panose="020B0604020202020204" pitchFamily="34" charset="0"/>
              </a:rPr>
              <a:t>AUC</a:t>
            </a:r>
            <a:r>
              <a:rPr lang="zh-CN" altLang="en-US" sz="2800" dirty="0">
                <a:effectLst/>
                <a:latin typeface="Arial" panose="020B0604020202020204" pitchFamily="34" charset="0"/>
              </a:rPr>
              <a:t>达到</a:t>
            </a:r>
            <a:r>
              <a:rPr lang="en-US" altLang="zh-CN" sz="2800" dirty="0">
                <a:effectLst/>
                <a:latin typeface="Arial" panose="020B0604020202020204" pitchFamily="34" charset="0"/>
              </a:rPr>
              <a:t>0.991</a:t>
            </a:r>
            <a:r>
              <a:rPr lang="zh-CN" altLang="en-US" sz="2800" dirty="0">
                <a:effectLst/>
                <a:latin typeface="Arial" panose="020B0604020202020204" pitchFamily="34" charset="0"/>
              </a:rPr>
              <a:t>，培训案例</a:t>
            </a:r>
            <a:r>
              <a:rPr lang="en-US" altLang="zh-CN" sz="2800" dirty="0">
                <a:effectLst/>
                <a:latin typeface="Arial" panose="020B0604020202020204" pitchFamily="34" charset="0"/>
              </a:rPr>
              <a:t>1136</a:t>
            </a:r>
            <a:r>
              <a:rPr lang="zh-CN" altLang="en-US" sz="2800" dirty="0">
                <a:effectLst/>
                <a:latin typeface="Arial" panose="020B0604020202020204" pitchFamily="34" charset="0"/>
              </a:rPr>
              <a:t>个，足够临床应用。</a:t>
            </a:r>
          </a:p>
          <a:p>
            <a:pPr marL="116840" marR="116840" indent="-6350" algn="l">
              <a:lnSpc>
                <a:spcPct val="92000"/>
              </a:lnSpc>
              <a:spcAft>
                <a:spcPts val="365"/>
              </a:spcAft>
            </a:pP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2385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840" marR="116840" indent="-6350" algn="l">
              <a:lnSpc>
                <a:spcPct val="92000"/>
              </a:lnSpc>
              <a:spcAft>
                <a:spcPts val="365"/>
              </a:spcAft>
            </a:pPr>
            <a:endParaRPr lang="zh-CN" altLang="zh-CN" sz="1800" kern="100" dirty="0">
              <a:solidFill>
                <a:srgbClr val="000000"/>
              </a:solidFill>
              <a:effectLst/>
              <a:latin typeface="Calibri" panose="020F0502020204030204" pitchFamily="34" charset="0"/>
              <a:ea typeface="Calibri" panose="020F0502020204030204" pitchFamily="34" charset="0"/>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17</a:t>
            </a:fld>
            <a:endParaRPr lang="zh-CN" altLang="en-US"/>
          </a:p>
        </p:txBody>
      </p:sp>
    </p:spTree>
    <p:extLst>
      <p:ext uri="{BB962C8B-B14F-4D97-AF65-F5344CB8AC3E}">
        <p14:creationId xmlns:p14="http://schemas.microsoft.com/office/powerpoint/2010/main" val="348764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effectLst/>
                <a:latin typeface="Arial" panose="020B0604020202020204" pitchFamily="34" charset="0"/>
              </a:rPr>
              <a:t>目前，医生往往从医院信息系统</a:t>
            </a:r>
            <a:r>
              <a:rPr lang="en-US" altLang="zh-CN" sz="2800" dirty="0">
                <a:effectLst/>
                <a:latin typeface="Arial" panose="020B0604020202020204" pitchFamily="34" charset="0"/>
              </a:rPr>
              <a:t>(HIS)</a:t>
            </a:r>
            <a:r>
              <a:rPr lang="zh-CN" altLang="en-US" sz="2800" dirty="0">
                <a:effectLst/>
                <a:latin typeface="Arial" panose="020B0604020202020204" pitchFamily="34" charset="0"/>
              </a:rPr>
              <a:t>获取</a:t>
            </a:r>
            <a:r>
              <a:rPr lang="en-US" altLang="zh-CN" sz="2800" dirty="0">
                <a:effectLst/>
                <a:latin typeface="Arial" panose="020B0604020202020204" pitchFamily="34" charset="0"/>
              </a:rPr>
              <a:t>ID</a:t>
            </a:r>
            <a:r>
              <a:rPr lang="zh-CN" altLang="en-US" sz="2800" dirty="0">
                <a:effectLst/>
                <a:latin typeface="Arial" panose="020B0604020202020204" pitchFamily="34" charset="0"/>
              </a:rPr>
              <a:t>，然后评估来自图像归档和通信系统</a:t>
            </a:r>
            <a:r>
              <a:rPr lang="en-US" altLang="zh-CN" sz="2800" dirty="0">
                <a:effectLst/>
                <a:latin typeface="Arial" panose="020B0604020202020204" pitchFamily="34" charset="0"/>
              </a:rPr>
              <a:t>(PACS)</a:t>
            </a:r>
            <a:r>
              <a:rPr lang="zh-CN" altLang="en-US" sz="2800" dirty="0">
                <a:effectLst/>
                <a:latin typeface="Arial" panose="020B0604020202020204" pitchFamily="34" charset="0"/>
              </a:rPr>
              <a:t>的</a:t>
            </a:r>
            <a:r>
              <a:rPr lang="en-US" altLang="zh-CN" sz="2800" dirty="0">
                <a:effectLst/>
                <a:latin typeface="Arial" panose="020B0604020202020204" pitchFamily="34" charset="0"/>
              </a:rPr>
              <a:t>CT</a:t>
            </a:r>
            <a:r>
              <a:rPr lang="zh-CN" altLang="en-US" sz="2800" dirty="0">
                <a:effectLst/>
                <a:latin typeface="Arial" panose="020B0604020202020204" pitchFamily="34" charset="0"/>
              </a:rPr>
              <a:t>图像结果，并将</a:t>
            </a:r>
            <a:r>
              <a:rPr lang="en-US" altLang="zh-CN" sz="2800" dirty="0">
                <a:effectLst/>
                <a:latin typeface="Arial" panose="020B0604020202020204" pitchFamily="34" charset="0"/>
              </a:rPr>
              <a:t>CT</a:t>
            </a:r>
            <a:r>
              <a:rPr lang="zh-CN" altLang="en-US" sz="2800" dirty="0">
                <a:effectLst/>
                <a:latin typeface="Arial" panose="020B0604020202020204" pitchFamily="34" charset="0"/>
              </a:rPr>
              <a:t>图像的结论提交给</a:t>
            </a:r>
            <a:r>
              <a:rPr lang="en-US" altLang="zh-CN" sz="2800" dirty="0">
                <a:effectLst/>
                <a:latin typeface="Arial" panose="020B0604020202020204" pitchFamily="34" charset="0"/>
              </a:rPr>
              <a:t>HIS</a:t>
            </a:r>
            <a:r>
              <a:rPr lang="zh-CN" altLang="en-US" sz="2800" dirty="0">
                <a:effectLst/>
                <a:latin typeface="Arial" panose="020B0604020202020204" pitchFamily="34" charset="0"/>
              </a:rPr>
              <a:t>。</a:t>
            </a:r>
            <a:endParaRPr lang="en-US" altLang="zh-CN" sz="2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Arial" panose="020B0604020202020204" pitchFamily="34" charset="0"/>
              </a:rPr>
              <a:t>由于新冠肺炎病例和疑似病例的快速增加，我们希望按照重要程度</a:t>
            </a:r>
            <a:r>
              <a:rPr lang="en-US" altLang="zh-CN" sz="1200" dirty="0">
                <a:effectLst/>
                <a:latin typeface="Arial" panose="020B0604020202020204" pitchFamily="34" charset="0"/>
              </a:rPr>
              <a:t>(</a:t>
            </a:r>
            <a:r>
              <a:rPr lang="zh-CN" altLang="en-US" sz="1200" dirty="0">
                <a:effectLst/>
                <a:latin typeface="Arial" panose="020B0604020202020204" pitchFamily="34" charset="0"/>
              </a:rPr>
              <a:t>即高危患者</a:t>
            </a:r>
            <a:r>
              <a:rPr lang="en-US" altLang="zh-CN" sz="1200" dirty="0">
                <a:effectLst/>
                <a:latin typeface="Arial" panose="020B0604020202020204" pitchFamily="34" charset="0"/>
              </a:rPr>
              <a:t>)</a:t>
            </a:r>
            <a:r>
              <a:rPr lang="zh-CN" altLang="en-US" sz="1200" dirty="0">
                <a:effectLst/>
                <a:latin typeface="Arial" panose="020B0604020202020204" pitchFamily="34" charset="0"/>
              </a:rPr>
              <a:t>对</a:t>
            </a:r>
            <a:r>
              <a:rPr lang="en-US" altLang="zh-CN" sz="1200" dirty="0">
                <a:effectLst/>
                <a:latin typeface="Arial" panose="020B0604020202020204" pitchFamily="34" charset="0"/>
              </a:rPr>
              <a:t>CT</a:t>
            </a:r>
            <a:r>
              <a:rPr lang="zh-CN" altLang="en-US" sz="1200" dirty="0">
                <a:effectLst/>
                <a:latin typeface="Arial" panose="020B0604020202020204" pitchFamily="34" charset="0"/>
              </a:rPr>
              <a:t>图像进行检测。但是，由于</a:t>
            </a:r>
            <a:r>
              <a:rPr lang="en-US" altLang="zh-CN" sz="1200" dirty="0">
                <a:effectLst/>
                <a:latin typeface="Arial" panose="020B0604020202020204" pitchFamily="34" charset="0"/>
              </a:rPr>
              <a:t>HIS</a:t>
            </a:r>
            <a:r>
              <a:rPr lang="zh-CN" altLang="en-US" sz="1200" dirty="0">
                <a:effectLst/>
                <a:latin typeface="Arial" panose="020B0604020202020204" pitchFamily="34" charset="0"/>
              </a:rPr>
              <a:t>的</a:t>
            </a:r>
            <a:r>
              <a:rPr lang="en-US" altLang="zh-CN" sz="1200" dirty="0">
                <a:effectLst/>
                <a:latin typeface="Arial" panose="020B0604020202020204" pitchFamily="34" charset="0"/>
              </a:rPr>
              <a:t>id</a:t>
            </a:r>
            <a:r>
              <a:rPr lang="zh-CN" altLang="en-US" sz="1200" dirty="0">
                <a:effectLst/>
                <a:latin typeface="Arial" panose="020B0604020202020204" pitchFamily="34" charset="0"/>
              </a:rPr>
              <a:t>被分配了捕获时间，现有的</a:t>
            </a:r>
            <a:r>
              <a:rPr lang="en-US" altLang="zh-CN" sz="1200" dirty="0">
                <a:effectLst/>
                <a:latin typeface="Arial" panose="020B0604020202020204" pitchFamily="34" charset="0"/>
              </a:rPr>
              <a:t>AI</a:t>
            </a:r>
            <a:r>
              <a:rPr lang="zh-CN" altLang="en-US" sz="1200" dirty="0">
                <a:effectLst/>
                <a:latin typeface="Arial" panose="020B0604020202020204" pitchFamily="34" charset="0"/>
              </a:rPr>
              <a:t>系统只能使用这些</a:t>
            </a:r>
            <a:r>
              <a:rPr lang="en-US" altLang="zh-CN" sz="1200" dirty="0">
                <a:effectLst/>
                <a:latin typeface="Arial" panose="020B0604020202020204" pitchFamily="34" charset="0"/>
              </a:rPr>
              <a:t>id</a:t>
            </a:r>
            <a:r>
              <a:rPr lang="zh-CN" altLang="en-US" sz="1200" dirty="0">
                <a:effectLst/>
                <a:latin typeface="Arial" panose="020B0604020202020204" pitchFamily="34" charset="0"/>
              </a:rPr>
              <a:t>在</a:t>
            </a:r>
            <a:r>
              <a:rPr lang="en-US" altLang="zh-CN" sz="1200" dirty="0">
                <a:effectLst/>
                <a:latin typeface="Arial" panose="020B0604020202020204" pitchFamily="34" charset="0"/>
              </a:rPr>
              <a:t>PACS</a:t>
            </a:r>
            <a:r>
              <a:rPr lang="zh-CN" altLang="en-US" sz="1200" dirty="0">
                <a:effectLst/>
                <a:latin typeface="Arial" panose="020B0604020202020204" pitchFamily="34" charset="0"/>
              </a:rPr>
              <a:t>上执行。因此，检测</a:t>
            </a:r>
            <a:r>
              <a:rPr lang="en-US" altLang="zh-CN" sz="1200" dirty="0">
                <a:effectLst/>
                <a:latin typeface="Arial" panose="020B0604020202020204" pitchFamily="34" charset="0"/>
              </a:rPr>
              <a:t>COVID-19</a:t>
            </a:r>
            <a:r>
              <a:rPr lang="zh-CN" altLang="en-US" sz="1200" dirty="0">
                <a:effectLst/>
                <a:latin typeface="Arial" panose="020B0604020202020204" pitchFamily="34" charset="0"/>
              </a:rPr>
              <a:t>患者仍需花费大量时间，影响重症患者的治疗时间</a:t>
            </a:r>
            <a:endParaRPr lang="en-US" altLang="zh-CN" sz="12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相关工作包括：</a:t>
            </a:r>
            <a:r>
              <a:rPr lang="zh-CN" altLang="en-US" dirty="0">
                <a:effectLst/>
                <a:latin typeface="Arial" panose="020B0604020202020204" pitchFamily="34" charset="0"/>
              </a:rPr>
              <a:t>数据收集、医学图像分割和诊断。</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effectLst/>
                <a:latin typeface="Arial" panose="020B0604020202020204" pitchFamily="34" charset="0"/>
              </a:rPr>
              <a:t>人工智能模型构建要完成的工作：（</a:t>
            </a:r>
            <a:r>
              <a:rPr lang="en-US" altLang="zh-CN" dirty="0">
                <a:effectLst/>
                <a:latin typeface="Arial" panose="020B0604020202020204" pitchFamily="34" charset="0"/>
              </a:rPr>
              <a:t>1</a:t>
            </a:r>
            <a:r>
              <a:rPr lang="zh-CN" altLang="en-US" dirty="0">
                <a:effectLst/>
                <a:latin typeface="Arial" panose="020B0604020202020204" pitchFamily="34" charset="0"/>
              </a:rPr>
              <a:t>）数据收集</a:t>
            </a:r>
            <a:r>
              <a:rPr lang="en-US" altLang="zh-CN" dirty="0">
                <a:effectLst/>
                <a:latin typeface="Arial" panose="020B0604020202020204" pitchFamily="34" charset="0"/>
              </a:rPr>
              <a:t>;(2)</a:t>
            </a:r>
            <a:r>
              <a:rPr lang="zh-CN" altLang="en-US" dirty="0">
                <a:effectLst/>
                <a:latin typeface="Arial" panose="020B0604020202020204" pitchFamily="34" charset="0"/>
              </a:rPr>
              <a:t>数据注释</a:t>
            </a:r>
            <a:r>
              <a:rPr lang="en-US" altLang="zh-CN" dirty="0">
                <a:effectLst/>
                <a:latin typeface="Arial" panose="020B0604020202020204" pitchFamily="34" charset="0"/>
              </a:rPr>
              <a:t>;(3)</a:t>
            </a:r>
            <a:r>
              <a:rPr lang="zh-CN" altLang="en-US" dirty="0">
                <a:effectLst/>
                <a:latin typeface="Arial" panose="020B0604020202020204" pitchFamily="34" charset="0"/>
              </a:rPr>
              <a:t>模型培训和评估，</a:t>
            </a:r>
            <a:r>
              <a:rPr lang="en-US" altLang="zh-CN" dirty="0">
                <a:effectLst/>
                <a:latin typeface="Arial" panose="020B0604020202020204" pitchFamily="34" charset="0"/>
              </a:rPr>
              <a:t>(4)</a:t>
            </a:r>
            <a:r>
              <a:rPr lang="zh-CN" altLang="en-US" dirty="0">
                <a:effectLst/>
                <a:latin typeface="Arial" panose="020B0604020202020204" pitchFamily="34" charset="0"/>
              </a:rPr>
              <a:t>模型部署   </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1562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建新型冠状病毒</a:t>
            </a:r>
            <a:r>
              <a:rPr lang="en-US" altLang="zh-CN" dirty="0">
                <a:effectLst/>
                <a:latin typeface="Arial" panose="020B0604020202020204" pitchFamily="34" charset="0"/>
              </a:rPr>
              <a:t>ai</a:t>
            </a:r>
            <a:r>
              <a:rPr lang="zh-CN" altLang="en-US" dirty="0">
                <a:effectLst/>
                <a:latin typeface="Arial" panose="020B0604020202020204" pitchFamily="34" charset="0"/>
              </a:rPr>
              <a:t>辅助诊断系统的第一步是图像采集，其中胸部</a:t>
            </a:r>
            <a:r>
              <a:rPr lang="en-US" altLang="zh-CN" dirty="0">
                <a:effectLst/>
                <a:latin typeface="Arial" panose="020B0604020202020204" pitchFamily="34" charset="0"/>
              </a:rPr>
              <a:t>x</a:t>
            </a:r>
            <a:r>
              <a:rPr lang="zh-CN" altLang="en-US" dirty="0">
                <a:effectLst/>
                <a:latin typeface="Arial" panose="020B0604020202020204" pitchFamily="34" charset="0"/>
              </a:rPr>
              <a:t>线和</a:t>
            </a:r>
            <a:r>
              <a:rPr lang="en-US" altLang="zh-CN" dirty="0">
                <a:effectLst/>
                <a:latin typeface="Arial" panose="020B0604020202020204" pitchFamily="34" charset="0"/>
              </a:rPr>
              <a:t>CT</a:t>
            </a:r>
            <a:r>
              <a:rPr lang="zh-CN" altLang="en-US" dirty="0">
                <a:effectLst/>
                <a:latin typeface="Arial" panose="020B0604020202020204" pitchFamily="34" charset="0"/>
              </a:rPr>
              <a:t>图像的应用最为广泛。</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从</a:t>
            </a:r>
            <a:r>
              <a:rPr lang="en-US" altLang="zh-CN" dirty="0" err="1">
                <a:effectLst/>
                <a:latin typeface="Arial" panose="020B0604020202020204" pitchFamily="34" charset="0"/>
              </a:rPr>
              <a:t>medRxiv</a:t>
            </a:r>
            <a:r>
              <a:rPr lang="zh-CN" altLang="en-US" dirty="0">
                <a:effectLst/>
                <a:latin typeface="Arial" panose="020B0604020202020204" pitchFamily="34" charset="0"/>
              </a:rPr>
              <a:t>和</a:t>
            </a:r>
            <a:r>
              <a:rPr lang="en-US" altLang="zh-CN" dirty="0" err="1">
                <a:effectLst/>
                <a:latin typeface="Arial" panose="020B0604020202020204" pitchFamily="34" charset="0"/>
              </a:rPr>
              <a:t>bioRxiv</a:t>
            </a:r>
            <a:r>
              <a:rPr lang="zh-CN" altLang="en-US" dirty="0">
                <a:effectLst/>
                <a:latin typeface="Arial" panose="020B0604020202020204" pitchFamily="34" charset="0"/>
              </a:rPr>
              <a:t>上约</a:t>
            </a:r>
            <a:r>
              <a:rPr lang="en-US" altLang="zh-CN" dirty="0">
                <a:effectLst/>
                <a:latin typeface="Arial" panose="020B0604020202020204" pitchFamily="34" charset="0"/>
              </a:rPr>
              <a:t>700</a:t>
            </a:r>
            <a:r>
              <a:rPr lang="zh-CN" altLang="en-US" dirty="0">
                <a:effectLst/>
                <a:latin typeface="Arial" panose="020B0604020202020204" pitchFamily="34" charset="0"/>
              </a:rPr>
              <a:t>篇</a:t>
            </a:r>
            <a:r>
              <a:rPr lang="en-US" altLang="zh-CN" dirty="0">
                <a:effectLst/>
                <a:latin typeface="Arial" panose="020B0604020202020204" pitchFamily="34" charset="0"/>
              </a:rPr>
              <a:t>COVID-19</a:t>
            </a:r>
            <a:r>
              <a:rPr lang="zh-CN" altLang="en-US" dirty="0">
                <a:effectLst/>
                <a:latin typeface="Arial" panose="020B0604020202020204" pitchFamily="34" charset="0"/>
              </a:rPr>
              <a:t>相关出版物中收集了</a:t>
            </a:r>
            <a:r>
              <a:rPr lang="en-US" altLang="zh-CN" dirty="0">
                <a:effectLst/>
                <a:latin typeface="Arial" panose="020B0604020202020204" pitchFamily="34" charset="0"/>
              </a:rPr>
              <a:t>288</a:t>
            </a:r>
            <a:r>
              <a:rPr lang="zh-CN" altLang="en-US" dirty="0">
                <a:effectLst/>
                <a:latin typeface="Arial" panose="020B0604020202020204" pitchFamily="34" charset="0"/>
              </a:rPr>
              <a:t>例确诊</a:t>
            </a:r>
            <a:r>
              <a:rPr lang="en-US" altLang="zh-CN" dirty="0">
                <a:effectLst/>
                <a:latin typeface="Arial" panose="020B0604020202020204" pitchFamily="34" charset="0"/>
              </a:rPr>
              <a:t>COVID-19</a:t>
            </a:r>
            <a:r>
              <a:rPr lang="zh-CN" altLang="en-US" dirty="0">
                <a:effectLst/>
                <a:latin typeface="Arial" panose="020B0604020202020204" pitchFamily="34" charset="0"/>
              </a:rPr>
              <a:t>患者的</a:t>
            </a:r>
            <a:r>
              <a:rPr lang="en-US" altLang="zh-CN" dirty="0">
                <a:effectLst/>
                <a:latin typeface="Arial" panose="020B0604020202020204" pitchFamily="34" charset="0"/>
              </a:rPr>
              <a:t>CT</a:t>
            </a:r>
            <a:r>
              <a:rPr lang="zh-CN" altLang="en-US" dirty="0">
                <a:effectLst/>
                <a:latin typeface="Arial" panose="020B0604020202020204" pitchFamily="34" charset="0"/>
              </a:rPr>
              <a:t>切片，构建了</a:t>
            </a:r>
            <a:r>
              <a:rPr lang="en-US" altLang="zh-CN" dirty="0">
                <a:effectLst/>
                <a:latin typeface="Arial" panose="020B0604020202020204" pitchFamily="34" charset="0"/>
              </a:rPr>
              <a:t>COVID-CT</a:t>
            </a:r>
            <a:r>
              <a:rPr lang="zh-CN" altLang="en-US" dirty="0">
                <a:effectLst/>
                <a:latin typeface="Arial" panose="020B0604020202020204" pitchFamily="34" charset="0"/>
              </a:rPr>
              <a:t>数据集，从一些出版物和网站上收集了</a:t>
            </a:r>
            <a:r>
              <a:rPr lang="en-US" altLang="zh-CN" dirty="0">
                <a:effectLst/>
                <a:latin typeface="Arial" panose="020B0604020202020204" pitchFamily="34" charset="0"/>
              </a:rPr>
              <a:t>123</a:t>
            </a:r>
            <a:r>
              <a:rPr lang="zh-CN" altLang="en-US" dirty="0">
                <a:effectLst/>
                <a:latin typeface="Arial" panose="020B0604020202020204" pitchFamily="34" charset="0"/>
              </a:rPr>
              <a:t>张正面</a:t>
            </a:r>
            <a:r>
              <a:rPr lang="en-US" altLang="zh-CN" dirty="0">
                <a:effectLst/>
                <a:latin typeface="Arial" panose="020B0604020202020204" pitchFamily="34" charset="0"/>
              </a:rPr>
              <a:t>x</a:t>
            </a:r>
            <a:r>
              <a:rPr lang="zh-CN" altLang="en-US" dirty="0">
                <a:effectLst/>
                <a:latin typeface="Arial" panose="020B0604020202020204" pitchFamily="34" charset="0"/>
              </a:rPr>
              <a:t>光片，建立了</a:t>
            </a:r>
            <a:r>
              <a:rPr lang="en-US" altLang="zh-CN" dirty="0">
                <a:effectLst/>
                <a:latin typeface="Arial" panose="020B0604020202020204" pitchFamily="34" charset="0"/>
              </a:rPr>
              <a:t>COVID-19</a:t>
            </a:r>
            <a:r>
              <a:rPr lang="zh-CN" altLang="en-US" dirty="0">
                <a:effectLst/>
                <a:latin typeface="Arial" panose="020B0604020202020204" pitchFamily="34" charset="0"/>
              </a:rPr>
              <a:t>图像数据收集。</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已经在非接触数据获取方面做出了一些努力，构建了配备移动</a:t>
            </a:r>
            <a:r>
              <a:rPr lang="en-US" altLang="zh-CN" dirty="0">
                <a:effectLst/>
                <a:latin typeface="Arial" panose="020B0604020202020204" pitchFamily="34" charset="0"/>
              </a:rPr>
              <a:t>CT</a:t>
            </a:r>
            <a:r>
              <a:rPr lang="zh-CN" altLang="en-US" dirty="0">
                <a:effectLst/>
                <a:latin typeface="Arial" panose="020B0604020202020204" pitchFamily="34" charset="0"/>
              </a:rPr>
              <a:t>平台的自动扫描工作流，移动</a:t>
            </a:r>
            <a:r>
              <a:rPr lang="en-US" altLang="zh-CN" dirty="0">
                <a:effectLst/>
                <a:latin typeface="Arial" panose="020B0604020202020204" pitchFamily="34" charset="0"/>
              </a:rPr>
              <a:t>CT</a:t>
            </a:r>
            <a:r>
              <a:rPr lang="zh-CN" altLang="en-US" dirty="0">
                <a:effectLst/>
                <a:latin typeface="Arial" panose="020B0604020202020204" pitchFamily="34" charset="0"/>
              </a:rPr>
              <a:t>平台对患者的接入更加灵活。在</a:t>
            </a:r>
            <a:r>
              <a:rPr lang="en-US" altLang="zh-CN" dirty="0">
                <a:effectLst/>
                <a:latin typeface="Arial" panose="020B0604020202020204" pitchFamily="34" charset="0"/>
              </a:rPr>
              <a:t>CT</a:t>
            </a:r>
            <a:r>
              <a:rPr lang="zh-CN" altLang="en-US" dirty="0">
                <a:effectLst/>
                <a:latin typeface="Arial" panose="020B0604020202020204" pitchFamily="34" charset="0"/>
              </a:rPr>
              <a:t>数据采集过程中，由技术人员远程操作患者的定位和扫描在</a:t>
            </a:r>
            <a:r>
              <a:rPr lang="en-US" altLang="zh-CN" dirty="0">
                <a:effectLst/>
                <a:latin typeface="Arial" panose="020B0604020202020204" pitchFamily="34" charset="0"/>
              </a:rPr>
              <a:t>CT</a:t>
            </a:r>
            <a:r>
              <a:rPr lang="zh-CN" altLang="en-US" dirty="0">
                <a:effectLst/>
                <a:latin typeface="Arial" panose="020B0604020202020204" pitchFamily="34" charset="0"/>
              </a:rPr>
              <a:t>数据采集过程中，由技术人员远程操作患者的定位和扫描。</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5</a:t>
            </a:fld>
            <a:endParaRPr lang="zh-CN" altLang="en-US"/>
          </a:p>
        </p:txBody>
      </p:sp>
    </p:spTree>
    <p:extLst>
      <p:ext uri="{BB962C8B-B14F-4D97-AF65-F5344CB8AC3E}">
        <p14:creationId xmlns:p14="http://schemas.microsoft.com/office/powerpoint/2010/main" val="1716116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dirty="0">
                <a:effectLst/>
                <a:latin typeface="Arial" panose="020B0604020202020204" pitchFamily="34" charset="0"/>
              </a:rPr>
              <a:t>肺区域分割常作为</a:t>
            </a:r>
            <a:r>
              <a:rPr lang="en-US" altLang="zh-CN" dirty="0">
                <a:effectLst/>
                <a:latin typeface="Arial" panose="020B0604020202020204" pitchFamily="34" charset="0"/>
              </a:rPr>
              <a:t>CT</a:t>
            </a:r>
            <a:r>
              <a:rPr lang="zh-CN" altLang="en-US" dirty="0">
                <a:effectLst/>
                <a:latin typeface="Arial" panose="020B0604020202020204" pitchFamily="34" charset="0"/>
              </a:rPr>
              <a:t>分割任务的预处理步骤</a:t>
            </a:r>
            <a:r>
              <a:rPr lang="en-US" altLang="zh-CN" dirty="0">
                <a:effectLst/>
                <a:latin typeface="Arial" panose="020B0604020202020204" pitchFamily="34" charset="0"/>
              </a:rPr>
              <a:t>[28-30]</a:t>
            </a:r>
            <a:r>
              <a:rPr lang="zh-CN" altLang="en-US" dirty="0">
                <a:effectLst/>
                <a:latin typeface="Arial" panose="020B0604020202020204" pitchFamily="34" charset="0"/>
              </a:rPr>
              <a:t>，以降低病变分割的难度。</a:t>
            </a:r>
            <a:endParaRPr lang="en-US" altLang="zh-CN" dirty="0">
              <a:effectLst/>
              <a:latin typeface="Arial" panose="020B0604020202020204" pitchFamily="34" charset="0"/>
            </a:endParaRPr>
          </a:p>
          <a:p>
            <a:pPr algn="l">
              <a:buFont typeface="Arial" panose="020B0604020202020204" pitchFamily="34" charset="0"/>
              <a:buNone/>
            </a:pPr>
            <a:r>
              <a:rPr lang="zh-CN" altLang="en-US" dirty="0">
                <a:effectLst/>
                <a:latin typeface="Arial" panose="020B0604020202020204" pitchFamily="34" charset="0"/>
              </a:rPr>
              <a:t>其中</a:t>
            </a:r>
            <a:r>
              <a:rPr lang="en-US" altLang="zh-CN" dirty="0">
                <a:effectLst/>
                <a:latin typeface="Arial" panose="020B0604020202020204" pitchFamily="34" charset="0"/>
              </a:rPr>
              <a:t>U-Net</a:t>
            </a:r>
            <a:r>
              <a:rPr lang="zh-CN" altLang="en-US" dirty="0">
                <a:effectLst/>
                <a:latin typeface="Arial" panose="020B0604020202020204" pitchFamily="34" charset="0"/>
              </a:rPr>
              <a:t>是一种完全卷积的网络，采用跳跃连接来融合多分辨率层的信息。</a:t>
            </a:r>
            <a:endParaRPr lang="en-US" altLang="zh-CN" dirty="0">
              <a:effectLst/>
              <a:latin typeface="Arial" panose="020B0604020202020204" pitchFamily="34" charset="0"/>
            </a:endParaRPr>
          </a:p>
          <a:p>
            <a:pPr algn="l">
              <a:buFont typeface="Arial" panose="020B0604020202020204" pitchFamily="34" charset="0"/>
              <a:buNone/>
            </a:pPr>
            <a:r>
              <a:rPr lang="en-US" altLang="zh-CN" dirty="0">
                <a:effectLst/>
                <a:latin typeface="Arial" panose="020B0604020202020204" pitchFamily="34" charset="0"/>
              </a:rPr>
              <a:t>V-Net</a:t>
            </a:r>
            <a:r>
              <a:rPr lang="zh-CN" altLang="en-US" dirty="0">
                <a:effectLst/>
                <a:latin typeface="Arial" panose="020B0604020202020204" pitchFamily="34" charset="0"/>
              </a:rPr>
              <a:t>采用了容积的、完全卷积的神经网络，实现了三维图像分割。</a:t>
            </a:r>
            <a:endParaRPr lang="en-US" altLang="zh-CN" dirty="0">
              <a:effectLst/>
              <a:latin typeface="Arial" panose="020B0604020202020204" pitchFamily="34" charset="0"/>
            </a:endParaRPr>
          </a:p>
          <a:p>
            <a:pPr algn="l">
              <a:buFont typeface="Arial" panose="020B0604020202020204" pitchFamily="34" charset="0"/>
              <a:buNone/>
            </a:pPr>
            <a:r>
              <a:rPr lang="en-US" altLang="zh-CN" dirty="0">
                <a:effectLst/>
                <a:latin typeface="Arial" panose="020B0604020202020204" pitchFamily="34" charset="0"/>
              </a:rPr>
              <a:t>VB-Net[33]</a:t>
            </a:r>
            <a:r>
              <a:rPr lang="zh-CN" altLang="en-US" dirty="0">
                <a:effectLst/>
                <a:latin typeface="Arial" panose="020B0604020202020204" pitchFamily="34" charset="0"/>
              </a:rPr>
              <a:t>用瓶颈替换了传统的上下块内卷积层，实现了有希望和高效的分割结果。</a:t>
            </a:r>
            <a:endParaRPr lang="en-US" altLang="zh-CN" dirty="0">
              <a:effectLst/>
              <a:latin typeface="Arial" panose="020B0604020202020204" pitchFamily="34" charset="0"/>
            </a:endParaRPr>
          </a:p>
          <a:p>
            <a:pPr algn="l">
              <a:buFont typeface="Arial" panose="020B0604020202020204" pitchFamily="34" charset="0"/>
              <a:buNone/>
            </a:pPr>
            <a:r>
              <a:rPr lang="en-US" altLang="zh-CN" dirty="0">
                <a:effectLst/>
                <a:latin typeface="Arial" panose="020B0604020202020204" pitchFamily="34" charset="0"/>
              </a:rPr>
              <a:t>U-Net++</a:t>
            </a:r>
            <a:r>
              <a:rPr lang="zh-CN" altLang="en-US" dirty="0">
                <a:effectLst/>
                <a:latin typeface="Arial" panose="020B0604020202020204" pitchFamily="34" charset="0"/>
              </a:rPr>
              <a:t>由深度监督的编码器和解码器子网络组成。采用嵌套跳跃连接将两个子网络连接起来，提高了分段性能。</a:t>
            </a:r>
            <a:endParaRPr lang="en-US" altLang="zh-CN" dirty="0">
              <a:effectLst/>
              <a:latin typeface="Arial" panose="020B0604020202020204" pitchFamily="34" charset="0"/>
            </a:endParaRPr>
          </a:p>
          <a:p>
            <a:pPr algn="l">
              <a:buFont typeface="Arial" panose="020B0604020202020204" pitchFamily="34" charset="0"/>
              <a:buNone/>
            </a:pPr>
            <a:r>
              <a:rPr lang="en-US" altLang="zh-CN" dirty="0">
                <a:effectLst/>
                <a:latin typeface="Arial" panose="020B0604020202020204" pitchFamily="34" charset="0"/>
              </a:rPr>
              <a:t>Li</a:t>
            </a:r>
            <a:r>
              <a:rPr lang="zh-CN" altLang="en-US" dirty="0">
                <a:effectLst/>
                <a:latin typeface="Arial" panose="020B0604020202020204" pitchFamily="34" charset="0"/>
              </a:rPr>
              <a:t>等人开发了一种基于</a:t>
            </a:r>
            <a:r>
              <a:rPr lang="en-US" altLang="zh-CN" dirty="0">
                <a:effectLst/>
                <a:latin typeface="Arial" panose="020B0604020202020204" pitchFamily="34" charset="0"/>
              </a:rPr>
              <a:t>U-Net</a:t>
            </a:r>
            <a:r>
              <a:rPr lang="zh-CN" altLang="en-US" dirty="0">
                <a:effectLst/>
                <a:latin typeface="Arial" panose="020B0604020202020204" pitchFamily="34" charset="0"/>
              </a:rPr>
              <a:t>的分割系统，用于在</a:t>
            </a:r>
            <a:r>
              <a:rPr lang="en-US" altLang="zh-CN" dirty="0">
                <a:effectLst/>
                <a:latin typeface="Arial" panose="020B0604020202020204" pitchFamily="34" charset="0"/>
              </a:rPr>
              <a:t>CT</a:t>
            </a:r>
            <a:r>
              <a:rPr lang="zh-CN" altLang="en-US" dirty="0">
                <a:effectLst/>
                <a:latin typeface="Arial" panose="020B0604020202020204" pitchFamily="34" charset="0"/>
              </a:rPr>
              <a:t>图像上区分</a:t>
            </a:r>
            <a:r>
              <a:rPr lang="en-US" altLang="zh-CN" dirty="0">
                <a:effectLst/>
                <a:latin typeface="Arial" panose="020B0604020202020204" pitchFamily="34" charset="0"/>
              </a:rPr>
              <a:t>COVID-19</a:t>
            </a:r>
            <a:r>
              <a:rPr lang="zh-CN" altLang="en-US" dirty="0">
                <a:effectLst/>
                <a:latin typeface="Arial" panose="020B0604020202020204" pitchFamily="34" charset="0"/>
              </a:rPr>
              <a:t>和社区获得性肺炎。</a:t>
            </a:r>
            <a:r>
              <a:rPr lang="en-US" altLang="zh-CN" dirty="0">
                <a:effectLst/>
                <a:latin typeface="Arial" panose="020B0604020202020204" pitchFamily="34" charset="0"/>
              </a:rPr>
              <a:t>Qi</a:t>
            </a:r>
            <a:r>
              <a:rPr lang="zh-CN" altLang="en-US" dirty="0">
                <a:effectLst/>
                <a:latin typeface="Arial" panose="020B0604020202020204" pitchFamily="34" charset="0"/>
              </a:rPr>
              <a:t>等人</a:t>
            </a:r>
            <a:r>
              <a:rPr lang="en-US" altLang="zh-CN" dirty="0">
                <a:effectLst/>
                <a:latin typeface="Arial" panose="020B0604020202020204" pitchFamily="34" charset="0"/>
              </a:rPr>
              <a:t>[34]</a:t>
            </a:r>
            <a:r>
              <a:rPr lang="zh-CN" altLang="en-US" dirty="0">
                <a:effectLst/>
                <a:latin typeface="Arial" panose="020B0604020202020204" pitchFamily="34" charset="0"/>
              </a:rPr>
              <a:t>也建立了基于</a:t>
            </a:r>
            <a:r>
              <a:rPr lang="en-US" altLang="zh-CN" dirty="0">
                <a:effectLst/>
                <a:latin typeface="Arial" panose="020B0604020202020204" pitchFamily="34" charset="0"/>
              </a:rPr>
              <a:t>U-Net</a:t>
            </a:r>
            <a:r>
              <a:rPr lang="zh-CN" altLang="en-US" dirty="0">
                <a:effectLst/>
                <a:latin typeface="Arial" panose="020B0604020202020204" pitchFamily="34" charset="0"/>
              </a:rPr>
              <a:t>的分割模型来分离肺部病变并提取放射学特征以预测患者的住院时间。</a:t>
            </a:r>
            <a:r>
              <a:rPr lang="en-US" altLang="zh-CN" dirty="0">
                <a:effectLst/>
                <a:latin typeface="Arial" panose="020B0604020202020204" pitchFamily="34" charset="0"/>
              </a:rPr>
              <a:t>Shan</a:t>
            </a:r>
            <a:r>
              <a:rPr lang="zh-CN" altLang="en-US" dirty="0">
                <a:effectLst/>
                <a:latin typeface="Arial" panose="020B0604020202020204" pitchFamily="34" charset="0"/>
              </a:rPr>
              <a:t>等人</a:t>
            </a:r>
            <a:r>
              <a:rPr lang="en-US" altLang="zh-CN" dirty="0">
                <a:effectLst/>
                <a:latin typeface="Arial" panose="020B0604020202020204" pitchFamily="34" charset="0"/>
              </a:rPr>
              <a:t>[35]</a:t>
            </a:r>
            <a:r>
              <a:rPr lang="zh-CN" altLang="en-US" dirty="0">
                <a:effectLst/>
                <a:latin typeface="Arial" panose="020B0604020202020204" pitchFamily="34" charset="0"/>
              </a:rPr>
              <a:t>提出了一种基于</a:t>
            </a:r>
            <a:r>
              <a:rPr lang="en-US" altLang="zh-CN" dirty="0">
                <a:effectLst/>
                <a:latin typeface="Arial" panose="020B0604020202020204" pitchFamily="34" charset="0"/>
              </a:rPr>
              <a:t>VB-Net</a:t>
            </a:r>
            <a:r>
              <a:rPr lang="zh-CN" altLang="en-US" dirty="0">
                <a:effectLst/>
                <a:latin typeface="Arial" panose="020B0604020202020204" pitchFamily="34" charset="0"/>
              </a:rPr>
              <a:t>的肺、肺叶和肺病变区域分割系统。分割结果也可为进一步研究</a:t>
            </a:r>
            <a:r>
              <a:rPr lang="en-US" altLang="zh-CN" dirty="0">
                <a:effectLst/>
                <a:latin typeface="Arial" panose="020B0604020202020204" pitchFamily="34" charset="0"/>
              </a:rPr>
              <a:t>COVID-19</a:t>
            </a:r>
            <a:r>
              <a:rPr lang="zh-CN" altLang="en-US" dirty="0">
                <a:effectLst/>
                <a:latin typeface="Arial" panose="020B0604020202020204" pitchFamily="34" charset="0"/>
              </a:rPr>
              <a:t>提供准确的量化数据。</a:t>
            </a:r>
            <a:r>
              <a:rPr lang="en-US" altLang="zh-CN" dirty="0">
                <a:effectLst/>
                <a:latin typeface="Arial" panose="020B0604020202020204" pitchFamily="34" charset="0"/>
              </a:rPr>
              <a:t>Chen</a:t>
            </a:r>
            <a:r>
              <a:rPr lang="zh-CN" altLang="en-US" dirty="0">
                <a:effectLst/>
                <a:latin typeface="Arial" panose="020B0604020202020204" pitchFamily="34" charset="0"/>
              </a:rPr>
              <a:t>等人的</a:t>
            </a:r>
            <a:r>
              <a:rPr lang="en-US" altLang="zh-CN" dirty="0">
                <a:effectLst/>
                <a:latin typeface="Arial" panose="020B0604020202020204" pitchFamily="34" charset="0"/>
              </a:rPr>
              <a:t>[36]</a:t>
            </a:r>
            <a:r>
              <a:rPr lang="zh-CN" altLang="en-US" dirty="0">
                <a:effectLst/>
                <a:latin typeface="Arial" panose="020B0604020202020204" pitchFamily="34" charset="0"/>
              </a:rPr>
              <a:t>训练了一个基于</a:t>
            </a:r>
            <a:r>
              <a:rPr lang="en-US" altLang="zh-CN" dirty="0">
                <a:effectLst/>
                <a:latin typeface="Arial" panose="020B0604020202020204" pitchFamily="34" charset="0"/>
              </a:rPr>
              <a:t>U-Net++</a:t>
            </a:r>
            <a:r>
              <a:rPr lang="zh-CN" altLang="en-US" dirty="0">
                <a:effectLst/>
                <a:latin typeface="Arial" panose="020B0604020202020204" pitchFamily="34" charset="0"/>
              </a:rPr>
              <a:t>的分割模型来提供与</a:t>
            </a:r>
            <a:r>
              <a:rPr lang="en-US" altLang="zh-CN" dirty="0">
                <a:effectLst/>
                <a:latin typeface="Arial" panose="020B0604020202020204" pitchFamily="34" charset="0"/>
              </a:rPr>
              <a:t>COVID-19</a:t>
            </a:r>
            <a:r>
              <a:rPr lang="zh-CN" altLang="en-US" dirty="0">
                <a:effectLst/>
                <a:latin typeface="Arial" panose="020B0604020202020204" pitchFamily="34" charset="0"/>
              </a:rPr>
              <a:t>相关的病变。</a:t>
            </a:r>
            <a:endParaRPr lang="zh-CN" altLang="en-US" b="0" i="0" u="none" strike="noStrike" dirty="0">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X</a:t>
            </a:r>
            <a:r>
              <a:rPr lang="zh-CN" altLang="en-US" dirty="0">
                <a:effectLst/>
                <a:latin typeface="Arial" panose="020B0604020202020204" pitchFamily="34" charset="0"/>
              </a:rPr>
              <a:t>射线的灵敏度不如</a:t>
            </a:r>
            <a:r>
              <a:rPr lang="en-US" altLang="zh-CN" dirty="0">
                <a:effectLst/>
                <a:latin typeface="Arial" panose="020B0604020202020204" pitchFamily="34" charset="0"/>
              </a:rPr>
              <a:t>3D CT</a:t>
            </a:r>
            <a:r>
              <a:rPr lang="zh-CN" altLang="en-US" dirty="0">
                <a:effectLst/>
                <a:latin typeface="Arial" panose="020B0604020202020204" pitchFamily="34" charset="0"/>
              </a:rPr>
              <a:t>图形就不一一介绍</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effectLst/>
                <a:latin typeface="Arial" panose="020B0604020202020204" pitchFamily="34" charset="0"/>
              </a:rPr>
              <a:t>Morteza</a:t>
            </a:r>
            <a:r>
              <a:rPr lang="zh-CN" altLang="en-US" dirty="0">
                <a:effectLst/>
                <a:latin typeface="Arial" panose="020B0604020202020204" pitchFamily="34" charset="0"/>
              </a:rPr>
              <a:t>等人</a:t>
            </a:r>
            <a:r>
              <a:rPr lang="en-US" altLang="zh-CN" dirty="0">
                <a:effectLst/>
                <a:latin typeface="Arial" panose="020B0604020202020204" pitchFamily="34" charset="0"/>
              </a:rPr>
              <a:t>[37]</a:t>
            </a:r>
            <a:r>
              <a:rPr lang="zh-CN" altLang="en-US" dirty="0">
                <a:effectLst/>
                <a:latin typeface="Arial" panose="020B0604020202020204" pitchFamily="34" charset="0"/>
              </a:rPr>
              <a:t>提出了一个数据驱动模型，该模型根据从电子健康记录</a:t>
            </a:r>
            <a:r>
              <a:rPr lang="en-US" altLang="zh-CN" dirty="0">
                <a:effectLst/>
                <a:latin typeface="Arial" panose="020B0604020202020204" pitchFamily="34" charset="0"/>
              </a:rPr>
              <a:t>(EHR)</a:t>
            </a:r>
            <a:r>
              <a:rPr lang="zh-CN" altLang="en-US" dirty="0">
                <a:effectLst/>
                <a:latin typeface="Arial" panose="020B0604020202020204" pitchFamily="34" charset="0"/>
              </a:rPr>
              <a:t>中提取的患者最近的临床记录推荐必要的诊断程序集。这有可能使卫生系统扩大患者及时获得初步医学专业诊断检查的机会。</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Samaniego</a:t>
            </a:r>
            <a:r>
              <a:rPr lang="zh-CN" altLang="en-US" dirty="0">
                <a:effectLst/>
                <a:latin typeface="Arial" panose="020B0604020202020204" pitchFamily="34" charset="0"/>
              </a:rPr>
              <a:t>等人提出了一种基于区块链的解决方案，以实现计算机辅助诊断</a:t>
            </a:r>
            <a:r>
              <a:rPr lang="en-US" altLang="zh-CN" dirty="0">
                <a:effectLst/>
                <a:latin typeface="Arial" panose="020B0604020202020204" pitchFamily="34" charset="0"/>
              </a:rPr>
              <a:t>(CAD)</a:t>
            </a:r>
            <a:r>
              <a:rPr lang="zh-CN" altLang="en-US" dirty="0">
                <a:effectLst/>
                <a:latin typeface="Arial" panose="020B0604020202020204" pitchFamily="34" charset="0"/>
              </a:rPr>
              <a:t>系统中的分布式数据访问管理。该解决方案是在一个联盟网络中使用以太坊作为分布式应用程序</a:t>
            </a:r>
            <a:r>
              <a:rPr lang="en-US" altLang="zh-CN" dirty="0">
                <a:effectLst/>
                <a:latin typeface="Arial" panose="020B0604020202020204" pitchFamily="34" charset="0"/>
              </a:rPr>
              <a:t>(</a:t>
            </a:r>
            <a:r>
              <a:rPr lang="en-US" altLang="zh-CN" dirty="0" err="1">
                <a:effectLst/>
                <a:latin typeface="Arial" panose="020B0604020202020204" pitchFamily="34" charset="0"/>
              </a:rPr>
              <a:t>DApp</a:t>
            </a:r>
            <a:r>
              <a:rPr lang="en-US" altLang="zh-CN" dirty="0">
                <a:effectLst/>
                <a:latin typeface="Arial" panose="020B0604020202020204" pitchFamily="34" charset="0"/>
              </a:rPr>
              <a:t>)</a:t>
            </a:r>
            <a:r>
              <a:rPr lang="zh-CN" altLang="en-US" dirty="0">
                <a:effectLst/>
                <a:latin typeface="Arial" panose="020B0604020202020204" pitchFamily="34" charset="0"/>
              </a:rPr>
              <a:t>开发的。</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Li</a:t>
            </a:r>
            <a:r>
              <a:rPr lang="zh-CN" altLang="en-US" dirty="0">
                <a:effectLst/>
                <a:latin typeface="Arial" panose="020B0604020202020204" pitchFamily="34" charset="0"/>
              </a:rPr>
              <a:t>等人开发了一个可视化分析系统，可以比较多个模型的预测标准并评估它们的一致性。有了这个系统，用户可以生成关于不同模型内部标准的知识，以及我们对每个模型对特定患者的预测有多有信心。</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Ying</a:t>
            </a:r>
            <a:r>
              <a:rPr lang="zh-CN" altLang="en-US" dirty="0">
                <a:effectLst/>
                <a:latin typeface="Arial" panose="020B0604020202020204" pitchFamily="34" charset="0"/>
              </a:rPr>
              <a:t>等</a:t>
            </a:r>
            <a:r>
              <a:rPr lang="en-US" altLang="zh-CN" dirty="0">
                <a:effectLst/>
                <a:latin typeface="Arial" panose="020B0604020202020204" pitchFamily="34" charset="0"/>
              </a:rPr>
              <a:t>[11]</a:t>
            </a:r>
            <a:r>
              <a:rPr lang="zh-CN" altLang="en-US" dirty="0">
                <a:effectLst/>
                <a:latin typeface="Arial" panose="020B0604020202020204" pitchFamily="34" charset="0"/>
              </a:rPr>
              <a:t>提出</a:t>
            </a:r>
            <a:r>
              <a:rPr lang="en-US" altLang="zh-CN" dirty="0">
                <a:effectLst/>
                <a:latin typeface="Arial" panose="020B0604020202020204" pitchFamily="34" charset="0"/>
              </a:rPr>
              <a:t>deep </a:t>
            </a:r>
            <a:r>
              <a:rPr lang="en-US" altLang="zh-CN" dirty="0" err="1">
                <a:effectLst/>
                <a:latin typeface="Arial" panose="020B0604020202020204" pitchFamily="34" charset="0"/>
              </a:rPr>
              <a:t>ppneumonia</a:t>
            </a:r>
            <a:r>
              <a:rPr lang="zh-CN" altLang="en-US" dirty="0">
                <a:effectLst/>
                <a:latin typeface="Arial" panose="020B0604020202020204" pitchFamily="34" charset="0"/>
              </a:rPr>
              <a:t>，这是一种基于</a:t>
            </a:r>
            <a:r>
              <a:rPr lang="en-US" altLang="zh-CN" dirty="0">
                <a:effectLst/>
                <a:latin typeface="Arial" panose="020B0604020202020204" pitchFamily="34" charset="0"/>
              </a:rPr>
              <a:t>ResNet-50</a:t>
            </a:r>
            <a:r>
              <a:rPr lang="zh-CN" altLang="en-US" dirty="0">
                <a:effectLst/>
                <a:latin typeface="Arial" panose="020B0604020202020204" pitchFamily="34" charset="0"/>
              </a:rPr>
              <a:t>的</a:t>
            </a:r>
            <a:r>
              <a:rPr lang="en-US" altLang="zh-CN" dirty="0">
                <a:effectLst/>
                <a:latin typeface="Arial" panose="020B0604020202020204" pitchFamily="34" charset="0"/>
              </a:rPr>
              <a:t>CT</a:t>
            </a:r>
            <a:r>
              <a:rPr lang="zh-CN" altLang="en-US" dirty="0">
                <a:effectLst/>
                <a:latin typeface="Arial" panose="020B0604020202020204" pitchFamily="34" charset="0"/>
              </a:rPr>
              <a:t>诊断系统</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effectLst/>
                <a:latin typeface="Arial" panose="020B0604020202020204" pitchFamily="34" charset="0"/>
              </a:rPr>
              <a:t>Jin</a:t>
            </a:r>
            <a:r>
              <a:rPr lang="zh-CN" altLang="en-US" dirty="0">
                <a:effectLst/>
                <a:latin typeface="Arial" panose="020B0604020202020204" pitchFamily="34" charset="0"/>
              </a:rPr>
              <a:t>等人</a:t>
            </a:r>
            <a:r>
              <a:rPr lang="en-US" altLang="zh-CN" dirty="0">
                <a:effectLst/>
                <a:latin typeface="Arial" panose="020B0604020202020204" pitchFamily="34" charset="0"/>
              </a:rPr>
              <a:t>[47]</a:t>
            </a:r>
            <a:r>
              <a:rPr lang="zh-CN" altLang="en-US" dirty="0">
                <a:effectLst/>
                <a:latin typeface="Arial" panose="020B0604020202020204" pitchFamily="34" charset="0"/>
              </a:rPr>
              <a:t>建立了基于</a:t>
            </a:r>
            <a:r>
              <a:rPr lang="en-US" altLang="zh-CN" dirty="0">
                <a:effectLst/>
                <a:latin typeface="Arial" panose="020B0604020202020204" pitchFamily="34" charset="0"/>
              </a:rPr>
              <a:t>CNN</a:t>
            </a:r>
            <a:r>
              <a:rPr lang="zh-CN" altLang="en-US" dirty="0">
                <a:effectLst/>
                <a:latin typeface="Arial" panose="020B0604020202020204" pitchFamily="34" charset="0"/>
              </a:rPr>
              <a:t>的</a:t>
            </a:r>
            <a:r>
              <a:rPr lang="en-US" altLang="zh-CN" dirty="0">
                <a:effectLst/>
                <a:latin typeface="Arial" panose="020B0604020202020204" pitchFamily="34" charset="0"/>
              </a:rPr>
              <a:t>2D</a:t>
            </a:r>
            <a:r>
              <a:rPr lang="zh-CN" altLang="en-US" dirty="0">
                <a:effectLst/>
                <a:latin typeface="Arial" panose="020B0604020202020204" pitchFamily="34" charset="0"/>
              </a:rPr>
              <a:t>模型来分割肺</a:t>
            </a:r>
            <a:r>
              <a:rPr lang="en-US" altLang="zh-CN" dirty="0">
                <a:effectLst/>
                <a:latin typeface="Arial" panose="020B0604020202020204" pitchFamily="34" charset="0"/>
              </a:rPr>
              <a:t> </a:t>
            </a:r>
            <a:r>
              <a:rPr lang="zh-CN" altLang="en-US" dirty="0">
                <a:effectLst/>
                <a:latin typeface="Arial" panose="020B0604020202020204" pitchFamily="34" charset="0"/>
              </a:rPr>
              <a:t>。</a:t>
            </a:r>
            <a:r>
              <a:rPr lang="en-US" altLang="zh-CN" dirty="0">
                <a:effectLst/>
                <a:latin typeface="Arial" panose="020B0604020202020204" pitchFamily="34" charset="0"/>
              </a:rPr>
              <a:t>Li</a:t>
            </a:r>
            <a:r>
              <a:rPr lang="zh-CN" altLang="en-US" dirty="0">
                <a:effectLst/>
                <a:latin typeface="Arial" panose="020B0604020202020204" pitchFamily="34" charset="0"/>
              </a:rPr>
              <a:t>等人</a:t>
            </a:r>
            <a:r>
              <a:rPr lang="en-US" altLang="zh-CN" dirty="0">
                <a:effectLst/>
                <a:latin typeface="Arial" panose="020B0604020202020204" pitchFamily="34" charset="0"/>
              </a:rPr>
              <a:t>[12]</a:t>
            </a:r>
            <a:r>
              <a:rPr lang="zh-CN" altLang="en-US" dirty="0">
                <a:effectLst/>
                <a:latin typeface="Arial" panose="020B0604020202020204" pitchFamily="34" charset="0"/>
              </a:rPr>
              <a:t>提出了</a:t>
            </a:r>
            <a:r>
              <a:rPr lang="en-US" altLang="zh-CN" dirty="0" err="1">
                <a:effectLst/>
                <a:latin typeface="Arial" panose="020B0604020202020204" pitchFamily="34" charset="0"/>
              </a:rPr>
              <a:t>COVNet</a:t>
            </a:r>
            <a:r>
              <a:rPr lang="zh-CN" altLang="en-US" dirty="0">
                <a:effectLst/>
                <a:latin typeface="Arial" panose="020B0604020202020204" pitchFamily="34" charset="0"/>
              </a:rPr>
              <a:t>，这是一种基于</a:t>
            </a:r>
            <a:r>
              <a:rPr lang="en-US" altLang="zh-CN" dirty="0">
                <a:effectLst/>
                <a:latin typeface="Arial" panose="020B0604020202020204" pitchFamily="34" charset="0"/>
              </a:rPr>
              <a:t>ResNet50</a:t>
            </a:r>
            <a:r>
              <a:rPr lang="zh-CN" altLang="en-US" dirty="0">
                <a:effectLst/>
                <a:latin typeface="Arial" panose="020B0604020202020204" pitchFamily="34" charset="0"/>
              </a:rPr>
              <a:t>的共享权二维切片模型</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t>7</a:t>
            </a:fld>
            <a:endParaRPr lang="zh-CN" altLang="en-US"/>
          </a:p>
        </p:txBody>
      </p:sp>
    </p:spTree>
    <p:extLst>
      <p:ext uri="{BB962C8B-B14F-4D97-AF65-F5344CB8AC3E}">
        <p14:creationId xmlns:p14="http://schemas.microsoft.com/office/powerpoint/2010/main" val="389872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999999"/>
                </a:solidFill>
                <a:effectLst/>
                <a:latin typeface="-apple-system"/>
              </a:rPr>
              <a:t>子图构造算法流程  </a:t>
            </a:r>
            <a:r>
              <a:rPr lang="en-US" altLang="zh-CN" dirty="0">
                <a:effectLst/>
                <a:latin typeface="Arial" panose="020B0604020202020204" pitchFamily="34" charset="0"/>
              </a:rPr>
              <a:t>(1)</a:t>
            </a:r>
            <a:r>
              <a:rPr lang="zh-CN" altLang="en-US" dirty="0">
                <a:effectLst/>
                <a:latin typeface="Arial" panose="020B0604020202020204" pitchFamily="34" charset="0"/>
              </a:rPr>
              <a:t>数据收集</a:t>
            </a:r>
            <a:r>
              <a:rPr lang="en-US" altLang="zh-CN" dirty="0">
                <a:effectLst/>
                <a:latin typeface="Arial" panose="020B0604020202020204" pitchFamily="34" charset="0"/>
              </a:rPr>
              <a:t>;(2)</a:t>
            </a:r>
            <a:r>
              <a:rPr lang="zh-CN" altLang="en-US" dirty="0">
                <a:effectLst/>
                <a:latin typeface="Arial" panose="020B0604020202020204" pitchFamily="34" charset="0"/>
              </a:rPr>
              <a:t>数据注释</a:t>
            </a:r>
            <a:r>
              <a:rPr lang="en-US" altLang="zh-CN" dirty="0">
                <a:effectLst/>
                <a:latin typeface="Arial" panose="020B0604020202020204" pitchFamily="34" charset="0"/>
              </a:rPr>
              <a:t>;(3)</a:t>
            </a:r>
            <a:r>
              <a:rPr lang="zh-CN" altLang="en-US" dirty="0">
                <a:effectLst/>
                <a:latin typeface="Arial" panose="020B0604020202020204" pitchFamily="34" charset="0"/>
              </a:rPr>
              <a:t>模型培训和评估，</a:t>
            </a:r>
            <a:r>
              <a:rPr lang="en-US" altLang="zh-CN" dirty="0">
                <a:effectLst/>
                <a:latin typeface="Arial" panose="020B0604020202020204" pitchFamily="34" charset="0"/>
              </a:rPr>
              <a:t>(4)</a:t>
            </a:r>
            <a:r>
              <a:rPr lang="zh-CN" altLang="en-US" dirty="0">
                <a:effectLst/>
                <a:latin typeface="Arial" panose="020B0604020202020204" pitchFamily="34" charset="0"/>
              </a:rPr>
              <a:t>模型部署。</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63368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我们的数据集来自</a:t>
            </a:r>
            <a:r>
              <a:rPr lang="en-US" altLang="zh-CN" dirty="0">
                <a:effectLst/>
                <a:latin typeface="Arial" panose="020B0604020202020204" pitchFamily="34" charset="0"/>
              </a:rPr>
              <a:t>5</a:t>
            </a:r>
            <a:r>
              <a:rPr lang="zh-CN" altLang="en-US" dirty="0">
                <a:effectLst/>
                <a:latin typeface="Arial" panose="020B0604020202020204" pitchFamily="34" charset="0"/>
              </a:rPr>
              <a:t>家医院</a:t>
            </a:r>
            <a:r>
              <a:rPr lang="en-US" altLang="zh-CN" dirty="0">
                <a:effectLst/>
                <a:latin typeface="Arial" panose="020B0604020202020204" pitchFamily="34" charset="0"/>
              </a:rPr>
              <a:t>(</a:t>
            </a:r>
            <a:r>
              <a:rPr lang="zh-CN" altLang="en-US" dirty="0">
                <a:effectLst/>
                <a:latin typeface="Arial" panose="020B0604020202020204" pitchFamily="34" charset="0"/>
              </a:rPr>
              <a:t>表</a:t>
            </a:r>
            <a:r>
              <a:rPr lang="en-US" altLang="zh-CN" dirty="0">
                <a:effectLst/>
                <a:latin typeface="Arial" panose="020B0604020202020204" pitchFamily="34" charset="0"/>
              </a:rPr>
              <a:t>1)</a:t>
            </a:r>
            <a:r>
              <a:rPr lang="zh-CN" altLang="en-US" dirty="0">
                <a:effectLst/>
                <a:latin typeface="Arial" panose="020B0604020202020204" pitchFamily="34" charset="0"/>
              </a:rPr>
              <a:t>。</a:t>
            </a:r>
            <a:r>
              <a:rPr lang="en-US" altLang="zh-CN" dirty="0">
                <a:effectLst/>
                <a:latin typeface="Arial" panose="020B0604020202020204" pitchFamily="34" charset="0"/>
              </a:rPr>
              <a:t>877</a:t>
            </a:r>
            <a:r>
              <a:rPr lang="zh-CN" altLang="en-US" dirty="0">
                <a:effectLst/>
                <a:latin typeface="Arial" panose="020B0604020202020204" pitchFamily="34" charset="0"/>
              </a:rPr>
              <a:t>例阳性病例大部分来自武汉医院，</a:t>
            </a:r>
            <a:r>
              <a:rPr lang="en-US" altLang="zh-CN" dirty="0">
                <a:effectLst/>
                <a:latin typeface="Arial" panose="020B0604020202020204" pitchFamily="34" charset="0"/>
              </a:rPr>
              <a:t>541</a:t>
            </a:r>
            <a:r>
              <a:rPr lang="zh-CN" altLang="en-US" dirty="0">
                <a:effectLst/>
                <a:latin typeface="Arial" panose="020B0604020202020204" pitchFamily="34" charset="0"/>
              </a:rPr>
              <a:t>例阴性病例中有一半来自北京医院</a:t>
            </a:r>
            <a:endParaRPr lang="en-US" altLang="zh-CN">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73393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96551B-F7A6-44D8-98F7-F2962C025A07}"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5CDCDB-5CE4-417E-8648-F3EFF7306403}"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29EDF3-FA83-47B6-8383-F223453248D8}"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96551B-F7A6-44D8-98F7-F2962C025A07}"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0CDDD07-792B-4349-8E4A-22FA8EE81F8B}"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15BE43-25DB-414F-9243-18F495792C17}"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D0775AA-5EE0-4132-A371-3F8B3AE0C2EC}" type="datetime1">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19BCC0-AED9-41BB-84B6-38D56D1D30DA}" type="datetime1">
              <a:rPr lang="zh-CN" altLang="en-US" smtClean="0"/>
              <a:t>2021/9/27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E822DD-B2DE-45E2-8856-48DDC2415ED4}" type="datetime1">
              <a:rPr lang="zh-CN" altLang="en-US" smtClean="0"/>
              <a:t>2021/9/27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3861E-9105-4A7B-B0E4-2B3C89F9EB81}" type="datetime1">
              <a:rPr lang="zh-CN" altLang="en-US" smtClean="0"/>
              <a:t>2021/9/27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042B0D-6087-405A-AD0D-F55B94DB3B2D}" type="datetime1">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0CDDD07-792B-4349-8E4A-22FA8EE81F8B}"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0B3001-0685-46B2-B607-0328BC1B6BCA}" type="datetime1">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45CDCDB-5CE4-417E-8648-F3EFF7306403}"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329EDF3-FA83-47B6-8383-F223453248D8}"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15BE43-25DB-414F-9243-18F495792C17}" type="datetime1">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D0775AA-5EE0-4132-A371-3F8B3AE0C2EC}" type="datetime1">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19BCC0-AED9-41BB-84B6-38D56D1D30DA}" type="datetime1">
              <a:rPr lang="zh-CN" altLang="en-US" smtClean="0"/>
              <a:t>2021/9/27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E822DD-B2DE-45E2-8856-48DDC2415ED4}" type="datetime1">
              <a:rPr lang="zh-CN" altLang="en-US" smtClean="0"/>
              <a:t>2021/9/27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3861E-9105-4A7B-B0E4-2B3C89F9EB81}" type="datetime1">
              <a:rPr lang="zh-CN" altLang="en-US" smtClean="0"/>
              <a:t>2021/9/27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042B0D-6087-405A-AD0D-F55B94DB3B2D}" type="datetime1">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0B3001-0685-46B2-B607-0328BC1B6BCA}" type="datetime1">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4616-E23B-437F-94FF-AFA829016E51}" type="datetime1">
              <a:rPr lang="zh-CN" altLang="en-US" smtClean="0"/>
              <a:t>2021/9/27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9EA0-3BBB-43E1-B07E-81D9D5173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4616-E23B-437F-94FF-AFA829016E51}" type="datetime1">
              <a:rPr lang="zh-CN" altLang="en-US" smtClean="0"/>
              <a:t>2021/9/27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9EA0-3BBB-43E1-B07E-81D9D5173D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Rot="1" noChangeArrowheads="1"/>
          </p:cNvSpPr>
          <p:nvPr/>
        </p:nvSpPr>
        <p:spPr bwMode="auto">
          <a:xfrm>
            <a:off x="108857" y="713924"/>
            <a:ext cx="11640689" cy="1776410"/>
          </a:xfrm>
          <a:prstGeom prst="rect">
            <a:avLst/>
          </a:prstGeom>
          <a:noFill/>
          <a:ln w="9525">
            <a:noFill/>
            <a:miter lim="800000"/>
          </a:ln>
          <a:effectLst/>
        </p:spPr>
        <p:txBody>
          <a:bodyPr lIns="106195" tIns="53098" rIns="106195" bIns="53098" anchor="ctr"/>
          <a:lstStyle/>
          <a:p>
            <a:pPr algn="ctr" defTabSz="1061720">
              <a:defRPr/>
            </a:pPr>
            <a:r>
              <a:rPr lang="en-US" altLang="zh-CN" sz="4000" b="1" dirty="0">
                <a:solidFill>
                  <a:schemeClr val="bg1"/>
                </a:solidFill>
                <a:effectLst>
                  <a:outerShdw blurRad="38100" dist="38100" dir="2700000" algn="tl">
                    <a:srgbClr val="000000"/>
                  </a:outerShdw>
                </a:effectLst>
                <a:latin typeface="Times New Roman" panose="02020603050405020304" pitchFamily="18" charset="0"/>
              </a:rPr>
              <a:t> </a:t>
            </a:r>
          </a:p>
          <a:p>
            <a:pPr algn="ctr" defTabSz="1061720">
              <a:defRPr/>
            </a:pPr>
            <a:r>
              <a:rPr lang="en-US" altLang="zh-CN" sz="2800" b="1" dirty="0">
                <a:solidFill>
                  <a:schemeClr val="bg1"/>
                </a:solidFill>
                <a:effectLst>
                  <a:outerShdw blurRad="38100" dist="38100" dir="2700000" algn="tl">
                    <a:srgbClr val="000000"/>
                  </a:outerShdw>
                </a:effectLst>
                <a:latin typeface="Times New Roman" panose="02020603050405020304" pitchFamily="18" charset="0"/>
              </a:rPr>
              <a:t>AI-assisted CT imaging analysis for COVID-19 </a:t>
            </a:r>
            <a:r>
              <a:rPr lang="en-US" altLang="zh-CN" sz="2800" b="1" dirty="0" err="1">
                <a:solidFill>
                  <a:schemeClr val="bg1"/>
                </a:solidFill>
                <a:effectLst>
                  <a:outerShdw blurRad="38100" dist="38100" dir="2700000" algn="tl">
                    <a:srgbClr val="000000"/>
                  </a:outerShdw>
                </a:effectLst>
                <a:latin typeface="Times New Roman" panose="02020603050405020304" pitchFamily="18" charset="0"/>
              </a:rPr>
              <a:t>screening:Building</a:t>
            </a:r>
            <a:r>
              <a:rPr lang="en-US" altLang="zh-CN" sz="2800" b="1" dirty="0">
                <a:solidFill>
                  <a:schemeClr val="bg1"/>
                </a:solidFill>
                <a:effectLst>
                  <a:outerShdw blurRad="38100" dist="38100" dir="2700000" algn="tl">
                    <a:srgbClr val="000000"/>
                  </a:outerShdw>
                </a:effectLst>
                <a:latin typeface="Times New Roman" panose="02020603050405020304" pitchFamily="18" charset="0"/>
              </a:rPr>
              <a:t> and</a:t>
            </a:r>
          </a:p>
          <a:p>
            <a:pPr algn="ctr" defTabSz="1061720">
              <a:defRPr/>
            </a:pPr>
            <a:r>
              <a:rPr lang="en-US" altLang="zh-CN" sz="2800" b="1" dirty="0">
                <a:solidFill>
                  <a:schemeClr val="bg1"/>
                </a:solidFill>
                <a:effectLst>
                  <a:outerShdw blurRad="38100" dist="38100" dir="2700000" algn="tl">
                    <a:srgbClr val="000000"/>
                  </a:outerShdw>
                </a:effectLst>
                <a:latin typeface="Times New Roman" panose="02020603050405020304" pitchFamily="18" charset="0"/>
              </a:rPr>
              <a:t>deploying a medical AI system</a:t>
            </a:r>
            <a:r>
              <a:rPr lang="zh-CN" altLang="en-US" sz="4000" b="1" dirty="0">
                <a:solidFill>
                  <a:schemeClr val="bg1"/>
                </a:solidFill>
                <a:effectLst>
                  <a:outerShdw blurRad="38100" dist="38100" dir="2700000" algn="tl">
                    <a:srgbClr val="000000"/>
                  </a:outerShdw>
                </a:effectLst>
                <a:latin typeface="Times New Roman" panose="02020603050405020304" pitchFamily="18" charset="0"/>
              </a:rPr>
              <a:t>研读报告</a:t>
            </a:r>
            <a:endParaRPr lang="en-US" altLang="zh-CN" sz="4000" b="1" dirty="0">
              <a:solidFill>
                <a:schemeClr val="bg1"/>
              </a:solidFill>
              <a:effectLst>
                <a:outerShdw blurRad="38100" dist="38100" dir="2700000" algn="tl">
                  <a:srgbClr val="000000"/>
                </a:outerShdw>
              </a:effectLst>
              <a:latin typeface="Times New Roman" panose="02020603050405020304" pitchFamily="18" charset="0"/>
            </a:endParaRPr>
          </a:p>
        </p:txBody>
      </p:sp>
      <p:sp>
        <p:nvSpPr>
          <p:cNvPr id="10" name="Rectangle 3"/>
          <p:cNvSpPr txBox="1">
            <a:spLocks noChangeArrowheads="1"/>
          </p:cNvSpPr>
          <p:nvPr/>
        </p:nvSpPr>
        <p:spPr>
          <a:xfrm>
            <a:off x="838200" y="2678146"/>
            <a:ext cx="10091057" cy="3883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Wingdings" panose="05000000000000000000" pitchFamily="2" charset="2"/>
              <a:buNone/>
            </a:pPr>
            <a:r>
              <a:rPr lang="zh-CN" altLang="en-US" sz="2400" b="1" dirty="0">
                <a:solidFill>
                  <a:schemeClr val="bg1"/>
                </a:solidFill>
              </a:rPr>
              <a:t>学生：曹芮</a:t>
            </a:r>
          </a:p>
          <a:p>
            <a:pPr marL="0" indent="0" algn="ctr">
              <a:lnSpc>
                <a:spcPct val="130000"/>
              </a:lnSpc>
              <a:buFont typeface="Wingdings" panose="05000000000000000000" pitchFamily="2" charset="2"/>
              <a:buNone/>
            </a:pPr>
            <a:r>
              <a:rPr lang="zh-CN" altLang="en-US" sz="2400" b="1" dirty="0">
                <a:solidFill>
                  <a:schemeClr val="bg1"/>
                </a:solidFill>
              </a:rPr>
              <a:t>导师：朱斌 副教授</a:t>
            </a:r>
          </a:p>
          <a:p>
            <a:pPr marL="0" indent="0" algn="ctr">
              <a:lnSpc>
                <a:spcPct val="130000"/>
              </a:lnSpc>
              <a:buFont typeface="Wingdings" panose="05000000000000000000" pitchFamily="2" charset="2"/>
              <a:buNone/>
            </a:pPr>
            <a:r>
              <a:rPr lang="zh-CN" altLang="en-US" sz="2400" b="1" dirty="0">
                <a:solidFill>
                  <a:schemeClr val="bg1"/>
                </a:solidFill>
              </a:rPr>
              <a:t> 方向：智能信息处理</a:t>
            </a:r>
          </a:p>
          <a:p>
            <a:pPr marL="0" indent="0" algn="ctr">
              <a:lnSpc>
                <a:spcPct val="130000"/>
              </a:lnSpc>
              <a:buFont typeface="Wingdings" panose="05000000000000000000" pitchFamily="2" charset="2"/>
              <a:buNone/>
            </a:pPr>
            <a:r>
              <a:rPr lang="en-US" altLang="zh-CN" sz="2400" b="1" dirty="0">
                <a:solidFill>
                  <a:schemeClr val="bg1"/>
                </a:solidFill>
              </a:rPr>
              <a:t>2021.9.27</a:t>
            </a:r>
            <a:endParaRPr lang="zh-CN" altLang="en-US" sz="2400" b="1" dirty="0">
              <a:solidFill>
                <a:schemeClr val="bg1"/>
              </a:solidFill>
            </a:endParaRPr>
          </a:p>
          <a:p>
            <a:pPr marL="0" indent="0" algn="ctr">
              <a:lnSpc>
                <a:spcPct val="130000"/>
              </a:lnSpc>
              <a:buFont typeface="Wingdings" panose="05000000000000000000" pitchFamily="2" charset="2"/>
              <a:buNone/>
            </a:pPr>
            <a:r>
              <a:rPr lang="zh-CN" altLang="en-US" sz="2400" b="1" dirty="0">
                <a:solidFill>
                  <a:schemeClr val="bg1"/>
                </a:solidFill>
              </a:rPr>
              <a:t>大连海事大学智能信息处理实验室</a:t>
            </a:r>
            <a:br>
              <a:rPr lang="zh-CN" altLang="en-US" b="1" dirty="0">
                <a:solidFill>
                  <a:schemeClr val="bg1"/>
                </a:solidFill>
              </a:rPr>
            </a:br>
            <a:endParaRPr lang="zh-CN" altLang="en-US" b="1" dirty="0">
              <a:solidFill>
                <a:schemeClr val="bg1"/>
              </a:solidFill>
            </a:endParaRPr>
          </a:p>
        </p:txBody>
      </p:sp>
      <p:sp>
        <p:nvSpPr>
          <p:cNvPr id="2" name="灯片编号占位符 1"/>
          <p:cNvSpPr>
            <a:spLocks noGrp="1"/>
          </p:cNvSpPr>
          <p:nvPr>
            <p:ph type="sldNum" sz="quarter" idx="12"/>
          </p:nvPr>
        </p:nvSpPr>
        <p:spPr/>
        <p:txBody>
          <a:bodyPr/>
          <a:lstStyle/>
          <a:p>
            <a:fld id="{8E889EA0-3BBB-43E1-B07E-81D9D5173D99}" type="slidenum">
              <a:rPr lang="zh-CN" altLang="en-US" smtClean="0"/>
              <a:t>1</a:t>
            </a:fld>
            <a:endParaRPr lang="zh-CN" altLang="en-US"/>
          </a:p>
        </p:txBody>
      </p:sp>
      <p:sp>
        <p:nvSpPr>
          <p:cNvPr id="3" name="文本框 1">
            <a:extLst>
              <a:ext uri="{FF2B5EF4-FFF2-40B4-BE49-F238E27FC236}">
                <a16:creationId xmlns:a16="http://schemas.microsoft.com/office/drawing/2014/main" id="{F91008F7-94BC-4252-8B1A-C967D059755E}"/>
              </a:ext>
            </a:extLst>
          </p:cNvPr>
          <p:cNvSpPr txBox="1">
            <a:spLocks noChangeArrowheads="1"/>
          </p:cNvSpPr>
          <p:nvPr/>
        </p:nvSpPr>
        <p:spPr bwMode="auto">
          <a:xfrm>
            <a:off x="872355" y="5853778"/>
            <a:ext cx="10877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Garamond" panose="02020404030301010803" pitchFamily="18" charset="0"/>
                <a:ea typeface="宋体" panose="02010600030101010101" pitchFamily="2" charset="-122"/>
              </a:defRPr>
            </a:lvl1pPr>
            <a:lvl2pPr marL="742950" indent="-285750">
              <a:defRPr sz="2000">
                <a:solidFill>
                  <a:schemeClr val="tx1"/>
                </a:solidFill>
                <a:latin typeface="Garamond" panose="02020404030301010803" pitchFamily="18" charset="0"/>
                <a:ea typeface="宋体" panose="02010600030101010101" pitchFamily="2" charset="-122"/>
              </a:defRPr>
            </a:lvl2pPr>
            <a:lvl3pPr marL="1143000" indent="-228600">
              <a:defRPr sz="2000">
                <a:solidFill>
                  <a:schemeClr val="tx1"/>
                </a:solidFill>
                <a:latin typeface="Garamond" panose="02020404030301010803" pitchFamily="18" charset="0"/>
                <a:ea typeface="宋体" panose="02010600030101010101" pitchFamily="2" charset="-122"/>
              </a:defRPr>
            </a:lvl3pPr>
            <a:lvl4pPr marL="1600200" indent="-228600">
              <a:defRPr sz="2000">
                <a:solidFill>
                  <a:schemeClr val="tx1"/>
                </a:solidFill>
                <a:latin typeface="Garamond" panose="02020404030301010803" pitchFamily="18" charset="0"/>
                <a:ea typeface="宋体" panose="02010600030101010101" pitchFamily="2" charset="-122"/>
              </a:defRPr>
            </a:lvl4pPr>
            <a:lvl5pPr marL="2057400" indent="-228600">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9pPr>
          </a:lstStyle>
          <a:p>
            <a:r>
              <a:rPr lang="zh-CN" altLang="en-US" dirty="0">
                <a:solidFill>
                  <a:schemeClr val="bg1"/>
                </a:solidFill>
              </a:rPr>
              <a:t>注：</a:t>
            </a:r>
            <a:r>
              <a:rPr lang="en-US" altLang="zh-CN" dirty="0">
                <a:solidFill>
                  <a:schemeClr val="bg1"/>
                </a:solidFill>
              </a:rPr>
              <a:t>1.</a:t>
            </a:r>
            <a:r>
              <a:rPr lang="zh-CN" altLang="en-US" dirty="0">
                <a:solidFill>
                  <a:schemeClr val="bg1"/>
                </a:solidFill>
              </a:rPr>
              <a:t>作者：</a:t>
            </a:r>
            <a:r>
              <a:rPr lang="en-US" altLang="zh-CN" dirty="0">
                <a:solidFill>
                  <a:schemeClr val="bg1"/>
                </a:solidFill>
              </a:rPr>
              <a:t>Bo Wanga,b,c,1, </a:t>
            </a:r>
            <a:r>
              <a:rPr lang="en-US" altLang="zh-CN" dirty="0" err="1">
                <a:solidFill>
                  <a:schemeClr val="bg1"/>
                </a:solidFill>
              </a:rPr>
              <a:t>Shuo</a:t>
            </a:r>
            <a:r>
              <a:rPr lang="en-US" altLang="zh-CN" dirty="0">
                <a:solidFill>
                  <a:schemeClr val="bg1"/>
                </a:solidFill>
              </a:rPr>
              <a:t> Jind,e,1, </a:t>
            </a:r>
            <a:r>
              <a:rPr lang="en-US" altLang="zh-CN" dirty="0" err="1">
                <a:solidFill>
                  <a:schemeClr val="bg1"/>
                </a:solidFill>
              </a:rPr>
              <a:t>Qingsen</a:t>
            </a:r>
            <a:r>
              <a:rPr lang="en-US" altLang="zh-CN" dirty="0">
                <a:solidFill>
                  <a:schemeClr val="bg1"/>
                </a:solidFill>
              </a:rPr>
              <a:t> </a:t>
            </a:r>
            <a:r>
              <a:rPr lang="en-US" altLang="zh-CN" dirty="0" err="1">
                <a:solidFill>
                  <a:schemeClr val="bg1"/>
                </a:solidFill>
              </a:rPr>
              <a:t>Yank,c</a:t>
            </a:r>
            <a:r>
              <a:rPr lang="en-US" altLang="zh-CN" dirty="0">
                <a:solidFill>
                  <a:schemeClr val="bg1"/>
                </a:solidFill>
              </a:rPr>
              <a:t>,∗, </a:t>
            </a:r>
            <a:r>
              <a:rPr lang="en-US" altLang="zh-CN" dirty="0" err="1">
                <a:solidFill>
                  <a:schemeClr val="bg1"/>
                </a:solidFill>
              </a:rPr>
              <a:t>Haibo</a:t>
            </a:r>
            <a:r>
              <a:rPr lang="en-US" altLang="zh-CN" dirty="0">
                <a:solidFill>
                  <a:schemeClr val="bg1"/>
                </a:solidFill>
              </a:rPr>
              <a:t> </a:t>
            </a:r>
            <a:r>
              <a:rPr lang="en-US" altLang="zh-CN" dirty="0" err="1">
                <a:solidFill>
                  <a:schemeClr val="bg1"/>
                </a:solidFill>
              </a:rPr>
              <a:t>Xuf</a:t>
            </a:r>
            <a:r>
              <a:rPr lang="en-US" altLang="zh-CN" dirty="0">
                <a:solidFill>
                  <a:schemeClr val="bg1"/>
                </a:solidFill>
              </a:rPr>
              <a:t>, </a:t>
            </a:r>
            <a:r>
              <a:rPr lang="en-US" altLang="zh-CN" dirty="0" err="1">
                <a:solidFill>
                  <a:schemeClr val="bg1"/>
                </a:solidFill>
              </a:rPr>
              <a:t>Chuan</a:t>
            </a:r>
            <a:r>
              <a:rPr lang="en-US" altLang="zh-CN" dirty="0">
                <a:solidFill>
                  <a:schemeClr val="bg1"/>
                </a:solidFill>
              </a:rPr>
              <a:t> </a:t>
            </a:r>
            <a:r>
              <a:rPr lang="en-US" altLang="zh-CN" dirty="0" err="1">
                <a:solidFill>
                  <a:schemeClr val="bg1"/>
                </a:solidFill>
              </a:rPr>
              <a:t>Luoa,g</a:t>
            </a:r>
            <a:r>
              <a:rPr lang="en-US" altLang="zh-CN" dirty="0">
                <a:solidFill>
                  <a:schemeClr val="bg1"/>
                </a:solidFill>
              </a:rPr>
              <a:t>, Lai Wei</a:t>
            </a:r>
          </a:p>
          <a:p>
            <a:r>
              <a:rPr lang="en-US" altLang="zh-CN" dirty="0">
                <a:solidFill>
                  <a:schemeClr val="bg1"/>
                </a:solidFill>
              </a:rPr>
              <a:t>        2.</a:t>
            </a:r>
            <a:r>
              <a:rPr lang="en-US" altLang="zh-CN" i="1" dirty="0">
                <a:solidFill>
                  <a:schemeClr val="bg1"/>
                </a:solidFill>
              </a:rPr>
              <a:t> </a:t>
            </a:r>
            <a:r>
              <a:rPr lang="en-US" altLang="zh-CN" dirty="0">
                <a:solidFill>
                  <a:schemeClr val="bg1"/>
                </a:solidFill>
              </a:rPr>
              <a:t>Applied Soft Computing Journal 98 (2021) 106897</a:t>
            </a:r>
            <a:endParaRPr lang="zh-CN" altLang="en-US" dirty="0">
              <a:solidFill>
                <a:schemeClr val="bg1"/>
              </a:solidFill>
            </a:endParaRPr>
          </a:p>
        </p:txBody>
      </p:sp>
    </p:spTree>
  </p:cSld>
  <p:clrMapOvr>
    <a:masterClrMapping/>
  </p:clrMapOvr>
  <p:transition advTm="203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2.2</a:t>
            </a:r>
            <a:r>
              <a:rPr lang="zh-CN" altLang="en-US" sz="3600" dirty="0">
                <a:solidFill>
                  <a:schemeClr val="bg1"/>
                </a:solidFill>
              </a:rPr>
              <a:t>模型构建</a:t>
            </a:r>
          </a:p>
        </p:txBody>
      </p:sp>
      <p:sp>
        <p:nvSpPr>
          <p:cNvPr id="5" name="文本框 4"/>
          <p:cNvSpPr txBox="1"/>
          <p:nvPr/>
        </p:nvSpPr>
        <p:spPr>
          <a:xfrm>
            <a:off x="957943" y="2623457"/>
            <a:ext cx="10515777" cy="3009838"/>
          </a:xfrm>
          <a:prstGeom prst="rect">
            <a:avLst/>
          </a:prstGeom>
          <a:noFill/>
        </p:spPr>
        <p:txBody>
          <a:bodyPr wrap="square" rtlCol="0">
            <a:spAutoFit/>
          </a:bodyPr>
          <a:lstStyle/>
          <a:p>
            <a:pPr marL="514350" indent="-514350">
              <a:lnSpc>
                <a:spcPct val="200000"/>
              </a:lnSpc>
              <a:buFont typeface="+mj-ea"/>
              <a:buAutoNum type="circleNumDbPlain"/>
            </a:pPr>
            <a:r>
              <a:rPr lang="zh-CN" altLang="en-US" sz="3600" dirty="0">
                <a:solidFill>
                  <a:schemeClr val="bg1"/>
                </a:solidFill>
              </a:rPr>
              <a:t>数据注释可以节省放射科医生工作量；</a:t>
            </a:r>
            <a:endParaRPr lang="en-US" altLang="zh-CN" sz="3600" dirty="0">
              <a:solidFill>
                <a:schemeClr val="bg1"/>
              </a:solidFill>
            </a:endParaRPr>
          </a:p>
          <a:p>
            <a:pPr marL="514350" indent="-514350">
              <a:lnSpc>
                <a:spcPct val="200000"/>
              </a:lnSpc>
              <a:buFont typeface="+mj-ea"/>
              <a:buAutoNum type="circleNumDbPlain"/>
            </a:pPr>
            <a:r>
              <a:rPr lang="zh-CN" altLang="en-US" sz="3600" dirty="0">
                <a:solidFill>
                  <a:schemeClr val="bg1"/>
                </a:solidFill>
              </a:rPr>
              <a:t>三步质量检查流程实现合理的准确性注释；</a:t>
            </a:r>
            <a:endParaRPr lang="en-US" altLang="zh-CN" sz="3600" dirty="0">
              <a:solidFill>
                <a:schemeClr val="bg1"/>
              </a:solidFill>
            </a:endParaRPr>
          </a:p>
          <a:p>
            <a:pPr>
              <a:lnSpc>
                <a:spcPct val="200000"/>
              </a:lnSpc>
            </a:pPr>
            <a:endParaRPr lang="en-US" altLang="zh-CN" sz="2400" dirty="0">
              <a:solidFill>
                <a:schemeClr val="bg1"/>
              </a:solidFill>
            </a:endParaRP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10</a:t>
            </a:fld>
            <a:endParaRPr lang="zh-CN" altLang="en-US"/>
          </a:p>
        </p:txBody>
      </p:sp>
      <p:sp>
        <p:nvSpPr>
          <p:cNvPr id="6" name="文本框 5">
            <a:extLst>
              <a:ext uri="{FF2B5EF4-FFF2-40B4-BE49-F238E27FC236}">
                <a16:creationId xmlns:a16="http://schemas.microsoft.com/office/drawing/2014/main" id="{910CCAC7-80F4-4174-BC5C-7E9D7382807F}"/>
              </a:ext>
            </a:extLst>
          </p:cNvPr>
          <p:cNvSpPr txBox="1"/>
          <p:nvPr/>
        </p:nvSpPr>
        <p:spPr>
          <a:xfrm>
            <a:off x="1206661" y="1522659"/>
            <a:ext cx="3423159" cy="583565"/>
          </a:xfrm>
          <a:prstGeom prst="rect">
            <a:avLst/>
          </a:prstGeom>
          <a:noFill/>
        </p:spPr>
        <p:txBody>
          <a:bodyPr wrap="square" rtlCol="0">
            <a:spAutoFit/>
          </a:bodyPr>
          <a:lstStyle/>
          <a:p>
            <a:r>
              <a:rPr lang="en-US" altLang="zh-CN" sz="3200" dirty="0">
                <a:solidFill>
                  <a:schemeClr val="bg1"/>
                </a:solidFill>
              </a:rPr>
              <a:t>2.2.2</a:t>
            </a:r>
            <a:r>
              <a:rPr lang="zh-CN" altLang="en-US" sz="3200" dirty="0">
                <a:solidFill>
                  <a:schemeClr val="bg1"/>
                </a:solidFill>
              </a:rPr>
              <a:t>数据注释</a:t>
            </a:r>
          </a:p>
        </p:txBody>
      </p:sp>
    </p:spTree>
    <p:extLst>
      <p:ext uri="{BB962C8B-B14F-4D97-AF65-F5344CB8AC3E}">
        <p14:creationId xmlns:p14="http://schemas.microsoft.com/office/powerpoint/2010/main" val="3883910461"/>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2.2 </a:t>
            </a:r>
            <a:r>
              <a:rPr lang="zh-CN" altLang="en-US" sz="3600" dirty="0">
                <a:solidFill>
                  <a:schemeClr val="bg1"/>
                </a:solidFill>
              </a:rPr>
              <a:t>模型构建</a:t>
            </a:r>
          </a:p>
        </p:txBody>
      </p:sp>
      <p:sp>
        <p:nvSpPr>
          <p:cNvPr id="5" name="文本框 4"/>
          <p:cNvSpPr txBox="1"/>
          <p:nvPr/>
        </p:nvSpPr>
        <p:spPr>
          <a:xfrm>
            <a:off x="1206661" y="1522659"/>
            <a:ext cx="3423159" cy="583565"/>
          </a:xfrm>
          <a:prstGeom prst="rect">
            <a:avLst/>
          </a:prstGeom>
          <a:noFill/>
        </p:spPr>
        <p:txBody>
          <a:bodyPr wrap="square" rtlCol="0">
            <a:spAutoFit/>
          </a:bodyPr>
          <a:lstStyle/>
          <a:p>
            <a:r>
              <a:rPr lang="en-US" altLang="zh-CN" sz="3200" dirty="0">
                <a:solidFill>
                  <a:schemeClr val="bg1"/>
                </a:solidFill>
              </a:rPr>
              <a:t>2.2.3</a:t>
            </a:r>
            <a:r>
              <a:rPr lang="zh-CN" altLang="en-US" sz="3200" dirty="0">
                <a:solidFill>
                  <a:schemeClr val="bg1"/>
                </a:solidFill>
              </a:rPr>
              <a:t>预处理</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11</a:t>
            </a:fld>
            <a:endParaRPr lang="zh-CN" altLang="en-US"/>
          </a:p>
        </p:txBody>
      </p:sp>
      <p:sp>
        <p:nvSpPr>
          <p:cNvPr id="2" name="文本框 1">
            <a:extLst>
              <a:ext uri="{FF2B5EF4-FFF2-40B4-BE49-F238E27FC236}">
                <a16:creationId xmlns:a16="http://schemas.microsoft.com/office/drawing/2014/main" id="{12DAA388-2692-4C35-8ACA-A575D30C64B7}"/>
              </a:ext>
            </a:extLst>
          </p:cNvPr>
          <p:cNvSpPr txBox="1"/>
          <p:nvPr/>
        </p:nvSpPr>
        <p:spPr>
          <a:xfrm>
            <a:off x="1077686" y="2272631"/>
            <a:ext cx="10123714" cy="3908762"/>
          </a:xfrm>
          <a:prstGeom prst="rect">
            <a:avLst/>
          </a:prstGeom>
          <a:noFill/>
        </p:spPr>
        <p:txBody>
          <a:bodyPr wrap="square" rtlCol="0">
            <a:spAutoFit/>
          </a:bodyPr>
          <a:lstStyle/>
          <a:p>
            <a:r>
              <a:rPr lang="en-US" altLang="zh-CN" sz="2800" dirty="0">
                <a:solidFill>
                  <a:schemeClr val="bg1"/>
                </a:solidFill>
                <a:latin typeface="+mn-ea"/>
              </a:rPr>
              <a:t>1</a:t>
            </a:r>
            <a:r>
              <a:rPr lang="en-US" altLang="zh-CN" sz="2400" dirty="0">
                <a:solidFill>
                  <a:schemeClr val="bg1"/>
                </a:solidFill>
                <a:latin typeface="+mn-ea"/>
              </a:rPr>
              <a:t>.</a:t>
            </a:r>
            <a:r>
              <a:rPr lang="zh-CN" altLang="en-US" sz="2400" dirty="0">
                <a:solidFill>
                  <a:schemeClr val="bg1"/>
                </a:solidFill>
                <a:effectLst/>
                <a:latin typeface="+mn-ea"/>
              </a:rPr>
              <a:t>使用三次插值来获得更好的图像效果</a:t>
            </a:r>
            <a:r>
              <a:rPr lang="zh-CN" altLang="en-US" sz="2400" dirty="0">
                <a:solidFill>
                  <a:schemeClr val="bg1"/>
                </a:solidFill>
                <a:latin typeface="+mn-ea"/>
              </a:rPr>
              <a:t>。</a:t>
            </a:r>
            <a:endParaRPr lang="en-US" altLang="zh-CN" sz="2400" dirty="0">
              <a:solidFill>
                <a:schemeClr val="bg1"/>
              </a:solidFill>
              <a:latin typeface="+mn-ea"/>
            </a:endParaRPr>
          </a:p>
          <a:p>
            <a:endParaRPr lang="en-US" altLang="zh-CN" sz="2400" dirty="0">
              <a:solidFill>
                <a:schemeClr val="bg1"/>
              </a:solidFill>
              <a:effectLst/>
              <a:latin typeface="+mn-ea"/>
            </a:endParaRPr>
          </a:p>
          <a:p>
            <a:r>
              <a:rPr lang="en-US" altLang="zh-CN" sz="2400" dirty="0">
                <a:solidFill>
                  <a:schemeClr val="bg1"/>
                </a:solidFill>
                <a:latin typeface="+mn-ea"/>
              </a:rPr>
              <a:t>2.</a:t>
            </a:r>
            <a:r>
              <a:rPr lang="zh-CN" altLang="en-US" sz="2400" dirty="0">
                <a:solidFill>
                  <a:schemeClr val="bg1"/>
                </a:solidFill>
                <a:effectLst/>
                <a:latin typeface="+mn-ea"/>
              </a:rPr>
              <a:t>调整每个模型的窗宽</a:t>
            </a:r>
            <a:r>
              <a:rPr lang="en-US" altLang="zh-CN" sz="2400" dirty="0">
                <a:solidFill>
                  <a:schemeClr val="bg1"/>
                </a:solidFill>
                <a:effectLst/>
                <a:latin typeface="+mn-ea"/>
              </a:rPr>
              <a:t>(WW)</a:t>
            </a:r>
            <a:r>
              <a:rPr lang="zh-CN" altLang="en-US" sz="2400" dirty="0">
                <a:solidFill>
                  <a:schemeClr val="bg1"/>
                </a:solidFill>
                <a:effectLst/>
                <a:latin typeface="+mn-ea"/>
              </a:rPr>
              <a:t>和窗级</a:t>
            </a:r>
            <a:r>
              <a:rPr lang="en-US" altLang="zh-CN" sz="2400" dirty="0">
                <a:solidFill>
                  <a:schemeClr val="bg1"/>
                </a:solidFill>
                <a:effectLst/>
                <a:latin typeface="+mn-ea"/>
              </a:rPr>
              <a:t>(WL)</a:t>
            </a:r>
            <a:r>
              <a:rPr lang="zh-CN" altLang="en-US" sz="2400" dirty="0">
                <a:solidFill>
                  <a:schemeClr val="bg1"/>
                </a:solidFill>
                <a:effectLst/>
                <a:latin typeface="+mn-ea"/>
              </a:rPr>
              <a:t>，生成三个图像集。</a:t>
            </a:r>
            <a:endParaRPr lang="en-US" altLang="zh-CN" sz="2400" dirty="0">
              <a:solidFill>
                <a:schemeClr val="bg1"/>
              </a:solidFill>
              <a:effectLst/>
              <a:latin typeface="+mn-ea"/>
            </a:endParaRPr>
          </a:p>
          <a:p>
            <a:endParaRPr lang="en-US" altLang="zh-CN" sz="2400" dirty="0">
              <a:solidFill>
                <a:schemeClr val="bg1"/>
              </a:solidFill>
              <a:effectLst/>
              <a:latin typeface="+mn-ea"/>
            </a:endParaRPr>
          </a:p>
          <a:p>
            <a:r>
              <a:rPr lang="en-US" altLang="zh-CN" sz="2400" dirty="0">
                <a:solidFill>
                  <a:schemeClr val="bg1"/>
                </a:solidFill>
                <a:effectLst/>
                <a:latin typeface="+mn-ea"/>
              </a:rPr>
              <a:t>3</a:t>
            </a:r>
            <a:r>
              <a:rPr lang="en-US" altLang="zh-CN" sz="2400" dirty="0">
                <a:solidFill>
                  <a:schemeClr val="bg1"/>
                </a:solidFill>
                <a:latin typeface="+mn-ea"/>
              </a:rPr>
              <a:t>.</a:t>
            </a:r>
            <a:r>
              <a:rPr lang="zh-CN" altLang="en-US" sz="2400" dirty="0">
                <a:solidFill>
                  <a:schemeClr val="bg1"/>
                </a:solidFill>
                <a:effectLst/>
                <a:latin typeface="+mn-ea"/>
              </a:rPr>
              <a:t>我们首先运行肺分割模型，从每幅图像中提取肺的区域，在接下来的步骤中只使用提取的结果。</a:t>
            </a:r>
            <a:endParaRPr lang="en-US" altLang="zh-CN" sz="2400" dirty="0">
              <a:solidFill>
                <a:schemeClr val="bg1"/>
              </a:solidFill>
              <a:effectLst/>
              <a:latin typeface="+mn-ea"/>
            </a:endParaRPr>
          </a:p>
          <a:p>
            <a:endParaRPr lang="en-US" altLang="zh-CN" sz="2400" dirty="0">
              <a:solidFill>
                <a:schemeClr val="bg1"/>
              </a:solidFill>
              <a:effectLst/>
              <a:latin typeface="+mn-ea"/>
            </a:endParaRPr>
          </a:p>
          <a:p>
            <a:r>
              <a:rPr lang="en-US" altLang="zh-CN" sz="2400" dirty="0">
                <a:solidFill>
                  <a:schemeClr val="bg1"/>
                </a:solidFill>
                <a:effectLst/>
                <a:latin typeface="+mn-ea"/>
              </a:rPr>
              <a:t>4</a:t>
            </a:r>
            <a:r>
              <a:rPr lang="en-US" altLang="zh-CN" sz="2400" dirty="0">
                <a:solidFill>
                  <a:schemeClr val="bg1"/>
                </a:solidFill>
                <a:latin typeface="+mn-ea"/>
              </a:rPr>
              <a:t>.</a:t>
            </a:r>
            <a:r>
              <a:rPr lang="zh-CN" altLang="en-US" sz="2400" dirty="0">
                <a:solidFill>
                  <a:schemeClr val="bg1"/>
                </a:solidFill>
                <a:effectLst/>
                <a:latin typeface="+mn-ea"/>
              </a:rPr>
              <a:t>我们将所有的值归一化到</a:t>
            </a:r>
            <a:r>
              <a:rPr lang="en-US" altLang="zh-CN" sz="2400" dirty="0">
                <a:solidFill>
                  <a:schemeClr val="bg1"/>
                </a:solidFill>
                <a:effectLst/>
                <a:latin typeface="+mn-ea"/>
              </a:rPr>
              <a:t>[0,1]</a:t>
            </a:r>
            <a:r>
              <a:rPr lang="zh-CN" altLang="en-US" sz="2400" dirty="0">
                <a:solidFill>
                  <a:schemeClr val="bg1"/>
                </a:solidFill>
                <a:effectLst/>
                <a:latin typeface="+mn-ea"/>
              </a:rPr>
              <a:t>范围内。</a:t>
            </a:r>
            <a:endParaRPr lang="en-US" altLang="zh-CN" sz="2400" dirty="0">
              <a:solidFill>
                <a:schemeClr val="bg1"/>
              </a:solidFill>
              <a:effectLst/>
              <a:latin typeface="+mn-ea"/>
            </a:endParaRPr>
          </a:p>
          <a:p>
            <a:endParaRPr lang="en-US" altLang="zh-CN" sz="2400" dirty="0">
              <a:solidFill>
                <a:schemeClr val="bg1"/>
              </a:solidFill>
              <a:latin typeface="+mn-ea"/>
            </a:endParaRPr>
          </a:p>
          <a:p>
            <a:r>
              <a:rPr lang="en-US" altLang="zh-CN" sz="2400" dirty="0">
                <a:solidFill>
                  <a:schemeClr val="bg1"/>
                </a:solidFill>
                <a:effectLst/>
                <a:latin typeface="+mn-ea"/>
              </a:rPr>
              <a:t>5.</a:t>
            </a:r>
            <a:r>
              <a:rPr lang="zh-CN" altLang="en-US" sz="2400" dirty="0">
                <a:solidFill>
                  <a:schemeClr val="bg1"/>
                </a:solidFill>
                <a:effectLst/>
                <a:latin typeface="+mn-ea"/>
              </a:rPr>
              <a:t>我们采用了典型的数据增强技术，以增加数据的多样性</a:t>
            </a:r>
            <a:r>
              <a:rPr lang="zh-CN" altLang="en-US" sz="2800" dirty="0">
                <a:solidFill>
                  <a:schemeClr val="bg1"/>
                </a:solidFill>
                <a:effectLst/>
                <a:latin typeface="+mn-ea"/>
              </a:rPr>
              <a:t>。</a:t>
            </a:r>
            <a:endParaRPr lang="zh-CN" altLang="en-US" sz="2800" dirty="0">
              <a:solidFill>
                <a:schemeClr val="bg1"/>
              </a:solidFill>
              <a:latin typeface="+mn-ea"/>
            </a:endParaRPr>
          </a:p>
        </p:txBody>
      </p:sp>
    </p:spTree>
    <p:extLst>
      <p:ext uri="{BB962C8B-B14F-4D97-AF65-F5344CB8AC3E}">
        <p14:creationId xmlns:p14="http://schemas.microsoft.com/office/powerpoint/2010/main" val="3611330238"/>
      </p:ext>
    </p:extLst>
  </p:cSld>
  <p:clrMapOvr>
    <a:masterClrMapping/>
  </p:clrMapOvr>
  <p:transition advTm="203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2.2.4 </a:t>
            </a:r>
            <a:r>
              <a:rPr lang="zh-CN" altLang="en-US" sz="3600" dirty="0">
                <a:solidFill>
                  <a:schemeClr val="bg1"/>
                </a:solidFill>
              </a:rPr>
              <a:t>模型部分</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12</a:t>
            </a:fld>
            <a:endParaRPr lang="zh-CN" altLang="en-US"/>
          </a:p>
        </p:txBody>
      </p:sp>
      <p:sp>
        <p:nvSpPr>
          <p:cNvPr id="6" name="文本框 5">
            <a:extLst>
              <a:ext uri="{FF2B5EF4-FFF2-40B4-BE49-F238E27FC236}">
                <a16:creationId xmlns:a16="http://schemas.microsoft.com/office/drawing/2014/main" id="{0C704DDA-04DE-4946-9CB1-CB5778C8FBDA}"/>
              </a:ext>
            </a:extLst>
          </p:cNvPr>
          <p:cNvSpPr txBox="1"/>
          <p:nvPr/>
        </p:nvSpPr>
        <p:spPr>
          <a:xfrm>
            <a:off x="522515" y="1356253"/>
            <a:ext cx="11154824" cy="5160515"/>
          </a:xfrm>
          <a:prstGeom prst="rect">
            <a:avLst/>
          </a:prstGeom>
          <a:noFill/>
        </p:spPr>
        <p:txBody>
          <a:bodyPr wrap="square">
            <a:spAutoFit/>
          </a:bodyPr>
          <a:lstStyle/>
          <a:p>
            <a:pPr marL="342900" indent="-342900">
              <a:lnSpc>
                <a:spcPct val="200000"/>
              </a:lnSpc>
              <a:buFont typeface="Wingdings" panose="05000000000000000000" pitchFamily="2" charset="2"/>
              <a:buChar char="Ø"/>
            </a:pPr>
            <a:r>
              <a:rPr lang="zh-CN" altLang="en-US" sz="2400" dirty="0">
                <a:solidFill>
                  <a:schemeClr val="bg1"/>
                </a:solidFill>
              </a:rPr>
              <a:t>我们的模型是一个细分模型和分类模型的组合。</a:t>
            </a:r>
            <a:endParaRPr lang="zh-CN" altLang="en-US" sz="2400" dirty="0">
              <a:effectLst/>
              <a:latin typeface="Arial" panose="020B0604020202020204" pitchFamily="34" charset="0"/>
            </a:endParaRPr>
          </a:p>
          <a:p>
            <a:pPr marL="342900" indent="-342900">
              <a:lnSpc>
                <a:spcPct val="200000"/>
              </a:lnSpc>
              <a:buFont typeface="Wingdings" panose="05000000000000000000" pitchFamily="2" charset="2"/>
              <a:buChar char="Ø"/>
            </a:pPr>
            <a:r>
              <a:rPr lang="zh-CN" altLang="en-US" sz="2400" dirty="0">
                <a:solidFill>
                  <a:schemeClr val="bg1"/>
                </a:solidFill>
                <a:effectLst/>
                <a:latin typeface="+mn-ea"/>
              </a:rPr>
              <a:t>对于分割任务，我们考虑了几种广泛使用的分割模型，如完全卷积网络</a:t>
            </a:r>
            <a:r>
              <a:rPr lang="en-US" altLang="zh-CN" sz="2400" dirty="0">
                <a:solidFill>
                  <a:schemeClr val="bg1"/>
                </a:solidFill>
                <a:effectLst/>
                <a:latin typeface="+mn-ea"/>
              </a:rPr>
              <a:t>(FCN-8s) </a:t>
            </a:r>
            <a:r>
              <a:rPr lang="zh-CN" altLang="en-US" sz="2400" dirty="0">
                <a:solidFill>
                  <a:schemeClr val="bg1"/>
                </a:solidFill>
                <a:effectLst/>
                <a:latin typeface="+mn-ea"/>
              </a:rPr>
              <a:t>， </a:t>
            </a:r>
            <a:r>
              <a:rPr lang="en-US" altLang="zh-CN" sz="2400" dirty="0">
                <a:solidFill>
                  <a:schemeClr val="bg1"/>
                </a:solidFill>
                <a:effectLst/>
                <a:latin typeface="+mn-ea"/>
              </a:rPr>
              <a:t>U-Net </a:t>
            </a:r>
            <a:r>
              <a:rPr lang="zh-CN" altLang="en-US" sz="2400" dirty="0">
                <a:solidFill>
                  <a:schemeClr val="bg1"/>
                </a:solidFill>
                <a:effectLst/>
                <a:latin typeface="+mn-ea"/>
              </a:rPr>
              <a:t>， </a:t>
            </a:r>
            <a:r>
              <a:rPr lang="en-US" altLang="zh-CN" sz="2400" dirty="0">
                <a:solidFill>
                  <a:schemeClr val="bg1"/>
                </a:solidFill>
                <a:effectLst/>
                <a:latin typeface="+mn-ea"/>
              </a:rPr>
              <a:t>V-Net</a:t>
            </a:r>
            <a:r>
              <a:rPr lang="zh-CN" altLang="en-US" sz="2400" dirty="0">
                <a:solidFill>
                  <a:schemeClr val="bg1"/>
                </a:solidFill>
                <a:effectLst/>
                <a:latin typeface="+mn-ea"/>
              </a:rPr>
              <a:t>和</a:t>
            </a:r>
            <a:r>
              <a:rPr lang="en-US" altLang="zh-CN" sz="2400" dirty="0">
                <a:solidFill>
                  <a:schemeClr val="bg1"/>
                </a:solidFill>
                <a:effectLst/>
                <a:latin typeface="+mn-ea"/>
              </a:rPr>
              <a:t>3D U-Net++</a:t>
            </a:r>
            <a:r>
              <a:rPr lang="zh-CN" altLang="en-US" sz="2400" dirty="0">
                <a:solidFill>
                  <a:schemeClr val="bg1"/>
                </a:solidFill>
                <a:latin typeface="Arial" panose="020B0604020202020204" pitchFamily="34" charset="0"/>
              </a:rPr>
              <a:t>。</a:t>
            </a:r>
            <a:endParaRPr lang="zh-CN" altLang="en-US" sz="2400" dirty="0">
              <a:solidFill>
                <a:schemeClr val="bg1"/>
              </a:solidFill>
            </a:endParaRPr>
          </a:p>
          <a:p>
            <a:pPr marL="342900" indent="-342900">
              <a:lnSpc>
                <a:spcPct val="200000"/>
              </a:lnSpc>
              <a:buFont typeface="Wingdings" panose="05000000000000000000" pitchFamily="2" charset="2"/>
              <a:buChar char="Ø"/>
            </a:pPr>
            <a:r>
              <a:rPr lang="zh-CN" altLang="en-US" sz="2400" dirty="0">
                <a:solidFill>
                  <a:schemeClr val="bg1"/>
                </a:solidFill>
                <a:effectLst/>
                <a:latin typeface="+mn-ea"/>
              </a:rPr>
              <a:t>分类任务中，我们评估了一些最新的分类模型，如</a:t>
            </a:r>
            <a:r>
              <a:rPr lang="en-US" altLang="zh-CN" sz="2400" dirty="0">
                <a:solidFill>
                  <a:schemeClr val="bg1"/>
                </a:solidFill>
                <a:effectLst/>
                <a:latin typeface="+mn-ea"/>
              </a:rPr>
              <a:t>ResNet-50</a:t>
            </a:r>
            <a:r>
              <a:rPr lang="zh-CN" altLang="en-US" sz="2400" dirty="0">
                <a:solidFill>
                  <a:schemeClr val="bg1"/>
                </a:solidFill>
                <a:effectLst/>
                <a:latin typeface="+mn-ea"/>
              </a:rPr>
              <a:t>、</a:t>
            </a:r>
            <a:r>
              <a:rPr lang="en-US" altLang="zh-CN" sz="2400" dirty="0">
                <a:solidFill>
                  <a:schemeClr val="bg1"/>
                </a:solidFill>
                <a:effectLst/>
                <a:latin typeface="+mn-ea"/>
              </a:rPr>
              <a:t>Inception networks</a:t>
            </a:r>
            <a:r>
              <a:rPr lang="zh-CN" altLang="en-US" sz="2400" dirty="0">
                <a:solidFill>
                  <a:schemeClr val="bg1"/>
                </a:solidFill>
                <a:effectLst/>
                <a:latin typeface="+mn-ea"/>
              </a:rPr>
              <a:t>、</a:t>
            </a:r>
            <a:r>
              <a:rPr lang="en-US" altLang="zh-CN" sz="2400" dirty="0">
                <a:solidFill>
                  <a:schemeClr val="bg1"/>
                </a:solidFill>
                <a:effectLst/>
                <a:latin typeface="+mn-ea"/>
              </a:rPr>
              <a:t>DPN-92</a:t>
            </a:r>
            <a:r>
              <a:rPr lang="zh-CN" altLang="en-US" sz="2400" dirty="0">
                <a:solidFill>
                  <a:schemeClr val="bg1"/>
                </a:solidFill>
                <a:effectLst/>
                <a:latin typeface="+mn-ea"/>
              </a:rPr>
              <a:t>和</a:t>
            </a:r>
            <a:r>
              <a:rPr lang="en-US" altLang="zh-CN" sz="2400" dirty="0">
                <a:solidFill>
                  <a:schemeClr val="bg1"/>
                </a:solidFill>
                <a:effectLst/>
                <a:latin typeface="+mn-ea"/>
              </a:rPr>
              <a:t>Attention ResNet-50</a:t>
            </a:r>
            <a:r>
              <a:rPr lang="zh-CN" altLang="en-US" sz="2400" dirty="0">
                <a:solidFill>
                  <a:schemeClr val="bg1"/>
                </a:solidFill>
                <a:effectLst/>
                <a:latin typeface="+mn-ea"/>
              </a:rPr>
              <a:t>。</a:t>
            </a:r>
            <a:endParaRPr lang="en-US" altLang="zh-CN" sz="2400" dirty="0">
              <a:solidFill>
                <a:schemeClr val="bg1"/>
              </a:solidFill>
              <a:effectLst/>
              <a:latin typeface="+mn-ea"/>
            </a:endParaRPr>
          </a:p>
          <a:p>
            <a:pPr marL="342900" indent="-342900">
              <a:lnSpc>
                <a:spcPct val="200000"/>
              </a:lnSpc>
              <a:buFont typeface="Wingdings" panose="05000000000000000000" pitchFamily="2" charset="2"/>
              <a:buChar char="Ø"/>
            </a:pPr>
            <a:r>
              <a:rPr lang="zh-CN" altLang="en-US" sz="2400" dirty="0">
                <a:solidFill>
                  <a:schemeClr val="bg1"/>
                </a:solidFill>
                <a:effectLst/>
                <a:latin typeface="+mn-ea"/>
              </a:rPr>
              <a:t>使用</a:t>
            </a:r>
            <a:r>
              <a:rPr lang="en-US" altLang="zh-CN" sz="2400" dirty="0">
                <a:solidFill>
                  <a:schemeClr val="bg1"/>
                </a:solidFill>
                <a:effectLst/>
                <a:latin typeface="+mn-ea"/>
              </a:rPr>
              <a:t>Dice</a:t>
            </a:r>
            <a:r>
              <a:rPr lang="zh-CN" altLang="en-US" sz="2400" dirty="0">
                <a:solidFill>
                  <a:schemeClr val="bg1"/>
                </a:solidFill>
                <a:effectLst/>
                <a:latin typeface="+mn-ea"/>
              </a:rPr>
              <a:t>系数来评价分割任务的性能，使用曲线下面积</a:t>
            </a:r>
            <a:r>
              <a:rPr lang="en-US" altLang="zh-CN" sz="2400" dirty="0">
                <a:solidFill>
                  <a:schemeClr val="bg1"/>
                </a:solidFill>
                <a:effectLst/>
                <a:latin typeface="+mn-ea"/>
              </a:rPr>
              <a:t>(AUC)</a:t>
            </a:r>
            <a:r>
              <a:rPr lang="zh-CN" altLang="en-US" sz="2400" dirty="0">
                <a:solidFill>
                  <a:schemeClr val="bg1"/>
                </a:solidFill>
                <a:effectLst/>
                <a:latin typeface="+mn-ea"/>
              </a:rPr>
              <a:t>来评价分类任务的性能</a:t>
            </a:r>
            <a:r>
              <a:rPr lang="zh-CN" altLang="en-US" sz="2000" dirty="0">
                <a:solidFill>
                  <a:schemeClr val="bg1"/>
                </a:solidFill>
                <a:effectLst/>
                <a:latin typeface="+mn-ea"/>
              </a:rPr>
              <a:t>。</a:t>
            </a:r>
            <a:endParaRPr lang="zh-CN" altLang="en-US" sz="2000" dirty="0">
              <a:solidFill>
                <a:schemeClr val="bg1"/>
              </a:solidFill>
              <a:highlight>
                <a:srgbClr val="FFFF00"/>
              </a:highlight>
              <a:latin typeface="+mn-ea"/>
            </a:endParaRPr>
          </a:p>
        </p:txBody>
      </p:sp>
    </p:spTree>
    <p:extLst>
      <p:ext uri="{BB962C8B-B14F-4D97-AF65-F5344CB8AC3E}">
        <p14:creationId xmlns:p14="http://schemas.microsoft.com/office/powerpoint/2010/main" val="1916655254"/>
      </p:ext>
    </p:extLst>
  </p:cSld>
  <p:clrMapOvr>
    <a:masterClrMapping/>
  </p:clrMapOvr>
  <p:transition advTm="2032"/>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2.2</a:t>
            </a:r>
            <a:r>
              <a:rPr lang="zh-CN" altLang="en-US" sz="3600" dirty="0">
                <a:solidFill>
                  <a:schemeClr val="bg1"/>
                </a:solidFill>
              </a:rPr>
              <a:t>模型构建</a:t>
            </a:r>
          </a:p>
        </p:txBody>
      </p:sp>
      <p:sp>
        <p:nvSpPr>
          <p:cNvPr id="5" name="文本框 4"/>
          <p:cNvSpPr txBox="1"/>
          <p:nvPr/>
        </p:nvSpPr>
        <p:spPr>
          <a:xfrm>
            <a:off x="1206661" y="1522659"/>
            <a:ext cx="3423159" cy="584775"/>
          </a:xfrm>
          <a:prstGeom prst="rect">
            <a:avLst/>
          </a:prstGeom>
          <a:noFill/>
        </p:spPr>
        <p:txBody>
          <a:bodyPr wrap="square" rtlCol="0">
            <a:spAutoFit/>
          </a:bodyPr>
          <a:lstStyle/>
          <a:p>
            <a:r>
              <a:rPr lang="en-US" altLang="zh-CN" sz="3200" dirty="0">
                <a:solidFill>
                  <a:schemeClr val="bg1"/>
                </a:solidFill>
              </a:rPr>
              <a:t>2.2.4</a:t>
            </a:r>
            <a:r>
              <a:rPr lang="zh-CN" altLang="en-US" sz="3200" dirty="0">
                <a:solidFill>
                  <a:schemeClr val="bg1"/>
                </a:solidFill>
              </a:rPr>
              <a:t>模型部分</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13</a:t>
            </a:fld>
            <a:endParaRPr lang="zh-CN" altLang="en-US" dirty="0"/>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10" name="图片 9">
            <a:extLst>
              <a:ext uri="{FF2B5EF4-FFF2-40B4-BE49-F238E27FC236}">
                <a16:creationId xmlns:a16="http://schemas.microsoft.com/office/drawing/2014/main" id="{05350AFB-2527-4842-A96D-382109C8FC61}"/>
              </a:ext>
            </a:extLst>
          </p:cNvPr>
          <p:cNvPicPr>
            <a:picLocks noChangeAspect="1"/>
          </p:cNvPicPr>
          <p:nvPr/>
        </p:nvPicPr>
        <p:blipFill>
          <a:blip r:embed="rId3"/>
          <a:stretch>
            <a:fillRect/>
          </a:stretch>
        </p:blipFill>
        <p:spPr>
          <a:xfrm>
            <a:off x="1571625" y="2424112"/>
            <a:ext cx="9048750" cy="2009775"/>
          </a:xfrm>
          <a:prstGeom prst="rect">
            <a:avLst/>
          </a:prstGeom>
        </p:spPr>
      </p:pic>
      <p:pic>
        <p:nvPicPr>
          <p:cNvPr id="12" name="图片 11">
            <a:extLst>
              <a:ext uri="{FF2B5EF4-FFF2-40B4-BE49-F238E27FC236}">
                <a16:creationId xmlns:a16="http://schemas.microsoft.com/office/drawing/2014/main" id="{3FD6A01D-6980-4FAF-BC03-3F6B47857D2F}"/>
              </a:ext>
            </a:extLst>
          </p:cNvPr>
          <p:cNvPicPr>
            <a:picLocks noChangeAspect="1"/>
          </p:cNvPicPr>
          <p:nvPr/>
        </p:nvPicPr>
        <p:blipFill>
          <a:blip r:embed="rId3"/>
          <a:stretch>
            <a:fillRect/>
          </a:stretch>
        </p:blipFill>
        <p:spPr>
          <a:xfrm>
            <a:off x="1571625" y="2424112"/>
            <a:ext cx="9048750" cy="2009775"/>
          </a:xfrm>
          <a:prstGeom prst="rect">
            <a:avLst/>
          </a:prstGeom>
        </p:spPr>
      </p:pic>
      <p:pic>
        <p:nvPicPr>
          <p:cNvPr id="14" name="图片 13">
            <a:extLst>
              <a:ext uri="{FF2B5EF4-FFF2-40B4-BE49-F238E27FC236}">
                <a16:creationId xmlns:a16="http://schemas.microsoft.com/office/drawing/2014/main" id="{AD7AF649-B944-46C8-BA48-4C484BD7BECB}"/>
              </a:ext>
            </a:extLst>
          </p:cNvPr>
          <p:cNvPicPr>
            <a:picLocks noChangeAspect="1"/>
          </p:cNvPicPr>
          <p:nvPr/>
        </p:nvPicPr>
        <p:blipFill>
          <a:blip r:embed="rId3"/>
          <a:stretch>
            <a:fillRect/>
          </a:stretch>
        </p:blipFill>
        <p:spPr>
          <a:xfrm>
            <a:off x="1571625" y="2424112"/>
            <a:ext cx="9048750" cy="3171145"/>
          </a:xfrm>
          <a:prstGeom prst="rect">
            <a:avLst/>
          </a:prstGeom>
        </p:spPr>
      </p:pic>
    </p:spTree>
    <p:extLst>
      <p:ext uri="{BB962C8B-B14F-4D97-AF65-F5344CB8AC3E}">
        <p14:creationId xmlns:p14="http://schemas.microsoft.com/office/powerpoint/2010/main" val="1039249903"/>
      </p:ext>
    </p:extLst>
  </p:cSld>
  <p:clrMapOvr>
    <a:masterClrMapping/>
  </p:clrMapOvr>
  <p:transition advTm="203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t>14</a:t>
            </a:fld>
            <a:endParaRPr lang="zh-CN" altLang="en-US"/>
          </a:p>
        </p:txBody>
      </p:sp>
      <p:sp>
        <p:nvSpPr>
          <p:cNvPr id="10" name="文本框 9">
            <a:extLst>
              <a:ext uri="{FF2B5EF4-FFF2-40B4-BE49-F238E27FC236}">
                <a16:creationId xmlns:a16="http://schemas.microsoft.com/office/drawing/2014/main" id="{FFD5D5DD-A46C-4D28-AF0C-529DFE341CB3}"/>
              </a:ext>
            </a:extLst>
          </p:cNvPr>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2.2 </a:t>
            </a:r>
            <a:r>
              <a:rPr lang="zh-CN" altLang="en-US" sz="3600" dirty="0">
                <a:solidFill>
                  <a:schemeClr val="bg1"/>
                </a:solidFill>
              </a:rPr>
              <a:t>主要内容</a:t>
            </a:r>
          </a:p>
        </p:txBody>
      </p:sp>
      <p:sp>
        <p:nvSpPr>
          <p:cNvPr id="12" name="文本框 11">
            <a:extLst>
              <a:ext uri="{FF2B5EF4-FFF2-40B4-BE49-F238E27FC236}">
                <a16:creationId xmlns:a16="http://schemas.microsoft.com/office/drawing/2014/main" id="{BA6E0338-D4C6-4E28-9ADB-887500DD3F60}"/>
              </a:ext>
            </a:extLst>
          </p:cNvPr>
          <p:cNvSpPr txBox="1"/>
          <p:nvPr/>
        </p:nvSpPr>
        <p:spPr>
          <a:xfrm>
            <a:off x="1206661" y="1522659"/>
            <a:ext cx="3423159" cy="584775"/>
          </a:xfrm>
          <a:prstGeom prst="rect">
            <a:avLst/>
          </a:prstGeom>
          <a:noFill/>
        </p:spPr>
        <p:txBody>
          <a:bodyPr wrap="square" rtlCol="0">
            <a:spAutoFit/>
          </a:bodyPr>
          <a:lstStyle/>
          <a:p>
            <a:r>
              <a:rPr lang="en-US" altLang="zh-CN" sz="3200" dirty="0">
                <a:solidFill>
                  <a:schemeClr val="bg1"/>
                </a:solidFill>
              </a:rPr>
              <a:t>2.2.4</a:t>
            </a:r>
            <a:r>
              <a:rPr lang="zh-CN" altLang="en-US" sz="3200" dirty="0">
                <a:solidFill>
                  <a:schemeClr val="bg1"/>
                </a:solidFill>
              </a:rPr>
              <a:t>模型部分</a:t>
            </a:r>
          </a:p>
        </p:txBody>
      </p:sp>
      <p:pic>
        <p:nvPicPr>
          <p:cNvPr id="14" name="图片 13">
            <a:extLst>
              <a:ext uri="{FF2B5EF4-FFF2-40B4-BE49-F238E27FC236}">
                <a16:creationId xmlns:a16="http://schemas.microsoft.com/office/drawing/2014/main" id="{4389AB66-8967-4080-B5CE-8B73C162E6D0}"/>
              </a:ext>
            </a:extLst>
          </p:cNvPr>
          <p:cNvPicPr>
            <a:picLocks noChangeAspect="1"/>
          </p:cNvPicPr>
          <p:nvPr/>
        </p:nvPicPr>
        <p:blipFill>
          <a:blip r:embed="rId3"/>
          <a:stretch>
            <a:fillRect/>
          </a:stretch>
        </p:blipFill>
        <p:spPr>
          <a:xfrm>
            <a:off x="2188029" y="2373085"/>
            <a:ext cx="6370183" cy="3592285"/>
          </a:xfrm>
          <a:prstGeom prst="rect">
            <a:avLst/>
          </a:prstGeom>
        </p:spPr>
      </p:pic>
    </p:spTree>
    <p:extLst>
      <p:ext uri="{BB962C8B-B14F-4D97-AF65-F5344CB8AC3E}">
        <p14:creationId xmlns:p14="http://schemas.microsoft.com/office/powerpoint/2010/main" val="1213857171"/>
      </p:ext>
    </p:extLst>
  </p:cSld>
  <p:clrMapOvr>
    <a:masterClrMapping/>
  </p:clrMapOvr>
  <p:transition advTm="2032"/>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2.3 </a:t>
            </a:r>
            <a:r>
              <a:rPr lang="zh-CN" altLang="en-US" sz="3600" dirty="0">
                <a:solidFill>
                  <a:schemeClr val="bg1"/>
                </a:solidFill>
              </a:rPr>
              <a:t>结果</a:t>
            </a:r>
          </a:p>
        </p:txBody>
      </p:sp>
      <p:sp>
        <p:nvSpPr>
          <p:cNvPr id="5" name="文本框 4"/>
          <p:cNvSpPr txBox="1"/>
          <p:nvPr/>
        </p:nvSpPr>
        <p:spPr>
          <a:xfrm>
            <a:off x="1206661" y="1522659"/>
            <a:ext cx="5124455" cy="584775"/>
          </a:xfrm>
          <a:prstGeom prst="rect">
            <a:avLst/>
          </a:prstGeom>
          <a:noFill/>
        </p:spPr>
        <p:txBody>
          <a:bodyPr wrap="square" rtlCol="0">
            <a:spAutoFit/>
          </a:bodyPr>
          <a:lstStyle/>
          <a:p>
            <a:r>
              <a:rPr lang="en-US" altLang="zh-CN" sz="3200" dirty="0">
                <a:solidFill>
                  <a:schemeClr val="bg1"/>
                </a:solidFill>
              </a:rPr>
              <a:t>2.3.1</a:t>
            </a:r>
            <a:r>
              <a:rPr lang="zh-CN" altLang="en-US" sz="3200" dirty="0">
                <a:solidFill>
                  <a:schemeClr val="bg1"/>
                </a:solidFill>
              </a:rPr>
              <a:t>专业检测对比</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15</a:t>
            </a:fld>
            <a:endParaRPr lang="zh-CN" altLang="en-US"/>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8" name="图片 7">
            <a:extLst>
              <a:ext uri="{FF2B5EF4-FFF2-40B4-BE49-F238E27FC236}">
                <a16:creationId xmlns:a16="http://schemas.microsoft.com/office/drawing/2014/main" id="{9E6B1247-70D8-4DE8-9EB4-87603275962D}"/>
              </a:ext>
            </a:extLst>
          </p:cNvPr>
          <p:cNvPicPr>
            <a:picLocks noChangeAspect="1"/>
          </p:cNvPicPr>
          <p:nvPr/>
        </p:nvPicPr>
        <p:blipFill>
          <a:blip r:embed="rId3"/>
          <a:stretch>
            <a:fillRect/>
          </a:stretch>
        </p:blipFill>
        <p:spPr>
          <a:xfrm>
            <a:off x="734291" y="2273840"/>
            <a:ext cx="9520052" cy="4082509"/>
          </a:xfrm>
          <a:prstGeom prst="rect">
            <a:avLst/>
          </a:prstGeom>
        </p:spPr>
      </p:pic>
    </p:spTree>
    <p:extLst>
      <p:ext uri="{BB962C8B-B14F-4D97-AF65-F5344CB8AC3E}">
        <p14:creationId xmlns:p14="http://schemas.microsoft.com/office/powerpoint/2010/main" val="3517556161"/>
      </p:ext>
    </p:extLst>
  </p:cSld>
  <p:clrMapOvr>
    <a:masterClrMapping/>
  </p:clrMapOvr>
  <p:transition advTm="2032"/>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2.3 </a:t>
            </a:r>
            <a:r>
              <a:rPr lang="zh-CN" altLang="en-US" sz="3600" dirty="0">
                <a:solidFill>
                  <a:prstClr val="white"/>
                </a:solidFill>
                <a:latin typeface="等线"/>
                <a:ea typeface="等线" panose="02010600030101010101" pitchFamily="2" charset="-122"/>
              </a:rPr>
              <a:t>结果</a:t>
            </a:r>
            <a:endParaRPr kumimoji="0" lang="zh-CN" altLang="en-US"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5" name="文本框 4"/>
          <p:cNvSpPr txBox="1"/>
          <p:nvPr/>
        </p:nvSpPr>
        <p:spPr>
          <a:xfrm>
            <a:off x="1206661" y="1522659"/>
            <a:ext cx="512445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prstClr val="white"/>
                </a:solidFill>
                <a:latin typeface="等线"/>
                <a:ea typeface="等线" panose="02010600030101010101" pitchFamily="2" charset="-122"/>
              </a:rPr>
              <a:t>ROC</a:t>
            </a:r>
            <a:r>
              <a:rPr lang="zh-CN" altLang="en-US" sz="3200" dirty="0">
                <a:solidFill>
                  <a:prstClr val="white"/>
                </a:solidFill>
                <a:latin typeface="等线"/>
                <a:ea typeface="等线" panose="02010600030101010101" pitchFamily="2" charset="-122"/>
              </a:rPr>
              <a:t>曲线及其改善结果</a:t>
            </a:r>
            <a:endParaRPr kumimoji="0" lang="zh-CN" altLang="en-US" sz="32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7" name="图片 6">
            <a:extLst>
              <a:ext uri="{FF2B5EF4-FFF2-40B4-BE49-F238E27FC236}">
                <a16:creationId xmlns:a16="http://schemas.microsoft.com/office/drawing/2014/main" id="{50F883E9-D47F-4B1C-9D46-8E1C2421FB03}"/>
              </a:ext>
            </a:extLst>
          </p:cNvPr>
          <p:cNvPicPr>
            <a:picLocks noChangeAspect="1"/>
          </p:cNvPicPr>
          <p:nvPr/>
        </p:nvPicPr>
        <p:blipFill>
          <a:blip r:embed="rId3"/>
          <a:stretch>
            <a:fillRect/>
          </a:stretch>
        </p:blipFill>
        <p:spPr>
          <a:xfrm>
            <a:off x="310923" y="2971800"/>
            <a:ext cx="4429125" cy="3257550"/>
          </a:xfrm>
          <a:prstGeom prst="rect">
            <a:avLst/>
          </a:prstGeom>
        </p:spPr>
      </p:pic>
      <p:pic>
        <p:nvPicPr>
          <p:cNvPr id="10" name="图片 9">
            <a:extLst>
              <a:ext uri="{FF2B5EF4-FFF2-40B4-BE49-F238E27FC236}">
                <a16:creationId xmlns:a16="http://schemas.microsoft.com/office/drawing/2014/main" id="{889CFD3E-276B-4D1D-8A32-02DCFBB6621A}"/>
              </a:ext>
            </a:extLst>
          </p:cNvPr>
          <p:cNvPicPr>
            <a:picLocks noChangeAspect="1"/>
          </p:cNvPicPr>
          <p:nvPr/>
        </p:nvPicPr>
        <p:blipFill>
          <a:blip r:embed="rId4"/>
          <a:stretch>
            <a:fillRect/>
          </a:stretch>
        </p:blipFill>
        <p:spPr>
          <a:xfrm>
            <a:off x="5486400" y="2914650"/>
            <a:ext cx="4876800" cy="3371850"/>
          </a:xfrm>
          <a:prstGeom prst="rect">
            <a:avLst/>
          </a:prstGeom>
        </p:spPr>
      </p:pic>
    </p:spTree>
    <p:extLst>
      <p:ext uri="{BB962C8B-B14F-4D97-AF65-F5344CB8AC3E}">
        <p14:creationId xmlns:p14="http://schemas.microsoft.com/office/powerpoint/2010/main" val="4148933429"/>
      </p:ext>
    </p:extLst>
  </p:cSld>
  <p:clrMapOvr>
    <a:masterClrMapping/>
  </p:clrMapOvr>
  <p:transition advTm="2032"/>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3 </a:t>
            </a:r>
            <a:r>
              <a:rPr lang="zh-CN" altLang="en-US" sz="3600" dirty="0">
                <a:solidFill>
                  <a:schemeClr val="bg1"/>
                </a:solidFill>
              </a:rPr>
              <a:t>总结</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17</a:t>
            </a:fld>
            <a:endParaRPr lang="zh-CN" altLang="en-US"/>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11" name="文本框 10">
            <a:extLst>
              <a:ext uri="{FF2B5EF4-FFF2-40B4-BE49-F238E27FC236}">
                <a16:creationId xmlns:a16="http://schemas.microsoft.com/office/drawing/2014/main" id="{D2887EB9-DCE1-4386-AB05-9B25B7CB343F}"/>
              </a:ext>
            </a:extLst>
          </p:cNvPr>
          <p:cNvSpPr txBox="1"/>
          <p:nvPr/>
        </p:nvSpPr>
        <p:spPr>
          <a:xfrm>
            <a:off x="947057" y="1534886"/>
            <a:ext cx="9801768" cy="4575740"/>
          </a:xfrm>
          <a:prstGeom prst="rect">
            <a:avLst/>
          </a:prstGeom>
          <a:noFill/>
        </p:spPr>
        <p:txBody>
          <a:bodyPr wrap="square">
            <a:spAutoFit/>
          </a:bodyPr>
          <a:lstStyle/>
          <a:p>
            <a:pPr marL="110490" marR="116840" indent="0" algn="l">
              <a:lnSpc>
                <a:spcPct val="200000"/>
              </a:lnSpc>
              <a:spcAft>
                <a:spcPts val="365"/>
              </a:spcAft>
              <a:buFont typeface="Wingdings" panose="05000000000000000000" pitchFamily="2" charset="2"/>
              <a:buNone/>
            </a:pPr>
            <a:r>
              <a:rPr lang="en-US" altLang="zh-CN" sz="2400" dirty="0">
                <a:solidFill>
                  <a:schemeClr val="bg1"/>
                </a:solidFill>
                <a:effectLst/>
                <a:latin typeface="+mn-ea"/>
              </a:rPr>
              <a:t>1. </a:t>
            </a:r>
            <a:r>
              <a:rPr lang="zh-CN" altLang="en-US" sz="2400" dirty="0">
                <a:solidFill>
                  <a:schemeClr val="bg1"/>
                </a:solidFill>
                <a:effectLst/>
                <a:latin typeface="+mn-ea"/>
              </a:rPr>
              <a:t>部署的系统能有效降低漏诊率，并能区分新型冠状病毒肺炎和普通肺炎</a:t>
            </a:r>
            <a:r>
              <a:rPr lang="zh-CN" altLang="en-US" sz="2400" dirty="0">
                <a:solidFill>
                  <a:schemeClr val="bg1"/>
                </a:solidFill>
                <a:latin typeface="+mn-ea"/>
              </a:rPr>
              <a:t>。</a:t>
            </a:r>
            <a:endParaRPr lang="en-US" altLang="zh-CN" sz="2400" dirty="0">
              <a:solidFill>
                <a:schemeClr val="bg1"/>
              </a:solidFill>
              <a:effectLst/>
              <a:latin typeface="+mn-ea"/>
            </a:endParaRPr>
          </a:p>
          <a:p>
            <a:pPr marL="110490" marR="116840" indent="0" algn="l">
              <a:lnSpc>
                <a:spcPct val="200000"/>
              </a:lnSpc>
              <a:spcAft>
                <a:spcPts val="365"/>
              </a:spcAft>
              <a:buFont typeface="Wingdings" panose="05000000000000000000" pitchFamily="2" charset="2"/>
              <a:buNone/>
            </a:pPr>
            <a:r>
              <a:rPr lang="en-US" altLang="zh-CN" sz="2400" dirty="0">
                <a:solidFill>
                  <a:schemeClr val="bg1"/>
                </a:solidFill>
                <a:latin typeface="+mn-ea"/>
              </a:rPr>
              <a:t>2. </a:t>
            </a:r>
            <a:r>
              <a:rPr lang="zh-CN" altLang="en-US" sz="2400" dirty="0">
                <a:solidFill>
                  <a:schemeClr val="bg1"/>
                </a:solidFill>
                <a:latin typeface="+mn-ea"/>
              </a:rPr>
              <a:t>该</a:t>
            </a:r>
            <a:r>
              <a:rPr lang="zh-CN" altLang="en-US" sz="2400" dirty="0">
                <a:solidFill>
                  <a:schemeClr val="bg1"/>
                </a:solidFill>
                <a:effectLst/>
                <a:latin typeface="+mn-ea"/>
              </a:rPr>
              <a:t>系统部署在</a:t>
            </a:r>
            <a:r>
              <a:rPr lang="en-US" altLang="zh-CN" sz="2400" dirty="0">
                <a:solidFill>
                  <a:schemeClr val="bg1"/>
                </a:solidFill>
                <a:effectLst/>
                <a:latin typeface="+mn-ea"/>
              </a:rPr>
              <a:t>16</a:t>
            </a:r>
            <a:r>
              <a:rPr lang="zh-CN" altLang="en-US" sz="2400" dirty="0">
                <a:solidFill>
                  <a:schemeClr val="bg1"/>
                </a:solidFill>
                <a:effectLst/>
                <a:latin typeface="+mn-ea"/>
              </a:rPr>
              <a:t>家医院，平均用时</a:t>
            </a:r>
            <a:r>
              <a:rPr lang="en-US" altLang="zh-CN" sz="2400" dirty="0">
                <a:solidFill>
                  <a:schemeClr val="bg1"/>
                </a:solidFill>
                <a:effectLst/>
                <a:latin typeface="+mn-ea"/>
              </a:rPr>
              <a:t>0.8</a:t>
            </a:r>
            <a:r>
              <a:rPr lang="zh-CN" altLang="en-US" sz="2400" dirty="0">
                <a:solidFill>
                  <a:schemeClr val="bg1"/>
                </a:solidFill>
                <a:effectLst/>
                <a:latin typeface="+mn-ea"/>
              </a:rPr>
              <a:t>秒，为实际应对</a:t>
            </a:r>
            <a:r>
              <a:rPr lang="en-US" altLang="zh-CN" sz="2400" dirty="0">
                <a:solidFill>
                  <a:schemeClr val="bg1"/>
                </a:solidFill>
                <a:effectLst/>
                <a:latin typeface="+mn-ea"/>
              </a:rPr>
              <a:t>COVID-19</a:t>
            </a:r>
            <a:r>
              <a:rPr lang="zh-CN" altLang="en-US" sz="2400" dirty="0">
                <a:solidFill>
                  <a:schemeClr val="bg1"/>
                </a:solidFill>
                <a:effectLst/>
                <a:latin typeface="+mn-ea"/>
              </a:rPr>
              <a:t>做出了重要贡献。</a:t>
            </a:r>
            <a:endParaRPr lang="en-US" altLang="zh-CN" sz="2400" dirty="0">
              <a:solidFill>
                <a:schemeClr val="bg1"/>
              </a:solidFill>
              <a:effectLst/>
              <a:latin typeface="+mn-ea"/>
            </a:endParaRPr>
          </a:p>
          <a:p>
            <a:pPr marL="110490" marR="116840" indent="0" algn="l">
              <a:lnSpc>
                <a:spcPct val="200000"/>
              </a:lnSpc>
              <a:spcAft>
                <a:spcPts val="365"/>
              </a:spcAft>
              <a:buFont typeface="Wingdings" panose="05000000000000000000" pitchFamily="2" charset="2"/>
              <a:buNone/>
            </a:pPr>
            <a:r>
              <a:rPr lang="en-US" altLang="zh-CN" sz="2400" dirty="0">
                <a:solidFill>
                  <a:schemeClr val="bg1"/>
                </a:solidFill>
                <a:effectLst/>
                <a:latin typeface="+mn-ea"/>
              </a:rPr>
              <a:t>3. </a:t>
            </a:r>
            <a:r>
              <a:rPr lang="zh-CN" altLang="en-US" sz="2400" dirty="0">
                <a:solidFill>
                  <a:schemeClr val="bg1"/>
                </a:solidFill>
                <a:effectLst/>
                <a:latin typeface="+mn-ea"/>
              </a:rPr>
              <a:t>当有多种类型的损伤，或有明显的金属或运动伪影时，它表现不佳。</a:t>
            </a:r>
            <a:endParaRPr lang="en-US" altLang="zh-CN" sz="2400" dirty="0">
              <a:solidFill>
                <a:schemeClr val="bg1"/>
              </a:solidFill>
              <a:effectLst/>
              <a:latin typeface="+mn-ea"/>
            </a:endParaRPr>
          </a:p>
          <a:p>
            <a:pPr marL="110490" marR="116840" indent="0" algn="l">
              <a:lnSpc>
                <a:spcPct val="200000"/>
              </a:lnSpc>
              <a:spcAft>
                <a:spcPts val="365"/>
              </a:spcAft>
              <a:buFont typeface="Wingdings" panose="05000000000000000000" pitchFamily="2" charset="2"/>
              <a:buNone/>
            </a:pPr>
            <a:r>
              <a:rPr lang="en-US" altLang="zh-CN" sz="2400" dirty="0">
                <a:solidFill>
                  <a:schemeClr val="bg1"/>
                </a:solidFill>
                <a:effectLst/>
                <a:latin typeface="+mn-ea"/>
              </a:rPr>
              <a:t>4. </a:t>
            </a:r>
            <a:r>
              <a:rPr lang="zh-CN" altLang="en-US" sz="2400" dirty="0">
                <a:solidFill>
                  <a:schemeClr val="bg1"/>
                </a:solidFill>
                <a:effectLst/>
                <a:latin typeface="+mn-ea"/>
              </a:rPr>
              <a:t>系统的另一个缺陷是过于依赖完整注释的</a:t>
            </a:r>
            <a:r>
              <a:rPr lang="en-US" altLang="zh-CN" sz="2400" dirty="0">
                <a:solidFill>
                  <a:schemeClr val="bg1"/>
                </a:solidFill>
                <a:effectLst/>
                <a:latin typeface="+mn-ea"/>
              </a:rPr>
              <a:t>CT</a:t>
            </a:r>
            <a:r>
              <a:rPr lang="zh-CN" altLang="en-US" sz="2400" dirty="0">
                <a:solidFill>
                  <a:schemeClr val="bg1"/>
                </a:solidFill>
                <a:effectLst/>
                <a:latin typeface="+mn-ea"/>
              </a:rPr>
              <a:t>图像。</a:t>
            </a:r>
            <a:endParaRPr lang="en-US" altLang="zh-CN" sz="2400" b="0" i="0" dirty="0">
              <a:solidFill>
                <a:schemeClr val="bg1"/>
              </a:solidFill>
              <a:effectLst/>
              <a:latin typeface="+mn-ea"/>
            </a:endParaRPr>
          </a:p>
        </p:txBody>
      </p:sp>
    </p:spTree>
    <p:extLst>
      <p:ext uri="{BB962C8B-B14F-4D97-AF65-F5344CB8AC3E}">
        <p14:creationId xmlns:p14="http://schemas.microsoft.com/office/powerpoint/2010/main" val="4144111139"/>
      </p:ext>
    </p:extLst>
  </p:cSld>
  <p:clrMapOvr>
    <a:masterClrMapping/>
  </p:clrMapOvr>
  <p:transition advTm="2032"/>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Rot="1" noChangeArrowheads="1"/>
          </p:cNvSpPr>
          <p:nvPr/>
        </p:nvSpPr>
        <p:spPr bwMode="auto">
          <a:xfrm>
            <a:off x="-304634" y="713924"/>
            <a:ext cx="12648868" cy="1776410"/>
          </a:xfrm>
          <a:prstGeom prst="rect">
            <a:avLst/>
          </a:prstGeom>
          <a:noFill/>
          <a:ln w="9525">
            <a:noFill/>
            <a:miter lim="800000"/>
          </a:ln>
          <a:effectLst/>
        </p:spPr>
        <p:txBody>
          <a:bodyPr lIns="106195" tIns="53098" rIns="106195" bIns="53098" anchor="ctr"/>
          <a:lstStyle/>
          <a:p>
            <a:pPr algn="ctr" defTabSz="1061720">
              <a:defRPr/>
            </a:pPr>
            <a:endParaRPr lang="zh-CN" altLang="en-US" sz="3600" b="1" dirty="0">
              <a:solidFill>
                <a:schemeClr val="bg1"/>
              </a:solidFill>
              <a:effectLst>
                <a:outerShdw blurRad="38100" dist="38100" dir="2700000" algn="tl">
                  <a:srgbClr val="000000"/>
                </a:outerShdw>
              </a:effectLst>
              <a:latin typeface="Times New Roman" panose="02020603050405020304" pitchFamily="18" charset="0"/>
            </a:endParaRPr>
          </a:p>
        </p:txBody>
      </p:sp>
      <p:sp>
        <p:nvSpPr>
          <p:cNvPr id="10" name="Rectangle 3"/>
          <p:cNvSpPr txBox="1">
            <a:spLocks noChangeArrowheads="1"/>
          </p:cNvSpPr>
          <p:nvPr/>
        </p:nvSpPr>
        <p:spPr>
          <a:xfrm>
            <a:off x="635" y="2364105"/>
            <a:ext cx="12190730" cy="22948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Wingdings" panose="05000000000000000000" pitchFamily="2" charset="2"/>
              <a:buNone/>
            </a:pPr>
            <a:r>
              <a:rPr lang="zh-CN" altLang="en-US" sz="6600" b="1" dirty="0">
                <a:solidFill>
                  <a:schemeClr val="bg1"/>
                </a:solidFill>
              </a:rPr>
              <a:t>感谢聆听！</a:t>
            </a:r>
            <a:br>
              <a:rPr lang="zh-CN" altLang="en-US" sz="6600" b="1" dirty="0">
                <a:solidFill>
                  <a:schemeClr val="bg1"/>
                </a:solidFill>
              </a:rPr>
            </a:br>
            <a:endParaRPr lang="zh-CN" altLang="en-US" sz="6600" b="1" dirty="0">
              <a:solidFill>
                <a:schemeClr val="bg1"/>
              </a:solidFill>
            </a:endParaRPr>
          </a:p>
        </p:txBody>
      </p:sp>
      <p:sp>
        <p:nvSpPr>
          <p:cNvPr id="2" name="灯片编号占位符 1"/>
          <p:cNvSpPr>
            <a:spLocks noGrp="1"/>
          </p:cNvSpPr>
          <p:nvPr>
            <p:ph type="sldNum" sz="quarter" idx="12"/>
          </p:nvPr>
        </p:nvSpPr>
        <p:spPr/>
        <p:txBody>
          <a:bodyPr/>
          <a:lstStyle/>
          <a:p>
            <a:fld id="{8E889EA0-3BBB-43E1-B07E-81D9D5173D99}" type="slidenum">
              <a:rPr lang="zh-CN" altLang="en-US" smtClean="0"/>
              <a:t>18</a:t>
            </a:fld>
            <a:endParaRPr lang="zh-CN" altLang="en-US"/>
          </a:p>
        </p:txBody>
      </p:sp>
    </p:spTree>
  </p:cSld>
  <p:clrMapOvr>
    <a:masterClrMapping/>
  </p:clrMapOvr>
  <p:transition advTm="203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p:cNvSpPr>
          <p:nvPr/>
        </p:nvSpPr>
        <p:spPr>
          <a:xfrm>
            <a:off x="4274633" y="725425"/>
            <a:ext cx="3284407" cy="1187054"/>
          </a:xfrm>
          <a:prstGeom prst="rect">
            <a:avLst/>
          </a:prstGeom>
        </p:spPr>
        <p:txBody>
          <a:bodyPr vert="horz" wrap="square" lIns="94645" tIns="47323" rIns="94645" bIns="47323"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800" b="1" dirty="0">
                <a:solidFill>
                  <a:schemeClr val="bg1"/>
                </a:solidFill>
                <a:latin typeface="+mn-ea"/>
                <a:ea typeface="+mn-ea"/>
              </a:rPr>
              <a:t>报 告 内 容</a:t>
            </a:r>
          </a:p>
        </p:txBody>
      </p:sp>
      <p:sp>
        <p:nvSpPr>
          <p:cNvPr id="4" name="灯片编号占位符 3"/>
          <p:cNvSpPr>
            <a:spLocks noGrp="1"/>
          </p:cNvSpPr>
          <p:nvPr>
            <p:ph type="sldNum" sz="quarter" idx="12"/>
          </p:nvPr>
        </p:nvSpPr>
        <p:spPr/>
        <p:txBody>
          <a:bodyPr/>
          <a:lstStyle/>
          <a:p>
            <a:fld id="{8E889EA0-3BBB-43E1-B07E-81D9D5173D99}" type="slidenum">
              <a:rPr lang="zh-CN" altLang="en-US" smtClean="0"/>
              <a:t>2</a:t>
            </a:fld>
            <a:endParaRPr lang="zh-CN" altLang="en-US"/>
          </a:p>
        </p:txBody>
      </p:sp>
      <p:sp>
        <p:nvSpPr>
          <p:cNvPr id="5" name="Rectangle 3">
            <a:extLst>
              <a:ext uri="{FF2B5EF4-FFF2-40B4-BE49-F238E27FC236}">
                <a16:creationId xmlns:a16="http://schemas.microsoft.com/office/drawing/2014/main" id="{2002F8AB-2336-4EF2-91E6-0DDBAE9E6B13}"/>
              </a:ext>
            </a:extLst>
          </p:cNvPr>
          <p:cNvSpPr txBox="1">
            <a:spLocks noChangeArrowheads="1"/>
          </p:cNvSpPr>
          <p:nvPr/>
        </p:nvSpPr>
        <p:spPr>
          <a:xfrm>
            <a:off x="3349203" y="2474975"/>
            <a:ext cx="4951412" cy="36576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defTabSz="1061720">
              <a:lnSpc>
                <a:spcPct val="20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1.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背景介绍</a:t>
            </a:r>
            <a:r>
              <a:rPr lang="en-US" altLang="zh-CN" sz="4000" dirty="0">
                <a:solidFill>
                  <a:schemeClr val="bg1"/>
                </a:solidFill>
                <a:effectLst>
                  <a:outerShdw blurRad="38100" dist="38100" dir="2700000" algn="tl">
                    <a:srgbClr val="000000"/>
                  </a:outerShdw>
                </a:effectLst>
                <a:latin typeface="Times New Roman" panose="02020603050405020304" pitchFamily="18" charset="0"/>
              </a:rPr>
              <a:t> </a:t>
            </a:r>
            <a:endParaRPr lang="zh-CN" altLang="en-US" sz="4000" dirty="0">
              <a:solidFill>
                <a:schemeClr val="bg1"/>
              </a:solidFill>
              <a:effectLst>
                <a:outerShdw blurRad="38100" dist="38100" dir="2700000" algn="tl">
                  <a:srgbClr val="000000"/>
                </a:outerShdw>
              </a:effectLst>
              <a:latin typeface="Times New Roman" panose="02020603050405020304" pitchFamily="18" charset="0"/>
            </a:endParaRPr>
          </a:p>
          <a:p>
            <a:pPr marL="609600" indent="-609600" defTabSz="1061720">
              <a:lnSpc>
                <a:spcPct val="20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2.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研读报告主要内容</a:t>
            </a:r>
            <a:endParaRPr lang="en-US" altLang="zh-CN" sz="4000" dirty="0">
              <a:solidFill>
                <a:schemeClr val="bg1"/>
              </a:solidFill>
              <a:effectLst>
                <a:outerShdw blurRad="38100" dist="38100" dir="2700000" algn="tl">
                  <a:srgbClr val="000000"/>
                </a:outerShdw>
              </a:effectLst>
              <a:latin typeface="Times New Roman" panose="02020603050405020304" pitchFamily="18" charset="0"/>
            </a:endParaRPr>
          </a:p>
          <a:p>
            <a:pPr marL="609600" indent="-609600" defTabSz="1061720">
              <a:lnSpc>
                <a:spcPct val="20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3.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总结</a:t>
            </a:r>
          </a:p>
          <a:p>
            <a:pPr marL="609600" indent="-609600" defTabSz="1061720">
              <a:lnSpc>
                <a:spcPct val="80000"/>
              </a:lnSpc>
              <a:spcBef>
                <a:spcPct val="30000"/>
              </a:spcBef>
              <a:spcAft>
                <a:spcPct val="30000"/>
              </a:spcAft>
              <a:buFont typeface="Wingdings" panose="05000000000000000000" pitchFamily="2" charset="2"/>
              <a:buNone/>
              <a:defRPr/>
            </a:pPr>
            <a:endParaRPr lang="zh-CN" altLang="en-US" sz="36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zh-CN" altLang="en-US" sz="33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en-US" altLang="zh-CN" sz="33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en-US" altLang="zh-CN" sz="3300" dirty="0">
              <a:effectLst>
                <a:outerShdw blurRad="38100" dist="38100" dir="2700000" algn="tl">
                  <a:srgbClr val="000000"/>
                </a:outerShdw>
              </a:effectLst>
              <a:latin typeface="Times New Roman" panose="02020603050405020304" pitchFamily="18" charset="0"/>
            </a:endParaRPr>
          </a:p>
        </p:txBody>
      </p:sp>
    </p:spTree>
  </p:cSld>
  <p:clrMapOvr>
    <a:masterClrMapping/>
  </p:clrMapOvr>
  <p:transition advTm="203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6171" y="1992087"/>
            <a:ext cx="10417629" cy="3700308"/>
          </a:xfrm>
          <a:prstGeom prst="rect">
            <a:avLst/>
          </a:prstGeom>
          <a:noFill/>
        </p:spPr>
        <p:txBody>
          <a:bodyPr wrap="square" rtlCol="0">
            <a:spAutoFit/>
          </a:bodyPr>
          <a:lstStyle/>
          <a:p>
            <a:pPr>
              <a:lnSpc>
                <a:spcPct val="200000"/>
              </a:lnSpc>
            </a:pPr>
            <a:r>
              <a:rPr lang="en-US" altLang="zh-CN" sz="2000" dirty="0">
                <a:solidFill>
                  <a:schemeClr val="bg1"/>
                </a:solidFill>
                <a:latin typeface="+mn-ea"/>
              </a:rPr>
              <a:t>       COVID-19</a:t>
            </a:r>
            <a:r>
              <a:rPr lang="zh-CN" altLang="en-US" sz="2000" dirty="0">
                <a:solidFill>
                  <a:schemeClr val="bg1"/>
                </a:solidFill>
                <a:latin typeface="+mn-ea"/>
              </a:rPr>
              <a:t>死亡率与医疗负担之间存在显著正相关关系。减少临床医生和放射科医生的工作量，</a:t>
            </a:r>
            <a:r>
              <a:rPr lang="zh-CN" altLang="en-US" sz="2000" dirty="0">
                <a:solidFill>
                  <a:schemeClr val="bg1"/>
                </a:solidFill>
              </a:rPr>
              <a:t>使患者能够得到早期诊断和及时治疗是至关重要的。</a:t>
            </a:r>
            <a:r>
              <a:rPr lang="en-US" altLang="zh-CN" sz="2000" dirty="0">
                <a:solidFill>
                  <a:schemeClr val="bg1"/>
                </a:solidFill>
                <a:latin typeface="+mn-ea"/>
              </a:rPr>
              <a:t>CT</a:t>
            </a:r>
            <a:r>
              <a:rPr lang="zh-CN" altLang="en-US" sz="2000" dirty="0">
                <a:solidFill>
                  <a:schemeClr val="bg1"/>
                </a:solidFill>
                <a:latin typeface="+mn-ea"/>
              </a:rPr>
              <a:t>是一种低成本、准确、高效的新型冠状病毒肺炎诊断方法。</a:t>
            </a:r>
            <a:endParaRPr lang="en-US" altLang="zh-CN" sz="2000" dirty="0">
              <a:solidFill>
                <a:schemeClr val="bg1"/>
              </a:solidFill>
              <a:latin typeface="+mn-ea"/>
            </a:endParaRPr>
          </a:p>
          <a:p>
            <a:pPr>
              <a:lnSpc>
                <a:spcPct val="200000"/>
              </a:lnSpc>
            </a:pPr>
            <a:endParaRPr lang="en-US" altLang="zh-CN" sz="2000" dirty="0">
              <a:solidFill>
                <a:schemeClr val="bg1"/>
              </a:solidFill>
            </a:endParaRPr>
          </a:p>
          <a:p>
            <a:pPr>
              <a:lnSpc>
                <a:spcPct val="200000"/>
              </a:lnSpc>
            </a:pPr>
            <a:r>
              <a:rPr lang="zh-CN" altLang="en-US" sz="2000" dirty="0">
                <a:solidFill>
                  <a:schemeClr val="bg1"/>
                </a:solidFill>
                <a:latin typeface="+mn-ea"/>
              </a:rPr>
              <a:t>       在这篇文章中，介绍了在开发和部署基于人工智能</a:t>
            </a:r>
            <a:r>
              <a:rPr lang="en-US" altLang="zh-CN" sz="2000" dirty="0">
                <a:solidFill>
                  <a:schemeClr val="bg1"/>
                </a:solidFill>
                <a:latin typeface="+mn-ea"/>
              </a:rPr>
              <a:t>(AI)</a:t>
            </a:r>
            <a:r>
              <a:rPr lang="zh-CN" altLang="en-US" sz="2000" dirty="0">
                <a:solidFill>
                  <a:schemeClr val="bg1"/>
                </a:solidFill>
                <a:latin typeface="+mn-ea"/>
              </a:rPr>
              <a:t>的方法，利用</a:t>
            </a:r>
            <a:r>
              <a:rPr lang="en-US" altLang="zh-CN" sz="2000" dirty="0">
                <a:solidFill>
                  <a:schemeClr val="bg1"/>
                </a:solidFill>
                <a:latin typeface="+mn-ea"/>
              </a:rPr>
              <a:t>CT</a:t>
            </a:r>
            <a:r>
              <a:rPr lang="zh-CN" altLang="en-US" sz="2000" dirty="0">
                <a:solidFill>
                  <a:schemeClr val="bg1"/>
                </a:solidFill>
                <a:latin typeface="+mn-ea"/>
              </a:rPr>
              <a:t>成像辅助新型冠状病毒肺炎筛查方面的经验。</a:t>
            </a:r>
            <a:endParaRPr lang="zh-CN" altLang="en-US" sz="2000" dirty="0">
              <a:solidFill>
                <a:schemeClr val="bg1"/>
              </a:solidFill>
              <a:latin typeface="+mn-ea"/>
              <a:cs typeface="+mn-lt"/>
            </a:endParaRPr>
          </a:p>
        </p:txBody>
      </p:sp>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1 </a:t>
            </a:r>
            <a:r>
              <a:rPr lang="zh-CN" altLang="en-US" sz="3600" dirty="0">
                <a:solidFill>
                  <a:schemeClr val="bg1"/>
                </a:solidFill>
              </a:rPr>
              <a:t>研究背景</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3</a:t>
            </a:fld>
            <a:endParaRPr lang="zh-CN" altLang="en-US"/>
          </a:p>
        </p:txBody>
      </p:sp>
    </p:spTree>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5177" y="711092"/>
            <a:ext cx="4211782"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dirty="0">
                <a:solidFill>
                  <a:prstClr val="white"/>
                </a:solidFill>
                <a:latin typeface="等线"/>
                <a:ea typeface="等线" panose="02010600030101010101" pitchFamily="2" charset="-122"/>
              </a:rPr>
              <a:t>2 </a:t>
            </a:r>
            <a:r>
              <a:rPr lang="zh-CN" altLang="en-US" sz="3600" dirty="0">
                <a:solidFill>
                  <a:prstClr val="white"/>
                </a:solidFill>
                <a:latin typeface="等线"/>
                <a:ea typeface="等线" panose="02010600030101010101" pitchFamily="2" charset="-122"/>
              </a:rPr>
              <a:t>主要内容</a:t>
            </a:r>
            <a:endParaRPr kumimoji="0" lang="zh-CN" altLang="en-US"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A522FC83-8D13-4D16-B4C7-623781B1F531}"/>
              </a:ext>
            </a:extLst>
          </p:cNvPr>
          <p:cNvSpPr txBox="1"/>
          <p:nvPr/>
        </p:nvSpPr>
        <p:spPr>
          <a:xfrm>
            <a:off x="1175657" y="2198914"/>
            <a:ext cx="7184572" cy="2862322"/>
          </a:xfrm>
          <a:prstGeom prst="rect">
            <a:avLst/>
          </a:prstGeom>
          <a:noFill/>
        </p:spPr>
        <p:txBody>
          <a:bodyPr wrap="square" rtlCol="0">
            <a:spAutoFit/>
          </a:bodyPr>
          <a:lstStyle/>
          <a:p>
            <a:r>
              <a:rPr lang="en-US" altLang="zh-CN" sz="3600" dirty="0">
                <a:solidFill>
                  <a:schemeClr val="bg1"/>
                </a:solidFill>
                <a:latin typeface="+mn-ea"/>
              </a:rPr>
              <a:t>2.1</a:t>
            </a:r>
            <a:r>
              <a:rPr lang="zh-CN" altLang="en-US" sz="3600" dirty="0">
                <a:solidFill>
                  <a:schemeClr val="bg1"/>
                </a:solidFill>
                <a:latin typeface="+mn-ea"/>
              </a:rPr>
              <a:t> 相关工作</a:t>
            </a:r>
            <a:endParaRPr lang="en-US" altLang="zh-CN" sz="3600" dirty="0">
              <a:solidFill>
                <a:schemeClr val="bg1"/>
              </a:solidFill>
              <a:latin typeface="+mn-ea"/>
            </a:endParaRPr>
          </a:p>
          <a:p>
            <a:endParaRPr lang="en-US" altLang="zh-CN" sz="3600" dirty="0"/>
          </a:p>
          <a:p>
            <a:r>
              <a:rPr lang="en-US" altLang="zh-CN" sz="3600" dirty="0">
                <a:solidFill>
                  <a:schemeClr val="bg1"/>
                </a:solidFill>
              </a:rPr>
              <a:t>2..2 </a:t>
            </a:r>
            <a:r>
              <a:rPr lang="zh-CN" altLang="en-US" sz="3600" dirty="0">
                <a:solidFill>
                  <a:schemeClr val="bg1"/>
                </a:solidFill>
              </a:rPr>
              <a:t>人工智能模型构建</a:t>
            </a:r>
            <a:endParaRPr lang="en-US" altLang="zh-CN" sz="3600" dirty="0">
              <a:solidFill>
                <a:schemeClr val="bg1"/>
              </a:solidFill>
            </a:endParaRPr>
          </a:p>
          <a:p>
            <a:endParaRPr lang="en-US" altLang="zh-CN" sz="3600" dirty="0">
              <a:solidFill>
                <a:schemeClr val="bg1"/>
              </a:solidFill>
            </a:endParaRPr>
          </a:p>
          <a:p>
            <a:r>
              <a:rPr lang="en-US" altLang="zh-CN" sz="3600" dirty="0">
                <a:solidFill>
                  <a:schemeClr val="bg1"/>
                </a:solidFill>
              </a:rPr>
              <a:t>2.3 </a:t>
            </a:r>
            <a:r>
              <a:rPr lang="zh-CN" altLang="en-US" sz="3600" dirty="0">
                <a:solidFill>
                  <a:schemeClr val="bg1"/>
                </a:solidFill>
              </a:rPr>
              <a:t>结果</a:t>
            </a:r>
          </a:p>
        </p:txBody>
      </p:sp>
    </p:spTree>
    <p:extLst>
      <p:ext uri="{BB962C8B-B14F-4D97-AF65-F5344CB8AC3E}">
        <p14:creationId xmlns:p14="http://schemas.microsoft.com/office/powerpoint/2010/main" val="1072078015"/>
      </p:ext>
    </p:extLst>
  </p:cSld>
  <p:clrMapOvr>
    <a:masterClrMapping/>
  </p:clrMapOvr>
  <p:transition advTm="203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6661" y="2971800"/>
            <a:ext cx="10147139" cy="2205860"/>
          </a:xfrm>
          <a:prstGeom prst="rect">
            <a:avLst/>
          </a:prstGeom>
          <a:noFill/>
        </p:spPr>
        <p:txBody>
          <a:bodyPr wrap="square" rtlCol="0">
            <a:spAutoFit/>
          </a:bodyPr>
          <a:lstStyle/>
          <a:p>
            <a:pPr marL="457200" indent="-457200">
              <a:lnSpc>
                <a:spcPct val="200000"/>
              </a:lnSpc>
              <a:buFont typeface="+mj-lt"/>
              <a:buAutoNum type="arabicPeriod"/>
            </a:pPr>
            <a:r>
              <a:rPr lang="zh-CN" altLang="en-US" sz="2400" dirty="0">
                <a:solidFill>
                  <a:schemeClr val="bg1"/>
                </a:solidFill>
                <a:ea typeface="+mn-lt"/>
                <a:cs typeface="+mn-lt"/>
                <a:sym typeface="+mn-ea"/>
              </a:rPr>
              <a:t>使用</a:t>
            </a:r>
            <a:r>
              <a:rPr lang="en-US" altLang="zh-CN" sz="2400" dirty="0">
                <a:solidFill>
                  <a:schemeClr val="bg1"/>
                </a:solidFill>
                <a:ea typeface="+mn-lt"/>
                <a:cs typeface="+mn-lt"/>
                <a:sym typeface="+mn-ea"/>
              </a:rPr>
              <a:t>CT</a:t>
            </a:r>
            <a:r>
              <a:rPr lang="zh-CN" altLang="en-US" sz="2400" dirty="0">
                <a:solidFill>
                  <a:schemeClr val="bg1"/>
                </a:solidFill>
                <a:ea typeface="+mn-lt"/>
                <a:cs typeface="+mn-lt"/>
                <a:sym typeface="+mn-ea"/>
              </a:rPr>
              <a:t>图像进行图像采集。</a:t>
            </a:r>
            <a:r>
              <a:rPr lang="zh-CN" altLang="en-US" sz="2400" dirty="0">
                <a:solidFill>
                  <a:schemeClr val="bg1"/>
                </a:solidFill>
                <a:ea typeface="+mn-lt"/>
                <a:cs typeface="+mn-lt"/>
              </a:rPr>
              <a:t>因为</a:t>
            </a:r>
            <a:r>
              <a:rPr lang="en-US" altLang="zh-CN" sz="2400" dirty="0">
                <a:solidFill>
                  <a:schemeClr val="bg1"/>
                </a:solidFill>
                <a:ea typeface="+mn-lt"/>
                <a:cs typeface="+mn-lt"/>
              </a:rPr>
              <a:t>CT</a:t>
            </a:r>
            <a:r>
              <a:rPr lang="zh-CN" altLang="en-US" sz="2400" dirty="0">
                <a:solidFill>
                  <a:schemeClr val="bg1"/>
                </a:solidFill>
                <a:ea typeface="+mn-lt"/>
                <a:cs typeface="+mn-lt"/>
              </a:rPr>
              <a:t>图像的分析和分割总是比</a:t>
            </a:r>
            <a:r>
              <a:rPr lang="en-US" altLang="zh-CN" sz="2400" dirty="0">
                <a:solidFill>
                  <a:schemeClr val="bg1"/>
                </a:solidFill>
                <a:ea typeface="+mn-lt"/>
                <a:cs typeface="+mn-lt"/>
              </a:rPr>
              <a:t>x</a:t>
            </a:r>
            <a:r>
              <a:rPr lang="zh-CN" altLang="en-US" sz="2400" dirty="0">
                <a:solidFill>
                  <a:schemeClr val="bg1"/>
                </a:solidFill>
                <a:ea typeface="+mn-lt"/>
                <a:cs typeface="+mn-lt"/>
              </a:rPr>
              <a:t>射线图像更精确和高效。</a:t>
            </a:r>
            <a:endParaRPr lang="en-US" altLang="zh-CN" sz="2400" dirty="0">
              <a:solidFill>
                <a:schemeClr val="bg1"/>
              </a:solidFill>
              <a:ea typeface="+mn-lt"/>
              <a:cs typeface="+mn-lt"/>
              <a:sym typeface="+mn-ea"/>
            </a:endParaRPr>
          </a:p>
          <a:p>
            <a:pPr>
              <a:lnSpc>
                <a:spcPct val="200000"/>
              </a:lnSpc>
            </a:pPr>
            <a:r>
              <a:rPr lang="en-US" altLang="zh-CN" sz="2400" dirty="0">
                <a:solidFill>
                  <a:schemeClr val="bg1"/>
                </a:solidFill>
                <a:ea typeface="+mn-lt"/>
                <a:cs typeface="+mn-lt"/>
              </a:rPr>
              <a:t>2. </a:t>
            </a:r>
            <a:r>
              <a:rPr lang="zh-CN" altLang="en-US" sz="2400" dirty="0">
                <a:solidFill>
                  <a:schemeClr val="bg1"/>
                </a:solidFill>
                <a:latin typeface="+mn-ea"/>
              </a:rPr>
              <a:t>构建</a:t>
            </a:r>
            <a:r>
              <a:rPr lang="en-US" altLang="zh-CN" sz="2400" dirty="0">
                <a:solidFill>
                  <a:schemeClr val="bg1"/>
                </a:solidFill>
                <a:latin typeface="+mn-ea"/>
              </a:rPr>
              <a:t>COVID-CT</a:t>
            </a:r>
            <a:r>
              <a:rPr lang="zh-CN" altLang="en-US" sz="2400" dirty="0">
                <a:solidFill>
                  <a:schemeClr val="bg1"/>
                </a:solidFill>
                <a:latin typeface="+mn-ea"/>
              </a:rPr>
              <a:t>数据集</a:t>
            </a:r>
            <a:r>
              <a:rPr lang="zh-CN" altLang="en-US" dirty="0">
                <a:solidFill>
                  <a:schemeClr val="bg1"/>
                </a:solidFill>
              </a:rPr>
              <a:t>、</a:t>
            </a:r>
            <a:r>
              <a:rPr lang="zh-CN" altLang="en-US" sz="2400" dirty="0">
                <a:solidFill>
                  <a:schemeClr val="bg1"/>
                </a:solidFill>
                <a:ea typeface="+mn-lt"/>
                <a:cs typeface="+mn-lt"/>
              </a:rPr>
              <a:t>建立</a:t>
            </a:r>
            <a:r>
              <a:rPr lang="en-US" altLang="zh-CN" sz="2400" dirty="0">
                <a:solidFill>
                  <a:schemeClr val="bg1"/>
                </a:solidFill>
                <a:ea typeface="+mn-lt"/>
                <a:cs typeface="+mn-lt"/>
              </a:rPr>
              <a:t>COVID-19</a:t>
            </a:r>
            <a:r>
              <a:rPr lang="zh-CN" altLang="en-US" sz="2400" dirty="0">
                <a:solidFill>
                  <a:schemeClr val="bg1"/>
                </a:solidFill>
                <a:ea typeface="+mn-lt"/>
                <a:cs typeface="+mn-lt"/>
              </a:rPr>
              <a:t>图像数据收集。</a:t>
            </a:r>
            <a:endParaRPr lang="en-US" altLang="zh-CN" sz="2400" dirty="0">
              <a:solidFill>
                <a:schemeClr val="bg1"/>
              </a:solidFill>
              <a:ea typeface="+mn-lt"/>
              <a:cs typeface="+mn-lt"/>
              <a:sym typeface="+mn-ea"/>
            </a:endParaRPr>
          </a:p>
        </p:txBody>
      </p:sp>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2.1</a:t>
            </a:r>
            <a:r>
              <a:rPr lang="zh-CN" altLang="en-US" sz="3600" dirty="0">
                <a:solidFill>
                  <a:schemeClr val="bg1"/>
                </a:solidFill>
              </a:rPr>
              <a:t>相关工作</a:t>
            </a:r>
          </a:p>
        </p:txBody>
      </p:sp>
      <p:sp>
        <p:nvSpPr>
          <p:cNvPr id="5" name="文本框 4"/>
          <p:cNvSpPr txBox="1"/>
          <p:nvPr/>
        </p:nvSpPr>
        <p:spPr>
          <a:xfrm>
            <a:off x="1295400" y="2060505"/>
            <a:ext cx="3334420" cy="584775"/>
          </a:xfrm>
          <a:prstGeom prst="rect">
            <a:avLst/>
          </a:prstGeom>
          <a:noFill/>
        </p:spPr>
        <p:txBody>
          <a:bodyPr wrap="square" rtlCol="0">
            <a:spAutoFit/>
          </a:bodyPr>
          <a:lstStyle/>
          <a:p>
            <a:r>
              <a:rPr lang="en-US" altLang="zh-CN" sz="3200" dirty="0">
                <a:solidFill>
                  <a:schemeClr val="bg1"/>
                </a:solidFill>
              </a:rPr>
              <a:t>2.1.1</a:t>
            </a:r>
            <a:r>
              <a:rPr lang="zh-CN" altLang="en-US" sz="3200" dirty="0">
                <a:solidFill>
                  <a:schemeClr val="bg1"/>
                </a:solidFill>
              </a:rPr>
              <a:t>数据采集</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5</a:t>
            </a:fld>
            <a:endParaRPr lang="zh-CN" altLang="en-US"/>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2636826070"/>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2 .1</a:t>
            </a:r>
            <a:r>
              <a:rPr lang="zh-CN" altLang="en-US" sz="3600" dirty="0">
                <a:solidFill>
                  <a:schemeClr val="bg1"/>
                </a:solidFill>
              </a:rPr>
              <a:t>相关工作</a:t>
            </a:r>
          </a:p>
        </p:txBody>
      </p:sp>
      <p:sp>
        <p:nvSpPr>
          <p:cNvPr id="5" name="文本框 4"/>
          <p:cNvSpPr txBox="1"/>
          <p:nvPr/>
        </p:nvSpPr>
        <p:spPr>
          <a:xfrm>
            <a:off x="1295400" y="1926771"/>
            <a:ext cx="3334420" cy="584775"/>
          </a:xfrm>
          <a:prstGeom prst="rect">
            <a:avLst/>
          </a:prstGeom>
          <a:noFill/>
        </p:spPr>
        <p:txBody>
          <a:bodyPr wrap="square" rtlCol="0">
            <a:spAutoFit/>
          </a:bodyPr>
          <a:lstStyle/>
          <a:p>
            <a:r>
              <a:rPr lang="en-US" altLang="zh-CN" sz="3200" dirty="0">
                <a:solidFill>
                  <a:schemeClr val="bg1"/>
                </a:solidFill>
              </a:rPr>
              <a:t>2.1.2 </a:t>
            </a:r>
            <a:r>
              <a:rPr lang="zh-CN" altLang="en-US" sz="3200" dirty="0">
                <a:solidFill>
                  <a:schemeClr val="bg1"/>
                </a:solidFill>
              </a:rPr>
              <a:t>肺分割</a:t>
            </a:r>
          </a:p>
        </p:txBody>
      </p:sp>
      <p:sp>
        <p:nvSpPr>
          <p:cNvPr id="3" name="灯片编号占位符 2"/>
          <p:cNvSpPr>
            <a:spLocks noGrp="1"/>
          </p:cNvSpPr>
          <p:nvPr>
            <p:ph type="sldNum" sz="quarter" idx="12"/>
          </p:nvPr>
        </p:nvSpPr>
        <p:spPr/>
        <p:txBody>
          <a:bodyPr/>
          <a:lstStyle/>
          <a:p>
            <a:fld id="{8E889EA0-3BBB-43E1-B07E-81D9D5173D99}" type="slidenum">
              <a:rPr lang="zh-CN" altLang="en-US" smtClean="0"/>
              <a:t>6</a:t>
            </a:fld>
            <a:endParaRPr lang="zh-CN" altLang="en-US"/>
          </a:p>
        </p:txBody>
      </p:sp>
      <p:sp>
        <p:nvSpPr>
          <p:cNvPr id="8" name="文本框 7">
            <a:extLst>
              <a:ext uri="{FF2B5EF4-FFF2-40B4-BE49-F238E27FC236}">
                <a16:creationId xmlns:a16="http://schemas.microsoft.com/office/drawing/2014/main" id="{46572DAB-DFC0-4C4F-8681-E507CDE96DC6}"/>
              </a:ext>
            </a:extLst>
          </p:cNvPr>
          <p:cNvSpPr txBox="1"/>
          <p:nvPr/>
        </p:nvSpPr>
        <p:spPr>
          <a:xfrm>
            <a:off x="1045029" y="2656114"/>
            <a:ext cx="10417628" cy="3360022"/>
          </a:xfrm>
          <a:prstGeom prst="rect">
            <a:avLst/>
          </a:prstGeom>
          <a:noFill/>
        </p:spPr>
        <p:txBody>
          <a:bodyPr wrap="square" rtlCol="0">
            <a:spAutoFit/>
          </a:bodyPr>
          <a:lstStyle/>
          <a:p>
            <a:pPr>
              <a:lnSpc>
                <a:spcPct val="200000"/>
              </a:lnSpc>
            </a:pPr>
            <a:r>
              <a:rPr lang="en-US" altLang="zh-CN" sz="2400" dirty="0">
                <a:solidFill>
                  <a:schemeClr val="bg1"/>
                </a:solidFill>
                <a:effectLst/>
                <a:latin typeface="+mn-ea"/>
              </a:rPr>
              <a:t>1. COVID-19</a:t>
            </a:r>
            <a:r>
              <a:rPr lang="zh-CN" altLang="en-US" sz="2400" dirty="0">
                <a:solidFill>
                  <a:schemeClr val="bg1"/>
                </a:solidFill>
                <a:effectLst/>
                <a:latin typeface="+mn-ea"/>
              </a:rPr>
              <a:t>应用中的分割任务可以分为两类</a:t>
            </a:r>
            <a:r>
              <a:rPr lang="en-US" altLang="zh-CN" sz="2400" dirty="0">
                <a:solidFill>
                  <a:schemeClr val="bg1"/>
                </a:solidFill>
                <a:effectLst/>
                <a:latin typeface="+mn-ea"/>
              </a:rPr>
              <a:t>:</a:t>
            </a:r>
            <a:r>
              <a:rPr lang="zh-CN" altLang="en-US" sz="2400" dirty="0">
                <a:solidFill>
                  <a:schemeClr val="bg1"/>
                </a:solidFill>
                <a:effectLst/>
                <a:latin typeface="+mn-ea"/>
              </a:rPr>
              <a:t>肺区域分割和肺病变分割。</a:t>
            </a:r>
            <a:endParaRPr lang="en-US" altLang="zh-CN" sz="2400" dirty="0">
              <a:solidFill>
                <a:schemeClr val="bg1"/>
              </a:solidFill>
              <a:effectLst/>
              <a:latin typeface="+mn-ea"/>
            </a:endParaRPr>
          </a:p>
          <a:p>
            <a:pPr>
              <a:lnSpc>
                <a:spcPct val="200000"/>
              </a:lnSpc>
            </a:pPr>
            <a:r>
              <a:rPr lang="zh-CN" altLang="en-US" sz="2400" dirty="0">
                <a:solidFill>
                  <a:schemeClr val="bg1"/>
                </a:solidFill>
                <a:effectLst/>
                <a:latin typeface="+mn-ea"/>
              </a:rPr>
              <a:t>在肺区域分割中，将整个肺区域从背景中分离出来。</a:t>
            </a:r>
            <a:endParaRPr lang="en-US" altLang="zh-CN" sz="2400" dirty="0">
              <a:solidFill>
                <a:schemeClr val="bg1"/>
              </a:solidFill>
              <a:effectLst/>
              <a:latin typeface="+mn-ea"/>
            </a:endParaRPr>
          </a:p>
          <a:p>
            <a:pPr>
              <a:lnSpc>
                <a:spcPct val="200000"/>
              </a:lnSpc>
            </a:pPr>
            <a:r>
              <a:rPr lang="zh-CN" altLang="en-US" sz="2400" dirty="0">
                <a:solidFill>
                  <a:schemeClr val="bg1"/>
                </a:solidFill>
                <a:effectLst/>
                <a:latin typeface="+mn-ea"/>
              </a:rPr>
              <a:t>在肺病变区域分割任务中，将病变区域与其他肺区域区分开来。</a:t>
            </a:r>
            <a:endParaRPr lang="en-US" altLang="zh-CN" sz="2400" dirty="0">
              <a:solidFill>
                <a:schemeClr val="bg1"/>
              </a:solidFill>
              <a:effectLst/>
              <a:latin typeface="+mn-ea"/>
            </a:endParaRPr>
          </a:p>
          <a:p>
            <a:pPr>
              <a:lnSpc>
                <a:spcPct val="200000"/>
              </a:lnSpc>
            </a:pPr>
            <a:r>
              <a:rPr lang="en-US" altLang="zh-CN" sz="2400" dirty="0">
                <a:solidFill>
                  <a:schemeClr val="bg1"/>
                </a:solidFill>
                <a:effectLst/>
                <a:latin typeface="+mn-ea"/>
              </a:rPr>
              <a:t>2. COVID-19</a:t>
            </a:r>
            <a:r>
              <a:rPr lang="zh-CN" altLang="en-US" sz="2400" dirty="0">
                <a:solidFill>
                  <a:schemeClr val="bg1"/>
                </a:solidFill>
                <a:effectLst/>
                <a:latin typeface="+mn-ea"/>
              </a:rPr>
              <a:t>诊断系统的分割模型：</a:t>
            </a:r>
            <a:r>
              <a:rPr lang="nl-NL" altLang="zh-CN" sz="2400" dirty="0">
                <a:solidFill>
                  <a:schemeClr val="bg1"/>
                </a:solidFill>
                <a:effectLst/>
                <a:latin typeface="+mn-ea"/>
              </a:rPr>
              <a:t>U-Net</a:t>
            </a:r>
            <a:r>
              <a:rPr lang="zh-CN" altLang="nl-NL" sz="2400" dirty="0">
                <a:solidFill>
                  <a:schemeClr val="bg1"/>
                </a:solidFill>
                <a:effectLst/>
                <a:latin typeface="+mn-ea"/>
              </a:rPr>
              <a:t>、</a:t>
            </a:r>
            <a:r>
              <a:rPr lang="nl-NL" altLang="zh-CN" sz="2400" dirty="0">
                <a:solidFill>
                  <a:schemeClr val="bg1"/>
                </a:solidFill>
                <a:effectLst/>
                <a:latin typeface="+mn-ea"/>
              </a:rPr>
              <a:t>V-Net</a:t>
            </a:r>
            <a:r>
              <a:rPr lang="zh-CN" altLang="nl-NL" sz="2400" dirty="0">
                <a:solidFill>
                  <a:schemeClr val="bg1"/>
                </a:solidFill>
                <a:effectLst/>
                <a:latin typeface="+mn-ea"/>
              </a:rPr>
              <a:t>、</a:t>
            </a:r>
            <a:r>
              <a:rPr lang="nl-NL" altLang="zh-CN" sz="2400" dirty="0">
                <a:solidFill>
                  <a:schemeClr val="bg1"/>
                </a:solidFill>
                <a:effectLst/>
                <a:latin typeface="+mn-ea"/>
              </a:rPr>
              <a:t>U-Net++</a:t>
            </a:r>
            <a:r>
              <a:rPr lang="zh-CN" altLang="en-US" sz="2400" dirty="0">
                <a:solidFill>
                  <a:schemeClr val="bg1"/>
                </a:solidFill>
                <a:effectLst/>
                <a:latin typeface="+mn-ea"/>
              </a:rPr>
              <a:t>。</a:t>
            </a:r>
            <a:endParaRPr lang="nl-NL" altLang="zh-CN" sz="2400" dirty="0">
              <a:solidFill>
                <a:schemeClr val="bg1"/>
              </a:solidFill>
              <a:effectLst/>
              <a:latin typeface="+mn-ea"/>
            </a:endParaRPr>
          </a:p>
          <a:p>
            <a:pPr>
              <a:lnSpc>
                <a:spcPts val="2400"/>
              </a:lnSpc>
            </a:pPr>
            <a:endParaRPr lang="zh-CN" altLang="en-US" sz="2400" dirty="0">
              <a:solidFill>
                <a:schemeClr val="bg1"/>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med" p14:dur="700" advTm="2032">
        <p:fade/>
      </p:transition>
    </mc:Choice>
    <mc:Fallback xmlns="">
      <p:transition spd="med" advTm="2032">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9200" y="2222450"/>
            <a:ext cx="10134600" cy="3046988"/>
          </a:xfrm>
          <a:prstGeom prst="rect">
            <a:avLst/>
          </a:prstGeom>
          <a:noFill/>
        </p:spPr>
        <p:txBody>
          <a:bodyPr wrap="square" rtlCol="0">
            <a:spAutoFit/>
          </a:bodyPr>
          <a:lstStyle/>
          <a:p>
            <a:r>
              <a:rPr lang="zh-CN" altLang="en-US" sz="2400" dirty="0">
                <a:solidFill>
                  <a:schemeClr val="bg1"/>
                </a:solidFill>
              </a:rPr>
              <a:t>       </a:t>
            </a:r>
            <a:r>
              <a:rPr lang="zh-CN" altLang="en-US" sz="3200" dirty="0">
                <a:solidFill>
                  <a:schemeClr val="bg1"/>
                </a:solidFill>
              </a:rPr>
              <a:t>疾病分类和分割等医学影像人工智能系统正越来越多地从基于计算机视觉的人工智能系统得到启发和转变。为此开发出了一些列系统。</a:t>
            </a:r>
            <a:endParaRPr lang="en-US" altLang="zh-CN" sz="3200" dirty="0">
              <a:solidFill>
                <a:schemeClr val="bg1"/>
              </a:solidFill>
            </a:endParaRPr>
          </a:p>
          <a:p>
            <a:r>
              <a:rPr lang="zh-CN" altLang="en-US" sz="3200" dirty="0">
                <a:solidFill>
                  <a:schemeClr val="bg1"/>
                </a:solidFill>
                <a:latin typeface="+mn-ea"/>
              </a:rPr>
              <a:t>      基于</a:t>
            </a:r>
            <a:r>
              <a:rPr lang="en-US" altLang="zh-CN" sz="3200" dirty="0">
                <a:solidFill>
                  <a:schemeClr val="bg1"/>
                </a:solidFill>
                <a:latin typeface="+mn-ea"/>
              </a:rPr>
              <a:t>CT</a:t>
            </a:r>
            <a:r>
              <a:rPr lang="zh-CN" altLang="en-US" sz="3200" dirty="0">
                <a:solidFill>
                  <a:schemeClr val="bg1"/>
                </a:solidFill>
                <a:latin typeface="+mn-ea"/>
              </a:rPr>
              <a:t>和</a:t>
            </a:r>
            <a:r>
              <a:rPr lang="en-US" altLang="zh-CN" sz="3200" dirty="0">
                <a:solidFill>
                  <a:schemeClr val="bg1"/>
                </a:solidFill>
                <a:latin typeface="+mn-ea"/>
              </a:rPr>
              <a:t>x</a:t>
            </a:r>
            <a:r>
              <a:rPr lang="zh-CN" altLang="en-US" sz="3200" dirty="0">
                <a:solidFill>
                  <a:schemeClr val="bg1"/>
                </a:solidFill>
                <a:latin typeface="+mn-ea"/>
              </a:rPr>
              <a:t>线图像的</a:t>
            </a:r>
            <a:r>
              <a:rPr lang="en-US" altLang="zh-CN" sz="3200" dirty="0">
                <a:solidFill>
                  <a:schemeClr val="bg1"/>
                </a:solidFill>
                <a:latin typeface="+mn-ea"/>
              </a:rPr>
              <a:t>ai</a:t>
            </a:r>
            <a:r>
              <a:rPr lang="zh-CN" altLang="en-US" sz="3200" dirty="0">
                <a:solidFill>
                  <a:schemeClr val="bg1"/>
                </a:solidFill>
                <a:latin typeface="+mn-ea"/>
              </a:rPr>
              <a:t>辅助诊断可以加快诊断速度，减轻放射科医生的负担，因此在</a:t>
            </a:r>
            <a:r>
              <a:rPr lang="en-US" altLang="zh-CN" sz="3200" dirty="0">
                <a:solidFill>
                  <a:schemeClr val="bg1"/>
                </a:solidFill>
                <a:latin typeface="+mn-ea"/>
              </a:rPr>
              <a:t>COVID-19</a:t>
            </a:r>
            <a:r>
              <a:rPr lang="zh-CN" altLang="en-US" sz="3200" dirty="0">
                <a:solidFill>
                  <a:schemeClr val="bg1"/>
                </a:solidFill>
                <a:latin typeface="+mn-ea"/>
              </a:rPr>
              <a:t>大流行中非常受欢迎。</a:t>
            </a:r>
          </a:p>
        </p:txBody>
      </p:sp>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2.1</a:t>
            </a:r>
            <a:r>
              <a:rPr lang="zh-CN" altLang="en-US" sz="3600" dirty="0">
                <a:solidFill>
                  <a:schemeClr val="bg1"/>
                </a:solidFill>
              </a:rPr>
              <a:t>相关工作</a:t>
            </a:r>
          </a:p>
        </p:txBody>
      </p:sp>
      <p:sp>
        <p:nvSpPr>
          <p:cNvPr id="5" name="文本框 4"/>
          <p:cNvSpPr txBox="1"/>
          <p:nvPr/>
        </p:nvSpPr>
        <p:spPr>
          <a:xfrm>
            <a:off x="1206661" y="1522659"/>
            <a:ext cx="3423159" cy="584775"/>
          </a:xfrm>
          <a:prstGeom prst="rect">
            <a:avLst/>
          </a:prstGeom>
          <a:noFill/>
        </p:spPr>
        <p:txBody>
          <a:bodyPr wrap="square" rtlCol="0">
            <a:spAutoFit/>
          </a:bodyPr>
          <a:lstStyle/>
          <a:p>
            <a:r>
              <a:rPr lang="en-US" altLang="zh-CN" sz="3200" dirty="0">
                <a:solidFill>
                  <a:schemeClr val="bg1"/>
                </a:solidFill>
              </a:rPr>
              <a:t>2.1.3 AI-assist</a:t>
            </a:r>
            <a:r>
              <a:rPr lang="zh-CN" altLang="en-US" sz="3200" dirty="0">
                <a:solidFill>
                  <a:schemeClr val="bg1"/>
                </a:solidFill>
              </a:rPr>
              <a:t>系统</a:t>
            </a:r>
            <a:endParaRPr lang="en-US" altLang="zh-CN" sz="3200" dirty="0">
              <a:solidFill>
                <a:schemeClr val="bg1"/>
              </a:solidFill>
            </a:endParaRPr>
          </a:p>
        </p:txBody>
      </p:sp>
      <p:sp>
        <p:nvSpPr>
          <p:cNvPr id="3" name="灯片编号占位符 2"/>
          <p:cNvSpPr>
            <a:spLocks noGrp="1"/>
          </p:cNvSpPr>
          <p:nvPr>
            <p:ph type="sldNum" sz="quarter" idx="12"/>
          </p:nvPr>
        </p:nvSpPr>
        <p:spPr/>
        <p:txBody>
          <a:bodyPr/>
          <a:lstStyle/>
          <a:p>
            <a:fld id="{8E889EA0-3BBB-43E1-B07E-81D9D5173D99}" type="slidenum">
              <a:rPr lang="zh-CN" altLang="en-US" smtClean="0"/>
              <a:t>7</a:t>
            </a:fld>
            <a:endParaRPr lang="zh-CN" altLang="en-US"/>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3322391684"/>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2.2 </a:t>
            </a:r>
            <a:r>
              <a:rPr kumimoji="0" lang="zh-CN" altLang="en-US"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模型构建</a:t>
            </a:r>
          </a:p>
        </p:txBody>
      </p:sp>
      <p:sp>
        <p:nvSpPr>
          <p:cNvPr id="5" name="文本框 4"/>
          <p:cNvSpPr txBox="1"/>
          <p:nvPr/>
        </p:nvSpPr>
        <p:spPr>
          <a:xfrm>
            <a:off x="1206661" y="1402739"/>
            <a:ext cx="342315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2.2.1 </a:t>
            </a:r>
            <a:r>
              <a:rPr kumimoji="0" lang="zh-CN" altLang="en-US" sz="2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拟议系统架构</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2DF8CD9E-00BB-4F8A-9805-F39F739A6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514" y="1972446"/>
            <a:ext cx="10319657" cy="4667840"/>
          </a:xfrm>
          <a:prstGeom prst="rect">
            <a:avLst/>
          </a:prstGeom>
        </p:spPr>
      </p:pic>
    </p:spTree>
    <p:extLst>
      <p:ext uri="{BB962C8B-B14F-4D97-AF65-F5344CB8AC3E}">
        <p14:creationId xmlns:p14="http://schemas.microsoft.com/office/powerpoint/2010/main" val="3410741441"/>
      </p:ext>
    </p:extLst>
  </p:cSld>
  <p:clrMapOvr>
    <a:masterClrMapping/>
  </p:clrMapOvr>
  <p:transition advTm="203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79999" y="2447834"/>
            <a:ext cx="4705343" cy="728533"/>
          </a:xfrm>
          <a:prstGeom prst="rect">
            <a:avLst/>
          </a:prstGeom>
          <a:noFill/>
        </p:spPr>
        <p:txBody>
          <a:bodyPr wrap="square" rtlCol="0">
            <a:spAutoFit/>
          </a:bodyPr>
          <a:lstStyle/>
          <a:p>
            <a:pPr lvl="0">
              <a:lnSpc>
                <a:spcPct val="200000"/>
              </a:lnSpc>
            </a:pPr>
            <a:endParaRPr kumimoji="0" lang="en-US" altLang="zh-CN" sz="2400" b="0" i="0" u="none" strike="noStrike" kern="1200" cap="none" spc="0" normalizeH="0" baseline="0" noProof="0" dirty="0">
              <a:ln>
                <a:noFill/>
              </a:ln>
              <a:solidFill>
                <a:prstClr val="white"/>
              </a:solidFill>
              <a:effectLst/>
              <a:uLnTx/>
              <a:uFillTx/>
              <a:latin typeface="等线"/>
              <a:ea typeface="等线"/>
              <a:cs typeface="+mn-lt"/>
              <a:sym typeface="+mn-ea"/>
            </a:endParaRPr>
          </a:p>
        </p:txBody>
      </p:sp>
      <p:sp>
        <p:nvSpPr>
          <p:cNvPr id="4" name="文本框 3"/>
          <p:cNvSpPr txBox="1"/>
          <p:nvPr/>
        </p:nvSpPr>
        <p:spPr>
          <a:xfrm>
            <a:off x="734291" y="711092"/>
            <a:ext cx="4211782"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2.2</a:t>
            </a:r>
            <a:r>
              <a:rPr lang="zh-CN" altLang="en-US" sz="3600" dirty="0">
                <a:solidFill>
                  <a:prstClr val="white"/>
                </a:solidFill>
                <a:latin typeface="等线"/>
                <a:ea typeface="等线" panose="02010600030101010101" pitchFamily="2" charset="-122"/>
              </a:rPr>
              <a:t>模型构建</a:t>
            </a:r>
            <a:endParaRPr kumimoji="0" lang="zh-CN" altLang="en-US" sz="36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5" name="文本框 4"/>
          <p:cNvSpPr txBox="1"/>
          <p:nvPr/>
        </p:nvSpPr>
        <p:spPr>
          <a:xfrm>
            <a:off x="1206661" y="1522659"/>
            <a:ext cx="3423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2.2.1 </a:t>
            </a:r>
            <a:r>
              <a:rPr kumimoji="0" lang="zh-CN" altLang="en-US"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收集到的数据</a:t>
            </a: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E09F8B0-26F2-45EF-B274-92FBAB8F72F9}"/>
              </a:ext>
            </a:extLst>
          </p:cNvPr>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5" name="图片 14">
            <a:extLst>
              <a:ext uri="{FF2B5EF4-FFF2-40B4-BE49-F238E27FC236}">
                <a16:creationId xmlns:a16="http://schemas.microsoft.com/office/drawing/2014/main" id="{C519A40C-C8C2-46DE-80FC-D03CFE120551}"/>
              </a:ext>
            </a:extLst>
          </p:cNvPr>
          <p:cNvPicPr>
            <a:picLocks noChangeAspect="1"/>
          </p:cNvPicPr>
          <p:nvPr/>
        </p:nvPicPr>
        <p:blipFill>
          <a:blip r:embed="rId3"/>
          <a:stretch>
            <a:fillRect/>
          </a:stretch>
        </p:blipFill>
        <p:spPr>
          <a:xfrm>
            <a:off x="1466850" y="2438400"/>
            <a:ext cx="8504464" cy="3917950"/>
          </a:xfrm>
          <a:prstGeom prst="rect">
            <a:avLst/>
          </a:prstGeom>
        </p:spPr>
      </p:pic>
    </p:spTree>
    <p:extLst>
      <p:ext uri="{BB962C8B-B14F-4D97-AF65-F5344CB8AC3E}">
        <p14:creationId xmlns:p14="http://schemas.microsoft.com/office/powerpoint/2010/main" val="2525479075"/>
      </p:ext>
    </p:extLst>
  </p:cSld>
  <p:clrMapOvr>
    <a:masterClrMapping/>
  </p:clrMapOvr>
  <p:transition advTm="2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4549</TotalTime>
  <Words>2315</Words>
  <Application>Microsoft Office PowerPoint</Application>
  <PresentationFormat>宽屏</PresentationFormat>
  <Paragraphs>154</Paragraphs>
  <Slides>18</Slides>
  <Notes>18</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-apple-system</vt:lpstr>
      <vt:lpstr>等线</vt:lpstr>
      <vt:lpstr>等线 Light</vt:lpstr>
      <vt:lpstr>Arial</vt:lpstr>
      <vt:lpstr>Calibri</vt:lpstr>
      <vt:lpstr>Garamond</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史 玉潇</dc:creator>
  <cp:lastModifiedBy>admin</cp:lastModifiedBy>
  <cp:revision>285</cp:revision>
  <dcterms:created xsi:type="dcterms:W3CDTF">2020-07-08T04:49:00Z</dcterms:created>
  <dcterms:modified xsi:type="dcterms:W3CDTF">2021-09-27T01:14:04Z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