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sldIdLst>
    <p:sldId id="999" r:id="rId3"/>
    <p:sldId id="938" r:id="rId4"/>
    <p:sldId id="939" r:id="rId5"/>
    <p:sldId id="1002" r:id="rId6"/>
    <p:sldId id="994" r:id="rId7"/>
    <p:sldId id="968" r:id="rId8"/>
    <p:sldId id="975" r:id="rId9"/>
    <p:sldId id="1003" r:id="rId10"/>
    <p:sldId id="996" r:id="rId11"/>
    <p:sldId id="1009" r:id="rId12"/>
    <p:sldId id="1000" r:id="rId13"/>
    <p:sldId id="1016" r:id="rId14"/>
    <p:sldId id="991" r:id="rId15"/>
    <p:sldId id="1010" r:id="rId16"/>
    <p:sldId id="1004" r:id="rId17"/>
    <p:sldId id="948" r:id="rId18"/>
    <p:sldId id="1012" r:id="rId19"/>
    <p:sldId id="1014" r:id="rId20"/>
    <p:sldId id="1015" r:id="rId21"/>
    <p:sldId id="1017" r:id="rId22"/>
    <p:sldId id="9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史 玉潇" initials="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26" autoAdjust="0"/>
  </p:normalViewPr>
  <p:slideViewPr>
    <p:cSldViewPr snapToGrid="0">
      <p:cViewPr varScale="1">
        <p:scale>
          <a:sx n="83" d="100"/>
          <a:sy n="83" d="100"/>
        </p:scale>
        <p:origin x="1638"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2D16-6F1C-42FE-8A5D-5D1CAD545FF9}" type="datetimeFigureOut">
              <a:rPr lang="zh-CN" altLang="en-US" smtClean="0"/>
              <a:t>2022-04-14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25CE-04C8-4DFA-A3AC-00C1CD89F4F3}" type="slidenum">
              <a:rPr lang="zh-CN" altLang="en-US" smtClean="0"/>
              <a:t>‹#›</a:t>
            </a:fld>
            <a:endParaRPr lang="zh-CN" altLang="en-US"/>
          </a:p>
        </p:txBody>
      </p:sp>
    </p:spTree>
    <p:extLst>
      <p:ext uri="{BB962C8B-B14F-4D97-AF65-F5344CB8AC3E}">
        <p14:creationId xmlns:p14="http://schemas.microsoft.com/office/powerpoint/2010/main" val="570104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csdn.net/so/search?q=%E8%AF%84%E4%BB%B7%E6%8C%87%E6%A0%87&amp;spm=1001.2101.3001.7020"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smtClean="0"/>
              <a:t>我今天给大家汇报的论文题目是</a:t>
            </a:r>
            <a:endParaRPr lang="en-US" altLang="zh-CN" dirty="0" smtClean="0"/>
          </a:p>
          <a:p>
            <a:pPr algn="l"/>
            <a:r>
              <a:rPr lang="zh-CN" altLang="en-US" dirty="0" smtClean="0"/>
              <a:t>知识</a:t>
            </a:r>
            <a:r>
              <a:rPr lang="zh-CN" altLang="en-US" dirty="0"/>
              <a:t>图谱上回答复杂自然语言问题的顺序词重新排序和解析方法</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a:t>
            </a:fld>
            <a:endParaRPr lang="zh-CN" altLang="en-US"/>
          </a:p>
        </p:txBody>
      </p:sp>
    </p:spTree>
    <p:extLst>
      <p:ext uri="{BB962C8B-B14F-4D97-AF65-F5344CB8AC3E}">
        <p14:creationId xmlns:p14="http://schemas.microsoft.com/office/powerpoint/2010/main" val="21979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系统第三阶段、基于关系模式的图相似性处理。</a:t>
            </a:r>
            <a:endParaRPr lang="en-US" altLang="zh-CN" dirty="0"/>
          </a:p>
          <a:p>
            <a:endParaRPr lang="en-US" altLang="zh-CN" dirty="0"/>
          </a:p>
          <a:p>
            <a:r>
              <a:rPr lang="zh-CN" altLang="en-US" dirty="0"/>
              <a:t>离线阶段：通过以下三个预处理步骤（词语切分、删除停止词、词干分析）并消除重复的关系模式，从</a:t>
            </a:r>
            <a:r>
              <a:rPr lang="en-US" altLang="zh-CN" dirty="0"/>
              <a:t>PATTY</a:t>
            </a:r>
            <a:r>
              <a:rPr lang="zh-CN" altLang="en-US" dirty="0"/>
              <a:t>构建一个抽象字典，称为</a:t>
            </a:r>
            <a:r>
              <a:rPr lang="en-US" altLang="zh-CN" dirty="0"/>
              <a:t>DA</a:t>
            </a:r>
          </a:p>
          <a:p>
            <a:r>
              <a:rPr lang="zh-CN" altLang="en-US" dirty="0"/>
              <a:t>在线阶段：在基于图对齐的模型中，利用单词相似度方法以及从</a:t>
            </a:r>
            <a:r>
              <a:rPr lang="en-US" altLang="zh-CN" dirty="0"/>
              <a:t>DA</a:t>
            </a:r>
            <a:r>
              <a:rPr lang="zh-CN" altLang="en-US" dirty="0"/>
              <a:t>获得的语言知识计算图形相似度</a:t>
            </a:r>
            <a:r>
              <a:rPr lang="zh-CN" altLang="en-US" dirty="0" smtClean="0"/>
              <a:t>分数。做一个排序，选择最高的得分</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10</a:t>
            </a:fld>
            <a:endParaRPr lang="zh-CN" altLang="en-US"/>
          </a:p>
        </p:txBody>
      </p:sp>
    </p:spTree>
    <p:extLst>
      <p:ext uri="{BB962C8B-B14F-4D97-AF65-F5344CB8AC3E}">
        <p14:creationId xmlns:p14="http://schemas.microsoft.com/office/powerpoint/2010/main" val="180658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en-US" altLang="zh-CN" dirty="0" err="1"/>
              <a:t>DBpedia</a:t>
            </a:r>
            <a:r>
              <a:rPr lang="zh-CN" altLang="en-US" dirty="0"/>
              <a:t>是一个开放域知识图，有</a:t>
            </a:r>
            <a:r>
              <a:rPr lang="en-US" altLang="zh-CN" sz="1200" kern="1200" dirty="0">
                <a:solidFill>
                  <a:schemeClr val="tx1"/>
                </a:solidFill>
                <a:effectLst/>
                <a:latin typeface="+mn-lt"/>
                <a:ea typeface="+mn-ea"/>
                <a:cs typeface="+mn-cs"/>
              </a:rPr>
              <a:t>660</a:t>
            </a:r>
            <a:r>
              <a:rPr lang="zh-CN" altLang="en-US" sz="1200" kern="1200" dirty="0">
                <a:solidFill>
                  <a:schemeClr val="tx1"/>
                </a:solidFill>
                <a:effectLst/>
                <a:latin typeface="+mn-lt"/>
                <a:ea typeface="+mn-ea"/>
                <a:cs typeface="+mn-cs"/>
              </a:rPr>
              <a:t>万个实体</a:t>
            </a:r>
            <a:r>
              <a:rPr lang="zh-CN" altLang="en-US" dirty="0"/>
              <a:t>和</a:t>
            </a:r>
            <a:r>
              <a:rPr lang="en-US" altLang="zh-CN" dirty="0"/>
              <a:t>17</a:t>
            </a:r>
            <a:r>
              <a:rPr lang="zh-CN" altLang="en-US" dirty="0"/>
              <a:t>亿个</a:t>
            </a:r>
            <a:r>
              <a:rPr lang="en-US" altLang="zh-CN" dirty="0"/>
              <a:t>RDF</a:t>
            </a:r>
            <a:r>
              <a:rPr lang="zh-CN" altLang="en-US" dirty="0"/>
              <a:t>三元组</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11</a:t>
            </a:fld>
            <a:endParaRPr lang="zh-CN" altLang="en-US"/>
          </a:p>
        </p:txBody>
      </p:sp>
    </p:spTree>
    <p:extLst>
      <p:ext uri="{BB962C8B-B14F-4D97-AF65-F5344CB8AC3E}">
        <p14:creationId xmlns:p14="http://schemas.microsoft.com/office/powerpoint/2010/main" val="2655917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对模型的效果做评价。</a:t>
            </a:r>
          </a:p>
          <a:p>
            <a:r>
              <a:rPr lang="zh-CN" altLang="en-US" sz="1200" b="0" i="0" kern="1200" dirty="0">
                <a:solidFill>
                  <a:schemeClr val="tx1"/>
                </a:solidFill>
                <a:effectLst/>
                <a:latin typeface="+mn-lt"/>
                <a:ea typeface="+mn-ea"/>
                <a:cs typeface="+mn-cs"/>
              </a:rPr>
              <a:t>采用的</a:t>
            </a:r>
            <a:r>
              <a:rPr lang="zh-CN" altLang="en-US" sz="1200" b="0" i="0" u="none" strike="noStrike" kern="1200" dirty="0">
                <a:solidFill>
                  <a:schemeClr val="tx1"/>
                </a:solidFill>
                <a:effectLst/>
                <a:latin typeface="+mn-lt"/>
                <a:ea typeface="+mn-ea"/>
                <a:cs typeface="+mn-cs"/>
                <a:hlinkClick r:id="rId3"/>
              </a:rPr>
              <a:t>评价指标</a:t>
            </a:r>
            <a:r>
              <a:rPr lang="zh-CN" altLang="en-US" sz="1200" b="0" i="0" kern="1200" dirty="0">
                <a:solidFill>
                  <a:schemeClr val="tx1"/>
                </a:solidFill>
                <a:effectLst/>
                <a:latin typeface="+mn-lt"/>
                <a:ea typeface="+mn-ea"/>
                <a:cs typeface="+mn-cs"/>
              </a:rPr>
              <a:t>有</a:t>
            </a:r>
            <a:r>
              <a:rPr lang="zh-CN" altLang="en-US" sz="1200" b="1" i="0" kern="1200" dirty="0">
                <a:solidFill>
                  <a:schemeClr val="tx1"/>
                </a:solidFill>
                <a:effectLst/>
                <a:latin typeface="+mn-lt"/>
                <a:ea typeface="+mn-ea"/>
                <a:cs typeface="+mn-cs"/>
              </a:rPr>
              <a:t>精确率</a:t>
            </a:r>
            <a:r>
              <a:rPr lang="en-US" altLang="zh-CN" sz="1200" b="0" i="0" kern="1200" dirty="0">
                <a:solidFill>
                  <a:schemeClr val="tx1"/>
                </a:solidFill>
                <a:effectLst/>
                <a:latin typeface="+mn-lt"/>
                <a:ea typeface="+mn-ea"/>
                <a:cs typeface="+mn-cs"/>
              </a:rPr>
              <a:t>(Precision)</a:t>
            </a:r>
            <a:r>
              <a:rPr lang="zh-CN" altLang="en-US" sz="1200" b="0" i="0" kern="1200" dirty="0">
                <a:solidFill>
                  <a:schemeClr val="tx1"/>
                </a:solidFill>
                <a:effectLst/>
                <a:latin typeface="+mn-lt"/>
                <a:ea typeface="+mn-ea"/>
                <a:cs typeface="+mn-cs"/>
              </a:rPr>
              <a:t>、召回率</a:t>
            </a:r>
            <a:r>
              <a:rPr lang="en-US" altLang="zh-CN" sz="1200" b="0" i="0" kern="1200" dirty="0">
                <a:solidFill>
                  <a:schemeClr val="tx1"/>
                </a:solidFill>
                <a:effectLst/>
                <a:latin typeface="+mn-lt"/>
                <a:ea typeface="+mn-ea"/>
                <a:cs typeface="+mn-cs"/>
              </a:rPr>
              <a:t>(Recall)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值</a:t>
            </a:r>
            <a:r>
              <a:rPr lang="en-US" altLang="zh-CN" sz="1200" b="0" i="0" kern="1200" dirty="0">
                <a:solidFill>
                  <a:schemeClr val="tx1"/>
                </a:solidFill>
                <a:effectLst/>
                <a:latin typeface="+mn-lt"/>
                <a:ea typeface="+mn-ea"/>
                <a:cs typeface="+mn-cs"/>
              </a:rPr>
              <a:t>(F-Measure)</a:t>
            </a:r>
          </a:p>
          <a:p>
            <a:endParaRPr lang="en-US" altLang="zh-CN" sz="1200" b="0" i="0" kern="1200" dirty="0">
              <a:solidFill>
                <a:schemeClr val="tx1"/>
              </a:solidFill>
              <a:effectLst/>
              <a:latin typeface="+mn-lt"/>
              <a:ea typeface="+mn-ea"/>
              <a:cs typeface="+mn-cs"/>
            </a:endParaRPr>
          </a:p>
          <a:p>
            <a:r>
              <a:rPr lang="zh-CN" altLang="en-US" dirty="0"/>
              <a:t>假设一共有</a:t>
            </a:r>
            <a:r>
              <a:rPr lang="en-US" altLang="zh-CN" dirty="0"/>
              <a:t>10</a:t>
            </a:r>
            <a:r>
              <a:rPr lang="zh-CN" altLang="en-US" dirty="0"/>
              <a:t>篇文章，里面</a:t>
            </a:r>
            <a:r>
              <a:rPr lang="en-US" altLang="zh-CN" dirty="0"/>
              <a:t>4</a:t>
            </a:r>
            <a:r>
              <a:rPr lang="zh-CN" altLang="en-US" dirty="0"/>
              <a:t>篇是你要找的。根据你某个算法，你认为其中有</a:t>
            </a:r>
            <a:r>
              <a:rPr lang="en-US" altLang="zh-CN" dirty="0"/>
              <a:t>5</a:t>
            </a:r>
            <a:r>
              <a:rPr lang="zh-CN" altLang="en-US" dirty="0"/>
              <a:t>篇是你要找的，但是实际上在这</a:t>
            </a:r>
            <a:r>
              <a:rPr lang="en-US" altLang="zh-CN" dirty="0"/>
              <a:t>5</a:t>
            </a:r>
            <a:r>
              <a:rPr lang="zh-CN" altLang="en-US" dirty="0"/>
              <a:t>篇里面，只有</a:t>
            </a:r>
            <a:r>
              <a:rPr lang="en-US" altLang="zh-CN" dirty="0"/>
              <a:t>3</a:t>
            </a:r>
            <a:r>
              <a:rPr lang="zh-CN" altLang="en-US" dirty="0"/>
              <a:t>篇是真正你要找的。</a:t>
            </a:r>
          </a:p>
          <a:p>
            <a:r>
              <a:rPr lang="zh-CN" altLang="en-US" dirty="0"/>
              <a:t>那么你的这个算法的</a:t>
            </a:r>
            <a:r>
              <a:rPr lang="en-US" altLang="zh-CN" dirty="0"/>
              <a:t>precision</a:t>
            </a:r>
            <a:r>
              <a:rPr lang="zh-CN" altLang="en-US" dirty="0"/>
              <a:t>是</a:t>
            </a:r>
            <a:r>
              <a:rPr lang="en-US" altLang="zh-CN" dirty="0"/>
              <a:t>3/5=60%</a:t>
            </a:r>
            <a:r>
              <a:rPr lang="zh-CN" altLang="en-US" dirty="0"/>
              <a:t>，也就是，你找的这</a:t>
            </a:r>
            <a:r>
              <a:rPr lang="en-US" altLang="zh-CN" dirty="0"/>
              <a:t>5</a:t>
            </a:r>
            <a:r>
              <a:rPr lang="zh-CN" altLang="en-US" dirty="0"/>
              <a:t>篇，有</a:t>
            </a:r>
            <a:r>
              <a:rPr lang="en-US" altLang="zh-CN" dirty="0"/>
              <a:t>3</a:t>
            </a:r>
            <a:r>
              <a:rPr lang="zh-CN" altLang="en-US" dirty="0"/>
              <a:t>篇是真正对的</a:t>
            </a:r>
          </a:p>
          <a:p>
            <a:r>
              <a:rPr lang="zh-CN" altLang="en-US" dirty="0"/>
              <a:t>这个算法的</a:t>
            </a:r>
            <a:r>
              <a:rPr lang="en-US" altLang="zh-CN" dirty="0"/>
              <a:t>recall</a:t>
            </a:r>
            <a:r>
              <a:rPr lang="zh-CN" altLang="en-US" dirty="0"/>
              <a:t>是</a:t>
            </a:r>
            <a:r>
              <a:rPr lang="en-US" altLang="zh-CN" dirty="0"/>
              <a:t>3/4=75%</a:t>
            </a:r>
            <a:r>
              <a:rPr lang="zh-CN" altLang="en-US" dirty="0"/>
              <a:t>，也就是，一共有用的这</a:t>
            </a:r>
            <a:r>
              <a:rPr lang="en-US" altLang="zh-CN" dirty="0"/>
              <a:t>4</a:t>
            </a:r>
            <a:r>
              <a:rPr lang="zh-CN" altLang="en-US" dirty="0"/>
              <a:t>篇里面，你找到了其中三篇。</a:t>
            </a:r>
            <a:endParaRPr lang="en-US" altLang="zh-CN" dirty="0"/>
          </a:p>
          <a:p>
            <a:endParaRPr lang="en-US" altLang="zh-CN" dirty="0"/>
          </a:p>
          <a:p>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指标有时候会出现的矛盾的情况，这样就需要综合考虑他们，最常见的方法就是</a:t>
            </a:r>
            <a:r>
              <a:rPr lang="en-US" altLang="zh-CN" sz="1200" b="0" i="0" kern="1200" dirty="0">
                <a:solidFill>
                  <a:schemeClr val="tx1"/>
                </a:solidFill>
                <a:effectLst/>
                <a:latin typeface="+mn-lt"/>
                <a:ea typeface="+mn-ea"/>
                <a:cs typeface="+mn-cs"/>
              </a:rPr>
              <a:t>F-Measure</a:t>
            </a:r>
            <a:r>
              <a:rPr lang="zh-CN" altLang="en-US" sz="1200" b="0" i="0" kern="1200" dirty="0">
                <a:solidFill>
                  <a:schemeClr val="tx1"/>
                </a:solidFill>
                <a:effectLst/>
                <a:latin typeface="+mn-lt"/>
                <a:ea typeface="+mn-ea"/>
                <a:cs typeface="+mn-cs"/>
              </a:rPr>
              <a:t>（又称为</a:t>
            </a:r>
            <a:r>
              <a:rPr lang="en-US" altLang="zh-CN" sz="1200" b="0" i="0" kern="1200" dirty="0">
                <a:solidFill>
                  <a:schemeClr val="tx1"/>
                </a:solidFill>
                <a:effectLst/>
                <a:latin typeface="+mn-lt"/>
                <a:ea typeface="+mn-ea"/>
                <a:cs typeface="+mn-cs"/>
              </a:rPr>
              <a:t>F-Score</a:t>
            </a:r>
            <a:r>
              <a:rPr lang="zh-CN" altLang="en-US" sz="1200" b="0" i="0" kern="1200" dirty="0">
                <a:solidFill>
                  <a:schemeClr val="tx1"/>
                </a:solidFill>
                <a:effectLst/>
                <a:latin typeface="+mn-lt"/>
                <a:ea typeface="+mn-ea"/>
                <a:cs typeface="+mn-cs"/>
              </a:rPr>
              <a:t>）。</a:t>
            </a:r>
            <a:r>
              <a:rPr lang="en-US" altLang="zh-CN" dirty="0"/>
              <a:t/>
            </a:r>
            <a:br>
              <a:rPr lang="en-US" altLang="zh-CN" dirty="0"/>
            </a:br>
            <a:r>
              <a:rPr lang="en-US" altLang="zh-CN" sz="1200" b="0" i="0" kern="1200" dirty="0">
                <a:solidFill>
                  <a:schemeClr val="tx1"/>
                </a:solidFill>
                <a:effectLst/>
                <a:latin typeface="+mn-lt"/>
                <a:ea typeface="+mn-ea"/>
                <a:cs typeface="+mn-cs"/>
              </a:rPr>
              <a:t>F-Measure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Precision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Recall</a:t>
            </a:r>
            <a:r>
              <a:rPr lang="zh-CN" altLang="en-US" sz="1200" b="0" i="0" kern="1200" dirty="0">
                <a:solidFill>
                  <a:schemeClr val="tx1"/>
                </a:solidFill>
                <a:effectLst/>
                <a:latin typeface="+mn-lt"/>
                <a:ea typeface="+mn-ea"/>
                <a:cs typeface="+mn-cs"/>
              </a:rPr>
              <a:t>加权调和平均</a:t>
            </a:r>
            <a:endParaRPr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12</a:t>
            </a:fld>
            <a:endParaRPr lang="zh-CN" altLang="en-US"/>
          </a:p>
        </p:txBody>
      </p:sp>
    </p:spTree>
    <p:extLst>
      <p:ext uri="{BB962C8B-B14F-4D97-AF65-F5344CB8AC3E}">
        <p14:creationId xmlns:p14="http://schemas.microsoft.com/office/powerpoint/2010/main" val="324493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zh-CN" altLang="en-US" sz="1800" kern="100" dirty="0">
                <a:solidFill>
                  <a:srgbClr val="000000"/>
                </a:solidFill>
                <a:effectLst/>
                <a:latin typeface="Calibri" panose="020F0502020204030204" pitchFamily="34" charset="0"/>
                <a:ea typeface="Calibri" panose="020F0502020204030204" pitchFamily="34" charset="0"/>
              </a:rPr>
              <a:t>系统旨在通过</a:t>
            </a:r>
            <a:r>
              <a:rPr lang="en-US" altLang="zh-CN" sz="1800" kern="100" dirty="0" err="1">
                <a:solidFill>
                  <a:srgbClr val="000000"/>
                </a:solidFill>
                <a:effectLst/>
                <a:latin typeface="Calibri" panose="020F0502020204030204" pitchFamily="34" charset="0"/>
                <a:ea typeface="Calibri" panose="020F0502020204030204" pitchFamily="34" charset="0"/>
              </a:rPr>
              <a:t>DBpedia</a:t>
            </a:r>
            <a:r>
              <a:rPr lang="zh-CN" altLang="en-US" sz="1800" kern="100" dirty="0">
                <a:solidFill>
                  <a:srgbClr val="000000"/>
                </a:solidFill>
                <a:effectLst/>
                <a:latin typeface="Calibri" panose="020F0502020204030204" pitchFamily="34" charset="0"/>
                <a:ea typeface="Calibri" panose="020F0502020204030204" pitchFamily="34" charset="0"/>
              </a:rPr>
              <a:t>回答复杂的问题。因此，为了提供公平的评估，我们从测试集合中排除了无法通过</a:t>
            </a:r>
            <a:r>
              <a:rPr lang="en-US" altLang="zh-CN" sz="1800" kern="100" dirty="0" err="1">
                <a:solidFill>
                  <a:srgbClr val="000000"/>
                </a:solidFill>
                <a:effectLst/>
                <a:latin typeface="Calibri" panose="020F0502020204030204" pitchFamily="34" charset="0"/>
                <a:ea typeface="Calibri" panose="020F0502020204030204" pitchFamily="34" charset="0"/>
              </a:rPr>
              <a:t>DBpedia</a:t>
            </a:r>
            <a:r>
              <a:rPr lang="zh-CN" altLang="en-US" sz="1800" kern="100" dirty="0">
                <a:solidFill>
                  <a:srgbClr val="000000"/>
                </a:solidFill>
                <a:effectLst/>
                <a:latin typeface="Calibri" panose="020F0502020204030204" pitchFamily="34" charset="0"/>
                <a:ea typeface="Calibri" panose="020F0502020204030204" pitchFamily="34" charset="0"/>
              </a:rPr>
              <a:t>回答的问题</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13</a:t>
            </a:fld>
            <a:endParaRPr lang="zh-CN" altLang="en-US"/>
          </a:p>
        </p:txBody>
      </p:sp>
    </p:spTree>
    <p:extLst>
      <p:ext uri="{BB962C8B-B14F-4D97-AF65-F5344CB8AC3E}">
        <p14:creationId xmlns:p14="http://schemas.microsoft.com/office/powerpoint/2010/main" val="348764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如表</a:t>
            </a:r>
            <a:r>
              <a:rPr lang="en-US" altLang="zh-CN" dirty="0"/>
              <a:t>6</a:t>
            </a:r>
            <a:r>
              <a:rPr lang="zh-CN" altLang="en-US" dirty="0"/>
              <a:t>所示，</a:t>
            </a:r>
            <a:r>
              <a:rPr lang="en-US" altLang="zh-CN" dirty="0" err="1"/>
              <a:t>SparseQA</a:t>
            </a:r>
            <a:r>
              <a:rPr lang="zh-CN" altLang="en-US" dirty="0"/>
              <a:t>可以识别</a:t>
            </a:r>
            <a:r>
              <a:rPr lang="en-US" altLang="zh-CN" dirty="0"/>
              <a:t>88%</a:t>
            </a:r>
            <a:r>
              <a:rPr lang="zh-CN" altLang="en-US" dirty="0"/>
              <a:t>问题的正确实体和变量。此外，它还可以为</a:t>
            </a:r>
            <a:r>
              <a:rPr lang="en-US" altLang="zh-CN" dirty="0"/>
              <a:t>80%</a:t>
            </a:r>
            <a:r>
              <a:rPr lang="zh-CN" altLang="en-US" dirty="0"/>
              <a:t>的问题构建</a:t>
            </a:r>
            <a:r>
              <a:rPr lang="en-US" altLang="zh-CN" dirty="0" err="1"/>
              <a:t>qu</a:t>
            </a:r>
            <a:r>
              <a:rPr lang="zh-CN" altLang="en-US" dirty="0"/>
              <a:t>。此外，</a:t>
            </a:r>
            <a:r>
              <a:rPr lang="en-US" altLang="zh-CN" dirty="0" err="1"/>
              <a:t>Sparseqa</a:t>
            </a:r>
            <a:r>
              <a:rPr lang="zh-CN" altLang="en-US" dirty="0"/>
              <a:t>的最终精度为</a:t>
            </a:r>
            <a:r>
              <a:rPr lang="en-US" altLang="zh-CN" dirty="0"/>
              <a:t>0.45</a:t>
            </a:r>
            <a:r>
              <a:rPr lang="zh-CN" altLang="en-US" dirty="0"/>
              <a:t>，这意味着</a:t>
            </a:r>
            <a:r>
              <a:rPr lang="en-US" altLang="zh-CN" dirty="0"/>
              <a:t>45%</a:t>
            </a:r>
            <a:r>
              <a:rPr lang="zh-CN" altLang="en-US" dirty="0"/>
              <a:t>的问题可以在我们的框架内得到正确回答。</a:t>
            </a:r>
            <a:endParaRPr lang="en-US" altLang="zh-CN" dirty="0"/>
          </a:p>
          <a:p>
            <a:endParaRPr lang="en-US" altLang="zh-CN" dirty="0"/>
          </a:p>
          <a:p>
            <a:r>
              <a:rPr lang="zh-CN" altLang="en-US" dirty="0"/>
              <a:t>我们还使用</a:t>
            </a:r>
            <a:r>
              <a:rPr lang="en-US" altLang="zh-CN" dirty="0"/>
              <a:t>QALD-9</a:t>
            </a:r>
            <a:r>
              <a:rPr lang="zh-CN" altLang="en-US" dirty="0"/>
              <a:t>测试题研究了基于关系模式的相似性度量对框架准确性的影响。如表</a:t>
            </a:r>
            <a:r>
              <a:rPr lang="en-US" altLang="zh-CN" dirty="0"/>
              <a:t>7</a:t>
            </a:r>
            <a:r>
              <a:rPr lang="zh-CN" altLang="en-US" dirty="0"/>
              <a:t>所示，当</a:t>
            </a:r>
            <a:r>
              <a:rPr lang="en-US" altLang="zh-CN" dirty="0" err="1"/>
              <a:t>SparseQA</a:t>
            </a:r>
            <a:r>
              <a:rPr lang="zh-CN" altLang="en-US" dirty="0"/>
              <a:t>在不使用抽象字典</a:t>
            </a:r>
            <a:r>
              <a:rPr lang="en-US" altLang="zh-CN" dirty="0"/>
              <a:t>DA</a:t>
            </a:r>
            <a:r>
              <a:rPr lang="zh-CN" altLang="en-US" dirty="0"/>
              <a:t>的情况下计算图形相似性时，其精度为</a:t>
            </a:r>
            <a:r>
              <a:rPr lang="en-US" altLang="zh-CN" dirty="0"/>
              <a:t>0.39</a:t>
            </a:r>
            <a:r>
              <a:rPr lang="zh-CN" altLang="en-US" dirty="0"/>
              <a:t>，通过使用</a:t>
            </a:r>
            <a:r>
              <a:rPr lang="en-US" altLang="zh-CN" dirty="0"/>
              <a:t>DA</a:t>
            </a:r>
            <a:r>
              <a:rPr lang="zh-CN" altLang="en-US" dirty="0"/>
              <a:t>，其精度提高到</a:t>
            </a:r>
            <a:r>
              <a:rPr lang="en-US" altLang="zh-CN" dirty="0"/>
              <a:t>0.45</a:t>
            </a:r>
            <a:r>
              <a:rPr lang="zh-CN" altLang="en-US" dirty="0"/>
              <a:t>，证明了 ：通过使用新的关系相似性度量，可以更准确地进行关系映射</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193D25CE-04C8-4DFA-A3AC-00C1CD89F4F3}" type="slidenum">
              <a:rPr lang="zh-CN" altLang="en-US" smtClean="0"/>
              <a:t>14</a:t>
            </a:fld>
            <a:endParaRPr lang="zh-CN" altLang="en-US"/>
          </a:p>
        </p:txBody>
      </p:sp>
    </p:spTree>
    <p:extLst>
      <p:ext uri="{BB962C8B-B14F-4D97-AF65-F5344CB8AC3E}">
        <p14:creationId xmlns:p14="http://schemas.microsoft.com/office/powerpoint/2010/main" val="4273640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dirty="0"/>
              <a:t>这些观察结果表明，随着查询图模式中三元组的数量增加，我们的系统效率会提高。这种观点背后的基本原理是，当一个不确定问题图中的节点和边的数量增加时，图的相似性得分会变得更大。因此，我们的方法更有可能获得黄金</a:t>
            </a:r>
            <a:r>
              <a:rPr lang="en-US" altLang="zh-CN" dirty="0"/>
              <a:t>RDF</a:t>
            </a:r>
            <a:r>
              <a:rPr lang="zh-CN" altLang="en-US" dirty="0"/>
              <a:t>子图。</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15</a:t>
            </a:fld>
            <a:endParaRPr lang="zh-CN" altLang="en-US"/>
          </a:p>
        </p:txBody>
      </p:sp>
    </p:spTree>
    <p:extLst>
      <p:ext uri="{BB962C8B-B14F-4D97-AF65-F5344CB8AC3E}">
        <p14:creationId xmlns:p14="http://schemas.microsoft.com/office/powerpoint/2010/main" val="1106577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dirty="0"/>
              <a:t>失败分析</a:t>
            </a:r>
            <a:endParaRPr lang="en-US" altLang="zh-CN" dirty="0"/>
          </a:p>
          <a:p>
            <a:pPr algn="l">
              <a:buFont typeface="Arial" panose="020B0604020202020204" pitchFamily="34" charset="0"/>
              <a:buNone/>
            </a:pPr>
            <a:r>
              <a:rPr lang="en-US" altLang="zh-CN" dirty="0"/>
              <a:t>1.</a:t>
            </a:r>
            <a:r>
              <a:rPr lang="zh-CN" altLang="en-US" dirty="0"/>
              <a:t>实体识别问题（</a:t>
            </a:r>
            <a:r>
              <a:rPr lang="zh-CN" altLang="en-US" dirty="0">
                <a:effectLst/>
                <a:latin typeface="Arial" panose="020B0604020202020204" pitchFamily="34" charset="0"/>
              </a:rPr>
              <a:t>实体链接工具或概念词典无法检测和消除</a:t>
            </a:r>
            <a:r>
              <a:rPr lang="en-US" altLang="zh-CN" dirty="0">
                <a:effectLst/>
                <a:latin typeface="Arial" panose="020B0604020202020204" pitchFamily="34" charset="0"/>
              </a:rPr>
              <a:t>NLQ</a:t>
            </a:r>
            <a:r>
              <a:rPr lang="zh-CN" altLang="en-US" dirty="0">
                <a:effectLst/>
                <a:latin typeface="Arial" panose="020B0604020202020204" pitchFamily="34" charset="0"/>
              </a:rPr>
              <a:t>中的实体和变量的歧义。例如，在</a:t>
            </a:r>
            <a:r>
              <a:rPr lang="en-US" altLang="zh-CN" dirty="0">
                <a:effectLst/>
                <a:latin typeface="Arial" panose="020B0604020202020204" pitchFamily="34" charset="0"/>
              </a:rPr>
              <a:t>1</a:t>
            </a:r>
            <a:r>
              <a:rPr lang="zh-CN" altLang="en-US" dirty="0">
                <a:effectLst/>
                <a:latin typeface="Arial" panose="020B0604020202020204" pitchFamily="34" charset="0"/>
              </a:rPr>
              <a:t>的问题中，系统无法识别：</a:t>
            </a:r>
            <a:r>
              <a:rPr lang="en-US" altLang="zh-CN" dirty="0">
                <a:effectLst/>
                <a:latin typeface="Arial" panose="020B0604020202020204" pitchFamily="34" charset="0"/>
              </a:rPr>
              <a:t>Big Bang Theory  </a:t>
            </a:r>
            <a:r>
              <a:rPr lang="zh-CN" altLang="en-US" dirty="0">
                <a:effectLst/>
                <a:latin typeface="Arial" panose="020B0604020202020204" pitchFamily="34" charset="0"/>
              </a:rPr>
              <a:t>作为主实体。 </a:t>
            </a:r>
            <a:r>
              <a:rPr lang="zh-CN" altLang="en-US" dirty="0"/>
              <a:t>）</a:t>
            </a:r>
            <a:endParaRPr lang="en-US" altLang="zh-CN" dirty="0"/>
          </a:p>
          <a:p>
            <a:pPr algn="l">
              <a:buFont typeface="Arial" panose="020B0604020202020204" pitchFamily="34" charset="0"/>
              <a:buNone/>
            </a:pPr>
            <a:r>
              <a:rPr lang="en-US" altLang="zh-CN" dirty="0"/>
              <a:t>2.</a:t>
            </a:r>
            <a:r>
              <a:rPr lang="zh-CN" altLang="en-US" dirty="0"/>
              <a:t>关系相似度计算（框架无法正确计算图相似过程中某些关系的相似性。因此，没有找到任何查询图模式，或者构造了错误的查询图模式。 ） </a:t>
            </a:r>
            <a:r>
              <a:rPr lang="en-US" altLang="zh-CN" dirty="0"/>
              <a:t>2 </a:t>
            </a:r>
            <a:r>
              <a:rPr lang="zh-CN" altLang="en-US" dirty="0"/>
              <a:t>中 提到“</a:t>
            </a:r>
            <a:r>
              <a:rPr lang="en-US" altLang="zh-CN" dirty="0"/>
              <a:t>die”</a:t>
            </a:r>
            <a:r>
              <a:rPr lang="zh-CN" altLang="en-US" dirty="0"/>
              <a:t>的关系应该映射到谓词</a:t>
            </a:r>
            <a:r>
              <a:rPr lang="en-US" altLang="zh-CN" dirty="0"/>
              <a:t>⟨</a:t>
            </a:r>
            <a:r>
              <a:rPr lang="en-US" altLang="zh-CN" dirty="0" err="1"/>
              <a:t>deathcause</a:t>
            </a:r>
            <a:r>
              <a:rPr lang="zh-CN" altLang="en-US" dirty="0"/>
              <a:t>（死亡原因）</a:t>
            </a:r>
            <a:r>
              <a:rPr lang="en-US" altLang="zh-CN" dirty="0"/>
              <a:t>⟩, </a:t>
            </a:r>
            <a:r>
              <a:rPr lang="zh-CN" altLang="en-US" dirty="0"/>
              <a:t>但是由于谓词的相似度更高</a:t>
            </a:r>
            <a:r>
              <a:rPr lang="en-US" altLang="zh-CN" dirty="0"/>
              <a:t>⟨</a:t>
            </a:r>
            <a:r>
              <a:rPr lang="en-US" altLang="zh-CN" dirty="0" err="1"/>
              <a:t>dbp</a:t>
            </a:r>
            <a:r>
              <a:rPr lang="zh-CN" altLang="en-US" dirty="0"/>
              <a:t>：</a:t>
            </a:r>
            <a:r>
              <a:rPr lang="en-US" altLang="zh-CN" dirty="0"/>
              <a:t>deaths </a:t>
            </a:r>
            <a:r>
              <a:rPr lang="zh-CN" altLang="en-US" dirty="0"/>
              <a:t>死亡</a:t>
            </a:r>
            <a:r>
              <a:rPr lang="en-US" altLang="zh-CN" dirty="0"/>
              <a:t>⟩, </a:t>
            </a:r>
            <a:r>
              <a:rPr lang="zh-CN" altLang="en-US" dirty="0"/>
              <a:t>因为该谓词适用于提到“</a:t>
            </a:r>
            <a:r>
              <a:rPr lang="en-US" altLang="zh-CN" dirty="0"/>
              <a:t>die”</a:t>
            </a:r>
            <a:r>
              <a:rPr lang="zh-CN" altLang="en-US" dirty="0"/>
              <a:t>的关系。</a:t>
            </a:r>
            <a:endParaRPr lang="en-US" altLang="zh-CN" dirty="0"/>
          </a:p>
          <a:p>
            <a:pPr algn="l">
              <a:buFont typeface="Arial" panose="020B0604020202020204" pitchFamily="34" charset="0"/>
              <a:buNone/>
            </a:pPr>
            <a:r>
              <a:rPr lang="en-US" altLang="zh-CN" dirty="0"/>
              <a:t>3.</a:t>
            </a:r>
            <a:r>
              <a:rPr lang="zh-CN" altLang="en-US" dirty="0"/>
              <a:t>问题图构建（下一页）</a:t>
            </a:r>
            <a:endParaRPr lang="en-US" altLang="zh-CN" dirty="0"/>
          </a:p>
          <a:p>
            <a:pPr algn="l">
              <a:buFont typeface="Arial" panose="020B0604020202020204" pitchFamily="34" charset="0"/>
              <a:buNone/>
            </a:pPr>
            <a:r>
              <a:rPr lang="en-US" altLang="zh-CN" dirty="0"/>
              <a:t>4.</a:t>
            </a:r>
            <a:r>
              <a:rPr lang="zh-CN" altLang="en-US" dirty="0"/>
              <a:t>与大多数</a:t>
            </a:r>
            <a:r>
              <a:rPr lang="en-US" altLang="zh-CN" dirty="0"/>
              <a:t>RDF QA</a:t>
            </a:r>
            <a:r>
              <a:rPr lang="zh-CN" altLang="en-US" dirty="0"/>
              <a:t>系统类似，一个严重的问题是该框架无法回答一些复杂的聚合问题，这些问题的</a:t>
            </a:r>
            <a:r>
              <a:rPr lang="en-US" altLang="zh-CN" dirty="0"/>
              <a:t>SPARQL</a:t>
            </a:r>
            <a:r>
              <a:rPr lang="zh-CN" altLang="en-US" dirty="0"/>
              <a:t>查询需要更复杂的聚合函数。 </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16</a:t>
            </a:fld>
            <a:endParaRPr lang="zh-CN" altLang="en-US"/>
          </a:p>
        </p:txBody>
      </p:sp>
    </p:spTree>
    <p:extLst>
      <p:ext uri="{BB962C8B-B14F-4D97-AF65-F5344CB8AC3E}">
        <p14:creationId xmlns:p14="http://schemas.microsoft.com/office/powerpoint/2010/main" val="450340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NLQ</a:t>
            </a:r>
            <a:r>
              <a:rPr lang="zh-CN" altLang="en-US" dirty="0"/>
              <a:t>和</a:t>
            </a:r>
            <a:r>
              <a:rPr lang="en-US" altLang="zh-CN" dirty="0"/>
              <a:t>RDF</a:t>
            </a:r>
            <a:r>
              <a:rPr lang="zh-CN" altLang="en-US" dirty="0"/>
              <a:t>数据模型的结构不同，以及需要额外的推理，无法正确构建不确定问题图。例如，</a:t>
            </a:r>
            <a:r>
              <a:rPr lang="en-US" altLang="zh-CN" dirty="0"/>
              <a:t>  </a:t>
            </a:r>
            <a:r>
              <a:rPr lang="zh-CN" altLang="en-US" dirty="0"/>
              <a:t>“哪些艺术家与瑞秋</a:t>
            </a:r>
            <a:r>
              <a:rPr lang="en-US" altLang="zh-CN" dirty="0"/>
              <a:t>·</a:t>
            </a:r>
            <a:r>
              <a:rPr lang="zh-CN" altLang="en-US" dirty="0"/>
              <a:t>史蒂文斯出生在同一天？”。图</a:t>
            </a:r>
            <a:r>
              <a:rPr lang="en-US" altLang="zh-CN" dirty="0"/>
              <a:t>8</a:t>
            </a:r>
            <a:r>
              <a:rPr lang="zh-CN" altLang="en-US" dirty="0"/>
              <a:t>显示了不确定问题图以及我们针对该问题的方法构建的查询图模式。可以看出，三元组</a:t>
            </a:r>
            <a:r>
              <a:rPr lang="en-US" altLang="zh-CN" dirty="0"/>
              <a:t>?</a:t>
            </a:r>
            <a:r>
              <a:rPr lang="en-US" altLang="zh-CN" dirty="0" err="1"/>
              <a:t>uri</a:t>
            </a:r>
            <a:r>
              <a:rPr lang="zh-CN" altLang="en-US" dirty="0"/>
              <a:t>，</a:t>
            </a:r>
            <a:r>
              <a:rPr lang="en-US" altLang="zh-CN" dirty="0" err="1"/>
              <a:t>dbo:birthData</a:t>
            </a:r>
            <a:r>
              <a:rPr lang="zh-CN" altLang="en-US" dirty="0"/>
              <a:t>？</a:t>
            </a:r>
            <a:r>
              <a:rPr lang="en-US" altLang="zh-CN" dirty="0"/>
              <a:t>x</a:t>
            </a:r>
            <a:r>
              <a:rPr lang="zh-CN" altLang="en-US" dirty="0"/>
              <a:t>、</a:t>
            </a:r>
            <a:r>
              <a:rPr lang="en-US" altLang="zh-CN" dirty="0"/>
              <a:t> </a:t>
            </a:r>
            <a:r>
              <a:rPr lang="zh-CN" altLang="en-US" dirty="0"/>
              <a:t>和</a:t>
            </a:r>
            <a:r>
              <a:rPr lang="en-US" altLang="zh-CN" dirty="0" err="1"/>
              <a:t>dbr:Rachel_Stevens</a:t>
            </a:r>
            <a:r>
              <a:rPr lang="zh-CN" altLang="en-US" dirty="0"/>
              <a:t>，</a:t>
            </a:r>
            <a:r>
              <a:rPr lang="en-US" altLang="zh-CN" dirty="0" err="1"/>
              <a:t>dbo:birthData</a:t>
            </a:r>
            <a:r>
              <a:rPr lang="zh-CN" altLang="en-US" dirty="0"/>
              <a:t>？十、</a:t>
            </a:r>
            <a:r>
              <a:rPr lang="en-US" altLang="zh-CN" dirty="0"/>
              <a:t>⟩ </a:t>
            </a:r>
            <a:r>
              <a:rPr lang="zh-CN" altLang="en-US" dirty="0"/>
              <a:t>在知识图模型中，关系在问题中提到了“出生在同一数据中”，但我们的方法无法识别这种模式 </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17</a:t>
            </a:fld>
            <a:endParaRPr lang="zh-CN" altLang="en-US"/>
          </a:p>
        </p:txBody>
      </p:sp>
    </p:spTree>
    <p:extLst>
      <p:ext uri="{BB962C8B-B14F-4D97-AF65-F5344CB8AC3E}">
        <p14:creationId xmlns:p14="http://schemas.microsoft.com/office/powerpoint/2010/main" val="2926796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200" kern="1200" dirty="0">
                <a:solidFill>
                  <a:schemeClr val="tx1"/>
                </a:solidFill>
                <a:effectLst/>
                <a:latin typeface="+mn-lt"/>
                <a:ea typeface="+mn-ea"/>
                <a:cs typeface="+mn-cs"/>
              </a:rPr>
              <a:t>为了</a:t>
            </a:r>
            <a:r>
              <a:rPr lang="zh-CN" altLang="en-US" sz="1200" b="1" kern="1200" dirty="0">
                <a:solidFill>
                  <a:schemeClr val="tx1"/>
                </a:solidFill>
                <a:effectLst/>
                <a:latin typeface="+mn-lt"/>
                <a:ea typeface="+mn-ea"/>
                <a:cs typeface="+mn-cs"/>
              </a:rPr>
              <a:t>评估效率</a:t>
            </a:r>
            <a:r>
              <a:rPr lang="zh-CN" altLang="en-US" sz="1200" kern="1200" dirty="0">
                <a:solidFill>
                  <a:schemeClr val="tx1"/>
                </a:solidFill>
                <a:effectLst/>
                <a:latin typeface="+mn-lt"/>
                <a:ea typeface="+mn-ea"/>
                <a:cs typeface="+mn-cs"/>
              </a:rPr>
              <a:t>，我们该系统的平均响应时间与</a:t>
            </a:r>
            <a:r>
              <a:rPr lang="en-US" altLang="zh-CN" sz="1200" kern="1200" dirty="0">
                <a:solidFill>
                  <a:schemeClr val="tx1"/>
                </a:solidFill>
                <a:effectLst/>
                <a:latin typeface="+mn-lt"/>
                <a:ea typeface="+mn-ea"/>
                <a:cs typeface="+mn-cs"/>
              </a:rPr>
              <a:t>GAQA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Interaction*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QAMETABLE</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GAnswer</a:t>
            </a:r>
            <a:r>
              <a:rPr lang="zh-CN" altLang="en-US" sz="1200" kern="1200" dirty="0">
                <a:solidFill>
                  <a:schemeClr val="tx1"/>
                </a:solidFill>
                <a:effectLst/>
                <a:latin typeface="+mn-lt"/>
                <a:ea typeface="+mn-ea"/>
                <a:cs typeface="+mn-cs"/>
              </a:rPr>
              <a:t>进行了比较。采用</a:t>
            </a:r>
            <a:r>
              <a:rPr lang="en-US" altLang="zh-CN" sz="1200" kern="1200" dirty="0">
                <a:solidFill>
                  <a:schemeClr val="tx1"/>
                </a:solidFill>
                <a:effectLst/>
                <a:latin typeface="+mn-lt"/>
                <a:ea typeface="+mn-ea"/>
                <a:cs typeface="+mn-cs"/>
              </a:rPr>
              <a:t>QALD-5</a:t>
            </a:r>
            <a:r>
              <a:rPr lang="zh-CN" altLang="en-US" sz="1200" kern="1200" dirty="0">
                <a:solidFill>
                  <a:schemeClr val="tx1"/>
                </a:solidFill>
                <a:effectLst/>
                <a:latin typeface="+mn-lt"/>
                <a:ea typeface="+mn-ea"/>
                <a:cs typeface="+mn-cs"/>
              </a:rPr>
              <a:t>基准，使结果与其他系统兼容。</a:t>
            </a:r>
            <a:endParaRPr lang="en-US" altLang="zh-CN" sz="1200" kern="1200" dirty="0">
              <a:solidFill>
                <a:schemeClr val="tx1"/>
              </a:solidFill>
              <a:effectLst/>
              <a:latin typeface="+mn-lt"/>
              <a:ea typeface="+mn-ea"/>
              <a:cs typeface="+mn-cs"/>
            </a:endParaRPr>
          </a:p>
          <a:p>
            <a:pPr algn="l">
              <a:buFont typeface="Arial" panose="020B0604020202020204" pitchFamily="34" charset="0"/>
              <a:buNone/>
            </a:pPr>
            <a:r>
              <a:rPr lang="zh-CN" altLang="en-US" dirty="0"/>
              <a:t>问题图构建阶段</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QATemplate</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GAnswer</a:t>
            </a:r>
            <a:r>
              <a:rPr lang="zh-CN" altLang="en-US" sz="1200" kern="1200" dirty="0">
                <a:solidFill>
                  <a:schemeClr val="tx1"/>
                </a:solidFill>
                <a:effectLst/>
                <a:latin typeface="+mn-lt"/>
                <a:ea typeface="+mn-ea"/>
                <a:cs typeface="+mn-cs"/>
              </a:rPr>
              <a:t>不需要与终端用户进行交互，就能理解输入的问题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它们比其他系统更有效</a:t>
            </a:r>
            <a:r>
              <a:rPr lang="en-US" altLang="zh-CN" sz="1200" kern="1200" dirty="0">
                <a:solidFill>
                  <a:schemeClr val="tx1"/>
                </a:solidFill>
                <a:effectLst/>
                <a:latin typeface="+mn-lt"/>
                <a:ea typeface="+mn-ea"/>
                <a:cs typeface="+mn-cs"/>
              </a:rPr>
              <a:t>.</a:t>
            </a:r>
          </a:p>
          <a:p>
            <a:pPr algn="l">
              <a:buFont typeface="Arial" panose="020B0604020202020204" pitchFamily="34" charset="0"/>
              <a:buNone/>
            </a:pPr>
            <a:r>
              <a:rPr lang="zh-CN" altLang="en-US" dirty="0"/>
              <a:t>相比之下，</a:t>
            </a:r>
            <a:r>
              <a:rPr lang="en-US" altLang="zh-CN" dirty="0"/>
              <a:t>Interaction*</a:t>
            </a:r>
            <a:r>
              <a:rPr lang="zh-CN" altLang="en-US" dirty="0"/>
              <a:t>和</a:t>
            </a:r>
            <a:r>
              <a:rPr lang="en-US" altLang="zh-CN" dirty="0"/>
              <a:t>GAQA</a:t>
            </a:r>
            <a:r>
              <a:rPr lang="zh-CN" altLang="en-US" dirty="0"/>
              <a:t>则需要大量的时间来建立模板。在与用户的交互过程中需要大量的时间来理解</a:t>
            </a:r>
            <a:r>
              <a:rPr lang="en-US" altLang="zh-CN" dirty="0"/>
              <a:t>NLQs</a:t>
            </a:r>
            <a:r>
              <a:rPr lang="zh-CN" altLang="en-US" dirty="0"/>
              <a:t>并解决歧义问题。</a:t>
            </a:r>
            <a:endParaRPr lang="en-US" altLang="zh-CN" dirty="0"/>
          </a:p>
          <a:p>
            <a:pPr algn="l">
              <a:buFont typeface="Arial" panose="020B0604020202020204" pitchFamily="34" charset="0"/>
              <a:buNone/>
            </a:pPr>
            <a:r>
              <a:rPr lang="zh-CN" altLang="en-US" dirty="0"/>
              <a:t>相比之下，我们的系统</a:t>
            </a:r>
            <a:r>
              <a:rPr lang="en-US" altLang="zh-CN" dirty="0" err="1"/>
              <a:t>SParseQA</a:t>
            </a:r>
            <a:r>
              <a:rPr lang="zh-CN" altLang="en-US" dirty="0"/>
              <a:t>自动完成了问题图的构建阶段。在这个阶段节省了很多时间</a:t>
            </a:r>
            <a:r>
              <a:rPr lang="en-US" altLang="zh-CN" dirty="0"/>
              <a:t>.</a:t>
            </a:r>
          </a:p>
          <a:p>
            <a:pPr algn="l">
              <a:buFont typeface="Arial" panose="020B0604020202020204" pitchFamily="34" charset="0"/>
              <a:buNone/>
            </a:pPr>
            <a:r>
              <a:rPr lang="zh-CN" altLang="en-US" dirty="0"/>
              <a:t>与</a:t>
            </a:r>
            <a:r>
              <a:rPr lang="en-US" altLang="zh-CN" dirty="0"/>
              <a:t>GAQA</a:t>
            </a:r>
            <a:r>
              <a:rPr lang="zh-CN" altLang="en-US" dirty="0"/>
              <a:t>类似，</a:t>
            </a:r>
            <a:r>
              <a:rPr lang="en-US" altLang="zh-CN" dirty="0" err="1"/>
              <a:t>SParseQA</a:t>
            </a:r>
            <a:r>
              <a:rPr lang="zh-CN" altLang="en-US" dirty="0"/>
              <a:t>的知识子图创建是一个耗时的阶段。然而，它为为在查询评估阶段采用高效的基于图对齐的方法铺平道路</a:t>
            </a:r>
            <a:r>
              <a:rPr lang="en-US" altLang="zh-CN" dirty="0"/>
              <a:t>, </a:t>
            </a:r>
            <a:r>
              <a:rPr lang="zh-CN" altLang="en-US" dirty="0"/>
              <a:t>且</a:t>
            </a:r>
            <a:r>
              <a:rPr lang="en-US" altLang="zh-CN" dirty="0" err="1"/>
              <a:t>SParseQA</a:t>
            </a:r>
            <a:r>
              <a:rPr lang="zh-CN" altLang="en-US" dirty="0"/>
              <a:t>比</a:t>
            </a:r>
            <a:r>
              <a:rPr lang="en-US" altLang="zh-CN" dirty="0"/>
              <a:t>GAQA</a:t>
            </a:r>
            <a:r>
              <a:rPr lang="zh-CN" altLang="en-US" dirty="0"/>
              <a:t>回答了更多的问题</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18</a:t>
            </a:fld>
            <a:endParaRPr lang="zh-CN" altLang="en-US"/>
          </a:p>
        </p:txBody>
      </p:sp>
    </p:spTree>
    <p:extLst>
      <p:ext uri="{BB962C8B-B14F-4D97-AF65-F5344CB8AC3E}">
        <p14:creationId xmlns:p14="http://schemas.microsoft.com/office/powerpoint/2010/main" val="3493156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solidFill>
              </a:rPr>
              <a:t>2.</a:t>
            </a:r>
            <a:r>
              <a:rPr lang="zh-CN" altLang="en-US" sz="1200" dirty="0">
                <a:solidFill>
                  <a:schemeClr val="bg1"/>
                </a:solidFill>
              </a:rPr>
              <a:t>没有直接依赖</a:t>
            </a:r>
            <a:r>
              <a:rPr lang="en-US" altLang="zh-CN" sz="1200" dirty="0">
                <a:solidFill>
                  <a:schemeClr val="bg1"/>
                </a:solidFill>
              </a:rPr>
              <a:t>NLP</a:t>
            </a:r>
            <a:r>
              <a:rPr lang="zh-CN" altLang="en-US" sz="1200" dirty="0">
                <a:solidFill>
                  <a:schemeClr val="bg1"/>
                </a:solidFill>
              </a:rPr>
              <a:t>工具。它在不考虑依赖关系标签的情况下探索了问题的有序依赖树，</a:t>
            </a:r>
            <a:endParaRPr lang="en-US" altLang="zh-CN"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solidFill>
                  <a:schemeClr val="bg1"/>
                </a:solidFill>
              </a:rPr>
              <a:t>从已识别的实体和变量开始，考虑查询图模式的结构，对新的单词序列进行局部向后解析</a:t>
            </a:r>
            <a:endParaRPr lang="en-US" altLang="zh-CN" dirty="0">
              <a:solidFill>
                <a:schemeClr val="bg1"/>
              </a:solidFill>
            </a:endParaRPr>
          </a:p>
          <a:p>
            <a:r>
              <a:rPr lang="en-US" altLang="zh-CN" dirty="0">
                <a:solidFill>
                  <a:schemeClr val="bg1"/>
                </a:solidFill>
              </a:rPr>
              <a:t>3.</a:t>
            </a:r>
            <a:r>
              <a:rPr lang="zh-CN" altLang="en-US">
                <a:solidFill>
                  <a:schemeClr val="bg1"/>
                </a:solidFill>
              </a:rPr>
              <a:t>随后，该方法</a:t>
            </a:r>
            <a:r>
              <a:rPr lang="zh-CN" altLang="en-US" dirty="0">
                <a:solidFill>
                  <a:schemeClr val="bg1"/>
                </a:solidFill>
              </a:rPr>
              <a:t>通过消除无用节点和三元组来细化问题图。此外，在这项工作中，我们通过利用关系模式分类法改进了关系相似性度量。此外，通过计算每个问题的动态评分函数阈值，我们的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4.</a:t>
            </a:r>
            <a:r>
              <a:rPr lang="zh-CN" altLang="en-US" dirty="0">
                <a:solidFill>
                  <a:schemeClr val="bg1"/>
                </a:solidFill>
              </a:rPr>
              <a:t>在多个不同的</a:t>
            </a:r>
            <a:r>
              <a:rPr lang="en-US" altLang="zh-CN" dirty="0">
                <a:solidFill>
                  <a:schemeClr val="bg1"/>
                </a:solidFill>
              </a:rPr>
              <a:t>Q/A</a:t>
            </a:r>
            <a:r>
              <a:rPr lang="zh-CN" altLang="en-US" dirty="0">
                <a:solidFill>
                  <a:schemeClr val="bg1"/>
                </a:solidFill>
              </a:rPr>
              <a:t>基准上进行的大量实验研究表明，我们的框架在回答复杂的多关系问题方面是有效的，并且很有希望，因为它的表现显著优于最先进的作品。</a:t>
            </a:r>
            <a:endParaRPr lang="en-US" altLang="zh-CN" dirty="0">
              <a:solidFill>
                <a:schemeClr val="bg1"/>
              </a:solidFill>
            </a:endParaRPr>
          </a:p>
          <a:p>
            <a:endParaRPr lang="en-US" altLang="zh-CN" dirty="0"/>
          </a:p>
          <a:p>
            <a:r>
              <a:rPr lang="zh-CN" altLang="en-US" dirty="0"/>
              <a:t>在该框架中，由于准备</a:t>
            </a:r>
            <a:r>
              <a:rPr lang="en-US" altLang="zh-CN" dirty="0"/>
              <a:t>RDF</a:t>
            </a:r>
            <a:r>
              <a:rPr lang="zh-CN" altLang="en-US" dirty="0"/>
              <a:t>数据和在大型知识图上应用有效的方法是相对耗时的过程，将我们提出的算法扩展到并行和分布式计算环境是未来的趋势</a:t>
            </a:r>
          </a:p>
        </p:txBody>
      </p:sp>
      <p:sp>
        <p:nvSpPr>
          <p:cNvPr id="4" name="灯片编号占位符 3"/>
          <p:cNvSpPr>
            <a:spLocks noGrp="1"/>
          </p:cNvSpPr>
          <p:nvPr>
            <p:ph type="sldNum" sz="quarter" idx="10"/>
          </p:nvPr>
        </p:nvSpPr>
        <p:spPr/>
        <p:txBody>
          <a:bodyPr/>
          <a:lstStyle/>
          <a:p>
            <a:fld id="{193D25CE-04C8-4DFA-A3AC-00C1CD89F4F3}" type="slidenum">
              <a:rPr lang="zh-CN" altLang="en-US" smtClean="0"/>
              <a:t>19</a:t>
            </a:fld>
            <a:endParaRPr lang="zh-CN" altLang="en-US"/>
          </a:p>
        </p:txBody>
      </p:sp>
    </p:spTree>
    <p:extLst>
      <p:ext uri="{BB962C8B-B14F-4D97-AF65-F5344CB8AC3E}">
        <p14:creationId xmlns:p14="http://schemas.microsoft.com/office/powerpoint/2010/main" val="399472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a:t>
            </a:fld>
            <a:endParaRPr lang="zh-CN" altLang="en-US"/>
          </a:p>
        </p:txBody>
      </p:sp>
    </p:spTree>
    <p:extLst>
      <p:ext uri="{BB962C8B-B14F-4D97-AF65-F5344CB8AC3E}">
        <p14:creationId xmlns:p14="http://schemas.microsoft.com/office/powerpoint/2010/main" val="157077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目前是控制台</a:t>
            </a:r>
            <a:endParaRPr lang="en-US" altLang="zh-CN" dirty="0" smtClean="0"/>
          </a:p>
          <a:p>
            <a:endParaRPr lang="en-US" altLang="zh-CN" dirty="0" smtClean="0"/>
          </a:p>
          <a:p>
            <a:r>
              <a:rPr lang="zh-CN" altLang="en-US" dirty="0" smtClean="0"/>
              <a:t>现在就是一个切词</a:t>
            </a:r>
            <a:endParaRPr lang="en-US" altLang="zh-CN" dirty="0" smtClean="0"/>
          </a:p>
          <a:p>
            <a:endParaRPr lang="en-US" altLang="zh-CN" dirty="0" smtClean="0"/>
          </a:p>
          <a:p>
            <a:r>
              <a:rPr lang="zh-CN" altLang="en-US" dirty="0" smtClean="0"/>
              <a:t>目前只能回答 固定套路的问题</a:t>
            </a:r>
            <a:endParaRPr lang="zh-CN" altLang="en-US" dirty="0"/>
          </a:p>
        </p:txBody>
      </p:sp>
      <p:sp>
        <p:nvSpPr>
          <p:cNvPr id="4" name="灯片编号占位符 3"/>
          <p:cNvSpPr>
            <a:spLocks noGrp="1"/>
          </p:cNvSpPr>
          <p:nvPr>
            <p:ph type="sldNum" sz="quarter" idx="10"/>
          </p:nvPr>
        </p:nvSpPr>
        <p:spPr/>
        <p:txBody>
          <a:bodyPr/>
          <a:lstStyle/>
          <a:p>
            <a:fld id="{193D25CE-04C8-4DFA-A3AC-00C1CD89F4F3}" type="slidenum">
              <a:rPr lang="zh-CN" altLang="en-US" smtClean="0"/>
              <a:t>20</a:t>
            </a:fld>
            <a:endParaRPr lang="zh-CN" altLang="en-US"/>
          </a:p>
        </p:txBody>
      </p:sp>
    </p:spTree>
    <p:extLst>
      <p:ext uri="{BB962C8B-B14F-4D97-AF65-F5344CB8AC3E}">
        <p14:creationId xmlns:p14="http://schemas.microsoft.com/office/powerpoint/2010/main" val="3476819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21</a:t>
            </a:fld>
            <a:endParaRPr lang="zh-CN" altLang="en-US"/>
          </a:p>
        </p:txBody>
      </p:sp>
    </p:spTree>
    <p:extLst>
      <p:ext uri="{BB962C8B-B14F-4D97-AF65-F5344CB8AC3E}">
        <p14:creationId xmlns:p14="http://schemas.microsoft.com/office/powerpoint/2010/main" val="1559456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第一阶段的一个困难是需要利用候选资源构建</a:t>
            </a:r>
            <a:r>
              <a:rPr lang="zh-CN" altLang="en-US" dirty="0" smtClean="0">
                <a:solidFill>
                  <a:schemeClr val="bg1"/>
                </a:solidFill>
              </a:rPr>
              <a:t>问题的解释</a:t>
            </a:r>
            <a:r>
              <a:rPr lang="zh-CN" altLang="en-US" dirty="0">
                <a:solidFill>
                  <a:schemeClr val="bg1"/>
                </a:solidFill>
              </a:rPr>
              <a:t>，即句子中存在一些隐含</a:t>
            </a:r>
            <a:r>
              <a:rPr lang="zh-CN" altLang="en-US" dirty="0" smtClean="0">
                <a:solidFill>
                  <a:schemeClr val="bg1"/>
                </a:solidFill>
              </a:rPr>
              <a:t>短语和隐含的信息。</a:t>
            </a: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3</a:t>
            </a:fld>
            <a:endParaRPr lang="zh-CN" altLang="en-US"/>
          </a:p>
        </p:txBody>
      </p:sp>
    </p:spTree>
    <p:extLst>
      <p:ext uri="{BB962C8B-B14F-4D97-AF65-F5344CB8AC3E}">
        <p14:creationId xmlns:p14="http://schemas.microsoft.com/office/powerpoint/2010/main" val="381998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，该问题图直接在知识图谱上消歧，而不是依赖句法依存关系和一些预定义的规则来识别关系和它们的参数，通过考虑在NLQ中的识别的实体和变量以及它们在查询图模式的结构中对应的位置来建立问题三元组。</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4</a:t>
            </a:fld>
            <a:endParaRPr lang="zh-CN" altLang="en-US"/>
          </a:p>
        </p:txBody>
      </p:sp>
    </p:spTree>
    <p:extLst>
      <p:ext uri="{BB962C8B-B14F-4D97-AF65-F5344CB8AC3E}">
        <p14:creationId xmlns:p14="http://schemas.microsoft.com/office/powerpoint/2010/main" val="342031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基于顺序词分析的问答系统总体架构（灰色是该框架主要贡献）</a:t>
            </a:r>
            <a:endParaRPr lang="en-US" altLang="zh-CN" dirty="0"/>
          </a:p>
          <a:p>
            <a:pPr rtl="0"/>
            <a:endParaRPr lang="en-US" altLang="zh-CN" sz="1200" b="0" i="0" kern="1200" dirty="0">
              <a:solidFill>
                <a:schemeClr val="tx1"/>
              </a:solidFill>
              <a:effectLst/>
              <a:latin typeface="+mn-lt"/>
              <a:ea typeface="+mn-ea"/>
              <a:cs typeface="+mn-cs"/>
            </a:endParaRPr>
          </a:p>
          <a:p>
            <a:pPr rtl="0"/>
            <a:r>
              <a:rPr lang="zh-CN" altLang="en-US" sz="1200" b="0" i="0" kern="1200" dirty="0">
                <a:solidFill>
                  <a:schemeClr val="tx1"/>
                </a:solidFill>
                <a:effectLst/>
                <a:latin typeface="+mn-lt"/>
                <a:ea typeface="+mn-ea"/>
                <a:cs typeface="+mn-cs"/>
              </a:rPr>
              <a:t>问题解析（顺序词记录与解析）</a:t>
            </a:r>
            <a:r>
              <a:rPr lang="en-US" altLang="zh-CN" sz="1200" b="0" i="0" kern="1200" dirty="0">
                <a:solidFill>
                  <a:schemeClr val="tx1"/>
                </a:solidFill>
                <a:effectLst/>
                <a:latin typeface="+mn-lt"/>
                <a:ea typeface="+mn-ea"/>
                <a:cs typeface="+mn-cs"/>
                <a:sym typeface="Wingdings" panose="05000000000000000000" pitchFamily="2" charset="2"/>
              </a:rPr>
              <a:t></a:t>
            </a:r>
            <a:r>
              <a:rPr lang="zh-CN" altLang="en-US" sz="1200" b="0" i="0" kern="1200" dirty="0">
                <a:solidFill>
                  <a:schemeClr val="tx1"/>
                </a:solidFill>
                <a:effectLst/>
                <a:latin typeface="+mn-lt"/>
                <a:ea typeface="+mn-ea"/>
                <a:cs typeface="+mn-cs"/>
                <a:sym typeface="Wingdings" panose="05000000000000000000" pitchFamily="2" charset="2"/>
              </a:rPr>
              <a:t>知识子图构建</a:t>
            </a:r>
            <a:r>
              <a:rPr lang="en-US" altLang="zh-CN" sz="1200" b="0" i="0" kern="1200" dirty="0">
                <a:solidFill>
                  <a:schemeClr val="tx1"/>
                </a:solidFill>
                <a:effectLst/>
                <a:latin typeface="+mn-lt"/>
                <a:ea typeface="+mn-ea"/>
                <a:cs typeface="+mn-cs"/>
                <a:sym typeface="Wingdings" panose="05000000000000000000" pitchFamily="2" charset="2"/>
              </a:rPr>
              <a:t></a:t>
            </a:r>
            <a:r>
              <a:rPr lang="zh-CN" altLang="en-US" sz="1200" b="0" i="0" kern="1200" dirty="0">
                <a:solidFill>
                  <a:schemeClr val="tx1"/>
                </a:solidFill>
                <a:effectLst/>
                <a:latin typeface="+mn-lt"/>
                <a:ea typeface="+mn-ea"/>
                <a:cs typeface="+mn-cs"/>
                <a:sym typeface="Wingdings" panose="05000000000000000000" pitchFamily="2" charset="2"/>
              </a:rPr>
              <a:t>近似匹配（基于关系模式的图相似处理）</a:t>
            </a:r>
            <a:r>
              <a:rPr lang="en-US" altLang="zh-CN" sz="1200" b="0" i="0" kern="1200" dirty="0">
                <a:solidFill>
                  <a:schemeClr val="tx1"/>
                </a:solidFill>
                <a:effectLst/>
                <a:latin typeface="+mn-lt"/>
                <a:ea typeface="+mn-ea"/>
                <a:cs typeface="+mn-cs"/>
                <a:sym typeface="Wingdings" panose="05000000000000000000" pitchFamily="2" charset="2"/>
              </a:rPr>
              <a:t></a:t>
            </a:r>
            <a:r>
              <a:rPr lang="zh-CN" altLang="en-US" sz="1200" b="0" i="0" kern="1200" dirty="0">
                <a:solidFill>
                  <a:schemeClr val="tx1"/>
                </a:solidFill>
                <a:effectLst/>
                <a:latin typeface="+mn-lt"/>
                <a:ea typeface="+mn-ea"/>
                <a:cs typeface="+mn-cs"/>
                <a:sym typeface="Wingdings" panose="05000000000000000000" pitchFamily="2" charset="2"/>
              </a:rPr>
              <a:t>答案检索（生成</a:t>
            </a:r>
            <a:r>
              <a:rPr lang="en-US" altLang="zh-CN" sz="1200" b="0" i="0" kern="1200" dirty="0">
                <a:solidFill>
                  <a:schemeClr val="tx1"/>
                </a:solidFill>
                <a:effectLst/>
                <a:latin typeface="+mn-lt"/>
                <a:ea typeface="+mn-ea"/>
                <a:cs typeface="+mn-cs"/>
                <a:sym typeface="Wingdings" panose="05000000000000000000" pitchFamily="2" charset="2"/>
              </a:rPr>
              <a:t>SPARQL</a:t>
            </a:r>
            <a:r>
              <a:rPr lang="zh-CN" altLang="en-US" sz="1200" b="0" i="0" kern="1200" dirty="0">
                <a:solidFill>
                  <a:schemeClr val="tx1"/>
                </a:solidFill>
                <a:effectLst/>
                <a:latin typeface="+mn-lt"/>
                <a:ea typeface="+mn-ea"/>
                <a:cs typeface="+mn-cs"/>
                <a:sym typeface="Wingdings" panose="05000000000000000000" pitchFamily="2" charset="2"/>
              </a:rPr>
              <a:t>语句，最终得到答案）</a:t>
            </a:r>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156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u="none" strike="noStrike" dirty="0">
                <a:effectLst/>
                <a:latin typeface="-apple-system"/>
              </a:rPr>
              <a:t>基于顺序词重新排序和解析的方法。</a:t>
            </a:r>
            <a:endParaRPr lang="en-US" altLang="zh-CN" b="0" i="0" u="none" strike="noStrike" dirty="0">
              <a:effectLst/>
              <a:latin typeface="-apple-system"/>
            </a:endParaRPr>
          </a:p>
          <a:p>
            <a:pPr algn="l">
              <a:buFont typeface="Arial" panose="020B0604020202020204" pitchFamily="34" charset="0"/>
              <a:buNone/>
            </a:pPr>
            <a:r>
              <a:rPr lang="zh-CN" altLang="en-US" b="0" i="0" u="none" strike="noStrike" dirty="0">
                <a:effectLst/>
                <a:latin typeface="-apple-system"/>
              </a:rPr>
              <a:t>自然语言问题</a:t>
            </a:r>
            <a:r>
              <a:rPr lang="en-US" altLang="zh-CN" b="0" i="0" u="none" strike="noStrike" dirty="0">
                <a:effectLst/>
                <a:latin typeface="-apple-system"/>
              </a:rPr>
              <a:t>&amp;</a:t>
            </a:r>
            <a:r>
              <a:rPr lang="zh-CN" altLang="en-US" b="0" i="0" u="none" strike="noStrike" dirty="0">
                <a:effectLst/>
                <a:latin typeface="-apple-system"/>
              </a:rPr>
              <a:t>实体、变量、短语</a:t>
            </a:r>
            <a:r>
              <a:rPr lang="en-US" altLang="zh-CN" b="0" i="0" u="none" strike="noStrike" dirty="0" smtClean="0">
                <a:effectLst/>
                <a:latin typeface="-apple-system"/>
              </a:rPr>
              <a:t>&amp;</a:t>
            </a:r>
            <a:r>
              <a:rPr lang="zh-CN" altLang="en-US" b="0" i="0" u="none" strike="noStrike" dirty="0" smtClean="0">
                <a:effectLst/>
                <a:latin typeface="-apple-system"/>
              </a:rPr>
              <a:t>问题类型</a:t>
            </a:r>
            <a:r>
              <a:rPr lang="en-US" altLang="zh-CN" b="0" i="0" u="none" strike="noStrike" dirty="0" smtClean="0">
                <a:effectLst/>
                <a:latin typeface="-apple-system"/>
                <a:sym typeface="Wingdings" panose="05000000000000000000" pitchFamily="2" charset="2"/>
              </a:rPr>
              <a:t></a:t>
            </a:r>
            <a:r>
              <a:rPr lang="zh-CN" altLang="en-US" b="0" i="0" u="none" strike="noStrike" dirty="0" smtClean="0">
                <a:effectLst/>
                <a:latin typeface="-apple-system"/>
              </a:rPr>
              <a:t>构建有序</a:t>
            </a:r>
            <a:r>
              <a:rPr lang="zh-CN" altLang="en-US" b="0" i="0" u="none" strike="noStrike" dirty="0">
                <a:effectLst/>
                <a:latin typeface="-apple-system"/>
              </a:rPr>
              <a:t>依赖</a:t>
            </a:r>
            <a:r>
              <a:rPr lang="zh-CN" altLang="en-US" b="0" i="0" u="none" strike="noStrike" dirty="0" smtClean="0">
                <a:effectLst/>
                <a:latin typeface="-apple-system"/>
              </a:rPr>
              <a:t>树</a:t>
            </a:r>
            <a:r>
              <a:rPr lang="en-US" altLang="zh-CN" b="0" i="0" u="none" strike="noStrike" dirty="0" smtClean="0">
                <a:effectLst/>
                <a:latin typeface="-apple-system"/>
                <a:sym typeface="Wingdings" panose="05000000000000000000" pitchFamily="2" charset="2"/>
              </a:rPr>
              <a:t></a:t>
            </a:r>
            <a:r>
              <a:rPr lang="zh-CN" altLang="en-US" b="0" i="0" u="none" strike="noStrike" dirty="0" smtClean="0">
                <a:effectLst/>
                <a:latin typeface="-apple-system"/>
              </a:rPr>
              <a:t>删除</a:t>
            </a:r>
            <a:r>
              <a:rPr lang="zh-CN" altLang="en-US" b="0" i="0" u="none" strike="noStrike" dirty="0">
                <a:effectLst/>
                <a:latin typeface="-apple-system"/>
              </a:rPr>
              <a:t>停用</a:t>
            </a:r>
            <a:r>
              <a:rPr lang="zh-CN" altLang="en-US" b="0" i="0" u="none" strike="noStrike" dirty="0" smtClean="0">
                <a:effectLst/>
                <a:latin typeface="-apple-system"/>
              </a:rPr>
              <a:t>词</a:t>
            </a:r>
            <a:r>
              <a:rPr lang="en-US" altLang="zh-CN" b="0" i="0" u="none" strike="noStrike" dirty="0" smtClean="0">
                <a:effectLst/>
                <a:latin typeface="-apple-system"/>
                <a:sym typeface="Wingdings" panose="05000000000000000000" pitchFamily="2" charset="2"/>
              </a:rPr>
              <a:t></a:t>
            </a:r>
            <a:r>
              <a:rPr lang="zh-CN" altLang="en-US" b="0" i="0" u="none" strike="noStrike" dirty="0" smtClean="0">
                <a:effectLst/>
                <a:latin typeface="-apple-system"/>
              </a:rPr>
              <a:t>统一</a:t>
            </a:r>
            <a:r>
              <a:rPr lang="zh-CN" altLang="en-US" b="0" i="0" u="none" strike="noStrike" dirty="0">
                <a:effectLst/>
                <a:latin typeface="-apple-system"/>
              </a:rPr>
              <a:t>复合</a:t>
            </a:r>
            <a:r>
              <a:rPr lang="zh-CN" altLang="en-US" b="0" i="0" u="none" strike="noStrike" dirty="0" smtClean="0">
                <a:effectLst/>
                <a:latin typeface="-apple-system"/>
              </a:rPr>
              <a:t>名词</a:t>
            </a:r>
            <a:r>
              <a:rPr lang="en-US" altLang="zh-CN" b="0" i="0" u="none" strike="noStrike" dirty="0" smtClean="0">
                <a:effectLst/>
                <a:latin typeface="-apple-system"/>
                <a:sym typeface="Wingdings" panose="05000000000000000000" pitchFamily="2" charset="2"/>
              </a:rPr>
              <a:t></a:t>
            </a:r>
            <a:r>
              <a:rPr lang="zh-CN" altLang="en-US" b="0" i="0" u="none" strike="noStrike" dirty="0" smtClean="0">
                <a:effectLst/>
                <a:latin typeface="-apple-system"/>
              </a:rPr>
              <a:t>简化</a:t>
            </a:r>
            <a:r>
              <a:rPr lang="zh-CN" altLang="en-US" b="0" i="0" u="none" strike="noStrike" dirty="0">
                <a:effectLst/>
                <a:latin typeface="-apple-system"/>
              </a:rPr>
              <a:t>有序依赖</a:t>
            </a:r>
            <a:r>
              <a:rPr lang="zh-CN" altLang="en-US" b="0" i="0" u="none" strike="noStrike" dirty="0" smtClean="0">
                <a:effectLst/>
                <a:latin typeface="-apple-system"/>
              </a:rPr>
              <a:t>树</a:t>
            </a:r>
            <a:r>
              <a:rPr lang="en-US" altLang="zh-CN" b="0" i="0" u="none" strike="noStrike" dirty="0" smtClean="0">
                <a:effectLst/>
                <a:latin typeface="-apple-system"/>
                <a:sym typeface="Wingdings" panose="05000000000000000000" pitchFamily="2" charset="2"/>
              </a:rPr>
              <a:t></a:t>
            </a:r>
            <a:r>
              <a:rPr lang="zh-CN" altLang="en-US" b="0" i="0" u="none" strike="noStrike" dirty="0" smtClean="0">
                <a:effectLst/>
                <a:latin typeface="-apple-system"/>
              </a:rPr>
              <a:t>问题</a:t>
            </a:r>
            <a:r>
              <a:rPr lang="zh-CN" altLang="en-US" b="0" i="0" u="none" strike="noStrike" dirty="0">
                <a:effectLst/>
                <a:latin typeface="-apple-system"/>
              </a:rPr>
              <a:t>短语重新</a:t>
            </a:r>
            <a:r>
              <a:rPr lang="zh-CN" altLang="en-US" b="0" i="0" u="none" strike="noStrike" dirty="0" smtClean="0">
                <a:effectLst/>
                <a:latin typeface="-apple-system"/>
              </a:rPr>
              <a:t>排列</a:t>
            </a:r>
            <a:r>
              <a:rPr lang="en-US" altLang="zh-CN" b="0" i="0" u="none" strike="noStrike" dirty="0" smtClean="0">
                <a:effectLst/>
                <a:latin typeface="-apple-system"/>
                <a:sym typeface="Wingdings" panose="05000000000000000000" pitchFamily="2" charset="2"/>
              </a:rPr>
              <a:t></a:t>
            </a:r>
            <a:r>
              <a:rPr lang="zh-CN" altLang="en-US" b="0" i="0" u="none" strike="noStrike" dirty="0" smtClean="0">
                <a:effectLst/>
                <a:latin typeface="-apple-system"/>
              </a:rPr>
              <a:t>倒序</a:t>
            </a:r>
            <a:r>
              <a:rPr lang="zh-CN" altLang="en-US" b="0" i="0" u="none" strike="noStrike" dirty="0">
                <a:effectLst/>
                <a:latin typeface="-apple-system"/>
              </a:rPr>
              <a:t>解析重新排列的短语</a:t>
            </a:r>
            <a:r>
              <a:rPr lang="zh-CN" altLang="en-US" b="0" i="0" u="none" strike="noStrike" dirty="0" smtClean="0">
                <a:effectLst/>
                <a:latin typeface="-apple-system"/>
              </a:rPr>
              <a:t>序列</a:t>
            </a:r>
            <a:r>
              <a:rPr lang="en-US" altLang="zh-CN" b="0" i="0" u="none" strike="noStrike" dirty="0" smtClean="0">
                <a:effectLst/>
                <a:latin typeface="-apple-system"/>
                <a:sym typeface="Wingdings" panose="05000000000000000000" pitchFamily="2" charset="2"/>
              </a:rPr>
              <a:t></a:t>
            </a:r>
            <a:r>
              <a:rPr lang="zh-CN" altLang="en-US" b="0" i="0" u="none" strike="noStrike" dirty="0" smtClean="0">
                <a:effectLst/>
                <a:latin typeface="-apple-system"/>
              </a:rPr>
              <a:t>消除</a:t>
            </a:r>
            <a:r>
              <a:rPr lang="zh-CN" altLang="en-US" b="0" i="0" u="none" strike="noStrike" dirty="0">
                <a:effectLst/>
                <a:latin typeface="-apple-system"/>
              </a:rPr>
              <a:t>无用的元素</a:t>
            </a:r>
            <a:r>
              <a:rPr lang="en-US" altLang="zh-CN" b="0" i="0" u="none" strike="noStrike" dirty="0">
                <a:effectLst/>
                <a:latin typeface="-apple-system"/>
                <a:sym typeface="Wingdings" panose="05000000000000000000" pitchFamily="2" charset="2"/>
              </a:rPr>
              <a:t></a:t>
            </a:r>
            <a:r>
              <a:rPr lang="zh-CN" altLang="en-US" b="0" i="0" u="none" strike="noStrike" dirty="0">
                <a:effectLst/>
                <a:latin typeface="-apple-system"/>
                <a:sym typeface="Wingdings" panose="05000000000000000000" pitchFamily="2" charset="2"/>
              </a:rPr>
              <a:t>得到不确定问题图</a:t>
            </a:r>
            <a:endParaRPr lang="en-US" altLang="zh-CN" b="0" i="0" u="none" strike="noStrike" dirty="0">
              <a:effectLst/>
              <a:latin typeface="-apple-system"/>
              <a:sym typeface="Wingdings" panose="05000000000000000000" pitchFamily="2" charset="2"/>
            </a:endParaRPr>
          </a:p>
          <a:p>
            <a:pPr algn="l">
              <a:buFont typeface="Arial" panose="020B0604020202020204" pitchFamily="34" charset="0"/>
              <a:buNone/>
            </a:pPr>
            <a:r>
              <a:rPr lang="en-US" altLang="zh-CN" b="0" i="0" u="none" strike="noStrike" dirty="0">
                <a:effectLst/>
                <a:latin typeface="-apple-system"/>
                <a:sym typeface="Wingdings" panose="05000000000000000000" pitchFamily="2" charset="2"/>
              </a:rPr>
              <a:t>Stop words </a:t>
            </a:r>
            <a:r>
              <a:rPr lang="zh-CN" altLang="en-US" b="0" i="0" u="none" strike="noStrike" dirty="0">
                <a:effectLst/>
                <a:latin typeface="-apple-system"/>
                <a:sym typeface="Wingdings" panose="05000000000000000000" pitchFamily="2" charset="2"/>
              </a:rPr>
              <a:t>停用词</a:t>
            </a:r>
            <a:r>
              <a:rPr lang="en-US" altLang="zh-CN" b="0" i="0" u="none" strike="noStrike" dirty="0">
                <a:effectLst/>
                <a:latin typeface="-apple-system"/>
                <a:sym typeface="Wingdings" panose="05000000000000000000" pitchFamily="2" charset="2"/>
              </a:rPr>
              <a:t>:</a:t>
            </a:r>
            <a:r>
              <a:rPr lang="en-US" altLang="zh-CN" b="0" i="0" u="none" strike="noStrike" baseline="0" dirty="0">
                <a:effectLst/>
                <a:latin typeface="-apple-system"/>
                <a:sym typeface="Wingdings" panose="05000000000000000000" pitchFamily="2" charset="2"/>
              </a:rPr>
              <a:t>  </a:t>
            </a:r>
            <a:r>
              <a:rPr lang="zh-CN" altLang="en-US" sz="1200" b="0" i="0" kern="1200" dirty="0">
                <a:solidFill>
                  <a:schemeClr val="tx1"/>
                </a:solidFill>
                <a:effectLst/>
                <a:latin typeface="+mn-lt"/>
                <a:ea typeface="+mn-ea"/>
                <a:cs typeface="+mn-cs"/>
              </a:rPr>
              <a:t>包括了语气助词、副词、介词、连接词等，通常自身 并无明确的意义，只有将其放入一个完整的句子中才有一定作用，如常见的“的”、“在”之类。</a:t>
            </a:r>
            <a:endParaRPr lang="zh-CN" altLang="en-US" b="0" i="0" u="none" strike="noStrike" dirty="0">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6</a:t>
            </a:fld>
            <a:endParaRPr lang="zh-CN" altLang="en-US"/>
          </a:p>
        </p:txBody>
      </p:sp>
    </p:spTree>
    <p:extLst>
      <p:ext uri="{BB962C8B-B14F-4D97-AF65-F5344CB8AC3E}">
        <p14:creationId xmlns:p14="http://schemas.microsoft.com/office/powerpoint/2010/main" val="350891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在不确定</a:t>
            </a:r>
            <a:r>
              <a:rPr lang="zh-CN" altLang="en-US" dirty="0"/>
              <a:t>问题图构造中，基于顺序词重新排序和解析的方法的主要步骤的输出</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哪个伊朗导演嫁给了一个在</a:t>
            </a:r>
            <a:r>
              <a:rPr lang="en-US" altLang="zh-CN" dirty="0"/>
              <a:t>Dar </a:t>
            </a:r>
            <a:r>
              <a:rPr lang="en-US" altLang="zh-CN" dirty="0" err="1"/>
              <a:t>Emtedade</a:t>
            </a:r>
            <a:r>
              <a:rPr lang="en-US" altLang="zh-CN" dirty="0"/>
              <a:t> </a:t>
            </a:r>
            <a:r>
              <a:rPr lang="en-US" altLang="zh-CN" dirty="0" err="1"/>
              <a:t>Shab</a:t>
            </a:r>
            <a:r>
              <a:rPr lang="en-US" altLang="zh-CN" dirty="0"/>
              <a:t>(</a:t>
            </a:r>
            <a:r>
              <a:rPr lang="zh-CN" altLang="en-US" dirty="0"/>
              <a:t>电影名</a:t>
            </a:r>
            <a:r>
              <a:rPr lang="en-US" altLang="zh-CN" dirty="0"/>
              <a:t>)</a:t>
            </a:r>
            <a:r>
              <a:rPr lang="zh-CN" altLang="en-US" dirty="0"/>
              <a:t>演出的德黑兰人？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实体</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伊朗</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德黑兰</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Dar_Emtedede_Shab</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主变量节点</a:t>
            </a:r>
            <a:r>
              <a:rPr lang="en-US" altLang="zh-CN" sz="1200" kern="1200" dirty="0">
                <a:solidFill>
                  <a:schemeClr val="tx1"/>
                </a:solidFill>
                <a:effectLst/>
                <a:latin typeface="+mn-lt"/>
                <a:ea typeface="+mn-ea"/>
                <a:cs typeface="+mn-cs"/>
              </a:rPr>
              <a:t>⟨which?⟩</a:t>
            </a:r>
            <a:r>
              <a:rPr lang="zh-CN" altLang="en-US" sz="1200" kern="1200" dirty="0">
                <a:solidFill>
                  <a:schemeClr val="tx1"/>
                </a:solidFill>
                <a:effectLst/>
                <a:latin typeface="+mn-lt"/>
                <a:ea typeface="+mn-ea"/>
                <a:cs typeface="+mn-cs"/>
              </a:rPr>
              <a:t>中间变量节点</a:t>
            </a:r>
            <a:r>
              <a:rPr lang="en-US" altLang="zh-CN" sz="1200" kern="1200" dirty="0">
                <a:solidFill>
                  <a:schemeClr val="tx1"/>
                </a:solidFill>
                <a:effectLst/>
                <a:latin typeface="+mn-lt"/>
                <a:ea typeface="+mn-ea"/>
                <a:cs typeface="+mn-cs"/>
              </a:rPr>
              <a:t>⟨? Director</a:t>
            </a:r>
            <a:r>
              <a:rPr lang="zh-CN" altLang="en-US" sz="1200" kern="1200" dirty="0">
                <a:solidFill>
                  <a:schemeClr val="tx1"/>
                </a:solidFill>
                <a:effectLst/>
                <a:latin typeface="+mn-lt"/>
                <a:ea typeface="+mn-ea"/>
                <a:cs typeface="+mn-cs"/>
              </a:rPr>
              <a:t>导演</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⟨?person⟩ </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7</a:t>
            </a:fld>
            <a:endParaRPr lang="zh-CN" altLang="en-US"/>
          </a:p>
        </p:txBody>
      </p:sp>
    </p:spTree>
    <p:extLst>
      <p:ext uri="{BB962C8B-B14F-4D97-AF65-F5344CB8AC3E}">
        <p14:creationId xmlns:p14="http://schemas.microsoft.com/office/powerpoint/2010/main" val="389872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不确定问题图的构建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输入：自然语言问题</a:t>
            </a:r>
            <a:r>
              <a:rPr lang="en-US" altLang="zh-CN" dirty="0"/>
              <a:t>Q </a:t>
            </a:r>
            <a:r>
              <a:rPr lang="zh-CN" altLang="en-US" dirty="0"/>
              <a:t>输出：不确定问题图</a:t>
            </a:r>
            <a:r>
              <a:rPr lang="en-US" altLang="zh-CN" dirty="0"/>
              <a:t>Qu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在使用</a:t>
            </a:r>
            <a:r>
              <a:rPr lang="en-US" altLang="zh-CN" dirty="0"/>
              <a:t>Stanford </a:t>
            </a:r>
            <a:r>
              <a:rPr lang="en-US" altLang="zh-CN" dirty="0" err="1"/>
              <a:t>CoreNLP</a:t>
            </a:r>
            <a:r>
              <a:rPr lang="zh-CN" altLang="en-US" dirty="0"/>
              <a:t>工具包获取</a:t>
            </a:r>
            <a:r>
              <a:rPr lang="en-US" altLang="zh-CN" dirty="0"/>
              <a:t>NLQ</a:t>
            </a:r>
            <a:r>
              <a:rPr lang="zh-CN" altLang="en-US" dirty="0"/>
              <a:t>的依赖树并提供有序依赖树（表示为</a:t>
            </a:r>
            <a:r>
              <a:rPr lang="en-US" altLang="zh-CN" dirty="0"/>
              <a:t>DO</a:t>
            </a:r>
            <a:r>
              <a:rPr lang="zh-CN" altLang="en-US" dirty="0"/>
              <a:t>）并识别问题实体</a:t>
            </a:r>
            <a:r>
              <a:rPr lang="en-US" altLang="zh-CN" dirty="0"/>
              <a:t>E</a:t>
            </a:r>
            <a:r>
              <a:rPr lang="zh-CN" altLang="en-US" dirty="0"/>
              <a:t>后，一些确定的停止词（例如，“</a:t>
            </a:r>
            <a:r>
              <a:rPr lang="en-US" altLang="zh-CN" dirty="0"/>
              <a:t>in”</a:t>
            </a:r>
            <a:r>
              <a:rPr lang="zh-CN" altLang="en-US" dirty="0"/>
              <a:t>和“</a:t>
            </a:r>
            <a:r>
              <a:rPr lang="en-US" altLang="zh-CN" dirty="0"/>
              <a:t>have”</a:t>
            </a:r>
            <a:r>
              <a:rPr lang="zh-CN" altLang="en-US" dirty="0"/>
              <a:t>）从</a:t>
            </a:r>
            <a:r>
              <a:rPr lang="en-US" altLang="zh-CN" dirty="0"/>
              <a:t>DO</a:t>
            </a:r>
            <a:r>
              <a:rPr lang="zh-CN" altLang="en-US" dirty="0"/>
              <a:t>中移除，</a:t>
            </a:r>
            <a:r>
              <a:rPr lang="en-US" altLang="zh-CN" dirty="0"/>
              <a:t>DO</a:t>
            </a:r>
            <a:r>
              <a:rPr lang="zh-CN" altLang="en-US" dirty="0"/>
              <a:t>中的复合名词根据其依赖标签进行统一。通过这种方式，得到了简化的有序依赖树，表示为</a:t>
            </a:r>
            <a:r>
              <a:rPr lang="en-US" altLang="zh-CN" dirty="0"/>
              <a:t>DSO</a:t>
            </a:r>
            <a:r>
              <a:rPr lang="zh-CN" altLang="en-US" dirty="0"/>
              <a:t>（第</a:t>
            </a:r>
            <a:r>
              <a:rPr lang="en-US" altLang="zh-CN" dirty="0"/>
              <a:t>1-10</a:t>
            </a:r>
            <a:r>
              <a:rPr lang="zh-CN" altLang="en-US" dirty="0"/>
              <a:t>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然后，在由一些子问题组成的复杂</a:t>
            </a:r>
            <a:r>
              <a:rPr lang="en-US" altLang="zh-CN" dirty="0"/>
              <a:t>NLQ</a:t>
            </a:r>
            <a:r>
              <a:rPr lang="zh-CN" altLang="en-US" dirty="0"/>
              <a:t>的情况下，</a:t>
            </a:r>
            <a:r>
              <a:rPr lang="en-US" altLang="zh-CN" dirty="0"/>
              <a:t>DSO</a:t>
            </a:r>
            <a:r>
              <a:rPr lang="zh-CN" altLang="en-US" dirty="0"/>
              <a:t>被分成一些片段，对于每个片段，其短语通过函数</a:t>
            </a:r>
            <a:r>
              <a:rPr lang="en-US" altLang="zh-CN" dirty="0" err="1"/>
              <a:t>reordershages</a:t>
            </a:r>
            <a:r>
              <a:rPr lang="zh-CN" altLang="en-US" dirty="0"/>
              <a:t>重新排序（算法</a:t>
            </a:r>
            <a:r>
              <a:rPr lang="en-US" altLang="zh-CN" dirty="0"/>
              <a:t>2</a:t>
            </a:r>
            <a:r>
              <a:rPr lang="zh-CN" altLang="en-US" dirty="0"/>
              <a:t>）。因此，将生成重新排序的短语序列，表示为</a:t>
            </a:r>
            <a:r>
              <a:rPr lang="en-US" altLang="zh-CN" dirty="0"/>
              <a:t>PR</a:t>
            </a:r>
            <a:r>
              <a:rPr lang="zh-CN" altLang="en-US" dirty="0"/>
              <a:t>（第</a:t>
            </a:r>
            <a:r>
              <a:rPr lang="en-US" altLang="zh-CN" dirty="0"/>
              <a:t>11-16</a:t>
            </a:r>
            <a:r>
              <a:rPr lang="zh-CN" altLang="en-US" dirty="0"/>
              <a:t>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此外，</a:t>
            </a:r>
            <a:r>
              <a:rPr lang="en-US" altLang="zh-CN" dirty="0"/>
              <a:t>PR</a:t>
            </a:r>
            <a:r>
              <a:rPr lang="zh-CN" altLang="en-US" dirty="0"/>
              <a:t>中的主变量和中间变量提及会生成与</a:t>
            </a:r>
            <a:r>
              <a:rPr lang="en-US" altLang="zh-CN" dirty="0"/>
              <a:t>QU</a:t>
            </a:r>
            <a:r>
              <a:rPr lang="zh-CN" altLang="en-US" dirty="0"/>
              <a:t>中这些变量提及对应的节点（第</a:t>
            </a:r>
            <a:r>
              <a:rPr lang="en-US" altLang="zh-CN" dirty="0"/>
              <a:t>17</a:t>
            </a:r>
            <a:r>
              <a:rPr lang="zh-CN" altLang="en-US" dirty="0"/>
              <a:t>、</a:t>
            </a:r>
            <a:r>
              <a:rPr lang="en-US" altLang="zh-CN" dirty="0"/>
              <a:t>18</a:t>
            </a:r>
            <a:r>
              <a:rPr lang="zh-CN" altLang="en-US" dirty="0"/>
              <a:t>行）。然后，根据问题的类型，通过函数</a:t>
            </a:r>
            <a:r>
              <a:rPr lang="en-US" altLang="zh-CN" dirty="0"/>
              <a:t>FQGT</a:t>
            </a:r>
            <a:r>
              <a:rPr lang="zh-CN" altLang="en-US" dirty="0"/>
              <a:t>（算法</a:t>
            </a:r>
            <a:r>
              <a:rPr lang="en-US" altLang="zh-CN" dirty="0"/>
              <a:t>3</a:t>
            </a:r>
            <a:r>
              <a:rPr lang="zh-CN" altLang="en-US" dirty="0"/>
              <a:t>）或</a:t>
            </a:r>
            <a:r>
              <a:rPr lang="en-US" altLang="zh-CN" dirty="0"/>
              <a:t>JQGT</a:t>
            </a:r>
            <a:r>
              <a:rPr lang="zh-CN" altLang="en-US" dirty="0"/>
              <a:t>（算法</a:t>
            </a:r>
            <a:r>
              <a:rPr lang="en-US" altLang="zh-CN" dirty="0"/>
              <a:t>4</a:t>
            </a:r>
            <a:r>
              <a:rPr lang="zh-CN" altLang="en-US" dirty="0"/>
              <a:t>）解析问题，以构造不确定问题图三元组。此外，形容词短语可能会导致一些不确定的解释，这些解释是使用函数</a:t>
            </a:r>
            <a:r>
              <a:rPr lang="en-US" altLang="zh-CN" dirty="0"/>
              <a:t>ADJP</a:t>
            </a:r>
            <a:r>
              <a:rPr lang="zh-CN" altLang="en-US" dirty="0"/>
              <a:t>（算法</a:t>
            </a:r>
            <a:r>
              <a:rPr lang="en-US" altLang="zh-CN" dirty="0"/>
              <a:t>5</a:t>
            </a:r>
            <a:r>
              <a:rPr lang="zh-CN" altLang="en-US" dirty="0"/>
              <a:t>）（第</a:t>
            </a:r>
            <a:r>
              <a:rPr lang="en-US" altLang="zh-CN" dirty="0"/>
              <a:t>19-23</a:t>
            </a:r>
            <a:r>
              <a:rPr lang="zh-CN" altLang="en-US" dirty="0"/>
              <a:t>行）提取的。最后，函数问题图（算法</a:t>
            </a:r>
            <a:r>
              <a:rPr lang="en-US" altLang="zh-CN" dirty="0"/>
              <a:t>6</a:t>
            </a:r>
            <a:r>
              <a:rPr lang="zh-CN" altLang="en-US" dirty="0"/>
              <a:t>）基于命题</a:t>
            </a:r>
            <a:r>
              <a:rPr lang="en-US" altLang="zh-CN" dirty="0"/>
              <a:t>1</a:t>
            </a:r>
            <a:r>
              <a:rPr lang="zh-CN" altLang="en-US" dirty="0"/>
              <a:t>消除无用节点和三元组，以细化</a:t>
            </a:r>
            <a:r>
              <a:rPr lang="en-US" altLang="zh-CN" dirty="0"/>
              <a:t>QU</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434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问题短语的重新排序（其实就是转变为二叉树后的中序遍历）文中写的是</a:t>
            </a:r>
            <a:r>
              <a:rPr lang="en-US" altLang="zh-CN" dirty="0"/>
              <a:t>DFS</a:t>
            </a:r>
            <a:r>
              <a:rPr lang="zh-CN" altLang="en-US" dirty="0"/>
              <a:t>，深度优先，不理解。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a:t>
            </a:r>
            <a:r>
              <a:rPr lang="zh-CN" altLang="en-US" b="0" i="0" dirty="0">
                <a:solidFill>
                  <a:srgbClr val="000000"/>
                </a:solidFill>
                <a:effectLst/>
                <a:latin typeface="-apple-system"/>
              </a:rPr>
              <a:t>简化的有序依赖树</a:t>
            </a:r>
            <a:r>
              <a:rPr lang="en-US" altLang="zh-CN" b="0" i="0" dirty="0" err="1">
                <a:solidFill>
                  <a:srgbClr val="000000"/>
                </a:solidFill>
                <a:effectLst/>
                <a:latin typeface="-apple-system"/>
              </a:rPr>
              <a:t>Dso</a:t>
            </a:r>
            <a:r>
              <a:rPr lang="zh-CN" altLang="en-US" b="0" i="0" dirty="0">
                <a:solidFill>
                  <a:srgbClr val="000000"/>
                </a:solidFill>
                <a:effectLst/>
                <a:latin typeface="-apple-system"/>
              </a:rPr>
              <a:t>，根节点</a:t>
            </a:r>
            <a:r>
              <a:rPr lang="en-US" altLang="zh-CN" b="0" i="0" dirty="0">
                <a:solidFill>
                  <a:srgbClr val="000000"/>
                </a:solidFill>
                <a:effectLst/>
                <a:latin typeface="-apple-system"/>
              </a:rPr>
              <a:t>root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输出</a:t>
            </a:r>
            <a:r>
              <a:rPr lang="en-US" altLang="zh-CN" dirty="0"/>
              <a:t>:   </a:t>
            </a:r>
            <a:r>
              <a:rPr lang="zh-CN" altLang="en-US" dirty="0"/>
              <a:t>重新排序的短语</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7339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2022-04-14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2022-04-14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2022-04-14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2022-04-14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2022-04-14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2022-04-14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2022-04-14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2022-04-14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r>
              <a:rPr lang="en-US" altLang="zh-CN" sz="4000" b="1" dirty="0" err="1">
                <a:solidFill>
                  <a:srgbClr val="F7F709"/>
                </a:solidFill>
                <a:effectLst>
                  <a:outerShdw blurRad="38100" dist="38100" dir="2700000" algn="tl">
                    <a:srgbClr val="000000"/>
                  </a:outerShdw>
                </a:effectLst>
                <a:latin typeface="Times New Roman" panose="02020603050405020304" pitchFamily="18" charset="0"/>
              </a:rPr>
              <a:t>SParseQA</a:t>
            </a:r>
            <a:r>
              <a:rPr lang="en-US" altLang="zh-CN" sz="4000" b="1" dirty="0">
                <a:solidFill>
                  <a:srgbClr val="F7F709"/>
                </a:solidFill>
                <a:effectLst>
                  <a:outerShdw blurRad="38100" dist="38100" dir="2700000" algn="tl">
                    <a:srgbClr val="000000"/>
                  </a:outerShdw>
                </a:effectLst>
                <a:latin typeface="Times New Roman" panose="02020603050405020304" pitchFamily="18" charset="0"/>
              </a:rPr>
              <a:t>: Sequential word reordering and parsing for answering complex natural language questions over knowledge graphs</a:t>
            </a:r>
            <a:r>
              <a:rPr lang="zh-CN" altLang="en-US" sz="4000" b="1" dirty="0">
                <a:solidFill>
                  <a:srgbClr val="F7F709"/>
                </a:solidFill>
                <a:effectLst>
                  <a:outerShdw blurRad="38100" dist="38100" dir="2700000" algn="tl">
                    <a:srgbClr val="000000"/>
                  </a:outerShdw>
                </a:effectLst>
                <a:latin typeface="Times New Roman" panose="02020603050405020304" pitchFamily="18" charset="0"/>
              </a:rPr>
              <a:t>研读报告</a:t>
            </a:r>
            <a:endParaRPr lang="en-US" altLang="zh-CN" sz="4000" b="1" dirty="0">
              <a:solidFill>
                <a:srgbClr val="F7F709"/>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1065981" y="2649249"/>
            <a:ext cx="9575800" cy="37798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2400" b="1" dirty="0">
                <a:solidFill>
                  <a:schemeClr val="bg1"/>
                </a:solidFill>
              </a:rPr>
              <a:t>学生：李安宁</a:t>
            </a:r>
            <a:endParaRPr lang="en-US" altLang="zh-CN"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导师：朱斌 副教授</a:t>
            </a:r>
          </a:p>
          <a:p>
            <a:pPr marL="0" indent="0" algn="ctr">
              <a:lnSpc>
                <a:spcPct val="130000"/>
              </a:lnSpc>
              <a:buFont typeface="Wingdings" panose="05000000000000000000" pitchFamily="2" charset="2"/>
              <a:buNone/>
            </a:pPr>
            <a:r>
              <a:rPr lang="zh-CN" altLang="en-US" sz="2400" b="1" dirty="0">
                <a:solidFill>
                  <a:schemeClr val="bg1"/>
                </a:solidFill>
              </a:rPr>
              <a:t> 方向：智能信息处理</a:t>
            </a:r>
            <a:endParaRPr lang="en-US" altLang="zh-CN" sz="2400" b="1" dirty="0">
              <a:solidFill>
                <a:schemeClr val="bg1"/>
              </a:solidFill>
            </a:endParaRPr>
          </a:p>
          <a:p>
            <a:pPr marL="0" indent="0" algn="ctr">
              <a:lnSpc>
                <a:spcPct val="130000"/>
              </a:lnSpc>
              <a:buFont typeface="Wingdings" panose="05000000000000000000" pitchFamily="2" charset="2"/>
              <a:buNone/>
            </a:pPr>
            <a:endParaRPr lang="zh-CN" altLang="en-US" sz="2400" b="1" dirty="0">
              <a:solidFill>
                <a:schemeClr val="bg1"/>
              </a:solidFill>
            </a:endParaRPr>
          </a:p>
          <a:p>
            <a:pPr marL="0" indent="0" algn="ctr">
              <a:lnSpc>
                <a:spcPct val="130000"/>
              </a:lnSpc>
              <a:buFont typeface="Wingdings" panose="05000000000000000000" pitchFamily="2" charset="2"/>
              <a:buNone/>
            </a:pPr>
            <a:r>
              <a:rPr lang="en-US" altLang="zh-CN" sz="2400" b="1" dirty="0">
                <a:solidFill>
                  <a:schemeClr val="bg1"/>
                </a:solidFill>
              </a:rPr>
              <a:t>2022.4.15</a:t>
            </a:r>
            <a:endParaRPr lang="zh-CN" altLang="en-US"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大连海事大学智能信息处理实验室</a:t>
            </a:r>
            <a:r>
              <a:rPr lang="zh-CN" altLang="en-US" b="1" dirty="0">
                <a:solidFill>
                  <a:schemeClr val="bg1"/>
                </a:solidFill>
              </a:rPr>
              <a:t/>
            </a:r>
            <a:br>
              <a:rPr lang="zh-CN" altLang="en-US" b="1" dirty="0">
                <a:solidFill>
                  <a:schemeClr val="bg1"/>
                </a:solidFill>
              </a:rPr>
            </a:br>
            <a:endParaRPr lang="zh-CN" altLang="en-US"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a:t>
            </a:fld>
            <a:endParaRPr lang="zh-CN" altLang="en-US"/>
          </a:p>
        </p:txBody>
      </p:sp>
      <p:sp>
        <p:nvSpPr>
          <p:cNvPr id="3" name="文本框 1">
            <a:extLst>
              <a:ext uri="{FF2B5EF4-FFF2-40B4-BE49-F238E27FC236}">
                <a16:creationId xmlns:a16="http://schemas.microsoft.com/office/drawing/2014/main" xmlns="" id="{F91008F7-94BC-4252-8B1A-C967D059755E}"/>
              </a:ext>
            </a:extLst>
          </p:cNvPr>
          <p:cNvSpPr txBox="1">
            <a:spLocks noChangeArrowheads="1"/>
          </p:cNvSpPr>
          <p:nvPr/>
        </p:nvSpPr>
        <p:spPr bwMode="auto">
          <a:xfrm>
            <a:off x="841182" y="5705812"/>
            <a:ext cx="111386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Garamond" panose="02020404030301010803" pitchFamily="18" charset="0"/>
                <a:ea typeface="宋体" panose="02010600030101010101" pitchFamily="2" charset="-122"/>
              </a:defRPr>
            </a:lvl1pPr>
            <a:lvl2pPr marL="742950" indent="-285750">
              <a:defRPr sz="2000">
                <a:solidFill>
                  <a:schemeClr val="tx1"/>
                </a:solidFill>
                <a:latin typeface="Garamond" panose="02020404030301010803" pitchFamily="18" charset="0"/>
                <a:ea typeface="宋体" panose="02010600030101010101" pitchFamily="2" charset="-122"/>
              </a:defRPr>
            </a:lvl2pPr>
            <a:lvl3pPr marL="1143000" indent="-228600">
              <a:defRPr sz="2000">
                <a:solidFill>
                  <a:schemeClr val="tx1"/>
                </a:solidFill>
                <a:latin typeface="Garamond" panose="02020404030301010803" pitchFamily="18" charset="0"/>
                <a:ea typeface="宋体" panose="02010600030101010101" pitchFamily="2" charset="-122"/>
              </a:defRPr>
            </a:lvl3pPr>
            <a:lvl4pPr marL="1600200" indent="-228600">
              <a:defRPr sz="2000">
                <a:solidFill>
                  <a:schemeClr val="tx1"/>
                </a:solidFill>
                <a:latin typeface="Garamond" panose="02020404030301010803" pitchFamily="18" charset="0"/>
                <a:ea typeface="宋体" panose="02010600030101010101" pitchFamily="2" charset="-122"/>
              </a:defRPr>
            </a:lvl4pPr>
            <a:lvl5pPr marL="2057400" indent="-228600">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9pPr>
          </a:lstStyle>
          <a:p>
            <a:r>
              <a:rPr lang="zh-CN" altLang="en-US" dirty="0">
                <a:solidFill>
                  <a:schemeClr val="bg1"/>
                </a:solidFill>
              </a:rPr>
              <a:t>注：</a:t>
            </a:r>
            <a:r>
              <a:rPr lang="en-US" altLang="zh-CN" dirty="0">
                <a:solidFill>
                  <a:schemeClr val="bg1"/>
                </a:solidFill>
              </a:rPr>
              <a:t>1.</a:t>
            </a:r>
            <a:r>
              <a:rPr lang="zh-CN" altLang="en-US" dirty="0">
                <a:solidFill>
                  <a:schemeClr val="bg1"/>
                </a:solidFill>
              </a:rPr>
              <a:t>作者：</a:t>
            </a:r>
            <a:r>
              <a:rPr lang="en-US" altLang="zh-CN" dirty="0">
                <a:solidFill>
                  <a:schemeClr val="bg1"/>
                </a:solidFill>
              </a:rPr>
              <a:t>Mahdi </a:t>
            </a:r>
            <a:r>
              <a:rPr lang="en-US" altLang="zh-CN" dirty="0" err="1">
                <a:solidFill>
                  <a:schemeClr val="bg1"/>
                </a:solidFill>
              </a:rPr>
              <a:t>Bakhshia</a:t>
            </a:r>
            <a:r>
              <a:rPr lang="zh-CN" altLang="en-US" dirty="0">
                <a:solidFill>
                  <a:schemeClr val="bg1"/>
                </a:solidFill>
              </a:rPr>
              <a:t>，</a:t>
            </a:r>
            <a:r>
              <a:rPr lang="en-US" altLang="zh-CN" dirty="0" err="1">
                <a:solidFill>
                  <a:schemeClr val="bg1"/>
                </a:solidFill>
              </a:rPr>
              <a:t>Mohammadali</a:t>
            </a:r>
            <a:r>
              <a:rPr lang="en-US" altLang="zh-CN" dirty="0">
                <a:solidFill>
                  <a:schemeClr val="bg1"/>
                </a:solidFill>
              </a:rPr>
              <a:t> </a:t>
            </a:r>
            <a:r>
              <a:rPr lang="en-US" altLang="zh-CN" dirty="0" err="1">
                <a:solidFill>
                  <a:schemeClr val="bg1"/>
                </a:solidFill>
              </a:rPr>
              <a:t>Nematbakhshb</a:t>
            </a:r>
            <a:r>
              <a:rPr lang="zh-CN" altLang="en-US" dirty="0">
                <a:solidFill>
                  <a:schemeClr val="bg1"/>
                </a:solidFill>
              </a:rPr>
              <a:t>，</a:t>
            </a:r>
            <a:r>
              <a:rPr lang="en-US" altLang="zh-CN" dirty="0">
                <a:solidFill>
                  <a:schemeClr val="bg1"/>
                </a:solidFill>
              </a:rPr>
              <a:t> Mehran </a:t>
            </a:r>
            <a:r>
              <a:rPr lang="en-US" altLang="zh-CN" dirty="0" err="1">
                <a:solidFill>
                  <a:schemeClr val="bg1"/>
                </a:solidFill>
              </a:rPr>
              <a:t>Mohsenzadeha</a:t>
            </a:r>
            <a:r>
              <a:rPr lang="zh-CN" altLang="en-US" dirty="0">
                <a:solidFill>
                  <a:schemeClr val="bg1"/>
                </a:solidFill>
              </a:rPr>
              <a:t>，</a:t>
            </a:r>
            <a:r>
              <a:rPr lang="en-US" altLang="zh-CN" dirty="0">
                <a:solidFill>
                  <a:schemeClr val="bg1"/>
                </a:solidFill>
              </a:rPr>
              <a:t>Amir </a:t>
            </a:r>
            <a:r>
              <a:rPr lang="en-US" altLang="zh-CN" dirty="0" err="1">
                <a:solidFill>
                  <a:schemeClr val="bg1"/>
                </a:solidFill>
              </a:rPr>
              <a:t>Masoud</a:t>
            </a:r>
            <a:r>
              <a:rPr lang="en-US" altLang="zh-CN" dirty="0">
                <a:solidFill>
                  <a:schemeClr val="bg1"/>
                </a:solidFill>
              </a:rPr>
              <a:t> </a:t>
            </a:r>
            <a:r>
              <a:rPr lang="en-US" altLang="zh-CN" dirty="0" err="1">
                <a:solidFill>
                  <a:schemeClr val="bg1"/>
                </a:solidFill>
              </a:rPr>
              <a:t>Rahmani</a:t>
            </a:r>
            <a:endParaRPr lang="en-US" altLang="zh-CN" dirty="0">
              <a:solidFill>
                <a:schemeClr val="bg1"/>
              </a:solidFill>
            </a:endParaRPr>
          </a:p>
          <a:p>
            <a:r>
              <a:rPr lang="en-US" altLang="zh-CN" dirty="0">
                <a:solidFill>
                  <a:schemeClr val="bg1"/>
                </a:solidFill>
              </a:rPr>
              <a:t>2.</a:t>
            </a:r>
            <a:r>
              <a:rPr lang="en-US" altLang="zh-CN" i="1" dirty="0">
                <a:solidFill>
                  <a:schemeClr val="bg1"/>
                </a:solidFill>
              </a:rPr>
              <a:t> </a:t>
            </a:r>
            <a:r>
              <a:rPr lang="en-US" altLang="zh-CN" b="1" i="1" dirty="0">
                <a:solidFill>
                  <a:schemeClr val="bg1"/>
                </a:solidFill>
                <a:latin typeface="Times New Roman" panose="02020603050405020304" pitchFamily="18" charset="0"/>
                <a:cs typeface="Times New Roman" panose="02020603050405020304" pitchFamily="18" charset="0"/>
              </a:rPr>
              <a:t>ELSEVIER</a:t>
            </a:r>
            <a:r>
              <a:rPr lang="en-US" altLang="zh-CN" b="1" i="1" dirty="0">
                <a:solidFill>
                  <a:schemeClr val="bg1"/>
                </a:solidFill>
              </a:rPr>
              <a:t>   </a:t>
            </a:r>
            <a:r>
              <a:rPr lang="en-US" altLang="zh-CN" b="1" dirty="0">
                <a:solidFill>
                  <a:schemeClr val="bg1"/>
                </a:solidFill>
              </a:rPr>
              <a:t>Knowledge-Based Systems 235 (2022) 107626</a:t>
            </a:r>
            <a:endParaRPr lang="zh-CN" altLang="en-US" b="1" dirty="0">
              <a:solidFill>
                <a:schemeClr val="bg1"/>
              </a:solidFill>
            </a:endParaRPr>
          </a:p>
        </p:txBody>
      </p:sp>
    </p:spTree>
    <p:extLst>
      <p:ext uri="{BB962C8B-B14F-4D97-AF65-F5344CB8AC3E}">
        <p14:creationId xmlns:p14="http://schemas.microsoft.com/office/powerpoint/2010/main" val="2963941760"/>
      </p:ext>
    </p:extLst>
  </p:cSld>
  <p:clrMapOvr>
    <a:masterClrMapping/>
  </p:clrMapOvr>
  <p:transition advTm="203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10</a:t>
            </a:fld>
            <a:endParaRPr lang="zh-CN" altLang="en-US"/>
          </a:p>
        </p:txBody>
      </p:sp>
      <p:pic>
        <p:nvPicPr>
          <p:cNvPr id="3" name="图片 2"/>
          <p:cNvPicPr>
            <a:picLocks noChangeAspect="1"/>
          </p:cNvPicPr>
          <p:nvPr/>
        </p:nvPicPr>
        <p:blipFill>
          <a:blip r:embed="rId3"/>
          <a:stretch>
            <a:fillRect/>
          </a:stretch>
        </p:blipFill>
        <p:spPr>
          <a:xfrm>
            <a:off x="1096421" y="458658"/>
            <a:ext cx="9950615" cy="6066977"/>
          </a:xfrm>
          <a:prstGeom prst="rect">
            <a:avLst/>
          </a:prstGeom>
        </p:spPr>
      </p:pic>
    </p:spTree>
    <p:extLst>
      <p:ext uri="{BB962C8B-B14F-4D97-AF65-F5344CB8AC3E}">
        <p14:creationId xmlns:p14="http://schemas.microsoft.com/office/powerpoint/2010/main" val="114259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11</a:t>
            </a:fld>
            <a:endParaRPr lang="zh-CN" altLang="en-US"/>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5" name="文本框 4"/>
          <p:cNvSpPr txBox="1"/>
          <p:nvPr/>
        </p:nvSpPr>
        <p:spPr>
          <a:xfrm>
            <a:off x="1206661" y="1522659"/>
            <a:ext cx="3423159" cy="584775"/>
          </a:xfrm>
          <a:prstGeom prst="rect">
            <a:avLst/>
          </a:prstGeom>
          <a:noFill/>
        </p:spPr>
        <p:txBody>
          <a:bodyPr wrap="square" rtlCol="0">
            <a:spAutoFit/>
          </a:bodyPr>
          <a:lstStyle/>
          <a:p>
            <a:r>
              <a:rPr lang="zh-CN" altLang="en-US" sz="3200" dirty="0">
                <a:solidFill>
                  <a:schemeClr val="bg1"/>
                </a:solidFill>
              </a:rPr>
              <a:t>数据集</a:t>
            </a:r>
          </a:p>
        </p:txBody>
      </p:sp>
      <p:sp>
        <p:nvSpPr>
          <p:cNvPr id="2" name="文本框 1"/>
          <p:cNvSpPr txBox="1"/>
          <p:nvPr/>
        </p:nvSpPr>
        <p:spPr>
          <a:xfrm>
            <a:off x="1206661" y="2408771"/>
            <a:ext cx="9961418" cy="3046988"/>
          </a:xfrm>
          <a:prstGeom prst="rect">
            <a:avLst/>
          </a:prstGeom>
          <a:noFill/>
        </p:spPr>
        <p:txBody>
          <a:bodyPr wrap="square" rtlCol="0">
            <a:spAutoFit/>
          </a:bodyPr>
          <a:lstStyle/>
          <a:p>
            <a:r>
              <a:rPr lang="en-US" altLang="zh-CN" sz="2400" dirty="0">
                <a:solidFill>
                  <a:schemeClr val="bg1"/>
                </a:solidFill>
              </a:rPr>
              <a:t>1.</a:t>
            </a:r>
            <a:r>
              <a:rPr lang="zh-CN" altLang="en-US" sz="2400" dirty="0">
                <a:solidFill>
                  <a:schemeClr val="bg1"/>
                </a:solidFill>
              </a:rPr>
              <a:t>知识图谱</a:t>
            </a:r>
            <a:endParaRPr lang="en-US" altLang="zh-CN" sz="2400" dirty="0">
              <a:solidFill>
                <a:schemeClr val="bg1"/>
              </a:solidFill>
            </a:endParaRPr>
          </a:p>
          <a:p>
            <a:r>
              <a:rPr lang="en-US" altLang="zh-CN" sz="2400" dirty="0" err="1">
                <a:solidFill>
                  <a:schemeClr val="bg1"/>
                </a:solidFill>
              </a:rPr>
              <a:t>DBpedia</a:t>
            </a:r>
            <a:r>
              <a:rPr lang="en-US" altLang="zh-CN" sz="2400" dirty="0">
                <a:solidFill>
                  <a:schemeClr val="bg1"/>
                </a:solidFill>
              </a:rPr>
              <a:t> repository</a:t>
            </a:r>
          </a:p>
          <a:p>
            <a:endParaRPr lang="en-US" altLang="zh-CN" sz="2400" dirty="0">
              <a:solidFill>
                <a:schemeClr val="bg1"/>
              </a:solidFill>
            </a:endParaRPr>
          </a:p>
          <a:p>
            <a:r>
              <a:rPr lang="en-US" altLang="zh-CN" sz="2400" dirty="0">
                <a:solidFill>
                  <a:schemeClr val="bg1"/>
                </a:solidFill>
              </a:rPr>
              <a:t>2.Q/A</a:t>
            </a:r>
            <a:r>
              <a:rPr lang="zh-CN" altLang="en-US" sz="2400" dirty="0">
                <a:solidFill>
                  <a:schemeClr val="bg1"/>
                </a:solidFill>
              </a:rPr>
              <a:t>数据集</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使用</a:t>
            </a:r>
            <a:r>
              <a:rPr lang="en-US" altLang="zh-CN" sz="2400" dirty="0">
                <a:solidFill>
                  <a:schemeClr val="bg1"/>
                </a:solidFill>
              </a:rPr>
              <a:t>QALD-5</a:t>
            </a:r>
            <a:r>
              <a:rPr lang="zh-CN" altLang="en-US" sz="2400" dirty="0">
                <a:solidFill>
                  <a:schemeClr val="bg1"/>
                </a:solidFill>
              </a:rPr>
              <a:t>、</a:t>
            </a:r>
            <a:r>
              <a:rPr lang="en-US" altLang="zh-CN" sz="2400" dirty="0">
                <a:solidFill>
                  <a:schemeClr val="bg1"/>
                </a:solidFill>
              </a:rPr>
              <a:t>QALD-9</a:t>
            </a:r>
            <a:r>
              <a:rPr lang="zh-CN" altLang="en-US" sz="2400" dirty="0">
                <a:solidFill>
                  <a:schemeClr val="bg1"/>
                </a:solidFill>
              </a:rPr>
              <a:t>、</a:t>
            </a:r>
            <a:r>
              <a:rPr lang="en-US" altLang="zh-CN" sz="2400" dirty="0">
                <a:solidFill>
                  <a:schemeClr val="bg1"/>
                </a:solidFill>
              </a:rPr>
              <a:t>LC-</a:t>
            </a:r>
            <a:r>
              <a:rPr lang="en-US" altLang="zh-CN" sz="2400" dirty="0" err="1">
                <a:solidFill>
                  <a:schemeClr val="bg1"/>
                </a:solidFill>
              </a:rPr>
              <a:t>QuAD</a:t>
            </a:r>
            <a:r>
              <a:rPr lang="zh-CN" altLang="en-US" sz="2400" dirty="0">
                <a:solidFill>
                  <a:schemeClr val="bg1"/>
                </a:solidFill>
              </a:rPr>
              <a:t>和</a:t>
            </a:r>
            <a:r>
              <a:rPr lang="en-US" altLang="zh-CN" sz="2400" dirty="0" err="1">
                <a:solidFill>
                  <a:schemeClr val="bg1"/>
                </a:solidFill>
              </a:rPr>
              <a:t>ComplexQuestions</a:t>
            </a:r>
            <a:r>
              <a:rPr lang="zh-CN" altLang="en-US" sz="2400" dirty="0">
                <a:solidFill>
                  <a:schemeClr val="bg1"/>
                </a:solidFill>
              </a:rPr>
              <a:t>来评估系统的有效性。</a:t>
            </a:r>
            <a:endParaRPr lang="en-US" altLang="zh-CN" sz="2400" dirty="0">
              <a:solidFill>
                <a:schemeClr val="bg1"/>
              </a:solidFill>
            </a:endParaRPr>
          </a:p>
          <a:p>
            <a:r>
              <a:rPr lang="zh-CN" altLang="en-US" sz="2400" dirty="0">
                <a:solidFill>
                  <a:schemeClr val="bg1"/>
                </a:solidFill>
              </a:rPr>
              <a:t>使用</a:t>
            </a:r>
            <a:r>
              <a:rPr lang="en-US" altLang="zh-CN" sz="2400" dirty="0">
                <a:solidFill>
                  <a:schemeClr val="bg1"/>
                </a:solidFill>
              </a:rPr>
              <a:t>QALD-5</a:t>
            </a:r>
            <a:r>
              <a:rPr lang="zh-CN" altLang="en-US" sz="2400" dirty="0">
                <a:solidFill>
                  <a:schemeClr val="bg1"/>
                </a:solidFill>
              </a:rPr>
              <a:t>研究了系统效率。</a:t>
            </a:r>
          </a:p>
        </p:txBody>
      </p:sp>
    </p:spTree>
    <p:extLst>
      <p:ext uri="{BB962C8B-B14F-4D97-AF65-F5344CB8AC3E}">
        <p14:creationId xmlns:p14="http://schemas.microsoft.com/office/powerpoint/2010/main" val="3357177268"/>
      </p:ext>
    </p:extLst>
  </p:cSld>
  <p:clrMapOvr>
    <a:masterClrMapping/>
  </p:clrMapOvr>
  <p:transition advTm="203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12</a:t>
            </a:fld>
            <a:endParaRPr lang="zh-CN" altLang="en-US"/>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8" name="文本框 7">
            <a:extLst>
              <a:ext uri="{FF2B5EF4-FFF2-40B4-BE49-F238E27FC236}">
                <a16:creationId xmlns:a16="http://schemas.microsoft.com/office/drawing/2014/main" xmlns="" id="{BA6E0338-D4C6-4E28-9ADB-887500DD3F60}"/>
              </a:ext>
            </a:extLst>
          </p:cNvPr>
          <p:cNvSpPr txBox="1"/>
          <p:nvPr/>
        </p:nvSpPr>
        <p:spPr>
          <a:xfrm>
            <a:off x="1206661" y="1522659"/>
            <a:ext cx="3423159" cy="584775"/>
          </a:xfrm>
          <a:prstGeom prst="rect">
            <a:avLst/>
          </a:prstGeom>
          <a:noFill/>
        </p:spPr>
        <p:txBody>
          <a:bodyPr wrap="square" rtlCol="0">
            <a:spAutoFit/>
          </a:bodyPr>
          <a:lstStyle/>
          <a:p>
            <a:r>
              <a:rPr lang="zh-CN" altLang="en-US" sz="3200" dirty="0">
                <a:solidFill>
                  <a:schemeClr val="bg1"/>
                </a:solidFill>
              </a:rPr>
              <a:t>实验设置</a:t>
            </a:r>
          </a:p>
        </p:txBody>
      </p:sp>
      <p:sp>
        <p:nvSpPr>
          <p:cNvPr id="9" name="文本框 8"/>
          <p:cNvSpPr txBox="1"/>
          <p:nvPr/>
        </p:nvSpPr>
        <p:spPr>
          <a:xfrm>
            <a:off x="1617192" y="2160079"/>
            <a:ext cx="9753600" cy="646331"/>
          </a:xfrm>
          <a:prstGeom prst="rect">
            <a:avLst/>
          </a:prstGeom>
          <a:noFill/>
        </p:spPr>
        <p:txBody>
          <a:bodyPr wrap="square" rtlCol="0">
            <a:spAutoFit/>
          </a:bodyPr>
          <a:lstStyle/>
          <a:p>
            <a:pPr>
              <a:lnSpc>
                <a:spcPct val="150000"/>
              </a:lnSpc>
            </a:pPr>
            <a:r>
              <a:rPr lang="zh-CN" altLang="en-US" sz="2400" b="1" dirty="0">
                <a:solidFill>
                  <a:schemeClr val="bg1"/>
                </a:solidFill>
                <a:ea typeface="+mn-lt"/>
              </a:rPr>
              <a:t>评价指标：精确率、召回率、</a:t>
            </a:r>
            <a:r>
              <a:rPr lang="en-US" altLang="zh-CN" sz="2400" b="1" dirty="0">
                <a:solidFill>
                  <a:schemeClr val="bg1"/>
                </a:solidFill>
                <a:ea typeface="+mn-lt"/>
              </a:rPr>
              <a:t>F1−measure(q)</a:t>
            </a:r>
          </a:p>
        </p:txBody>
      </p:sp>
      <p:pic>
        <p:nvPicPr>
          <p:cNvPr id="2" name="图片 1"/>
          <p:cNvPicPr>
            <a:picLocks noChangeAspect="1"/>
          </p:cNvPicPr>
          <p:nvPr/>
        </p:nvPicPr>
        <p:blipFill>
          <a:blip r:embed="rId3"/>
          <a:stretch>
            <a:fillRect/>
          </a:stretch>
        </p:blipFill>
        <p:spPr>
          <a:xfrm>
            <a:off x="2296521" y="4198835"/>
            <a:ext cx="5995622" cy="648533"/>
          </a:xfrm>
          <a:prstGeom prst="rect">
            <a:avLst/>
          </a:prstGeom>
        </p:spPr>
      </p:pic>
      <p:pic>
        <p:nvPicPr>
          <p:cNvPr id="10" name="图片 9"/>
          <p:cNvPicPr>
            <a:picLocks noChangeAspect="1"/>
          </p:cNvPicPr>
          <p:nvPr/>
        </p:nvPicPr>
        <p:blipFill>
          <a:blip r:embed="rId4"/>
          <a:stretch>
            <a:fillRect/>
          </a:stretch>
        </p:blipFill>
        <p:spPr>
          <a:xfrm>
            <a:off x="2296521" y="5180445"/>
            <a:ext cx="5995622" cy="731982"/>
          </a:xfrm>
          <a:prstGeom prst="rect">
            <a:avLst/>
          </a:prstGeom>
        </p:spPr>
      </p:pic>
      <p:pic>
        <p:nvPicPr>
          <p:cNvPr id="11" name="图片 10"/>
          <p:cNvPicPr>
            <a:picLocks noChangeAspect="1"/>
          </p:cNvPicPr>
          <p:nvPr/>
        </p:nvPicPr>
        <p:blipFill>
          <a:blip r:embed="rId5"/>
          <a:stretch>
            <a:fillRect/>
          </a:stretch>
        </p:blipFill>
        <p:spPr>
          <a:xfrm>
            <a:off x="2296521" y="3183662"/>
            <a:ext cx="5995622" cy="682097"/>
          </a:xfrm>
          <a:prstGeom prst="rect">
            <a:avLst/>
          </a:prstGeom>
        </p:spPr>
      </p:pic>
    </p:spTree>
    <p:extLst>
      <p:ext uri="{BB962C8B-B14F-4D97-AF65-F5344CB8AC3E}">
        <p14:creationId xmlns:p14="http://schemas.microsoft.com/office/powerpoint/2010/main" val="23244792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13</a:t>
            </a:fld>
            <a:endParaRPr lang="zh-CN" altLang="en-US"/>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9" name="图片 8"/>
          <p:cNvPicPr>
            <a:picLocks noChangeAspect="1"/>
          </p:cNvPicPr>
          <p:nvPr/>
        </p:nvPicPr>
        <p:blipFill>
          <a:blip r:embed="rId3"/>
          <a:stretch>
            <a:fillRect/>
          </a:stretch>
        </p:blipFill>
        <p:spPr>
          <a:xfrm>
            <a:off x="387396" y="1571684"/>
            <a:ext cx="5439534" cy="2105319"/>
          </a:xfrm>
          <a:prstGeom prst="rect">
            <a:avLst/>
          </a:prstGeom>
        </p:spPr>
      </p:pic>
      <p:pic>
        <p:nvPicPr>
          <p:cNvPr id="10" name="图片 9"/>
          <p:cNvPicPr>
            <a:picLocks noChangeAspect="1"/>
          </p:cNvPicPr>
          <p:nvPr/>
        </p:nvPicPr>
        <p:blipFill>
          <a:blip r:embed="rId4"/>
          <a:stretch>
            <a:fillRect/>
          </a:stretch>
        </p:blipFill>
        <p:spPr>
          <a:xfrm>
            <a:off x="387396" y="4014933"/>
            <a:ext cx="5430008" cy="2124371"/>
          </a:xfrm>
          <a:prstGeom prst="rect">
            <a:avLst/>
          </a:prstGeom>
        </p:spPr>
      </p:pic>
      <p:pic>
        <p:nvPicPr>
          <p:cNvPr id="11" name="图片 10"/>
          <p:cNvPicPr>
            <a:picLocks noChangeAspect="1"/>
          </p:cNvPicPr>
          <p:nvPr/>
        </p:nvPicPr>
        <p:blipFill>
          <a:blip r:embed="rId5"/>
          <a:stretch>
            <a:fillRect/>
          </a:stretch>
        </p:blipFill>
        <p:spPr>
          <a:xfrm>
            <a:off x="6206077" y="1693145"/>
            <a:ext cx="5449060" cy="1862398"/>
          </a:xfrm>
          <a:prstGeom prst="rect">
            <a:avLst/>
          </a:prstGeom>
        </p:spPr>
      </p:pic>
      <p:pic>
        <p:nvPicPr>
          <p:cNvPr id="12" name="图片 11"/>
          <p:cNvPicPr>
            <a:picLocks noChangeAspect="1"/>
          </p:cNvPicPr>
          <p:nvPr/>
        </p:nvPicPr>
        <p:blipFill>
          <a:blip r:embed="rId6"/>
          <a:stretch>
            <a:fillRect/>
          </a:stretch>
        </p:blipFill>
        <p:spPr>
          <a:xfrm>
            <a:off x="6206077" y="4170273"/>
            <a:ext cx="4922576" cy="1969031"/>
          </a:xfrm>
          <a:prstGeom prst="rect">
            <a:avLst/>
          </a:prstGeom>
        </p:spPr>
      </p:pic>
      <p:sp>
        <p:nvSpPr>
          <p:cNvPr id="2" name="矩形 1"/>
          <p:cNvSpPr/>
          <p:nvPr/>
        </p:nvSpPr>
        <p:spPr>
          <a:xfrm>
            <a:off x="2372775" y="986920"/>
            <a:ext cx="1620957" cy="523220"/>
          </a:xfrm>
          <a:prstGeom prst="rect">
            <a:avLst/>
          </a:prstGeom>
        </p:spPr>
        <p:txBody>
          <a:bodyPr wrap="none">
            <a:spAutoFit/>
          </a:bodyPr>
          <a:lstStyle/>
          <a:p>
            <a:r>
              <a:rPr lang="zh-CN" altLang="en-US" sz="2800" dirty="0">
                <a:solidFill>
                  <a:schemeClr val="bg1"/>
                </a:solidFill>
              </a:rPr>
              <a:t>效果评估</a:t>
            </a:r>
          </a:p>
        </p:txBody>
      </p:sp>
    </p:spTree>
    <p:extLst>
      <p:ext uri="{BB962C8B-B14F-4D97-AF65-F5344CB8AC3E}">
        <p14:creationId xmlns:p14="http://schemas.microsoft.com/office/powerpoint/2010/main" val="414411113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14</a:t>
            </a:fld>
            <a:endParaRPr lang="zh-CN" altLang="en-US"/>
          </a:p>
        </p:txBody>
      </p:sp>
      <p:pic>
        <p:nvPicPr>
          <p:cNvPr id="3" name="图片 2"/>
          <p:cNvPicPr>
            <a:picLocks noChangeAspect="1"/>
          </p:cNvPicPr>
          <p:nvPr/>
        </p:nvPicPr>
        <p:blipFill>
          <a:blip r:embed="rId3"/>
          <a:stretch>
            <a:fillRect/>
          </a:stretch>
        </p:blipFill>
        <p:spPr>
          <a:xfrm>
            <a:off x="2284351" y="1846058"/>
            <a:ext cx="8004881" cy="3484477"/>
          </a:xfrm>
          <a:prstGeom prst="rect">
            <a:avLst/>
          </a:prstGeom>
        </p:spPr>
      </p:pic>
    </p:spTree>
    <p:extLst>
      <p:ext uri="{BB962C8B-B14F-4D97-AF65-F5344CB8AC3E}">
        <p14:creationId xmlns:p14="http://schemas.microsoft.com/office/powerpoint/2010/main" val="2128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15</a:t>
            </a:fld>
            <a:endParaRPr lang="zh-CN" altLang="en-US"/>
          </a:p>
        </p:txBody>
      </p:sp>
      <p:sp>
        <p:nvSpPr>
          <p:cNvPr id="4" name="文本框 3">
            <a:extLst>
              <a:ext uri="{FF2B5EF4-FFF2-40B4-BE49-F238E27FC236}">
                <a16:creationId xmlns:a16="http://schemas.microsoft.com/office/drawing/2014/main" xmlns=""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pic>
        <p:nvPicPr>
          <p:cNvPr id="11" name="图片 10"/>
          <p:cNvPicPr>
            <a:picLocks noChangeAspect="1"/>
          </p:cNvPicPr>
          <p:nvPr/>
        </p:nvPicPr>
        <p:blipFill>
          <a:blip r:embed="rId3"/>
          <a:stretch>
            <a:fillRect/>
          </a:stretch>
        </p:blipFill>
        <p:spPr>
          <a:xfrm>
            <a:off x="2244817" y="1388769"/>
            <a:ext cx="7574592" cy="4534379"/>
          </a:xfrm>
          <a:prstGeom prst="rect">
            <a:avLst/>
          </a:prstGeom>
        </p:spPr>
      </p:pic>
    </p:spTree>
    <p:extLst>
      <p:ext uri="{BB962C8B-B14F-4D97-AF65-F5344CB8AC3E}">
        <p14:creationId xmlns:p14="http://schemas.microsoft.com/office/powerpoint/2010/main" val="46465147"/>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16</a:t>
            </a:fld>
            <a:endParaRPr lang="zh-CN" altLang="en-US"/>
          </a:p>
        </p:txBody>
      </p:sp>
      <p:sp>
        <p:nvSpPr>
          <p:cNvPr id="4" name="文本框 3">
            <a:extLst>
              <a:ext uri="{FF2B5EF4-FFF2-40B4-BE49-F238E27FC236}">
                <a16:creationId xmlns:a16="http://schemas.microsoft.com/office/drawing/2014/main" xmlns=""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pic>
        <p:nvPicPr>
          <p:cNvPr id="9" name="图片 8"/>
          <p:cNvPicPr>
            <a:picLocks noChangeAspect="1"/>
          </p:cNvPicPr>
          <p:nvPr/>
        </p:nvPicPr>
        <p:blipFill>
          <a:blip r:embed="rId3"/>
          <a:stretch>
            <a:fillRect/>
          </a:stretch>
        </p:blipFill>
        <p:spPr>
          <a:xfrm>
            <a:off x="1375699" y="257019"/>
            <a:ext cx="9440601" cy="4736710"/>
          </a:xfrm>
          <a:prstGeom prst="rect">
            <a:avLst/>
          </a:prstGeom>
        </p:spPr>
      </p:pic>
      <p:sp>
        <p:nvSpPr>
          <p:cNvPr id="6" name="文本框 5">
            <a:extLst>
              <a:ext uri="{FF2B5EF4-FFF2-40B4-BE49-F238E27FC236}">
                <a16:creationId xmlns:a16="http://schemas.microsoft.com/office/drawing/2014/main" xmlns="" id="{D8886D56-82E0-479B-947A-29B11A92F30B}"/>
              </a:ext>
            </a:extLst>
          </p:cNvPr>
          <p:cNvSpPr txBox="1"/>
          <p:nvPr/>
        </p:nvSpPr>
        <p:spPr>
          <a:xfrm>
            <a:off x="1564575" y="5027308"/>
            <a:ext cx="9526978" cy="707886"/>
          </a:xfrm>
          <a:prstGeom prst="rect">
            <a:avLst/>
          </a:prstGeom>
          <a:noFill/>
        </p:spPr>
        <p:txBody>
          <a:bodyPr wrap="square">
            <a:spAutoFit/>
          </a:bodyPr>
          <a:lstStyle/>
          <a:p>
            <a:r>
              <a:rPr lang="en-US" altLang="zh-CN" sz="4000" dirty="0">
                <a:solidFill>
                  <a:schemeClr val="bg1"/>
                </a:solidFill>
                <a:effectLst/>
                <a:latin typeface="Arial" panose="020B0604020202020204" pitchFamily="34" charset="0"/>
              </a:rPr>
              <a:t>1.Which actors play in Big Bang Theory?</a:t>
            </a:r>
            <a:endParaRPr lang="zh-CN" altLang="en-US" sz="4000" dirty="0">
              <a:solidFill>
                <a:schemeClr val="bg1"/>
              </a:solidFill>
            </a:endParaRPr>
          </a:p>
        </p:txBody>
      </p:sp>
      <p:sp>
        <p:nvSpPr>
          <p:cNvPr id="8" name="文本框 7">
            <a:extLst>
              <a:ext uri="{FF2B5EF4-FFF2-40B4-BE49-F238E27FC236}">
                <a16:creationId xmlns:a16="http://schemas.microsoft.com/office/drawing/2014/main" xmlns="" id="{E18A52FC-A9AC-4656-9E7D-576E3E165D06}"/>
              </a:ext>
            </a:extLst>
          </p:cNvPr>
          <p:cNvSpPr txBox="1"/>
          <p:nvPr/>
        </p:nvSpPr>
        <p:spPr>
          <a:xfrm>
            <a:off x="1564575" y="5735194"/>
            <a:ext cx="7175664" cy="707886"/>
          </a:xfrm>
          <a:prstGeom prst="rect">
            <a:avLst/>
          </a:prstGeom>
          <a:noFill/>
        </p:spPr>
        <p:txBody>
          <a:bodyPr wrap="square">
            <a:spAutoFit/>
          </a:bodyPr>
          <a:lstStyle>
            <a:defPPr>
              <a:defRPr lang="zh-CN"/>
            </a:defPPr>
            <a:lvl1pPr>
              <a:defRPr>
                <a:solidFill>
                  <a:schemeClr val="bg1"/>
                </a:solidFill>
                <a:effectLst/>
                <a:latin typeface="Arial" panose="020B0604020202020204" pitchFamily="34" charset="0"/>
              </a:defRPr>
            </a:lvl1pPr>
          </a:lstStyle>
          <a:p>
            <a:r>
              <a:rPr lang="en-US" altLang="zh-CN" sz="4000" dirty="0"/>
              <a:t>2.How did Michael Jackson die?</a:t>
            </a:r>
            <a:endParaRPr lang="zh-CN" altLang="en-US" sz="4000" dirty="0"/>
          </a:p>
        </p:txBody>
      </p:sp>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17</a:t>
            </a:fld>
            <a:endParaRPr lang="zh-CN" altLang="en-US"/>
          </a:p>
        </p:txBody>
      </p:sp>
      <p:pic>
        <p:nvPicPr>
          <p:cNvPr id="3" name="图片 2"/>
          <p:cNvPicPr>
            <a:picLocks noChangeAspect="1"/>
          </p:cNvPicPr>
          <p:nvPr/>
        </p:nvPicPr>
        <p:blipFill>
          <a:blip r:embed="rId3"/>
          <a:stretch>
            <a:fillRect/>
          </a:stretch>
        </p:blipFill>
        <p:spPr>
          <a:xfrm>
            <a:off x="621821" y="1619794"/>
            <a:ext cx="11238660" cy="5010155"/>
          </a:xfrm>
          <a:prstGeom prst="rect">
            <a:avLst/>
          </a:prstGeom>
        </p:spPr>
      </p:pic>
      <p:sp>
        <p:nvSpPr>
          <p:cNvPr id="5" name="文本框 4">
            <a:extLst>
              <a:ext uri="{FF2B5EF4-FFF2-40B4-BE49-F238E27FC236}">
                <a16:creationId xmlns:a16="http://schemas.microsoft.com/office/drawing/2014/main" xmlns="" id="{AF9EA3CD-BCA3-40BD-97EE-FA376046736F}"/>
              </a:ext>
            </a:extLst>
          </p:cNvPr>
          <p:cNvSpPr txBox="1"/>
          <p:nvPr/>
        </p:nvSpPr>
        <p:spPr>
          <a:xfrm>
            <a:off x="431816" y="667438"/>
            <a:ext cx="13276612" cy="646331"/>
          </a:xfrm>
          <a:prstGeom prst="rect">
            <a:avLst/>
          </a:prstGeom>
          <a:noFill/>
        </p:spPr>
        <p:txBody>
          <a:bodyPr wrap="square">
            <a:spAutoFit/>
          </a:bodyPr>
          <a:lstStyle>
            <a:defPPr>
              <a:defRPr lang="zh-CN"/>
            </a:defPPr>
            <a:lvl1pPr>
              <a:defRPr sz="4000">
                <a:solidFill>
                  <a:schemeClr val="bg1"/>
                </a:solidFill>
                <a:effectLst/>
                <a:latin typeface="Arial" panose="020B0604020202020204" pitchFamily="34" charset="0"/>
              </a:defRPr>
            </a:lvl1pPr>
          </a:lstStyle>
          <a:p>
            <a:r>
              <a:rPr lang="en-US" altLang="zh-CN" sz="3600" dirty="0"/>
              <a:t>Which artists were born on the same date as Rachel?</a:t>
            </a:r>
            <a:endParaRPr lang="zh-CN" altLang="en-US" sz="3600" dirty="0"/>
          </a:p>
        </p:txBody>
      </p:sp>
    </p:spTree>
    <p:extLst>
      <p:ext uri="{BB962C8B-B14F-4D97-AF65-F5344CB8AC3E}">
        <p14:creationId xmlns:p14="http://schemas.microsoft.com/office/powerpoint/2010/main" val="306555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18</a:t>
            </a:fld>
            <a:endParaRPr lang="zh-CN" altLang="en-US"/>
          </a:p>
        </p:txBody>
      </p:sp>
      <p:sp>
        <p:nvSpPr>
          <p:cNvPr id="4" name="文本框 3">
            <a:extLst>
              <a:ext uri="{FF2B5EF4-FFF2-40B4-BE49-F238E27FC236}">
                <a16:creationId xmlns:a16="http://schemas.microsoft.com/office/drawing/2014/main" xmlns=""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pic>
        <p:nvPicPr>
          <p:cNvPr id="5" name="图片 4"/>
          <p:cNvPicPr>
            <a:picLocks noChangeAspect="1"/>
          </p:cNvPicPr>
          <p:nvPr/>
        </p:nvPicPr>
        <p:blipFill>
          <a:blip r:embed="rId3"/>
          <a:stretch>
            <a:fillRect/>
          </a:stretch>
        </p:blipFill>
        <p:spPr>
          <a:xfrm>
            <a:off x="1051819" y="516416"/>
            <a:ext cx="9935962" cy="5553850"/>
          </a:xfrm>
          <a:prstGeom prst="rect">
            <a:avLst/>
          </a:prstGeom>
        </p:spPr>
      </p:pic>
    </p:spTree>
    <p:extLst>
      <p:ext uri="{BB962C8B-B14F-4D97-AF65-F5344CB8AC3E}">
        <p14:creationId xmlns:p14="http://schemas.microsoft.com/office/powerpoint/2010/main" val="3462318220"/>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19</a:t>
            </a:fld>
            <a:endParaRPr lang="zh-CN" altLang="en-US"/>
          </a:p>
        </p:txBody>
      </p:sp>
      <p:sp>
        <p:nvSpPr>
          <p:cNvPr id="3" name="矩形 2"/>
          <p:cNvSpPr/>
          <p:nvPr/>
        </p:nvSpPr>
        <p:spPr>
          <a:xfrm>
            <a:off x="1281729" y="989508"/>
            <a:ext cx="1210588" cy="707886"/>
          </a:xfrm>
          <a:prstGeom prst="rect">
            <a:avLst/>
          </a:prstGeom>
        </p:spPr>
        <p:txBody>
          <a:bodyPr wrap="none">
            <a:spAutoFit/>
          </a:bodyPr>
          <a:lstStyle/>
          <a:p>
            <a:r>
              <a:rPr lang="zh-CN" altLang="en-US" sz="4000" dirty="0">
                <a:solidFill>
                  <a:schemeClr val="bg1"/>
                </a:solidFill>
              </a:rPr>
              <a:t>总结</a:t>
            </a:r>
          </a:p>
        </p:txBody>
      </p:sp>
      <p:sp>
        <p:nvSpPr>
          <p:cNvPr id="4" name="矩形 3"/>
          <p:cNvSpPr/>
          <p:nvPr/>
        </p:nvSpPr>
        <p:spPr>
          <a:xfrm>
            <a:off x="1468582" y="1876290"/>
            <a:ext cx="9088582" cy="3914020"/>
          </a:xfrm>
          <a:prstGeom prst="rect">
            <a:avLst/>
          </a:prstGeom>
        </p:spPr>
        <p:txBody>
          <a:bodyPr wrap="square">
            <a:spAutoFit/>
          </a:bodyPr>
          <a:lstStyle/>
          <a:p>
            <a:pPr>
              <a:lnSpc>
                <a:spcPct val="150000"/>
              </a:lnSpc>
            </a:pPr>
            <a:r>
              <a:rPr lang="en-US" altLang="zh-CN" sz="2400" dirty="0">
                <a:solidFill>
                  <a:schemeClr val="bg1"/>
                </a:solidFill>
                <a:latin typeface="Arial" panose="020B0604020202020204" pitchFamily="34" charset="0"/>
              </a:rPr>
              <a:t>1.</a:t>
            </a:r>
            <a:r>
              <a:rPr lang="zh-CN" altLang="en-US" sz="2400" dirty="0">
                <a:solidFill>
                  <a:schemeClr val="bg1"/>
                </a:solidFill>
                <a:latin typeface="Arial" panose="020B0604020202020204" pitchFamily="34" charset="0"/>
              </a:rPr>
              <a:t>提出了一种在数据驱动的图相似性</a:t>
            </a:r>
            <a:r>
              <a:rPr lang="en-US" altLang="zh-CN" sz="2400" dirty="0">
                <a:solidFill>
                  <a:schemeClr val="bg1"/>
                </a:solidFill>
                <a:latin typeface="Arial" panose="020B0604020202020204" pitchFamily="34" charset="0"/>
              </a:rPr>
              <a:t>RDF Q/A</a:t>
            </a:r>
            <a:r>
              <a:rPr lang="zh-CN" altLang="en-US" sz="2400" dirty="0">
                <a:solidFill>
                  <a:schemeClr val="bg1"/>
                </a:solidFill>
                <a:latin typeface="Arial" panose="020B0604020202020204" pitchFamily="34" charset="0"/>
              </a:rPr>
              <a:t>框架下，基于顺序词重新排序和解析的方法，以不确定问题图的形式构造和细化</a:t>
            </a:r>
            <a:r>
              <a:rPr lang="en-US" altLang="zh-CN" sz="2400" dirty="0">
                <a:solidFill>
                  <a:schemeClr val="bg1"/>
                </a:solidFill>
                <a:latin typeface="Arial" panose="020B0604020202020204" pitchFamily="34" charset="0"/>
              </a:rPr>
              <a:t>NLQ</a:t>
            </a:r>
            <a:r>
              <a:rPr lang="zh-CN" altLang="en-US" sz="2400" dirty="0">
                <a:solidFill>
                  <a:schemeClr val="bg1"/>
                </a:solidFill>
                <a:latin typeface="Arial" panose="020B0604020202020204" pitchFamily="34" charset="0"/>
              </a:rPr>
              <a:t>的歧义解释。</a:t>
            </a:r>
            <a:endParaRPr lang="en-US" altLang="zh-CN" sz="2400" dirty="0">
              <a:solidFill>
                <a:schemeClr val="bg1"/>
              </a:solidFill>
              <a:latin typeface="Arial" panose="020B0604020202020204" pitchFamily="34" charset="0"/>
            </a:endParaRPr>
          </a:p>
          <a:p>
            <a:pPr>
              <a:lnSpc>
                <a:spcPct val="150000"/>
              </a:lnSpc>
            </a:pPr>
            <a:r>
              <a:rPr lang="en-US" altLang="zh-CN" sz="2400" dirty="0">
                <a:solidFill>
                  <a:schemeClr val="bg1"/>
                </a:solidFill>
              </a:rPr>
              <a:t>2.</a:t>
            </a:r>
            <a:r>
              <a:rPr lang="zh-CN" altLang="en-US" sz="2400" dirty="0">
                <a:solidFill>
                  <a:schemeClr val="bg1"/>
                </a:solidFill>
              </a:rPr>
              <a:t>为构建问题图三元组提供了更稳定的词序。</a:t>
            </a:r>
            <a:endParaRPr lang="en-US" altLang="zh-CN" sz="2400" dirty="0">
              <a:solidFill>
                <a:schemeClr val="bg1"/>
              </a:solidFill>
            </a:endParaRPr>
          </a:p>
          <a:p>
            <a:pPr>
              <a:lnSpc>
                <a:spcPct val="150000"/>
              </a:lnSpc>
            </a:pPr>
            <a:r>
              <a:rPr lang="en-US" altLang="zh-CN" sz="2400" dirty="0">
                <a:solidFill>
                  <a:schemeClr val="bg1"/>
                </a:solidFill>
              </a:rPr>
              <a:t>3.</a:t>
            </a:r>
            <a:r>
              <a:rPr lang="zh-CN" altLang="en-US" sz="2400" dirty="0">
                <a:solidFill>
                  <a:schemeClr val="bg1"/>
                </a:solidFill>
              </a:rPr>
              <a:t> 减轻了依赖树的缺陷，并更稳健地构建了问题图的框架，该框架防止了一些错误的答案。</a:t>
            </a:r>
            <a:endParaRPr lang="en-US" altLang="zh-CN" sz="2400" dirty="0">
              <a:solidFill>
                <a:schemeClr val="bg1"/>
              </a:solidFill>
            </a:endParaRPr>
          </a:p>
          <a:p>
            <a:pPr>
              <a:lnSpc>
                <a:spcPct val="150000"/>
              </a:lnSpc>
            </a:pPr>
            <a:r>
              <a:rPr lang="en-US" altLang="zh-CN" sz="2400" dirty="0">
                <a:solidFill>
                  <a:schemeClr val="bg1"/>
                </a:solidFill>
              </a:rPr>
              <a:t>4.</a:t>
            </a:r>
            <a:r>
              <a:rPr lang="zh-CN" altLang="en-US" sz="2400" dirty="0">
                <a:solidFill>
                  <a:schemeClr val="bg1"/>
                </a:solidFill>
              </a:rPr>
              <a:t>使整个图相似过程更加有效。</a:t>
            </a:r>
            <a:endParaRPr lang="en-US" altLang="zh-CN" sz="2400" dirty="0">
              <a:solidFill>
                <a:schemeClr val="bg1"/>
              </a:solidFill>
            </a:endParaRPr>
          </a:p>
        </p:txBody>
      </p:sp>
    </p:spTree>
    <p:extLst>
      <p:ext uri="{BB962C8B-B14F-4D97-AF65-F5344CB8AC3E}">
        <p14:creationId xmlns:p14="http://schemas.microsoft.com/office/powerpoint/2010/main" val="349839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p:cNvSpPr>
          <p:nvPr/>
        </p:nvSpPr>
        <p:spPr>
          <a:xfrm>
            <a:off x="4274633" y="725425"/>
            <a:ext cx="3284407" cy="1187054"/>
          </a:xfrm>
          <a:prstGeom prst="rect">
            <a:avLst/>
          </a:prstGeom>
        </p:spPr>
        <p:txBody>
          <a:bodyPr vert="horz" wrap="square" lIns="94645" tIns="47323" rIns="94645" bIns="47323"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b="1" dirty="0">
                <a:solidFill>
                  <a:schemeClr val="bg1"/>
                </a:solidFill>
                <a:latin typeface="+mn-ea"/>
                <a:ea typeface="+mn-ea"/>
              </a:rPr>
              <a:t>报 告 内 容</a:t>
            </a:r>
          </a:p>
        </p:txBody>
      </p:sp>
      <p:sp>
        <p:nvSpPr>
          <p:cNvPr id="4" name="灯片编号占位符 3"/>
          <p:cNvSpPr>
            <a:spLocks noGrp="1"/>
          </p:cNvSpPr>
          <p:nvPr>
            <p:ph type="sldNum" sz="quarter" idx="12"/>
          </p:nvPr>
        </p:nvSpPr>
        <p:spPr/>
        <p:txBody>
          <a:bodyPr/>
          <a:lstStyle/>
          <a:p>
            <a:fld id="{8E889EA0-3BBB-43E1-B07E-81D9D5173D99}" type="slidenum">
              <a:rPr lang="zh-CN" altLang="en-US" smtClean="0"/>
              <a:t>2</a:t>
            </a:fld>
            <a:endParaRPr lang="zh-CN" altLang="en-US"/>
          </a:p>
        </p:txBody>
      </p:sp>
      <p:sp>
        <p:nvSpPr>
          <p:cNvPr id="5" name="Rectangle 3">
            <a:extLst>
              <a:ext uri="{FF2B5EF4-FFF2-40B4-BE49-F238E27FC236}">
                <a16:creationId xmlns:a16="http://schemas.microsoft.com/office/drawing/2014/main" xmlns="" id="{2002F8AB-2336-4EF2-91E6-0DDBAE9E6B13}"/>
              </a:ext>
            </a:extLst>
          </p:cNvPr>
          <p:cNvSpPr txBox="1">
            <a:spLocks noChangeArrowheads="1"/>
          </p:cNvSpPr>
          <p:nvPr/>
        </p:nvSpPr>
        <p:spPr>
          <a:xfrm>
            <a:off x="3349203" y="2474975"/>
            <a:ext cx="4951412"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1.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研究背景</a:t>
            </a:r>
            <a:r>
              <a:rPr lang="en-US" altLang="zh-CN" sz="4000" dirty="0">
                <a:solidFill>
                  <a:schemeClr val="bg1"/>
                </a:solidFill>
                <a:effectLst>
                  <a:outerShdw blurRad="38100" dist="38100" dir="2700000" algn="tl">
                    <a:srgbClr val="000000"/>
                  </a:outerShdw>
                </a:effectLst>
                <a:latin typeface="Times New Roman" panose="02020603050405020304" pitchFamily="18" charset="0"/>
              </a:rPr>
              <a:t> </a:t>
            </a:r>
            <a:endParaRPr lang="zh-CN" altLang="en-US"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2.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主要内容</a:t>
            </a:r>
            <a:endParaRPr lang="en-US" altLang="zh-CN"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3.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总结</a:t>
            </a: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6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p:txBody>
      </p:sp>
    </p:spTree>
  </p:cSld>
  <p:clrMapOvr>
    <a:masterClrMapping/>
  </p:clrMapOvr>
  <p:transition advTm="203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20</a:t>
            </a:fld>
            <a:endParaRPr lang="zh-CN" altLang="en-US"/>
          </a:p>
        </p:txBody>
      </p:sp>
      <p:sp>
        <p:nvSpPr>
          <p:cNvPr id="3" name="矩形 2"/>
          <p:cNvSpPr/>
          <p:nvPr/>
        </p:nvSpPr>
        <p:spPr>
          <a:xfrm>
            <a:off x="1281729" y="989508"/>
            <a:ext cx="3775393" cy="707886"/>
          </a:xfrm>
          <a:prstGeom prst="rect">
            <a:avLst/>
          </a:prstGeom>
        </p:spPr>
        <p:txBody>
          <a:bodyPr wrap="none">
            <a:spAutoFit/>
          </a:bodyPr>
          <a:lstStyle/>
          <a:p>
            <a:r>
              <a:rPr lang="zh-CN" altLang="en-US" sz="4000" dirty="0" smtClean="0">
                <a:solidFill>
                  <a:schemeClr val="bg1"/>
                </a:solidFill>
              </a:rPr>
              <a:t>近期完成的工作</a:t>
            </a:r>
            <a:endParaRPr lang="zh-CN" altLang="en-US" sz="4000" dirty="0">
              <a:solidFill>
                <a:schemeClr val="bg1"/>
              </a:solidFill>
            </a:endParaRPr>
          </a:p>
        </p:txBody>
      </p:sp>
      <p:sp>
        <p:nvSpPr>
          <p:cNvPr id="4" name="文本框 3"/>
          <p:cNvSpPr txBox="1"/>
          <p:nvPr/>
        </p:nvSpPr>
        <p:spPr>
          <a:xfrm>
            <a:off x="1281729" y="1944548"/>
            <a:ext cx="9841542" cy="415498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solidFill>
                  <a:schemeClr val="bg1"/>
                </a:solidFill>
              </a:rPr>
              <a:t>爬取数据，结构化数据，并存入</a:t>
            </a:r>
            <a:r>
              <a:rPr lang="en-US" altLang="zh-CN" sz="2400" dirty="0" smtClean="0">
                <a:solidFill>
                  <a:schemeClr val="bg1"/>
                </a:solidFill>
              </a:rPr>
              <a:t>MongoDB</a:t>
            </a:r>
          </a:p>
          <a:p>
            <a:pPr marL="342900" indent="-342900">
              <a:buFont typeface="Wingdings" panose="05000000000000000000" pitchFamily="2" charset="2"/>
              <a:buChar char="l"/>
            </a:pPr>
            <a:endParaRPr lang="en-US" altLang="zh-CN" sz="2400" dirty="0">
              <a:solidFill>
                <a:schemeClr val="bg1"/>
              </a:solidFill>
            </a:endParaRPr>
          </a:p>
          <a:p>
            <a:pPr marL="342900" indent="-342900">
              <a:buFont typeface="Wingdings" panose="05000000000000000000" pitchFamily="2" charset="2"/>
              <a:buChar char="l"/>
            </a:pPr>
            <a:r>
              <a:rPr lang="zh-CN" altLang="en-US" sz="2400" dirty="0" smtClean="0">
                <a:solidFill>
                  <a:schemeClr val="bg1"/>
                </a:solidFill>
              </a:rPr>
              <a:t>在</a:t>
            </a:r>
            <a:r>
              <a:rPr lang="en-US" altLang="zh-CN" sz="2400" dirty="0" smtClean="0">
                <a:solidFill>
                  <a:schemeClr val="bg1"/>
                </a:solidFill>
              </a:rPr>
              <a:t>Neo4j</a:t>
            </a:r>
            <a:r>
              <a:rPr lang="zh-CN" altLang="en-US" sz="2400" dirty="0" smtClean="0">
                <a:solidFill>
                  <a:schemeClr val="bg1"/>
                </a:solidFill>
              </a:rPr>
              <a:t>上构建了一个小型的知识图谱</a:t>
            </a:r>
            <a:endParaRPr lang="en-US" altLang="zh-CN" sz="2400" dirty="0" smtClean="0">
              <a:solidFill>
                <a:schemeClr val="bg1"/>
              </a:solidFill>
            </a:endParaRPr>
          </a:p>
          <a:p>
            <a:pPr marL="342900" indent="-342900">
              <a:buFont typeface="Wingdings" panose="05000000000000000000" pitchFamily="2" charset="2"/>
              <a:buChar char="l"/>
            </a:pPr>
            <a:endParaRPr lang="en-US" altLang="zh-CN" sz="2400" dirty="0">
              <a:solidFill>
                <a:schemeClr val="bg1"/>
              </a:solidFill>
            </a:endParaRPr>
          </a:p>
          <a:p>
            <a:pPr marL="342900" indent="-342900">
              <a:buFont typeface="Wingdings" panose="05000000000000000000" pitchFamily="2" charset="2"/>
              <a:buChar char="l"/>
            </a:pPr>
            <a:r>
              <a:rPr lang="zh-CN" altLang="en-US" sz="2400" dirty="0" smtClean="0">
                <a:solidFill>
                  <a:schemeClr val="bg1"/>
                </a:solidFill>
              </a:rPr>
              <a:t>基于</a:t>
            </a:r>
            <a:r>
              <a:rPr lang="en-US" altLang="zh-CN" sz="2400" dirty="0" err="1" smtClean="0">
                <a:solidFill>
                  <a:schemeClr val="bg1"/>
                </a:solidFill>
              </a:rPr>
              <a:t>Github</a:t>
            </a:r>
            <a:r>
              <a:rPr lang="zh-CN" altLang="en-US" sz="2400" dirty="0" smtClean="0">
                <a:solidFill>
                  <a:schemeClr val="bg1"/>
                </a:solidFill>
              </a:rPr>
              <a:t>上刘焕勇的医疗知识图谱问答系统，建立了一个小型</a:t>
            </a:r>
            <a:r>
              <a:rPr lang="en-US" altLang="zh-CN" sz="2400" dirty="0" smtClean="0">
                <a:solidFill>
                  <a:schemeClr val="bg1"/>
                </a:solidFill>
              </a:rPr>
              <a:t>NBA</a:t>
            </a:r>
            <a:r>
              <a:rPr lang="zh-CN" altLang="en-US" sz="2400" dirty="0" smtClean="0">
                <a:solidFill>
                  <a:schemeClr val="bg1"/>
                </a:solidFill>
              </a:rPr>
              <a:t>球员球队问答系统，其中进行了问题分类、解析，答案的搜寻，已经可以回答一些问题</a:t>
            </a:r>
            <a:endParaRPr lang="en-US" altLang="zh-CN" sz="2400" dirty="0" smtClean="0">
              <a:solidFill>
                <a:schemeClr val="bg1"/>
              </a:solidFill>
            </a:endParaRPr>
          </a:p>
          <a:p>
            <a:endParaRPr lang="en-US" altLang="zh-CN" sz="2400" dirty="0">
              <a:solidFill>
                <a:schemeClr val="bg1"/>
              </a:solidFill>
            </a:endParaRPr>
          </a:p>
          <a:p>
            <a:endParaRPr lang="en-US" altLang="zh-CN" sz="2400" dirty="0" smtClean="0">
              <a:solidFill>
                <a:schemeClr val="bg1"/>
              </a:solidFill>
            </a:endParaRPr>
          </a:p>
          <a:p>
            <a:r>
              <a:rPr lang="zh-CN" altLang="en-US" sz="2400" dirty="0" smtClean="0">
                <a:solidFill>
                  <a:schemeClr val="bg1"/>
                </a:solidFill>
              </a:rPr>
              <a:t>下一步计划：设计界面，尝试将论文中的思想融入系统，继续完善丰富该系统，增加“预测对阵胜败</a:t>
            </a:r>
            <a:r>
              <a:rPr lang="zh-CN" altLang="en-US" sz="2400" dirty="0">
                <a:solidFill>
                  <a:schemeClr val="bg1"/>
                </a:solidFill>
              </a:rPr>
              <a:t>概率</a:t>
            </a:r>
            <a:r>
              <a:rPr lang="zh-CN" altLang="en-US" sz="2400" dirty="0" smtClean="0">
                <a:solidFill>
                  <a:schemeClr val="bg1"/>
                </a:solidFill>
              </a:rPr>
              <a:t>功能”</a:t>
            </a:r>
            <a:endParaRPr lang="zh-CN" altLang="en-US" sz="2400" dirty="0">
              <a:solidFill>
                <a:schemeClr val="bg1"/>
              </a:solidFill>
            </a:endParaRPr>
          </a:p>
        </p:txBody>
      </p:sp>
    </p:spTree>
    <p:extLst>
      <p:ext uri="{BB962C8B-B14F-4D97-AF65-F5344CB8AC3E}">
        <p14:creationId xmlns:p14="http://schemas.microsoft.com/office/powerpoint/2010/main" val="244490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endParaRPr lang="zh-CN" altLang="en-US" sz="36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635" y="2364105"/>
            <a:ext cx="12190730" cy="22948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6600" b="1" dirty="0">
                <a:solidFill>
                  <a:schemeClr val="bg1"/>
                </a:solidFill>
              </a:rPr>
              <a:t>感谢聆听！</a:t>
            </a:r>
            <a:endParaRPr lang="en-US" altLang="zh-CN" sz="6600" b="1" dirty="0">
              <a:solidFill>
                <a:schemeClr val="bg1"/>
              </a:solidFill>
            </a:endParaRPr>
          </a:p>
          <a:p>
            <a:pPr marL="0" indent="0" algn="ctr">
              <a:lnSpc>
                <a:spcPct val="130000"/>
              </a:lnSpc>
              <a:buFont typeface="Wingdings" panose="05000000000000000000" pitchFamily="2" charset="2"/>
              <a:buNone/>
            </a:pPr>
            <a:r>
              <a:rPr lang="zh-CN" altLang="en-US" sz="6600" b="1" dirty="0">
                <a:solidFill>
                  <a:schemeClr val="bg1"/>
                </a:solidFill>
              </a:rPr>
              <a:t>请老师</a:t>
            </a:r>
            <a:r>
              <a:rPr lang="zh-CN" altLang="en-US" sz="6600" b="1">
                <a:solidFill>
                  <a:schemeClr val="bg1"/>
                </a:solidFill>
              </a:rPr>
              <a:t>批评指正！</a:t>
            </a:r>
            <a:r>
              <a:rPr lang="zh-CN" altLang="en-US" sz="6600" b="1" dirty="0">
                <a:solidFill>
                  <a:schemeClr val="bg1"/>
                </a:solidFill>
              </a:rPr>
              <a:t/>
            </a:r>
            <a:br>
              <a:rPr lang="zh-CN" altLang="en-US" sz="6600" b="1" dirty="0">
                <a:solidFill>
                  <a:schemeClr val="bg1"/>
                </a:solidFill>
              </a:rPr>
            </a:br>
            <a:endParaRPr lang="zh-CN" altLang="en-US" sz="6600"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21</a:t>
            </a:fld>
            <a:endParaRPr lang="zh-CN" altLang="en-US"/>
          </a:p>
        </p:txBody>
      </p:sp>
    </p:spTree>
  </p:cSld>
  <p:clrMapOvr>
    <a:masterClrMapping/>
  </p:clrMapOvr>
  <p:transition advTm="20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3</a:t>
            </a:fld>
            <a:endParaRPr lang="zh-CN" altLang="en-US"/>
          </a:p>
        </p:txBody>
      </p:sp>
      <p:sp>
        <p:nvSpPr>
          <p:cNvPr id="2" name="矩形 1"/>
          <p:cNvSpPr/>
          <p:nvPr/>
        </p:nvSpPr>
        <p:spPr>
          <a:xfrm>
            <a:off x="1794163" y="2219328"/>
            <a:ext cx="8544791" cy="2785506"/>
          </a:xfrm>
          <a:prstGeom prst="rect">
            <a:avLst/>
          </a:prstGeom>
        </p:spPr>
        <p:txBody>
          <a:bodyPr wrap="square">
            <a:spAutoFit/>
          </a:bodyPr>
          <a:lstStyle/>
          <a:p>
            <a:pPr>
              <a:lnSpc>
                <a:spcPct val="200000"/>
              </a:lnSpc>
            </a:pPr>
            <a:r>
              <a:rPr lang="zh-CN" altLang="en-US" dirty="0">
                <a:solidFill>
                  <a:schemeClr val="bg1"/>
                </a:solidFill>
              </a:rPr>
              <a:t>在知识图谱上回答自然语言问题（</a:t>
            </a:r>
            <a:r>
              <a:rPr lang="en-US" altLang="zh-CN" dirty="0">
                <a:solidFill>
                  <a:schemeClr val="bg1"/>
                </a:solidFill>
              </a:rPr>
              <a:t>NLQ</a:t>
            </a:r>
            <a:r>
              <a:rPr lang="zh-CN" altLang="en-US" dirty="0">
                <a:solidFill>
                  <a:schemeClr val="bg1"/>
                </a:solidFill>
              </a:rPr>
              <a:t>）包括两个主要阶段。</a:t>
            </a:r>
            <a:endParaRPr lang="en-US" altLang="zh-CN" dirty="0">
              <a:solidFill>
                <a:schemeClr val="bg1"/>
              </a:solidFill>
            </a:endParaRPr>
          </a:p>
          <a:p>
            <a:pPr>
              <a:lnSpc>
                <a:spcPct val="200000"/>
              </a:lnSpc>
            </a:pPr>
            <a:endParaRPr lang="en-US" altLang="zh-CN" dirty="0">
              <a:solidFill>
                <a:schemeClr val="bg1"/>
              </a:solidFill>
            </a:endParaRPr>
          </a:p>
          <a:p>
            <a:pPr marL="342900" indent="-342900">
              <a:lnSpc>
                <a:spcPct val="200000"/>
              </a:lnSpc>
              <a:buFont typeface="+mj-ea"/>
              <a:buAutoNum type="circleNumDbPlain"/>
            </a:pPr>
            <a:r>
              <a:rPr lang="zh-CN" altLang="en-US" dirty="0">
                <a:solidFill>
                  <a:schemeClr val="bg1"/>
                </a:solidFill>
              </a:rPr>
              <a:t>首先基于NLQ创建一个查询图，然后在知识图谱上匹配该图来构造结构化查询。</a:t>
            </a:r>
            <a:endParaRPr lang="en-US" altLang="zh-CN" dirty="0">
              <a:solidFill>
                <a:schemeClr val="bg1"/>
              </a:solidFill>
            </a:endParaRPr>
          </a:p>
          <a:p>
            <a:pPr marL="342900" indent="-342900">
              <a:lnSpc>
                <a:spcPct val="200000"/>
              </a:lnSpc>
              <a:buFont typeface="+mj-ea"/>
              <a:buAutoNum type="circleNumDbPlain"/>
            </a:pPr>
            <a:endParaRPr lang="en-US" altLang="zh-CN" dirty="0">
              <a:solidFill>
                <a:schemeClr val="bg1"/>
              </a:solidFill>
            </a:endParaRPr>
          </a:p>
          <a:p>
            <a:pPr marL="342900" indent="-342900">
              <a:lnSpc>
                <a:spcPct val="200000"/>
              </a:lnSpc>
              <a:buFont typeface="+mj-ea"/>
              <a:buAutoNum type="circleNumDbPlain"/>
            </a:pPr>
            <a:r>
              <a:rPr lang="zh-CN" altLang="en-US" dirty="0">
                <a:solidFill>
                  <a:schemeClr val="bg1"/>
                </a:solidFill>
              </a:rPr>
              <a:t>在第二阶段，一个重要的问题是将不同的NLQ关系映射到相应的谓词。</a:t>
            </a:r>
          </a:p>
        </p:txBody>
      </p:sp>
    </p:spTree>
  </p:cSld>
  <p:clrMapOvr>
    <a:masterClrMapping/>
  </p:clrMapOvr>
  <p:transition advTm="203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4</a:t>
            </a:fld>
            <a:endParaRPr lang="zh-CN" altLang="en-US"/>
          </a:p>
        </p:txBody>
      </p:sp>
      <p:sp>
        <p:nvSpPr>
          <p:cNvPr id="2" name="矩形 1"/>
          <p:cNvSpPr/>
          <p:nvPr/>
        </p:nvSpPr>
        <p:spPr>
          <a:xfrm>
            <a:off x="1508662" y="1759248"/>
            <a:ext cx="9441872" cy="3339504"/>
          </a:xfrm>
          <a:prstGeom prst="rect">
            <a:avLst/>
          </a:prstGeom>
        </p:spPr>
        <p:txBody>
          <a:bodyPr wrap="square">
            <a:spAutoFit/>
          </a:bodyPr>
          <a:lstStyle/>
          <a:p>
            <a:pPr>
              <a:lnSpc>
                <a:spcPct val="200000"/>
              </a:lnSpc>
            </a:pPr>
            <a:r>
              <a:rPr lang="zh-CN" altLang="en-US" dirty="0">
                <a:solidFill>
                  <a:schemeClr val="bg1"/>
                </a:solidFill>
              </a:rPr>
              <a:t>为了克服上述问题，提出了一种新的基于顺序词分析的方法来构造和细化不确定问题图，通过利用NLQ的有序依赖树，句子单词被重新排序。</a:t>
            </a:r>
            <a:endParaRPr lang="en-US" altLang="zh-CN" dirty="0">
              <a:solidFill>
                <a:schemeClr val="bg1"/>
              </a:solidFill>
            </a:endParaRPr>
          </a:p>
          <a:p>
            <a:pPr>
              <a:lnSpc>
                <a:spcPct val="200000"/>
              </a:lnSpc>
            </a:pPr>
            <a:endParaRPr lang="en-US" altLang="zh-CN" dirty="0">
              <a:solidFill>
                <a:schemeClr val="bg1"/>
              </a:solidFill>
            </a:endParaRPr>
          </a:p>
          <a:p>
            <a:pPr marL="342900" indent="-342900">
              <a:lnSpc>
                <a:spcPct val="200000"/>
              </a:lnSpc>
              <a:buFont typeface="+mj-ea"/>
              <a:buAutoNum type="circleNumDbPlain"/>
            </a:pPr>
            <a:r>
              <a:rPr lang="zh-CN" altLang="en-US" dirty="0">
                <a:solidFill>
                  <a:schemeClr val="bg1"/>
                </a:solidFill>
              </a:rPr>
              <a:t>从已识别的项目开始，通过向后解析新序列来构造问题图结构。</a:t>
            </a:r>
            <a:endParaRPr lang="en-US" altLang="zh-CN" dirty="0">
              <a:solidFill>
                <a:schemeClr val="bg1"/>
              </a:solidFill>
            </a:endParaRPr>
          </a:p>
          <a:p>
            <a:pPr marL="342900" indent="-342900">
              <a:lnSpc>
                <a:spcPct val="200000"/>
              </a:lnSpc>
              <a:buFont typeface="+mj-ea"/>
              <a:buAutoNum type="circleNumDbPlain"/>
            </a:pPr>
            <a:r>
              <a:rPr lang="zh-CN" altLang="en-US" dirty="0">
                <a:solidFill>
                  <a:schemeClr val="bg1"/>
                </a:solidFill>
              </a:rPr>
              <a:t>通过消除无用元素来细化问题图。</a:t>
            </a:r>
            <a:endParaRPr lang="en-US" altLang="zh-CN" dirty="0">
              <a:solidFill>
                <a:schemeClr val="bg1"/>
              </a:solidFill>
            </a:endParaRPr>
          </a:p>
          <a:p>
            <a:pPr marL="342900" indent="-342900">
              <a:lnSpc>
                <a:spcPct val="200000"/>
              </a:lnSpc>
              <a:buFont typeface="+mj-ea"/>
              <a:buAutoNum type="circleNumDbPlain"/>
            </a:pPr>
            <a:r>
              <a:rPr lang="zh-CN" altLang="en-US" dirty="0">
                <a:solidFill>
                  <a:schemeClr val="bg1"/>
                </a:solidFill>
              </a:rPr>
              <a:t>为了改进图相似过程中的关系相似性度量，利用了隐藏在关系模式分类中的知识。</a:t>
            </a:r>
          </a:p>
        </p:txBody>
      </p:sp>
    </p:spTree>
    <p:extLst>
      <p:ext uri="{BB962C8B-B14F-4D97-AF65-F5344CB8AC3E}">
        <p14:creationId xmlns:p14="http://schemas.microsoft.com/office/powerpoint/2010/main" val="2604981298"/>
      </p:ext>
    </p:extLst>
  </p:cSld>
  <p:clrMapOvr>
    <a:masterClrMapping/>
  </p:clrMapOvr>
  <p:transition advTm="203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6" name="图片 5"/>
          <p:cNvPicPr>
            <a:picLocks noChangeAspect="1"/>
          </p:cNvPicPr>
          <p:nvPr/>
        </p:nvPicPr>
        <p:blipFill>
          <a:blip r:embed="rId3"/>
          <a:stretch>
            <a:fillRect/>
          </a:stretch>
        </p:blipFill>
        <p:spPr>
          <a:xfrm>
            <a:off x="1537359" y="1356252"/>
            <a:ext cx="8770899" cy="5365223"/>
          </a:xfrm>
          <a:prstGeom prst="rect">
            <a:avLst/>
          </a:prstGeom>
        </p:spPr>
      </p:pic>
      <p:sp>
        <p:nvSpPr>
          <p:cNvPr id="5" name="文本框 4"/>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Tree>
    <p:extLst>
      <p:ext uri="{BB962C8B-B14F-4D97-AF65-F5344CB8AC3E}">
        <p14:creationId xmlns:p14="http://schemas.microsoft.com/office/powerpoint/2010/main" val="1072078015"/>
      </p:ext>
    </p:extLst>
  </p:cSld>
  <p:clrMapOvr>
    <a:masterClrMapping/>
  </p:clrMapOvr>
  <p:transition advTm="203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6</a:t>
            </a:fld>
            <a:endParaRPr lang="zh-CN" altLang="en-US"/>
          </a:p>
        </p:txBody>
      </p:sp>
      <p:pic>
        <p:nvPicPr>
          <p:cNvPr id="2" name="图片 1"/>
          <p:cNvPicPr>
            <a:picLocks noChangeAspect="1"/>
          </p:cNvPicPr>
          <p:nvPr/>
        </p:nvPicPr>
        <p:blipFill>
          <a:blip r:embed="rId3"/>
          <a:stretch>
            <a:fillRect/>
          </a:stretch>
        </p:blipFill>
        <p:spPr>
          <a:xfrm>
            <a:off x="638470" y="1817224"/>
            <a:ext cx="11069696" cy="4190035"/>
          </a:xfrm>
          <a:prstGeom prst="rect">
            <a:avLst/>
          </a:prstGeom>
        </p:spPr>
      </p:pic>
    </p:spTree>
  </p:cSld>
  <p:clrMapOvr>
    <a:masterClrMapping/>
  </p:clrMapOvr>
  <p:transition advTm="203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7</a:t>
            </a:fld>
            <a:endParaRPr lang="zh-CN" altLang="en-US"/>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5" name="图片 4">
            <a:extLst>
              <a:ext uri="{FF2B5EF4-FFF2-40B4-BE49-F238E27FC236}">
                <a16:creationId xmlns:a16="http://schemas.microsoft.com/office/drawing/2014/main" xmlns="" id="{DED9700F-62DD-444B-9B8E-23A46743BF92}"/>
              </a:ext>
            </a:extLst>
          </p:cNvPr>
          <p:cNvPicPr>
            <a:picLocks noChangeAspect="1"/>
          </p:cNvPicPr>
          <p:nvPr/>
        </p:nvPicPr>
        <p:blipFill>
          <a:blip r:embed="rId3"/>
          <a:stretch>
            <a:fillRect/>
          </a:stretch>
        </p:blipFill>
        <p:spPr>
          <a:xfrm>
            <a:off x="1029526" y="356144"/>
            <a:ext cx="10132947" cy="671199"/>
          </a:xfrm>
          <a:prstGeom prst="rect">
            <a:avLst/>
          </a:prstGeom>
        </p:spPr>
      </p:pic>
      <p:pic>
        <p:nvPicPr>
          <p:cNvPr id="8" name="图片 7">
            <a:extLst>
              <a:ext uri="{FF2B5EF4-FFF2-40B4-BE49-F238E27FC236}">
                <a16:creationId xmlns:a16="http://schemas.microsoft.com/office/drawing/2014/main" xmlns="" id="{0A0759D8-2AC3-4BC2-8B74-02FADCB4A491}"/>
              </a:ext>
            </a:extLst>
          </p:cNvPr>
          <p:cNvPicPr>
            <a:picLocks noChangeAspect="1"/>
          </p:cNvPicPr>
          <p:nvPr/>
        </p:nvPicPr>
        <p:blipFill>
          <a:blip r:embed="rId4"/>
          <a:stretch>
            <a:fillRect/>
          </a:stretch>
        </p:blipFill>
        <p:spPr>
          <a:xfrm>
            <a:off x="1385597" y="1423533"/>
            <a:ext cx="4710403" cy="3096533"/>
          </a:xfrm>
          <a:prstGeom prst="rect">
            <a:avLst/>
          </a:prstGeom>
        </p:spPr>
      </p:pic>
      <p:pic>
        <p:nvPicPr>
          <p:cNvPr id="10" name="图片 9">
            <a:extLst>
              <a:ext uri="{FF2B5EF4-FFF2-40B4-BE49-F238E27FC236}">
                <a16:creationId xmlns:a16="http://schemas.microsoft.com/office/drawing/2014/main" xmlns="" id="{0CCB23A7-54BA-4902-BB22-7F966CECA165}"/>
              </a:ext>
            </a:extLst>
          </p:cNvPr>
          <p:cNvPicPr>
            <a:picLocks noChangeAspect="1"/>
          </p:cNvPicPr>
          <p:nvPr/>
        </p:nvPicPr>
        <p:blipFill>
          <a:blip r:embed="rId5"/>
          <a:stretch>
            <a:fillRect/>
          </a:stretch>
        </p:blipFill>
        <p:spPr>
          <a:xfrm>
            <a:off x="311033" y="4689889"/>
            <a:ext cx="6859530" cy="1396484"/>
          </a:xfrm>
          <a:prstGeom prst="rect">
            <a:avLst/>
          </a:prstGeom>
        </p:spPr>
      </p:pic>
      <p:pic>
        <p:nvPicPr>
          <p:cNvPr id="12" name="图片 11">
            <a:extLst>
              <a:ext uri="{FF2B5EF4-FFF2-40B4-BE49-F238E27FC236}">
                <a16:creationId xmlns:a16="http://schemas.microsoft.com/office/drawing/2014/main" xmlns="" id="{B4DFCA24-8D47-423E-92F1-719085EB9E53}"/>
              </a:ext>
            </a:extLst>
          </p:cNvPr>
          <p:cNvPicPr>
            <a:picLocks noChangeAspect="1"/>
          </p:cNvPicPr>
          <p:nvPr/>
        </p:nvPicPr>
        <p:blipFill>
          <a:blip r:embed="rId6"/>
          <a:stretch>
            <a:fillRect/>
          </a:stretch>
        </p:blipFill>
        <p:spPr>
          <a:xfrm>
            <a:off x="7279557" y="1520438"/>
            <a:ext cx="4680246" cy="4537880"/>
          </a:xfrm>
          <a:prstGeom prst="rect">
            <a:avLst/>
          </a:prstGeom>
        </p:spPr>
      </p:pic>
    </p:spTree>
    <p:extLst>
      <p:ext uri="{BB962C8B-B14F-4D97-AF65-F5344CB8AC3E}">
        <p14:creationId xmlns:p14="http://schemas.microsoft.com/office/powerpoint/2010/main" val="3322391684"/>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3486398" y="29158"/>
            <a:ext cx="6346371" cy="6799683"/>
          </a:xfrm>
          <a:prstGeom prst="rect">
            <a:avLst/>
          </a:prstGeom>
        </p:spPr>
      </p:pic>
      <p:sp>
        <p:nvSpPr>
          <p:cNvPr id="2" name="文本框 1">
            <a:extLst>
              <a:ext uri="{FF2B5EF4-FFF2-40B4-BE49-F238E27FC236}">
                <a16:creationId xmlns:a16="http://schemas.microsoft.com/office/drawing/2014/main" xmlns="" id="{F80C24F9-1675-400F-A4BD-FB49D5E45629}"/>
              </a:ext>
            </a:extLst>
          </p:cNvPr>
          <p:cNvSpPr txBox="1"/>
          <p:nvPr/>
        </p:nvSpPr>
        <p:spPr>
          <a:xfrm>
            <a:off x="6822375" y="1665010"/>
            <a:ext cx="2000991" cy="369332"/>
          </a:xfrm>
          <a:prstGeom prst="rect">
            <a:avLst/>
          </a:prstGeom>
          <a:noFill/>
        </p:spPr>
        <p:txBody>
          <a:bodyPr wrap="square" rtlCol="0">
            <a:spAutoFit/>
          </a:bodyPr>
          <a:lstStyle/>
          <a:p>
            <a:r>
              <a:rPr lang="en-US" altLang="zh-CN" dirty="0"/>
              <a:t>//</a:t>
            </a:r>
            <a:r>
              <a:rPr lang="zh-CN" altLang="en-US" dirty="0"/>
              <a:t>删除停止词结点</a:t>
            </a:r>
          </a:p>
        </p:txBody>
      </p:sp>
    </p:spTree>
    <p:extLst>
      <p:ext uri="{BB962C8B-B14F-4D97-AF65-F5344CB8AC3E}">
        <p14:creationId xmlns:p14="http://schemas.microsoft.com/office/powerpoint/2010/main" val="3889719519"/>
      </p:ext>
    </p:extLst>
  </p:cSld>
  <p:clrMapOvr>
    <a:masterClrMapping/>
  </p:clrMapOvr>
  <p:transition advTm="203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xmlns=""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3467617" y="256717"/>
            <a:ext cx="5795136" cy="6549532"/>
          </a:xfrm>
          <a:prstGeom prst="rect">
            <a:avLst/>
          </a:prstGeom>
        </p:spPr>
      </p:pic>
    </p:spTree>
    <p:extLst>
      <p:ext uri="{BB962C8B-B14F-4D97-AF65-F5344CB8AC3E}">
        <p14:creationId xmlns:p14="http://schemas.microsoft.com/office/powerpoint/2010/main" val="2525479075"/>
      </p:ext>
    </p:extLst>
  </p:cSld>
  <p:clrMapOvr>
    <a:masterClrMapping/>
  </p:clrMapOvr>
  <p:transition advTm="2032"/>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36960</TotalTime>
  <Words>2371</Words>
  <Application>Microsoft Office PowerPoint</Application>
  <PresentationFormat>宽屏</PresentationFormat>
  <Paragraphs>171</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-apple-system</vt:lpstr>
      <vt:lpstr>等线</vt:lpstr>
      <vt:lpstr>等线 Light</vt:lpstr>
      <vt:lpstr>宋体</vt:lpstr>
      <vt:lpstr>Arial</vt:lpstr>
      <vt:lpstr>Calibri</vt:lpstr>
      <vt:lpstr>Garamond</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李安宁</dc:creator>
  <cp:lastModifiedBy>Administrator</cp:lastModifiedBy>
  <cp:revision>993</cp:revision>
  <dcterms:created xsi:type="dcterms:W3CDTF">2020-07-08T04:49:00Z</dcterms:created>
  <dcterms:modified xsi:type="dcterms:W3CDTF">2022-04-15T07:59:49Z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