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2"/>
  </p:notesMasterIdLst>
  <p:sldIdLst>
    <p:sldId id="365" r:id="rId3"/>
    <p:sldId id="264" r:id="rId4"/>
    <p:sldId id="269" r:id="rId5"/>
    <p:sldId id="415" r:id="rId6"/>
    <p:sldId id="348" r:id="rId7"/>
    <p:sldId id="268" r:id="rId8"/>
    <p:sldId id="405" r:id="rId9"/>
    <p:sldId id="409" r:id="rId10"/>
    <p:sldId id="389" r:id="rId11"/>
    <p:sldId id="352" r:id="rId12"/>
    <p:sldId id="272" r:id="rId13"/>
    <p:sldId id="398" r:id="rId14"/>
    <p:sldId id="417" r:id="rId15"/>
    <p:sldId id="351" r:id="rId16"/>
    <p:sldId id="401" r:id="rId17"/>
    <p:sldId id="416" r:id="rId18"/>
    <p:sldId id="414" r:id="rId19"/>
    <p:sldId id="413" r:id="rId20"/>
    <p:sldId id="33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  <a:srgbClr val="E9EDF0"/>
    <a:srgbClr val="0553A6"/>
    <a:srgbClr val="0553A7"/>
    <a:srgbClr val="375DA1"/>
    <a:srgbClr val="A7B5DB"/>
    <a:srgbClr val="DD4E4A"/>
    <a:srgbClr val="6E0F6D"/>
    <a:srgbClr val="006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0" autoAdjust="0"/>
    <p:restoredTop sz="81101" autoAdjust="0"/>
  </p:normalViewPr>
  <p:slideViewPr>
    <p:cSldViewPr>
      <p:cViewPr varScale="1">
        <p:scale>
          <a:sx n="73" d="100"/>
          <a:sy n="73" d="100"/>
        </p:scale>
        <p:origin x="135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844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7494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3984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9495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特别感谢！！！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8392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第二部分：我们的模型如何实现。</a:t>
            </a:r>
          </a:p>
          <a:p>
            <a:r>
              <a:rPr lang="zh-CN" altLang="en-US"/>
              <a:t>框架的核心思想是从推理角度出发，在更深层次的背景下进行多关系路径预测，即以广度优先遍历的形式进行。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dirty="0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F1C73-6920-4190-8F76-1A0FE52E9A1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44450" y="1826823"/>
            <a:ext cx="12306300" cy="32043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67706" y="2489722"/>
            <a:ext cx="10370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Multilevel Graph Matching Networks for Deep</a:t>
            </a:r>
          </a:p>
          <a:p>
            <a:pPr algn="ctr"/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 Similarity Learning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6419" y="4418563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研究方向：从有监督角度研究图相似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10095" y="3862219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指导老师：李冠宇</a:t>
            </a:r>
          </a:p>
        </p:txBody>
      </p:sp>
      <p:sp>
        <p:nvSpPr>
          <p:cNvPr id="31" name="AutoShape 3"/>
          <p:cNvSpPr>
            <a:spLocks noChangeAspect="1" noChangeArrowheads="1" noTextEdit="1"/>
          </p:cNvSpPr>
          <p:nvPr/>
        </p:nvSpPr>
        <p:spPr bwMode="auto">
          <a:xfrm>
            <a:off x="2855640" y="7317432"/>
            <a:ext cx="3568700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"/>
          <p:cNvSpPr>
            <a:spLocks noEditPoints="1"/>
          </p:cNvSpPr>
          <p:nvPr/>
        </p:nvSpPr>
        <p:spPr bwMode="auto">
          <a:xfrm>
            <a:off x="9501825" y="5210629"/>
            <a:ext cx="2400321" cy="1884136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2866390" y="3959871"/>
            <a:ext cx="355125" cy="278756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rgbClr val="DD4E4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5"/>
          <p:cNvSpPr>
            <a:spLocks noEditPoints="1"/>
          </p:cNvSpPr>
          <p:nvPr/>
        </p:nvSpPr>
        <p:spPr bwMode="auto">
          <a:xfrm>
            <a:off x="7209903" y="3924510"/>
            <a:ext cx="355125" cy="278756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rgbClr val="DD4E4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 descr="大连海事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35" y="0"/>
            <a:ext cx="1313180" cy="13157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30356" y="5450092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42EF60-5C56-444A-B92C-737DCA985FF8}"/>
              </a:ext>
            </a:extLst>
          </p:cNvPr>
          <p:cNvSpPr txBox="1"/>
          <p:nvPr/>
        </p:nvSpPr>
        <p:spPr>
          <a:xfrm>
            <a:off x="140335" y="5805264"/>
            <a:ext cx="4515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TNNLS</a:t>
            </a:r>
            <a:r>
              <a:rPr lang="zh-CN" altLang="en-US" sz="1400" dirty="0"/>
              <a:t>：</a:t>
            </a:r>
            <a:r>
              <a:rPr lang="en-US" altLang="zh-CN" sz="1600" dirty="0"/>
              <a:t>IEEE TRANSACTIONS ON NEURAL NETWORKS AND LEARNING SYSTEMS, 2021 </a:t>
            </a:r>
            <a:endParaRPr lang="en-US" altLang="zh-CN" sz="1600" b="0" i="0" u="none" strike="noStrike" dirty="0">
              <a:solidFill>
                <a:srgbClr val="00669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0FA7C4E-F124-4658-8837-7F6D754304E9}"/>
              </a:ext>
            </a:extLst>
          </p:cNvPr>
          <p:cNvSpPr>
            <a:spLocks noEditPoints="1"/>
          </p:cNvSpPr>
          <p:nvPr/>
        </p:nvSpPr>
        <p:spPr bwMode="auto">
          <a:xfrm>
            <a:off x="3828199" y="4510555"/>
            <a:ext cx="355125" cy="278756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rgbClr val="DD4E4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F269F05-EF25-4AD0-8F29-FFF0B859B161}"/>
              </a:ext>
            </a:extLst>
          </p:cNvPr>
          <p:cNvSpPr txBox="1"/>
          <p:nvPr/>
        </p:nvSpPr>
        <p:spPr>
          <a:xfrm>
            <a:off x="3345450" y="384626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汇报学生：贾康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644265" y="1993265"/>
            <a:ext cx="6046470" cy="2870835"/>
            <a:chOff x="3646028" y="1988840"/>
            <a:chExt cx="4646295" cy="2824268"/>
          </a:xfrm>
        </p:grpSpPr>
        <p:sp>
          <p:nvSpPr>
            <p:cNvPr id="3" name="文本框 2"/>
            <p:cNvSpPr txBox="1"/>
            <p:nvPr/>
          </p:nvSpPr>
          <p:spPr>
            <a:xfrm>
              <a:off x="3646028" y="3238520"/>
              <a:ext cx="4646295" cy="755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03. experiment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366118" y="1988840"/>
              <a:ext cx="0" cy="2824268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59" y="-234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2927648" y="388439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实验设置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1752" y="434977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3326544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3" name="矩形 32"/>
          <p:cNvSpPr/>
          <p:nvPr/>
        </p:nvSpPr>
        <p:spPr>
          <a:xfrm>
            <a:off x="2044857" y="3724248"/>
            <a:ext cx="2589265" cy="341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48202" y="2861064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en-US" sz="1600" b="1" dirty="0">
              <a:solidFill>
                <a:srgbClr val="354B5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71048" y="3597248"/>
            <a:ext cx="2159621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58492" y="2835664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en-US" sz="1600" b="1" dirty="0">
              <a:solidFill>
                <a:srgbClr val="354B5E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09125" y="2817136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en-US" sz="1600" b="1" dirty="0">
              <a:solidFill>
                <a:srgbClr val="354B5E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461848" y="3686148"/>
            <a:ext cx="2159621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50FA33-FA63-4DDC-BD49-197EBFB25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81" y="1971471"/>
            <a:ext cx="11917438" cy="30417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" y="9654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文本框 4"/>
          <p:cNvSpPr txBox="1"/>
          <p:nvPr/>
        </p:nvSpPr>
        <p:spPr>
          <a:xfrm>
            <a:off x="2855640" y="385678"/>
            <a:ext cx="234019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实验设置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50822" y="388782"/>
            <a:ext cx="234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sp>
        <p:nvSpPr>
          <p:cNvPr id="33" name="矩形 32"/>
          <p:cNvSpPr/>
          <p:nvPr/>
        </p:nvSpPr>
        <p:spPr>
          <a:xfrm>
            <a:off x="2044857" y="3724248"/>
            <a:ext cx="2589265" cy="341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48202" y="2861064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en-US" sz="1600" b="1" dirty="0">
              <a:solidFill>
                <a:srgbClr val="354B5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71048" y="3597248"/>
            <a:ext cx="2159621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58492" y="2835664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en-US" sz="1600" b="1" dirty="0">
              <a:solidFill>
                <a:srgbClr val="354B5E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09125" y="2817136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en-US" sz="1600" b="1" dirty="0">
              <a:solidFill>
                <a:srgbClr val="354B5E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461848" y="3686148"/>
            <a:ext cx="2159621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6F3F51-7FF4-4EC5-AE4E-EC71329EA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19" y="1949020"/>
            <a:ext cx="11179465" cy="374426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50D7F82-0BA4-4B61-BD3E-8F3E5D58CBE0}"/>
              </a:ext>
            </a:extLst>
          </p:cNvPr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9C38388-B46C-4DB4-8ABC-064E8E29EE2A}"/>
              </a:ext>
            </a:extLst>
          </p:cNvPr>
          <p:cNvSpPr txBox="1"/>
          <p:nvPr/>
        </p:nvSpPr>
        <p:spPr>
          <a:xfrm>
            <a:off x="2927648" y="388439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实验设置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FC80BD-657D-4F7B-8E74-2B5C38186A11}"/>
              </a:ext>
            </a:extLst>
          </p:cNvPr>
          <p:cNvSpPr txBox="1"/>
          <p:nvPr/>
        </p:nvSpPr>
        <p:spPr>
          <a:xfrm>
            <a:off x="6291752" y="434977"/>
            <a:ext cx="234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F2C3CBD4-11FA-469A-B35B-89AF22ADCC76}"/>
              </a:ext>
            </a:extLst>
          </p:cNvPr>
          <p:cNvSpPr/>
          <p:nvPr/>
        </p:nvSpPr>
        <p:spPr>
          <a:xfrm rot="10800000">
            <a:off x="7316639" y="11636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" y="9654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文本框 4"/>
          <p:cNvSpPr txBox="1"/>
          <p:nvPr/>
        </p:nvSpPr>
        <p:spPr>
          <a:xfrm>
            <a:off x="2855640" y="385678"/>
            <a:ext cx="234019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实验设置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50822" y="388782"/>
            <a:ext cx="234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6528048" y="1175214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2044857" y="3724248"/>
            <a:ext cx="2589265" cy="341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48202" y="2861064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en-US" sz="1600" b="1" dirty="0">
              <a:solidFill>
                <a:srgbClr val="354B5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71048" y="3597248"/>
            <a:ext cx="2159621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58492" y="2835664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en-US" sz="1600" b="1" dirty="0">
              <a:solidFill>
                <a:srgbClr val="354B5E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09125" y="2817136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en-US" sz="1600" b="1" dirty="0">
              <a:solidFill>
                <a:srgbClr val="354B5E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461848" y="3686148"/>
            <a:ext cx="2159621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ACF723-FAAA-4B19-ACB6-AFAA44AC2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83" y="172532"/>
            <a:ext cx="11679280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5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119245" y="1993265"/>
            <a:ext cx="6046470" cy="2870835"/>
            <a:chOff x="3646028" y="1988840"/>
            <a:chExt cx="4646295" cy="2824268"/>
          </a:xfrm>
        </p:grpSpPr>
        <p:sp>
          <p:nvSpPr>
            <p:cNvPr id="3" name="文本框 2"/>
            <p:cNvSpPr txBox="1"/>
            <p:nvPr/>
          </p:nvSpPr>
          <p:spPr>
            <a:xfrm>
              <a:off x="3646028" y="3238520"/>
              <a:ext cx="4646295" cy="755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05. my work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366118" y="1988840"/>
              <a:ext cx="0" cy="2824268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190CE9D-92E8-436E-AEBF-5E17BC662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33" y="908720"/>
            <a:ext cx="11669754" cy="32473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69AF20-CD64-4E71-935F-E510BFEA1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760" y="3882768"/>
            <a:ext cx="3843164" cy="28621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76E1054-3168-47E5-87BA-AF6133D14D62}"/>
              </a:ext>
            </a:extLst>
          </p:cNvPr>
          <p:cNvSpPr txBox="1"/>
          <p:nvPr/>
        </p:nvSpPr>
        <p:spPr>
          <a:xfrm>
            <a:off x="407368" y="40466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Diffpool</a:t>
            </a:r>
            <a:r>
              <a:rPr lang="en-US" altLang="zh-CN" b="1" dirty="0"/>
              <a:t> + NGMN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4CB00C-4F4A-4CC2-934E-CA5D26588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86" y="764704"/>
            <a:ext cx="11476247" cy="374441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FDBB052-9528-4871-A011-CF103323ED41}"/>
              </a:ext>
            </a:extLst>
          </p:cNvPr>
          <p:cNvSpPr txBox="1"/>
          <p:nvPr/>
        </p:nvSpPr>
        <p:spPr>
          <a:xfrm>
            <a:off x="551384" y="4797152"/>
            <a:ext cx="1116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Proposed                               </a:t>
            </a:r>
            <a:r>
              <a:rPr lang="en-US" altLang="zh-CN" sz="1600" dirty="0">
                <a:solidFill>
                  <a:srgbClr val="FF0000"/>
                </a:solidFill>
              </a:rPr>
              <a:t>98.17+0.12        98.41+0.18       98.15+0.37           98.22+0.14        </a:t>
            </a:r>
            <a:r>
              <a:rPr lang="en-US" altLang="zh-CN" sz="1600" dirty="0"/>
              <a:t>97.40+0.29</a:t>
            </a:r>
            <a:r>
              <a:rPr lang="en-US" altLang="zh-CN" sz="1600" dirty="0">
                <a:solidFill>
                  <a:srgbClr val="FF0000"/>
                </a:solidFill>
              </a:rPr>
              <a:t>      96.52+0.83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1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701326-8F72-4BA4-B74E-5632226FA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1124745"/>
            <a:ext cx="11484379" cy="33843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BFA5E5C-C1AF-4716-B8FA-E4429033CA88}"/>
              </a:ext>
            </a:extLst>
          </p:cNvPr>
          <p:cNvSpPr txBox="1"/>
          <p:nvPr/>
        </p:nvSpPr>
        <p:spPr>
          <a:xfrm>
            <a:off x="1919536" y="4653136"/>
            <a:ext cx="994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Proposed                              </a:t>
            </a:r>
            <a:r>
              <a:rPr lang="en-US" altLang="zh-CN" dirty="0">
                <a:solidFill>
                  <a:srgbClr val="FF0000"/>
                </a:solidFill>
              </a:rPr>
              <a:t>0.982</a:t>
            </a:r>
            <a:r>
              <a:rPr lang="en-US" altLang="zh-CN" dirty="0"/>
              <a:t>                 0.869                0.702             </a:t>
            </a:r>
            <a:r>
              <a:rPr lang="en-US" altLang="zh-CN" dirty="0">
                <a:solidFill>
                  <a:srgbClr val="FF0000"/>
                </a:solidFill>
              </a:rPr>
              <a:t>0.581 </a:t>
            </a:r>
            <a:r>
              <a:rPr lang="en-US" altLang="zh-CN" dirty="0"/>
              <a:t>              </a:t>
            </a:r>
            <a:r>
              <a:rPr lang="en-US" altLang="zh-CN" dirty="0">
                <a:solidFill>
                  <a:srgbClr val="FF0000"/>
                </a:solidFill>
              </a:rPr>
              <a:t>0.629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8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BFA5E5C-C1AF-4716-B8FA-E4429033CA88}"/>
              </a:ext>
            </a:extLst>
          </p:cNvPr>
          <p:cNvSpPr txBox="1"/>
          <p:nvPr/>
        </p:nvSpPr>
        <p:spPr>
          <a:xfrm>
            <a:off x="1919536" y="4653136"/>
            <a:ext cx="994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Proposed                              </a:t>
            </a:r>
            <a:r>
              <a:rPr lang="en-US" altLang="zh-CN" dirty="0">
                <a:solidFill>
                  <a:srgbClr val="FF0000"/>
                </a:solidFill>
              </a:rPr>
              <a:t>0.209 </a:t>
            </a:r>
            <a:r>
              <a:rPr lang="en-US" altLang="zh-CN" dirty="0"/>
              <a:t>                </a:t>
            </a:r>
            <a:r>
              <a:rPr lang="en-US" altLang="zh-CN" dirty="0">
                <a:solidFill>
                  <a:srgbClr val="FF0000"/>
                </a:solidFill>
              </a:rPr>
              <a:t>0.986</a:t>
            </a:r>
            <a:r>
              <a:rPr lang="en-US" altLang="zh-CN" dirty="0"/>
              <a:t>                0.890             </a:t>
            </a:r>
            <a:r>
              <a:rPr lang="en-US" altLang="zh-CN" dirty="0">
                <a:solidFill>
                  <a:srgbClr val="FF0000"/>
                </a:solidFill>
              </a:rPr>
              <a:t>0.989 </a:t>
            </a:r>
            <a:r>
              <a:rPr lang="en-US" altLang="zh-CN" dirty="0"/>
              <a:t>              </a:t>
            </a:r>
            <a:r>
              <a:rPr lang="en-US" altLang="zh-CN" dirty="0">
                <a:solidFill>
                  <a:srgbClr val="FF0000"/>
                </a:solidFill>
              </a:rPr>
              <a:t>0.969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D078ED-3151-4222-BF27-38920442C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1404442"/>
            <a:ext cx="11225788" cy="287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74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57150" y="1826823"/>
            <a:ext cx="12306300" cy="32043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75382" y="3298077"/>
            <a:ext cx="704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敬请老师批评指正！</a:t>
            </a:r>
          </a:p>
        </p:txBody>
      </p:sp>
      <p:sp>
        <p:nvSpPr>
          <p:cNvPr id="31" name="AutoShape 3"/>
          <p:cNvSpPr>
            <a:spLocks noChangeAspect="1" noChangeArrowheads="1" noTextEdit="1"/>
          </p:cNvSpPr>
          <p:nvPr/>
        </p:nvSpPr>
        <p:spPr bwMode="auto">
          <a:xfrm>
            <a:off x="2855640" y="7317432"/>
            <a:ext cx="3568700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"/>
          <p:cNvSpPr>
            <a:spLocks noEditPoints="1"/>
          </p:cNvSpPr>
          <p:nvPr/>
        </p:nvSpPr>
        <p:spPr bwMode="auto">
          <a:xfrm>
            <a:off x="9501825" y="5210629"/>
            <a:ext cx="2400321" cy="1884136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 descr="大连海事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35" y="0"/>
            <a:ext cx="1313180" cy="13157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57572" y="1906792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70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-219216" y="-71754"/>
            <a:ext cx="12733161" cy="1511300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9906" y="299608"/>
            <a:ext cx="398335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contents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403725" y="2077720"/>
            <a:ext cx="3651250" cy="639983"/>
            <a:chOff x="1343472" y="2420888"/>
            <a:chExt cx="3651064" cy="639812"/>
          </a:xfrm>
        </p:grpSpPr>
        <p:sp>
          <p:nvSpPr>
            <p:cNvPr id="5" name="矩形 4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6259" y="2463800"/>
              <a:ext cx="632955" cy="521831"/>
            </a:xfrm>
            <a:prstGeom prst="rect">
              <a:avLst/>
            </a:prstGeom>
            <a:solidFill>
              <a:srgbClr val="0553A7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91139" y="2439933"/>
              <a:ext cx="3003397" cy="521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03812" y="3020833"/>
            <a:ext cx="3240361" cy="639813"/>
            <a:chOff x="1343472" y="2420888"/>
            <a:chExt cx="3240360" cy="639812"/>
          </a:xfrm>
        </p:grpSpPr>
        <p:sp>
          <p:nvSpPr>
            <p:cNvPr id="12" name="矩形 11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87412" y="2476768"/>
              <a:ext cx="1842134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METHOD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403812" y="4002142"/>
            <a:ext cx="3240361" cy="639813"/>
            <a:chOff x="1343472" y="2420888"/>
            <a:chExt cx="3240360" cy="639812"/>
          </a:xfrm>
        </p:grpSpPr>
        <p:sp>
          <p:nvSpPr>
            <p:cNvPr id="17" name="矩形 16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76262" y="2464068"/>
              <a:ext cx="2464434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EXPERIMENT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439517" y="5153361"/>
            <a:ext cx="3455670" cy="639813"/>
            <a:chOff x="1343472" y="2420888"/>
            <a:chExt cx="3455669" cy="639812"/>
          </a:xfrm>
        </p:grpSpPr>
        <p:sp>
          <p:nvSpPr>
            <p:cNvPr id="29" name="矩形 28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991172" y="2476768"/>
              <a:ext cx="2807969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work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608705" y="1993265"/>
            <a:ext cx="4975225" cy="2870835"/>
            <a:chOff x="3646028" y="1988840"/>
            <a:chExt cx="3823117" cy="2824268"/>
          </a:xfrm>
        </p:grpSpPr>
        <p:sp>
          <p:nvSpPr>
            <p:cNvPr id="3" name="文本框 2"/>
            <p:cNvSpPr txBox="1"/>
            <p:nvPr/>
          </p:nvSpPr>
          <p:spPr>
            <a:xfrm>
              <a:off x="3646028" y="3238240"/>
              <a:ext cx="3823117" cy="755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01. introduction</a:t>
              </a:r>
              <a:endPara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366118" y="1988840"/>
              <a:ext cx="0" cy="2824268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155" y="9654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 rot="16200000">
            <a:off x="-2271019" y="2235393"/>
            <a:ext cx="6880928" cy="2364284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1160" y="1113155"/>
            <a:ext cx="2181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等腰三角形 8"/>
          <p:cNvSpPr/>
          <p:nvPr/>
        </p:nvSpPr>
        <p:spPr>
          <a:xfrm rot="5400000">
            <a:off x="2340965" y="1218457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CA5152-A37A-438D-A02D-B05C894E4FE6}"/>
              </a:ext>
            </a:extLst>
          </p:cNvPr>
          <p:cNvSpPr txBox="1"/>
          <p:nvPr/>
        </p:nvSpPr>
        <p:spPr>
          <a:xfrm>
            <a:off x="3134972" y="1052736"/>
            <a:ext cx="8001588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400" b="1" dirty="0" err="1"/>
              <a:t>SimGNN</a:t>
            </a:r>
            <a:r>
              <a:rPr lang="en-US" altLang="zh-CN" sz="2400" dirty="0"/>
              <a:t>, </a:t>
            </a:r>
            <a:r>
              <a:rPr lang="en-US" altLang="zh-CN" sz="2400" b="1" dirty="0"/>
              <a:t>GMN</a:t>
            </a:r>
            <a:r>
              <a:rPr lang="en-US" altLang="zh-CN" sz="2400" dirty="0"/>
              <a:t>, </a:t>
            </a:r>
            <a:r>
              <a:rPr lang="en-US" altLang="zh-CN" sz="2400" b="1" dirty="0" err="1"/>
              <a:t>GraphSim</a:t>
            </a:r>
            <a:r>
              <a:rPr lang="zh-CN" altLang="en-US" sz="2400" dirty="0"/>
              <a:t>等：</a:t>
            </a:r>
            <a:endParaRPr lang="en-US" altLang="zh-CN" sz="2400" dirty="0"/>
          </a:p>
          <a:p>
            <a:pPr indent="504000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只考虑到了</a:t>
            </a:r>
            <a:r>
              <a:rPr lang="en-US" altLang="zh-CN" sz="2400" dirty="0"/>
              <a:t>node-node</a:t>
            </a:r>
            <a:r>
              <a:rPr lang="zh-CN" altLang="en-US" sz="2400" dirty="0"/>
              <a:t>间的交互。</a:t>
            </a:r>
            <a:endParaRPr lang="en-US" altLang="zh-CN" sz="2400" dirty="0"/>
          </a:p>
          <a:p>
            <a:pPr indent="504000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忽略了丰富的横向交互</a:t>
            </a:r>
            <a:r>
              <a:rPr lang="en-US" altLang="zh-CN" sz="2400" dirty="0"/>
              <a:t>(</a:t>
            </a:r>
            <a:r>
              <a:rPr lang="zh-CN" altLang="en-US" sz="2400" dirty="0"/>
              <a:t>例如，一个图的每个节点与另一个整个图之间的交互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A3DF87-BCDF-4ADD-B805-DF4A0AEFD078}"/>
              </a:ext>
            </a:extLst>
          </p:cNvPr>
          <p:cNvSpPr txBox="1"/>
          <p:nvPr/>
        </p:nvSpPr>
        <p:spPr>
          <a:xfrm>
            <a:off x="3319342" y="4077072"/>
            <a:ext cx="8001588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MGMN</a:t>
            </a:r>
            <a:r>
              <a:rPr lang="zh-CN" altLang="en-US" sz="2400" dirty="0"/>
              <a:t>：</a:t>
            </a:r>
            <a:r>
              <a:rPr lang="en-US" altLang="zh-CN" sz="2400" dirty="0"/>
              <a:t>1</a:t>
            </a:r>
            <a:r>
              <a:rPr lang="zh-CN" altLang="en-US" sz="2400" dirty="0"/>
              <a:t>、有效地学习输入图对之间更丰富的跨层交互，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      2</a:t>
            </a:r>
            <a:r>
              <a:rPr lang="zh-CN" altLang="en-US" sz="2400" dirty="0"/>
              <a:t>、有效的图对之间的交互的多级粒度</a:t>
            </a:r>
            <a:r>
              <a:rPr lang="en-US" altLang="zh-CN" sz="2400" dirty="0"/>
              <a:t>(cross-level and global-level)</a:t>
            </a:r>
            <a:r>
              <a:rPr lang="zh-CN" altLang="en-US" sz="2400" dirty="0"/>
              <a:t>，以端到端方式计算图的相似性。 </a:t>
            </a:r>
          </a:p>
        </p:txBody>
      </p:sp>
    </p:spTree>
    <p:extLst>
      <p:ext uri="{BB962C8B-B14F-4D97-AF65-F5344CB8AC3E}">
        <p14:creationId xmlns:p14="http://schemas.microsoft.com/office/powerpoint/2010/main" val="351530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376420" y="1993265"/>
            <a:ext cx="3439795" cy="2870835"/>
            <a:chOff x="3646028" y="1988840"/>
            <a:chExt cx="2643245" cy="2824268"/>
          </a:xfrm>
        </p:grpSpPr>
        <p:sp>
          <p:nvSpPr>
            <p:cNvPr id="3" name="文本框 2"/>
            <p:cNvSpPr txBox="1"/>
            <p:nvPr/>
          </p:nvSpPr>
          <p:spPr>
            <a:xfrm>
              <a:off x="3646028" y="3238240"/>
              <a:ext cx="2643245" cy="755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02. method</a:t>
              </a:r>
              <a:endPara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366118" y="1988840"/>
              <a:ext cx="0" cy="2824268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五角星 1"/>
          <p:cNvSpPr/>
          <p:nvPr/>
        </p:nvSpPr>
        <p:spPr>
          <a:xfrm>
            <a:off x="7809865" y="3213100"/>
            <a:ext cx="720090" cy="72009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8058" y="1"/>
            <a:ext cx="12308115" cy="818015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015880" y="178820"/>
            <a:ext cx="16458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MGMN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5548393" y="818732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40740" y="1738630"/>
            <a:ext cx="1645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规则定义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4C9E8E5-A091-455A-A1FC-9F4BE8025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948399"/>
            <a:ext cx="10497427" cy="55760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74" y="-12704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3935760" y="414607"/>
            <a:ext cx="300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Overview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4727848" y="1157302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0" y="1185545"/>
            <a:ext cx="12192635" cy="5672455"/>
          </a:xfrm>
          <a:prstGeom prst="rect">
            <a:avLst/>
          </a:prstGeom>
          <a:noFill/>
          <a:ln w="38100">
            <a:solidFill>
              <a:srgbClr val="055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65210" y="1335405"/>
            <a:ext cx="31686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CD16D68-E61F-484C-B09E-108EE7A7F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85" y="1334200"/>
            <a:ext cx="3725079" cy="548188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716C0C1-8948-4D11-885E-91348317ABBC}"/>
              </a:ext>
            </a:extLst>
          </p:cNvPr>
          <p:cNvSpPr txBox="1"/>
          <p:nvPr/>
        </p:nvSpPr>
        <p:spPr>
          <a:xfrm>
            <a:off x="5018264" y="2330456"/>
            <a:ext cx="6672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</a:t>
            </a:r>
            <a:r>
              <a:rPr lang="en-US" altLang="zh-CN" sz="2400" dirty="0" err="1"/>
              <a:t>siamese</a:t>
            </a:r>
            <a:r>
              <a:rPr lang="zh-CN" altLang="en-US" sz="2400" dirty="0"/>
              <a:t>网络体系结构在对输入图进行训练时共享</a:t>
            </a:r>
            <a:r>
              <a:rPr lang="en-US" altLang="zh-CN" sz="2400" dirty="0"/>
              <a:t>GCN</a:t>
            </a:r>
            <a:r>
              <a:rPr lang="zh-CN" altLang="en-US" sz="2400" dirty="0"/>
              <a:t>的参数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771117E-EAB1-4949-91B1-67BFCA3E0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583" y="4179575"/>
            <a:ext cx="6947081" cy="76233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A4B9368-22D4-4E41-ACC3-36814931D090}"/>
              </a:ext>
            </a:extLst>
          </p:cNvPr>
          <p:cNvSpPr txBox="1"/>
          <p:nvPr/>
        </p:nvSpPr>
        <p:spPr>
          <a:xfrm>
            <a:off x="4024876" y="1418925"/>
            <a:ext cx="359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Node Embedding Layer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4223792" y="443629"/>
            <a:ext cx="305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Overview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5303912" y="1221651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93" name="矩形 92"/>
          <p:cNvSpPr/>
          <p:nvPr/>
        </p:nvSpPr>
        <p:spPr>
          <a:xfrm>
            <a:off x="0" y="1175385"/>
            <a:ext cx="12192000" cy="5683250"/>
          </a:xfrm>
          <a:prstGeom prst="rect">
            <a:avLst/>
          </a:prstGeom>
          <a:noFill/>
          <a:ln w="38100">
            <a:solidFill>
              <a:srgbClr val="055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E8B397-8EC7-47B4-96F9-62F413ADB679}"/>
              </a:ext>
            </a:extLst>
          </p:cNvPr>
          <p:cNvSpPr txBox="1"/>
          <p:nvPr/>
        </p:nvSpPr>
        <p:spPr>
          <a:xfrm>
            <a:off x="1000553" y="1875857"/>
            <a:ext cx="10856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这一层通常有三个步骤</a:t>
            </a:r>
            <a:r>
              <a:rPr lang="en-US" altLang="zh-CN" sz="2000" dirty="0">
                <a:sym typeface="Wingdings" panose="05000000000000000000" pitchFamily="2" charset="2"/>
              </a:rPr>
              <a:t>:</a:t>
            </a:r>
          </a:p>
          <a:p>
            <a:r>
              <a:rPr lang="en-US" altLang="zh-CN" sz="2000" dirty="0">
                <a:sym typeface="Wingdings" panose="05000000000000000000" pitchFamily="2" charset="2"/>
              </a:rPr>
              <a:t>      1</a:t>
            </a:r>
            <a:r>
              <a:rPr lang="zh-CN" altLang="en-US" sz="2000" dirty="0">
                <a:sym typeface="Wingdings" panose="05000000000000000000" pitchFamily="2" charset="2"/>
              </a:rPr>
              <a:t>、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首先计算一个跨图注意系数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r>
              <a:rPr lang="en-US" altLang="zh-CN" sz="2000" dirty="0">
                <a:sym typeface="Wingdings" panose="05000000000000000000" pitchFamily="2" charset="2"/>
              </a:rPr>
              <a:t>      2</a:t>
            </a:r>
            <a:r>
              <a:rPr lang="zh-CN" altLang="en-US" sz="2000" dirty="0">
                <a:sym typeface="Wingdings" panose="05000000000000000000" pitchFamily="2" charset="2"/>
              </a:rPr>
              <a:t>、</a:t>
            </a:r>
            <a:r>
              <a:rPr lang="zh-CN" altLang="en-US" sz="20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计算一个图的图级嵌入向量</a:t>
            </a:r>
            <a:r>
              <a:rPr lang="en-US" altLang="zh-CN" sz="20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;</a:t>
            </a:r>
          </a:p>
          <a:p>
            <a:r>
              <a:rPr lang="en-US" altLang="zh-CN" sz="2000" dirty="0"/>
              <a:t>      3</a:t>
            </a:r>
            <a:r>
              <a:rPr lang="zh-CN" altLang="en-US" sz="20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、将一个图的节点嵌入与另一个整体图的关联图级嵌入向量进行比较，得到相似特征向量</a:t>
            </a:r>
            <a:r>
              <a:rPr lang="zh-CN" altLang="en-US" sz="2000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EA897-3780-4E9B-A529-30E41532BD38}"/>
              </a:ext>
            </a:extLst>
          </p:cNvPr>
          <p:cNvSpPr txBox="1"/>
          <p:nvPr/>
        </p:nvSpPr>
        <p:spPr>
          <a:xfrm>
            <a:off x="191344" y="144488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Node-Graph Matching Layer</a:t>
            </a:r>
            <a:endParaRPr lang="zh-CN" altLang="en-US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EA367F4-7424-45CF-9729-A2DC51082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54" y="3515523"/>
            <a:ext cx="3843164" cy="28621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1C75DC0-CCD0-48C0-9012-B390E9A9C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543" y="3503279"/>
            <a:ext cx="5514248" cy="60968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CA39BC2-8B5B-490E-A35B-A761C86F2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543" y="4465574"/>
            <a:ext cx="3612857" cy="76563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8DB32D7-F680-4422-8891-6595F177E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6542" y="5414310"/>
            <a:ext cx="3778379" cy="6561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6" y="420977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12252" y="470080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Noah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856" y="451754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GPN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48128" y="420977"/>
            <a:ext cx="305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Overview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8184232" y="1188121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93" name="矩形 92"/>
          <p:cNvSpPr/>
          <p:nvPr/>
        </p:nvSpPr>
        <p:spPr>
          <a:xfrm>
            <a:off x="0" y="1175385"/>
            <a:ext cx="12192000" cy="5683250"/>
          </a:xfrm>
          <a:prstGeom prst="rect">
            <a:avLst/>
          </a:prstGeom>
          <a:noFill/>
          <a:ln w="38100">
            <a:solidFill>
              <a:srgbClr val="055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FCA553-E8CB-49FB-A396-E7AE09D5B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650" y="2915704"/>
            <a:ext cx="5647998" cy="97074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4BA78B7-0018-4455-B851-586A89C0A5C4}"/>
              </a:ext>
            </a:extLst>
          </p:cNvPr>
          <p:cNvSpPr txBox="1"/>
          <p:nvPr/>
        </p:nvSpPr>
        <p:spPr>
          <a:xfrm>
            <a:off x="479376" y="162741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Aggregation Layer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A4E217-2362-48A1-B134-8A01BC1ABD07}"/>
              </a:ext>
            </a:extLst>
          </p:cNvPr>
          <p:cNvSpPr txBox="1"/>
          <p:nvPr/>
        </p:nvSpPr>
        <p:spPr>
          <a:xfrm>
            <a:off x="983432" y="4426171"/>
            <a:ext cx="10369152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以节点嵌入的随机排列作为输入，并将双向</a:t>
            </a:r>
            <a:r>
              <a:rPr lang="en-US" altLang="zh-CN" sz="2400" dirty="0"/>
              <a:t>LSTM</a:t>
            </a:r>
            <a:r>
              <a:rPr lang="zh-CN" altLang="en-US" sz="2400" dirty="0"/>
              <a:t>的两个方向</a:t>
            </a:r>
            <a:r>
              <a:rPr lang="en-US" altLang="zh-CN" sz="2400" dirty="0"/>
              <a:t>(</a:t>
            </a:r>
            <a:r>
              <a:rPr lang="zh-CN" altLang="en-US" sz="2400" dirty="0"/>
              <a:t>即前向和后向</a:t>
            </a:r>
            <a:r>
              <a:rPr lang="en-US" altLang="zh-CN" sz="2400" dirty="0"/>
              <a:t>)</a:t>
            </a:r>
            <a:r>
              <a:rPr lang="zh-CN" altLang="en-US" sz="2400" dirty="0"/>
              <a:t>的最后两个隐藏向量连接起来作为每个图的表示。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4257</TotalTime>
  <Words>396</Words>
  <Application>Microsoft Office PowerPoint</Application>
  <PresentationFormat>宽屏</PresentationFormat>
  <Paragraphs>59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Adobe 宋体 Std L</vt:lpstr>
      <vt:lpstr>等线</vt:lpstr>
      <vt:lpstr>等线 Light</vt:lpstr>
      <vt:lpstr>微软雅黑</vt:lpstr>
      <vt:lpstr>Arial</vt:lpstr>
      <vt:lpstr>Calibri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康</cp:lastModifiedBy>
  <cp:revision>869</cp:revision>
  <dcterms:created xsi:type="dcterms:W3CDTF">2017-03-29T13:55:00Z</dcterms:created>
  <dcterms:modified xsi:type="dcterms:W3CDTF">2022-04-29T05:49:30Z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