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3800" r:id="rId3"/>
    <p:sldId id="3779" r:id="rId5"/>
    <p:sldId id="3801" r:id="rId6"/>
    <p:sldId id="3803" r:id="rId7"/>
    <p:sldId id="3846" r:id="rId8"/>
    <p:sldId id="3847" r:id="rId9"/>
    <p:sldId id="3848" r:id="rId10"/>
    <p:sldId id="3812" r:id="rId11"/>
    <p:sldId id="3849" r:id="rId12"/>
    <p:sldId id="3850" r:id="rId13"/>
    <p:sldId id="3851" r:id="rId14"/>
    <p:sldId id="3852" r:id="rId15"/>
    <p:sldId id="3804" r:id="rId16"/>
    <p:sldId id="3853" r:id="rId17"/>
    <p:sldId id="3811" r:id="rId18"/>
    <p:sldId id="3891" r:id="rId19"/>
    <p:sldId id="3892" r:id="rId20"/>
    <p:sldId id="3893" r:id="rId21"/>
    <p:sldId id="3805" r:id="rId22"/>
    <p:sldId id="3806" r:id="rId23"/>
    <p:sldId id="3888" r:id="rId24"/>
    <p:sldId id="3889" r:id="rId25"/>
    <p:sldId id="3890" r:id="rId26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1801"/>
    <a:srgbClr val="682F03"/>
    <a:srgbClr val="F08200"/>
    <a:srgbClr val="E91E21"/>
    <a:srgbClr val="010066"/>
    <a:srgbClr val="DA1F28"/>
    <a:srgbClr val="4BC1DD"/>
    <a:srgbClr val="333F50"/>
    <a:srgbClr val="8A4795"/>
    <a:srgbClr val="82C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5042" autoAdjust="0"/>
  </p:normalViewPr>
  <p:slideViewPr>
    <p:cSldViewPr>
      <p:cViewPr varScale="1">
        <p:scale>
          <a:sx n="83" d="100"/>
          <a:sy n="83" d="100"/>
        </p:scale>
        <p:origin x="422" y="62"/>
      </p:cViewPr>
      <p:guideLst>
        <p:guide orient="horz" pos="290"/>
        <p:guide orient="horz" pos="4156"/>
        <p:guide pos="4043"/>
        <p:guide pos="597"/>
        <p:guide pos="7478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/>
              <a:t>大家下午好，今天我汇报的题目是：复向量空间中超平面上旋转嵌入的知识图谱链接预测</a:t>
            </a:r>
            <a:endParaRPr lang="zh-CN" dirty="0"/>
          </a:p>
          <a:p>
            <a:r>
              <a:rPr lang="zh-CN" dirty="0"/>
              <a:t>这篇文章于</a:t>
            </a:r>
            <a:r>
              <a:rPr lang="en-US" altLang="zh-CN" dirty="0"/>
              <a:t>2021</a:t>
            </a:r>
            <a:r>
              <a:rPr lang="zh-CN" altLang="en-US" dirty="0"/>
              <a:t>年发表于</a:t>
            </a:r>
            <a:r>
              <a:rPr lang="en-US" altLang="zh-CN" dirty="0"/>
              <a:t>ICANN</a:t>
            </a:r>
            <a:r>
              <a:rPr lang="zh-CN" altLang="en-US" dirty="0"/>
              <a:t>，是一篇</a:t>
            </a:r>
            <a:r>
              <a:rPr lang="en-US" altLang="zh-CN" dirty="0"/>
              <a:t>C</a:t>
            </a:r>
            <a:r>
              <a:rPr lang="zh-CN" altLang="en-US" dirty="0"/>
              <a:t>刊文章。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如左图所示，在FB15k数据集上，主要存在对称、反对称和逆关系。可以清楚地看到，RotatH在五个指标上表现良好。</a:t>
            </a:r>
            <a:endParaRPr lang="zh-CN" altLang="en-US"/>
          </a:p>
          <a:p>
            <a:r>
              <a:rPr lang="zh-CN" altLang="en-US"/>
              <a:t>在FB15k-237数据集上，主要的关系实例是组合。可以看到，在使用的五个指标中，有四个的RotatH运行良好，除了MR。</a:t>
            </a:r>
            <a:endParaRPr lang="zh-CN" altLang="en-US"/>
          </a:p>
          <a:p>
            <a:r>
              <a:rPr lang="zh-CN" altLang="en-US"/>
              <a:t>如右图所示，在WN18数据集上，主要存在对称、反对称和逆关系。不同模型在HITS@3和HITS@10上的结果没有太大差异。</a:t>
            </a:r>
            <a:endParaRPr lang="zh-CN" altLang="en-US"/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在WN18RR数据集上，主要关系实例之一是对称性。因此，TRANSE、STransE和TRANH模型不能很好地处理该数据集，因为它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不能对对称关系进行建模。投影空间不能充分显示所有的关系。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RotatH在Hits@1上表现良好，而RotatE在五个指标中有三个指标的结果最好。因此也就说明了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RotatH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的存在局限性，不能对对称关系有效建模，投影空间不能充分显示所有的关系模式。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下面是我的个人进展，有两个想法。一个在测试，另一个处在理论阶段。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第一个想法是提出了一个</a:t>
            </a:r>
            <a:r>
              <a:rPr lang="en-US" altLang="zh-CN"/>
              <a:t>RotatCY</a:t>
            </a:r>
            <a:r>
              <a:rPr lang="zh-CN" altLang="en-US"/>
              <a:t>模型，在圆柱坐标系中</a:t>
            </a:r>
            <a:r>
              <a:rPr lang="zh-CN" altLang="en-US">
                <a:sym typeface="+mn-ea"/>
              </a:rPr>
              <a:t>通过旋转嵌入</a:t>
            </a:r>
            <a:r>
              <a:rPr lang="zh-CN" altLang="en-US"/>
              <a:t>对语义层级建模。</a:t>
            </a:r>
            <a:endParaRPr lang="zh-CN" altLang="en-US"/>
          </a:p>
          <a:p>
            <a:r>
              <a:rPr lang="en-US" altLang="zh-CN"/>
              <a:t>RotatE</a:t>
            </a:r>
            <a:r>
              <a:rPr lang="zh-CN" altLang="en-US"/>
              <a:t>具有单一的表示实体之间的关系，不能对语义层级进行建模。</a:t>
            </a:r>
            <a:endParaRPr lang="zh-CN" altLang="en-US"/>
          </a:p>
          <a:p>
            <a:r>
              <a:rPr lang="en-US" altLang="zh-CN"/>
              <a:t>RotatH</a:t>
            </a:r>
            <a:r>
              <a:rPr lang="zh-CN" altLang="en-US"/>
              <a:t>不能有效对对称关系进行建模，投影空间不能建模所有的关系模式，不能够对语义层级进行建模。</a:t>
            </a:r>
            <a:endParaRPr lang="zh-CN" altLang="en-US"/>
          </a:p>
          <a:p>
            <a:r>
              <a:rPr lang="zh-CN" altLang="en-US"/>
              <a:t>针对以上两个模型的局限性，提出了</a:t>
            </a:r>
            <a:r>
              <a:rPr lang="en-US" altLang="zh-CN"/>
              <a:t>RotatCY</a:t>
            </a:r>
            <a:r>
              <a:rPr lang="zh-CN" altLang="en-US"/>
              <a:t>。在圆柱坐标系中进行实体嵌入目前属于首次。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关于圆柱坐标系的概念定义，如左侧文字描述，</a:t>
            </a:r>
            <a:endParaRPr lang="zh-CN" altLang="en-US"/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圆柱坐标系是一种三维坐标系统。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它是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二维极坐标系往 z-轴的延伸。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添加的第三个坐标专门用来表示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点离 xy-平面的高低。按照国际标准化组织建立的约定 (ISO 31-11) ，径向距离、方位角、高度，分别标记为ρ，θ，z，有时也表示为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，φ，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z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/>
              <a:t>如图所示，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，即ρ，是 M 点与 z-轴的垂直距离(相当于</a:t>
            </a:r>
            <a:r>
              <a:rPr lang="zh-CN" altLang="en-US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二维极坐标中的半径r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)；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φ，即θ，是线 OM 在 xy-面的投影线</a:t>
            </a:r>
            <a:r>
              <a:rPr lang="zh-CN" altLang="en-US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与正 x-轴之间的夹角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；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z，与直角坐标的z等值，即</a:t>
            </a:r>
            <a:r>
              <a:rPr lang="zh-CN" altLang="en-US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M点距x-y平面的距离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/>
              <a:t>由于</a:t>
            </a:r>
            <a:r>
              <a:rPr lang="zh-CN" altLang="en-US">
                <a:sym typeface="+mn-ea"/>
              </a:rPr>
              <a:t>三维空间中的同心圆柱面能够自然地表示层级结构。不同于定义中的</a:t>
            </a:r>
            <a:r>
              <a:rPr lang="en-US" altLang="zh-CN">
                <a:sym typeface="+mn-ea"/>
              </a:rPr>
              <a:t>xyz</a:t>
            </a:r>
            <a:r>
              <a:rPr lang="zh-CN" altLang="en-US">
                <a:sym typeface="+mn-ea"/>
              </a:rPr>
              <a:t>坐标系，仍然沿用极坐标系中的（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ρ，θ</a:t>
            </a:r>
            <a:r>
              <a:rPr lang="zh-CN" altLang="en-US">
                <a:sym typeface="+mn-ea"/>
              </a:rPr>
              <a:t>），增加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轴，建立坐标系，如右图所示。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这里就解释了上学期朱老师提出一个问题，增加的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轴表示什么，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表示高度，在定义中已经给出。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实体嵌入的语义层级越高，半径越小，高度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越小，相同层级的实体通过方位角来区分。（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ρ，θ，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z</a:t>
            </a:r>
            <a:r>
              <a:rPr lang="zh-CN" altLang="en-US">
                <a:sym typeface="+mn-ea"/>
              </a:rPr>
              <a:t>）坐标表示嵌入的空间位置。</a:t>
            </a:r>
            <a:endParaRPr lang="en-US" altLang="zh-CN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RotatCY</a:t>
            </a:r>
            <a:r>
              <a:rPr lang="zh-CN" altLang="en-US"/>
              <a:t>由三部分组成，径向距离即半径，高度，方位角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如左图所示，为</a:t>
            </a:r>
            <a:r>
              <a:rPr lang="en-US" altLang="zh-CN"/>
              <a:t>h</a:t>
            </a:r>
            <a:r>
              <a:rPr lang="zh-CN" altLang="en-US"/>
              <a:t>和</a:t>
            </a:r>
            <a:r>
              <a:rPr lang="en-US" altLang="zh-CN"/>
              <a:t>t</a:t>
            </a:r>
            <a:r>
              <a:rPr lang="zh-CN" altLang="en-US"/>
              <a:t>在圆柱坐标系中的嵌入，中间和右图是进行的旋转变换。</a:t>
            </a:r>
            <a:endParaRPr lang="zh-CN" altLang="en-US"/>
          </a:p>
          <a:p>
            <a:r>
              <a:rPr lang="zh-CN" altLang="en-US"/>
              <a:t>中间图为左图的俯视图，头实体嵌入</a:t>
            </a:r>
            <a:r>
              <a:rPr lang="en-US" altLang="zh-CN"/>
              <a:t>h</a:t>
            </a:r>
            <a:r>
              <a:rPr lang="zh-CN" altLang="en-US"/>
              <a:t>通过与</a:t>
            </a:r>
            <a:r>
              <a:rPr lang="en-US" altLang="zh-CN"/>
              <a:t>ra</a:t>
            </a:r>
            <a:r>
              <a:rPr lang="zh-CN" altLang="en-US"/>
              <a:t>和</a:t>
            </a:r>
            <a:r>
              <a:rPr lang="en-US" altLang="zh-CN"/>
              <a:t>rr</a:t>
            </a:r>
            <a:r>
              <a:rPr lang="zh-CN" altLang="en-US"/>
              <a:t>运算后得到紫色的</a:t>
            </a:r>
            <a:r>
              <a:rPr lang="en-US" altLang="zh-CN"/>
              <a:t>h1</a:t>
            </a:r>
            <a:r>
              <a:rPr lang="zh-CN" altLang="en-US"/>
              <a:t>，</a:t>
            </a:r>
            <a:r>
              <a:rPr lang="en-US" altLang="zh-CN"/>
              <a:t>h1</a:t>
            </a:r>
            <a:r>
              <a:rPr lang="zh-CN" altLang="en-US"/>
              <a:t>在右图中经过与</a:t>
            </a:r>
            <a:r>
              <a:rPr lang="en-US" altLang="zh-CN"/>
              <a:t>rh</a:t>
            </a:r>
            <a:r>
              <a:rPr lang="zh-CN" altLang="en-US"/>
              <a:t>的运算得</a:t>
            </a:r>
            <a:r>
              <a:rPr lang="en-US" altLang="zh-CN"/>
              <a:t>h2</a:t>
            </a:r>
            <a:r>
              <a:rPr lang="zh-CN" altLang="en-US"/>
              <a:t>，至此完成变换。</a:t>
            </a:r>
            <a:endParaRPr lang="zh-CN" altLang="en-US"/>
          </a:p>
          <a:p>
            <a:r>
              <a:rPr lang="zh-CN" altLang="en-US"/>
              <a:t>上述三个操作没有先后顺序，</a:t>
            </a:r>
            <a:r>
              <a:rPr lang="en-US" altLang="zh-CN"/>
              <a:t>h</a:t>
            </a:r>
            <a:r>
              <a:rPr lang="zh-CN" altLang="en-US"/>
              <a:t>不论先跟哪一部分运算都会得到最后的</a:t>
            </a:r>
            <a:r>
              <a:rPr lang="en-US" altLang="zh-CN"/>
              <a:t>h2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我将从以下四个方面进行汇报：模型提出，</a:t>
            </a:r>
            <a:r>
              <a:rPr lang="en-US" altLang="zh-CN"/>
              <a:t>RotatH</a:t>
            </a:r>
            <a:r>
              <a:rPr lang="zh-CN" altLang="en-US"/>
              <a:t>，结果分析以及我的一个个人进展。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经过一系列运算后，实体的嵌入状态应该是这样的，层级高的实体具有更小的半径和更小的</a:t>
            </a:r>
            <a:r>
              <a:rPr lang="en-US" altLang="zh-CN"/>
              <a:t>z</a:t>
            </a:r>
            <a:r>
              <a:rPr lang="zh-CN" altLang="en-US"/>
              <a:t>，形状类似倒置的圆台。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通过现阶段实验结果可以看出，模型的性能有提高，但是不够明显。</a:t>
            </a:r>
            <a:endParaRPr lang="zh-CN" altLang="en-US"/>
          </a:p>
          <a:p>
            <a:r>
              <a:rPr lang="zh-CN" altLang="en-US"/>
              <a:t>只能与顶会中的</a:t>
            </a:r>
            <a:r>
              <a:rPr lang="en-US" altLang="zh-CN"/>
              <a:t>C</a:t>
            </a:r>
            <a:r>
              <a:rPr lang="zh-CN" altLang="en-US"/>
              <a:t>刊文章比较，近两年</a:t>
            </a:r>
            <a:r>
              <a:rPr lang="en-US" altLang="zh-CN"/>
              <a:t>A</a:t>
            </a:r>
            <a:r>
              <a:rPr lang="zh-CN" altLang="en-US"/>
              <a:t>刊文章中的文章效果要更好。</a:t>
            </a:r>
            <a:endParaRPr lang="zh-CN" altLang="en-US"/>
          </a:p>
          <a:p>
            <a:r>
              <a:rPr lang="zh-CN" altLang="en-US"/>
              <a:t>实验的参数过多，调整困难，需要时间。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A595F-151A-46E4-9E47-C5DC07DD2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如右图所示，为文献中给出的圆、圆柱以及圆锥在</a:t>
            </a:r>
            <a:r>
              <a:rPr lang="en-US" altLang="zh-CN"/>
              <a:t>YZw</a:t>
            </a:r>
            <a:r>
              <a:rPr lang="zh-CN" altLang="en-US"/>
              <a:t>坐标系中的表示，不同于现阶段</a:t>
            </a:r>
            <a:r>
              <a:rPr lang="en-US" altLang="zh-CN"/>
              <a:t>IJK</a:t>
            </a:r>
            <a:r>
              <a:rPr lang="zh-CN" altLang="en-US"/>
              <a:t>坐标系。</a:t>
            </a:r>
            <a:endParaRPr lang="zh-CN" altLang="en-US"/>
          </a:p>
          <a:p>
            <a:r>
              <a:rPr lang="zh-CN" altLang="en-US"/>
              <a:t>该文献结论说服力有待考证，实验实现难度较大，文中存在难以理解的地方，此处不再过多赘述。</a:t>
            </a:r>
            <a:endParaRPr lang="zh-CN" altLang="en-US"/>
          </a:p>
          <a:p>
            <a:r>
              <a:rPr lang="zh-CN" altLang="en-US"/>
              <a:t>做后续研究处理。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A595F-151A-46E4-9E47-C5DC07DD2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本文根据</a:t>
            </a:r>
            <a:r>
              <a:rPr lang="en-US" altLang="zh-CN"/>
              <a:t>RotatE</a:t>
            </a:r>
            <a:r>
              <a:rPr lang="zh-CN" altLang="en-US"/>
              <a:t>和</a:t>
            </a:r>
            <a:r>
              <a:rPr lang="en-US" altLang="zh-CN"/>
              <a:t>TransH</a:t>
            </a:r>
            <a:r>
              <a:rPr lang="zh-CN" altLang="en-US"/>
              <a:t>的局限性，将两个模型合二为一，提出了</a:t>
            </a:r>
            <a:r>
              <a:rPr lang="en-US" altLang="zh-CN"/>
              <a:t>RotatH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RotatE</a:t>
            </a:r>
            <a:r>
              <a:rPr lang="zh-CN" altLang="en-US"/>
              <a:t>仅仅以相同的方式表示头实体和尾实体之间的关系，</a:t>
            </a:r>
            <a:r>
              <a:rPr lang="en-US" altLang="zh-CN"/>
              <a:t>TransH</a:t>
            </a:r>
            <a:r>
              <a:rPr lang="zh-CN" altLang="en-US"/>
              <a:t>不能很好地建模一对多和多对一关系。</a:t>
            </a:r>
            <a:endParaRPr lang="zh-CN" altLang="en-US"/>
          </a:p>
          <a:p>
            <a:r>
              <a:rPr lang="zh-CN" altLang="en-US"/>
              <a:t>针对以上两个模型的问题，这篇文章提出</a:t>
            </a:r>
            <a:r>
              <a:rPr lang="en-US" altLang="zh-CN"/>
              <a:t>RotatH</a:t>
            </a:r>
            <a:r>
              <a:rPr lang="zh-CN" altLang="en-US"/>
              <a:t>，使实体能够根据关系具有不同的表示形式，并改善跨关系类型的预测结果。</a:t>
            </a:r>
            <a:endParaRPr lang="zh-CN" altLang="en-US"/>
          </a:p>
          <a:p>
            <a:r>
              <a:rPr lang="zh-CN" altLang="en-US"/>
              <a:t>下面简单了解一下</a:t>
            </a:r>
            <a:r>
              <a:rPr lang="en-US" altLang="zh-CN"/>
              <a:t>RotatE</a:t>
            </a:r>
            <a:r>
              <a:rPr lang="zh-CN" altLang="en-US"/>
              <a:t>和</a:t>
            </a:r>
            <a:r>
              <a:rPr lang="en-US" altLang="zh-CN"/>
              <a:t>TransH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如左图所示，</a:t>
            </a:r>
            <a:r>
              <a:rPr lang="en-US" altLang="zh-CN"/>
              <a:t>RotatE</a:t>
            </a:r>
            <a:r>
              <a:rPr lang="zh-CN" altLang="en-US"/>
              <a:t>将每个关系建模为嵌入空间中的旋转向量。</a:t>
            </a:r>
            <a:endParaRPr lang="zh-CN" altLang="en-US"/>
          </a:p>
          <a:p>
            <a:r>
              <a:rPr lang="zh-CN" altLang="en-US"/>
              <a:t>嵌入空间中的每个头实体以特定于关系的角度θ旋转，旋转后得到新的绿色的新的坐标，通过旋转后的新坐标与尾实体</a:t>
            </a:r>
            <a:r>
              <a:rPr lang="en-US" altLang="zh-CN"/>
              <a:t>t</a:t>
            </a:r>
            <a:r>
              <a:rPr lang="zh-CN" altLang="en-US"/>
              <a:t>之间的距离来评定结果的好坏。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TransH</a:t>
            </a:r>
            <a:r>
              <a:rPr lang="zh-CN" altLang="en-US"/>
              <a:t>将每个关系建模为超平面上的平移。</a:t>
            </a:r>
            <a:endParaRPr lang="zh-CN" altLang="en-US"/>
          </a:p>
          <a:p>
            <a:r>
              <a:rPr lang="zh-CN" altLang="en-US"/>
              <a:t>每个三元组的头实体和尾实体被投影到对应于每个关系(h</a:t>
            </a:r>
            <a:r>
              <a:rPr lang="zh-CN" altLang="en-US" baseline="-25000"/>
              <a:t>⊥</a:t>
            </a:r>
            <a:r>
              <a:rPr lang="zh-CN" altLang="en-US"/>
              <a:t>和t</a:t>
            </a:r>
            <a:r>
              <a:rPr lang="zh-CN" altLang="en-US" baseline="-25000"/>
              <a:t>⊥</a:t>
            </a:r>
            <a:r>
              <a:rPr lang="zh-CN" altLang="en-US"/>
              <a:t>)的超平面上，且平移d</a:t>
            </a:r>
            <a:r>
              <a:rPr lang="zh-CN" altLang="en-US" baseline="-25000"/>
              <a:t>r</a:t>
            </a:r>
            <a:r>
              <a:rPr lang="zh-CN" altLang="en-US"/>
              <a:t>向量之后的点h</a:t>
            </a:r>
            <a:r>
              <a:rPr lang="zh-CN" altLang="en-US" baseline="-25000"/>
              <a:t>⊥</a:t>
            </a:r>
            <a:r>
              <a:rPr lang="zh-CN" altLang="en-US"/>
              <a:t>被期望尽可能接近点t</a:t>
            </a:r>
            <a:r>
              <a:rPr lang="zh-CN" altLang="en-US" baseline="-25000"/>
              <a:t>⊥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h</a:t>
            </a:r>
            <a:r>
              <a:rPr lang="zh-CN" altLang="en-US"/>
              <a:t>和</a:t>
            </a:r>
            <a:r>
              <a:rPr lang="en-US" altLang="zh-CN"/>
              <a:t>t</a:t>
            </a:r>
            <a:r>
              <a:rPr lang="zh-CN" altLang="en-US"/>
              <a:t>之间的距离函数可以简单的理解为</a:t>
            </a:r>
            <a:r>
              <a:rPr lang="zh-CN" altLang="en-US">
                <a:sym typeface="+mn-ea"/>
              </a:rPr>
              <a:t>h</a:t>
            </a:r>
            <a:r>
              <a:rPr lang="zh-CN" altLang="en-US" baseline="-25000">
                <a:sym typeface="+mn-ea"/>
              </a:rPr>
              <a:t>⊥</a:t>
            </a:r>
            <a:r>
              <a:rPr lang="zh-CN" altLang="en-US"/>
              <a:t>加平移向量</a:t>
            </a:r>
            <a:r>
              <a:rPr lang="zh-CN" altLang="en-US">
                <a:sym typeface="+mn-ea"/>
              </a:rPr>
              <a:t>d</a:t>
            </a:r>
            <a:r>
              <a:rPr lang="zh-CN" altLang="en-US" baseline="-25000">
                <a:sym typeface="+mn-ea"/>
              </a:rPr>
              <a:t>r</a:t>
            </a:r>
            <a:r>
              <a:rPr lang="zh-CN" altLang="en-US"/>
              <a:t>之后与</a:t>
            </a:r>
            <a:r>
              <a:rPr lang="zh-CN" altLang="en-US">
                <a:sym typeface="+mn-ea"/>
              </a:rPr>
              <a:t>t</a:t>
            </a:r>
            <a:r>
              <a:rPr lang="zh-CN" altLang="en-US" baseline="-25000">
                <a:sym typeface="+mn-ea"/>
              </a:rPr>
              <a:t>⊥</a:t>
            </a:r>
            <a:r>
              <a:rPr lang="zh-CN" altLang="en-US"/>
              <a:t>之间的距离。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下面就是对</a:t>
            </a:r>
            <a:r>
              <a:rPr lang="en-US" altLang="zh-CN"/>
              <a:t>RotatH</a:t>
            </a:r>
            <a:r>
              <a:rPr lang="zh-CN" altLang="en-US"/>
              <a:t>的介绍，</a:t>
            </a:r>
            <a:r>
              <a:rPr lang="en-US" altLang="zh-CN"/>
              <a:t>RotatH</a:t>
            </a:r>
            <a:r>
              <a:rPr lang="zh-CN" altLang="en-US"/>
              <a:t>是</a:t>
            </a:r>
            <a:r>
              <a:rPr lang="en-US" altLang="zh-CN"/>
              <a:t>RotatE</a:t>
            </a:r>
            <a:r>
              <a:rPr lang="zh-CN" altLang="en-US"/>
              <a:t>和</a:t>
            </a:r>
            <a:r>
              <a:rPr lang="en-US" altLang="zh-CN"/>
              <a:t>TransH</a:t>
            </a:r>
            <a:r>
              <a:rPr lang="zh-CN" altLang="en-US"/>
              <a:t>的结合。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/>
              <a:t>RotatH</a:t>
            </a:r>
            <a:r>
              <a:rPr lang="zh-CN" altLang="en-US"/>
              <a:t>使用TransH模型中生成的特定于关系的超平面来识别h和t的关系</a:t>
            </a:r>
            <a:endParaRPr lang="zh-CN" altLang="en-US"/>
          </a:p>
          <a:p>
            <a:r>
              <a:rPr lang="zh-CN" altLang="en-US"/>
              <a:t>使用RotatE模型中的旋转矩阵R来描述子空间中h和t之间的关系。</a:t>
            </a:r>
            <a:endParaRPr lang="zh-CN" altLang="en-US"/>
          </a:p>
          <a:p>
            <a:r>
              <a:rPr lang="zh-CN" altLang="en-US"/>
              <a:t>对于每个关系r，定义了关系r在超平面上的旋转矩阵d</a:t>
            </a:r>
            <a:r>
              <a:rPr lang="zh-CN" altLang="en-US" baseline="-25000"/>
              <a:t>r</a:t>
            </a:r>
            <a:endParaRPr lang="zh-CN" altLang="en-US"/>
          </a:p>
          <a:p>
            <a:r>
              <a:rPr lang="en-US" altLang="zh-CN"/>
              <a:t>RotatH</a:t>
            </a:r>
            <a:r>
              <a:rPr lang="zh-CN" altLang="en-US"/>
              <a:t>建模过程分为三步：第一步是投影，将实体投影到超平面上，得到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h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⊥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⊥</a:t>
            </a:r>
            <a:endParaRPr lang="en-US" altLang="zh-CN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第二步是旋转，将得到的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h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⊥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做哈达玛积，旋转角度θ得到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hr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第三部就是计算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hr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与尾实体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的投影之间的距离。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 userDrawn="1"/>
        </p:nvSpPr>
        <p:spPr>
          <a:xfrm>
            <a:off x="0" y="1888133"/>
            <a:ext cx="12858750" cy="2088232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100783" y="1024037"/>
            <a:ext cx="3852428" cy="3852428"/>
          </a:xfrm>
          <a:prstGeom prst="ellipse">
            <a:avLst/>
          </a:prstGeom>
          <a:ln>
            <a:noFill/>
          </a:ln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784859" y="1672109"/>
            <a:ext cx="2520280" cy="25202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1981486" y="2140161"/>
            <a:ext cx="2127025" cy="1584176"/>
          </a:xfrm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3800">
                <a:solidFill>
                  <a:srgbClr val="0070C0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5317392" y="2032149"/>
            <a:ext cx="7344188" cy="1584176"/>
          </a:xfrm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dirty="0"/>
              <a:t>点击输入章节标题</a:t>
            </a:r>
            <a:endParaRPr lang="zh-CN" altLang="en-US" dirty="0"/>
          </a:p>
        </p:txBody>
      </p:sp>
      <p:sp>
        <p:nvSpPr>
          <p:cNvPr id="13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6089998" y="4005810"/>
            <a:ext cx="2664296" cy="702078"/>
          </a:xfrm>
          <a:effectLst/>
        </p:spPr>
        <p:txBody>
          <a:bodyPr anchor="t">
            <a:noAutofit/>
          </a:bodyPr>
          <a:lstStyle>
            <a:lvl1pPr marL="342900" indent="-342900" algn="ctr">
              <a:buFont typeface="Wingdings" panose="05000000000000000000" pitchFamily="2" charset="2"/>
              <a:buChar char="ü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dirty="0"/>
              <a:t>输入副标题</a:t>
            </a:r>
            <a:endParaRPr lang="zh-CN" altLang="en-US" dirty="0"/>
          </a:p>
        </p:txBody>
      </p:sp>
      <p:sp>
        <p:nvSpPr>
          <p:cNvPr id="14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9207005" y="4005810"/>
            <a:ext cx="2664296" cy="702078"/>
          </a:xfrm>
          <a:effectLst/>
        </p:spPr>
        <p:txBody>
          <a:bodyPr anchor="t">
            <a:noAutofit/>
          </a:bodyPr>
          <a:lstStyle>
            <a:lvl1pPr marL="342900" indent="-342900" algn="ctr">
              <a:buFont typeface="Wingdings" panose="05000000000000000000" pitchFamily="2" charset="2"/>
              <a:buChar char="ü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dirty="0"/>
              <a:t>输入副标题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99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4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build="p">
        <p:tmplLst>
          <p:tmpl lvl="1">
            <p:tnLst>
              <p:par>
                <p:cTn presetID="56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by="(-#ppt_w*2)" calcmode="lin" valueType="num">
                      <p:cBhvr rctx="PPT">
                        <p:cTn dur="500" autoRev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</p:anim>
                    <p:anim by="(#ppt_w*0.50)" calcmode="lin" valueType="num">
                      <p:cBhvr>
                        <p:cTn dur="500" decel="50000" autoRev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</p:anim>
                    <p:anim from="(-#ppt_h/2)" to="(#ppt_y)" calcmode="lin" valueType="num">
                      <p:cBhvr>
                        <p:cTn dur="1000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</p:anim>
                    <p:animRot by="21600000">
                      <p:cBhvr>
                        <p:cTn dur="1000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r</p:attrName>
                        </p:attrNameLst>
                      </p:cBhvr>
                    </p:animRo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1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50000">
                          <p:val>
                            <p:strVal val="#ppt_x+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10"/>
                          </p:val>
                        </p:tav>
                        <p:tav tm="50000">
                          <p:val>
                            <p:strVal val="#ppt_h+.01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/10"/>
                          </p:val>
                        </p:tav>
                        <p:tav tm="50000">
                          <p:val>
                            <p:strVal val="#ppt_w+.01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Effect transition="in" filter="fade">
                      <p:cBhvr>
                        <p:cTn dur="500" tmFilter="0,0; .5, 1; 1, 1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 userDrawn="1"/>
        </p:nvSpPr>
        <p:spPr>
          <a:xfrm>
            <a:off x="0" y="375965"/>
            <a:ext cx="12858750" cy="69819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46156" y="55258"/>
            <a:ext cx="1260000" cy="1260000"/>
          </a:xfrm>
          <a:prstGeom prst="ellipse">
            <a:avLst/>
          </a:prstGeom>
          <a:ln>
            <a:noFill/>
          </a:ln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326156" y="235258"/>
            <a:ext cx="900000" cy="9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768476" y="454672"/>
            <a:ext cx="3168922" cy="50356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点击输入标题内容</a:t>
            </a:r>
            <a:endParaRPr lang="zh-CN" altLang="en-US" dirty="0"/>
          </a:p>
        </p:txBody>
      </p:sp>
      <p:pic>
        <p:nvPicPr>
          <p:cNvPr id="11" name="Picture 2" descr="F:\0PPT素材\北京大学3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3" y="301308"/>
            <a:ext cx="774607" cy="76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microsoft.com/office/2007/relationships/hdphoto" Target="../media/image23.wdp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 bwMode="auto">
          <a:xfrm rot="10800000" flipH="1">
            <a:off x="20955" y="0"/>
            <a:ext cx="5808345" cy="7232650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22865" h="7492075">
                <a:moveTo>
                  <a:pt x="0" y="0"/>
                </a:moveTo>
                <a:lnTo>
                  <a:pt x="9922865" y="0"/>
                </a:lnTo>
                <a:lnTo>
                  <a:pt x="1647718" y="7492075"/>
                </a:lnTo>
                <a:lnTo>
                  <a:pt x="0" y="74920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noAutofit/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 bwMode="auto">
          <a:xfrm rot="10800000" flipH="1">
            <a:off x="0" y="0"/>
            <a:ext cx="5143500" cy="7232650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9111" h="7492076">
                <a:moveTo>
                  <a:pt x="0" y="0"/>
                </a:moveTo>
                <a:lnTo>
                  <a:pt x="9219111" y="0"/>
                </a:lnTo>
                <a:lnTo>
                  <a:pt x="948639" y="7492076"/>
                </a:lnTo>
                <a:lnTo>
                  <a:pt x="0" y="7492076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noAutofit/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Freeform 8"/>
          <p:cNvSpPr/>
          <p:nvPr/>
        </p:nvSpPr>
        <p:spPr bwMode="auto">
          <a:xfrm>
            <a:off x="825211" y="1240160"/>
            <a:ext cx="3787556" cy="378576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5317684" y="3462898"/>
            <a:ext cx="5728507" cy="3073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zh-CN" altLang="en-US" sz="2000" cap="all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大连海事大学</a:t>
            </a:r>
            <a:r>
              <a:rPr lang="en-US" altLang="zh-CN" sz="2000" cap="all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000" cap="all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信息科学技术学院</a:t>
            </a:r>
            <a:r>
              <a:rPr lang="en-US" altLang="zh-CN" sz="2000" cap="all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000" cap="all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计算机科学与技术 </a:t>
            </a:r>
            <a:endParaRPr lang="zh-CN" altLang="en-US" sz="2000" cap="all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316548" y="4624215"/>
            <a:ext cx="5706728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汇报人：孟繁琛      指导老师：李冠宇</a:t>
            </a:r>
            <a:endParaRPr lang="zh-CN" altLang="en-US" sz="20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410" y="1167765"/>
            <a:ext cx="3956685" cy="3937635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3892550" y="447675"/>
            <a:ext cx="855599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Link Prediction on Knowledge Graph</a:t>
            </a:r>
            <a:endParaRPr lang="zh-CN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by Rotation Embedding </a:t>
            </a:r>
            <a:endParaRPr lang="zh-CN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on th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e 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Hyperplane </a:t>
            </a:r>
            <a:endParaRPr lang="zh-CN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in the Complex Vector Space</a:t>
            </a:r>
            <a:endParaRPr lang="zh-CN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结果分析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pic>
        <p:nvPicPr>
          <p:cNvPr id="2" name="图片 1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2410"/>
            <a:ext cx="913130" cy="897890"/>
          </a:xfrm>
          <a:prstGeom prst="rect">
            <a:avLst/>
          </a:prstGeom>
        </p:spPr>
      </p:pic>
      <p:pic>
        <p:nvPicPr>
          <p:cNvPr id="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" y="3904615"/>
            <a:ext cx="7187565" cy="282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285" y="1168400"/>
            <a:ext cx="6939915" cy="27095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221220" y="3904615"/>
            <a:ext cx="56178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在WN18RR数据集上，主要关系实例之一是对称性。但是TRANSE、STransE和TRANH模型不能很好地处理该数据集，它们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不能对对称关系进行建模。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TransH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的投影空间不能充分显示所有的关系。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RotatH在Hits@1上表现良好，而RotatE在五个指标中有三个指标的结果最好。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个人进展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748791" y="447687"/>
            <a:ext cx="3168922" cy="503560"/>
          </a:xfrm>
        </p:spPr>
        <p:txBody>
          <a:bodyPr/>
          <a:lstStyle/>
          <a:p>
            <a:r>
              <a:rPr lang="zh-CN" altLang="en-US">
                <a:cs typeface="+mn-ea"/>
                <a:sym typeface="+mn-lt"/>
              </a:rPr>
              <a:t>个人进展之问题提出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294967295"/>
          </p:nvPr>
        </p:nvSpPr>
        <p:spPr>
          <a:xfrm>
            <a:off x="12230100" y="266700"/>
            <a:ext cx="628650" cy="385763"/>
          </a:xfrm>
        </p:spPr>
        <p:txBody>
          <a:bodyPr/>
          <a:lstStyle/>
          <a:p>
            <a:fld id="{EB730883-2733-4EB0-9793-894FF9D5011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 Placeholder 2"/>
          <p:cNvSpPr txBox="1"/>
          <p:nvPr/>
        </p:nvSpPr>
        <p:spPr>
          <a:xfrm>
            <a:off x="667230" y="4768578"/>
            <a:ext cx="3158188" cy="10165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75"/>
              </a:lnSpc>
              <a:spcBef>
                <a:spcPts val="420"/>
              </a:spcBef>
            </a:pPr>
            <a:r>
              <a:rPr lang="en-US" altLang="zh-CN" sz="2110" b="1" dirty="0">
                <a:solidFill>
                  <a:srgbClr val="4A4A4A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RotatH</a:t>
            </a:r>
            <a:endParaRPr lang="en-US" sz="2110" b="1" dirty="0">
              <a:solidFill>
                <a:srgbClr val="4A4A4A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  <a:p>
            <a:pPr algn="l">
              <a:lnSpc>
                <a:spcPct val="125000"/>
              </a:lnSpc>
            </a:pPr>
            <a:r>
              <a:rPr lang="zh-CN" altLang="en-US" sz="1475" dirty="0">
                <a:solidFill>
                  <a:srgbClr val="4A4A4A"/>
                </a:solidFill>
                <a:latin typeface="+mn-lt"/>
                <a:ea typeface="+mn-ea"/>
                <a:cs typeface="+mn-ea"/>
                <a:sym typeface="+mn-lt"/>
              </a:rPr>
              <a:t>投影空间不能有效建模对称关系，无法对语义层级进行建模。</a:t>
            </a:r>
            <a:endParaRPr lang="zh-CN" altLang="en-US" sz="1475" dirty="0">
              <a:solidFill>
                <a:srgbClr val="4A4A4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 Placeholder 2"/>
          <p:cNvSpPr txBox="1"/>
          <p:nvPr/>
        </p:nvSpPr>
        <p:spPr>
          <a:xfrm>
            <a:off x="8949690" y="3040380"/>
            <a:ext cx="3435350" cy="1901190"/>
          </a:xfrm>
          <a:prstGeom prst="rect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75"/>
              </a:lnSpc>
              <a:spcBef>
                <a:spcPts val="420"/>
              </a:spcBef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  <a:p>
            <a:pPr algn="l">
              <a:lnSpc>
                <a:spcPts val="1875"/>
              </a:lnSpc>
              <a:spcBef>
                <a:spcPts val="42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RotatCY</a:t>
            </a:r>
            <a:endParaRPr lang="en-US" sz="2800" b="1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  <a:p>
            <a:pPr algn="l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圆柱坐标系中语义层级旋转嵌入的知识图谱链接预测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 Placeholder 2"/>
          <p:cNvSpPr txBox="1"/>
          <p:nvPr/>
        </p:nvSpPr>
        <p:spPr>
          <a:xfrm>
            <a:off x="667903" y="2751818"/>
            <a:ext cx="3158188" cy="10165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875"/>
              </a:lnSpc>
              <a:spcBef>
                <a:spcPts val="420"/>
              </a:spcBef>
            </a:pPr>
            <a:r>
              <a:rPr lang="en-US" altLang="zh-CN" sz="2110" b="1" dirty="0">
                <a:solidFill>
                  <a:srgbClr val="4A4A4A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RotatE</a:t>
            </a:r>
            <a:endParaRPr lang="en-US" sz="2110" b="1" dirty="0">
              <a:solidFill>
                <a:srgbClr val="4A4A4A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>
              <a:lnSpc>
                <a:spcPct val="125000"/>
              </a:lnSpc>
            </a:pPr>
            <a:r>
              <a:rPr lang="zh-CN" altLang="en-US" sz="1475" dirty="0">
                <a:solidFill>
                  <a:srgbClr val="4A4A4A"/>
                </a:solidFill>
                <a:latin typeface="+mn-lt"/>
                <a:ea typeface="+mn-ea"/>
                <a:cs typeface="+mn-ea"/>
                <a:sym typeface="+mn-lt"/>
              </a:rPr>
              <a:t>单一的表示实体之间的关系，不能够对语义层级进行建模。</a:t>
            </a:r>
            <a:endParaRPr lang="en-US" sz="1475" dirty="0">
              <a:solidFill>
                <a:srgbClr val="4A4A4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2410"/>
            <a:ext cx="913130" cy="897890"/>
          </a:xfrm>
          <a:prstGeom prst="rect">
            <a:avLst/>
          </a:prstGeom>
        </p:spPr>
      </p:pic>
      <p:grpSp>
        <p:nvGrpSpPr>
          <p:cNvPr id="300" name="Group 299"/>
          <p:cNvGrpSpPr/>
          <p:nvPr/>
        </p:nvGrpSpPr>
        <p:grpSpPr>
          <a:xfrm>
            <a:off x="4981537" y="3129208"/>
            <a:ext cx="3694148" cy="1642029"/>
            <a:chOff x="769288" y="1041635"/>
            <a:chExt cx="3503613" cy="1557338"/>
          </a:xfrm>
          <a:solidFill>
            <a:schemeClr val="accent1"/>
          </a:solidFill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42" name="Freeform 47"/>
            <p:cNvSpPr>
              <a:spLocks noEditPoints="1"/>
            </p:cNvSpPr>
            <p:nvPr/>
          </p:nvSpPr>
          <p:spPr bwMode="auto">
            <a:xfrm>
              <a:off x="2279001" y="1367072"/>
              <a:ext cx="1639888" cy="917575"/>
            </a:xfrm>
            <a:custGeom>
              <a:avLst/>
              <a:gdLst>
                <a:gd name="T0" fmla="*/ 225 w 1033"/>
                <a:gd name="T1" fmla="*/ 292 h 578"/>
                <a:gd name="T2" fmla="*/ 225 w 1033"/>
                <a:gd name="T3" fmla="*/ 292 h 578"/>
                <a:gd name="T4" fmla="*/ 225 w 1033"/>
                <a:gd name="T5" fmla="*/ 292 h 578"/>
                <a:gd name="T6" fmla="*/ 225 w 1033"/>
                <a:gd name="T7" fmla="*/ 292 h 578"/>
                <a:gd name="T8" fmla="*/ 225 w 1033"/>
                <a:gd name="T9" fmla="*/ 292 h 578"/>
                <a:gd name="T10" fmla="*/ 225 w 1033"/>
                <a:gd name="T11" fmla="*/ 292 h 578"/>
                <a:gd name="T12" fmla="*/ 225 w 1033"/>
                <a:gd name="T13" fmla="*/ 292 h 578"/>
                <a:gd name="T14" fmla="*/ 225 w 1033"/>
                <a:gd name="T15" fmla="*/ 292 h 578"/>
                <a:gd name="T16" fmla="*/ 225 w 1033"/>
                <a:gd name="T17" fmla="*/ 292 h 578"/>
                <a:gd name="T18" fmla="*/ 228 w 1033"/>
                <a:gd name="T19" fmla="*/ 290 h 578"/>
                <a:gd name="T20" fmla="*/ 228 w 1033"/>
                <a:gd name="T21" fmla="*/ 290 h 578"/>
                <a:gd name="T22" fmla="*/ 228 w 1033"/>
                <a:gd name="T23" fmla="*/ 290 h 578"/>
                <a:gd name="T24" fmla="*/ 228 w 1033"/>
                <a:gd name="T25" fmla="*/ 290 h 578"/>
                <a:gd name="T26" fmla="*/ 228 w 1033"/>
                <a:gd name="T27" fmla="*/ 290 h 578"/>
                <a:gd name="T28" fmla="*/ 583 w 1033"/>
                <a:gd name="T29" fmla="*/ 0 h 578"/>
                <a:gd name="T30" fmla="*/ 2 w 1033"/>
                <a:gd name="T31" fmla="*/ 0 h 578"/>
                <a:gd name="T32" fmla="*/ 225 w 1033"/>
                <a:gd name="T33" fmla="*/ 289 h 578"/>
                <a:gd name="T34" fmla="*/ 0 w 1033"/>
                <a:gd name="T35" fmla="*/ 578 h 578"/>
                <a:gd name="T36" fmla="*/ 581 w 1033"/>
                <a:gd name="T37" fmla="*/ 578 h 578"/>
                <a:gd name="T38" fmla="*/ 678 w 1033"/>
                <a:gd name="T39" fmla="*/ 455 h 578"/>
                <a:gd name="T40" fmla="*/ 678 w 1033"/>
                <a:gd name="T41" fmla="*/ 455 h 578"/>
                <a:gd name="T42" fmla="*/ 808 w 1033"/>
                <a:gd name="T43" fmla="*/ 290 h 578"/>
                <a:gd name="T44" fmla="*/ 805 w 1033"/>
                <a:gd name="T45" fmla="*/ 287 h 578"/>
                <a:gd name="T46" fmla="*/ 675 w 1033"/>
                <a:gd name="T47" fmla="*/ 116 h 578"/>
                <a:gd name="T48" fmla="*/ 675 w 1033"/>
                <a:gd name="T49" fmla="*/ 116 h 578"/>
                <a:gd name="T50" fmla="*/ 583 w 1033"/>
                <a:gd name="T51" fmla="*/ 0 h 578"/>
                <a:gd name="T52" fmla="*/ 1031 w 1033"/>
                <a:gd name="T53" fmla="*/ 0 h 578"/>
                <a:gd name="T54" fmla="*/ 1030 w 1033"/>
                <a:gd name="T55" fmla="*/ 0 h 578"/>
                <a:gd name="T56" fmla="*/ 1031 w 1033"/>
                <a:gd name="T57" fmla="*/ 3 h 578"/>
                <a:gd name="T58" fmla="*/ 1033 w 1033"/>
                <a:gd name="T59" fmla="*/ 1 h 578"/>
                <a:gd name="T60" fmla="*/ 1031 w 1033"/>
                <a:gd name="T61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3" h="578">
                  <a:moveTo>
                    <a:pt x="225" y="292"/>
                  </a:moveTo>
                  <a:lnTo>
                    <a:pt x="225" y="292"/>
                  </a:lnTo>
                  <a:lnTo>
                    <a:pt x="225" y="292"/>
                  </a:lnTo>
                  <a:close/>
                  <a:moveTo>
                    <a:pt x="225" y="292"/>
                  </a:moveTo>
                  <a:lnTo>
                    <a:pt x="225" y="292"/>
                  </a:lnTo>
                  <a:lnTo>
                    <a:pt x="225" y="292"/>
                  </a:lnTo>
                  <a:close/>
                  <a:moveTo>
                    <a:pt x="225" y="292"/>
                  </a:moveTo>
                  <a:lnTo>
                    <a:pt x="225" y="292"/>
                  </a:lnTo>
                  <a:lnTo>
                    <a:pt x="225" y="292"/>
                  </a:lnTo>
                  <a:close/>
                  <a:moveTo>
                    <a:pt x="228" y="290"/>
                  </a:moveTo>
                  <a:lnTo>
                    <a:pt x="228" y="290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28" y="290"/>
                  </a:lnTo>
                  <a:close/>
                  <a:moveTo>
                    <a:pt x="583" y="0"/>
                  </a:moveTo>
                  <a:lnTo>
                    <a:pt x="2" y="0"/>
                  </a:lnTo>
                  <a:lnTo>
                    <a:pt x="225" y="289"/>
                  </a:lnTo>
                  <a:lnTo>
                    <a:pt x="0" y="578"/>
                  </a:lnTo>
                  <a:lnTo>
                    <a:pt x="581" y="578"/>
                  </a:lnTo>
                  <a:lnTo>
                    <a:pt x="678" y="455"/>
                  </a:lnTo>
                  <a:lnTo>
                    <a:pt x="678" y="455"/>
                  </a:lnTo>
                  <a:lnTo>
                    <a:pt x="808" y="290"/>
                  </a:lnTo>
                  <a:lnTo>
                    <a:pt x="805" y="287"/>
                  </a:lnTo>
                  <a:lnTo>
                    <a:pt x="675" y="116"/>
                  </a:lnTo>
                  <a:lnTo>
                    <a:pt x="675" y="116"/>
                  </a:lnTo>
                  <a:lnTo>
                    <a:pt x="583" y="0"/>
                  </a:lnTo>
                  <a:close/>
                  <a:moveTo>
                    <a:pt x="1031" y="0"/>
                  </a:moveTo>
                  <a:lnTo>
                    <a:pt x="1030" y="0"/>
                  </a:lnTo>
                  <a:lnTo>
                    <a:pt x="1031" y="3"/>
                  </a:lnTo>
                  <a:lnTo>
                    <a:pt x="1033" y="1"/>
                  </a:lnTo>
                  <a:lnTo>
                    <a:pt x="10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ctr" anchorCtr="0" compatLnSpc="1"/>
            <a:lstStyle/>
            <a:p>
              <a:pPr algn="ctr"/>
              <a:endParaRPr lang="en-US" sz="337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2" name="Freeform 57"/>
            <p:cNvSpPr/>
            <p:nvPr/>
          </p:nvSpPr>
          <p:spPr bwMode="auto">
            <a:xfrm>
              <a:off x="2952101" y="1041635"/>
              <a:ext cx="962025" cy="325438"/>
            </a:xfrm>
            <a:custGeom>
              <a:avLst/>
              <a:gdLst>
                <a:gd name="T0" fmla="*/ 448 w 606"/>
                <a:gd name="T1" fmla="*/ 0 h 205"/>
                <a:gd name="T2" fmla="*/ 0 w 606"/>
                <a:gd name="T3" fmla="*/ 0 h 205"/>
                <a:gd name="T4" fmla="*/ 159 w 606"/>
                <a:gd name="T5" fmla="*/ 205 h 205"/>
                <a:gd name="T6" fmla="*/ 606 w 606"/>
                <a:gd name="T7" fmla="*/ 205 h 205"/>
                <a:gd name="T8" fmla="*/ 448 w 606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205">
                  <a:moveTo>
                    <a:pt x="448" y="0"/>
                  </a:moveTo>
                  <a:lnTo>
                    <a:pt x="0" y="0"/>
                  </a:lnTo>
                  <a:lnTo>
                    <a:pt x="159" y="205"/>
                  </a:lnTo>
                  <a:lnTo>
                    <a:pt x="606" y="205"/>
                  </a:lnTo>
                  <a:lnTo>
                    <a:pt x="4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4" name="Freeform 59"/>
            <p:cNvSpPr/>
            <p:nvPr/>
          </p:nvSpPr>
          <p:spPr bwMode="auto">
            <a:xfrm>
              <a:off x="3204513" y="1367072"/>
              <a:ext cx="711200" cy="460375"/>
            </a:xfrm>
            <a:custGeom>
              <a:avLst/>
              <a:gdLst>
                <a:gd name="T0" fmla="*/ 447 w 448"/>
                <a:gd name="T1" fmla="*/ 0 h 290"/>
                <a:gd name="T2" fmla="*/ 0 w 448"/>
                <a:gd name="T3" fmla="*/ 0 h 290"/>
                <a:gd name="T4" fmla="*/ 92 w 448"/>
                <a:gd name="T5" fmla="*/ 116 h 290"/>
                <a:gd name="T6" fmla="*/ 92 w 448"/>
                <a:gd name="T7" fmla="*/ 116 h 290"/>
                <a:gd name="T8" fmla="*/ 222 w 448"/>
                <a:gd name="T9" fmla="*/ 287 h 290"/>
                <a:gd name="T10" fmla="*/ 225 w 448"/>
                <a:gd name="T11" fmla="*/ 290 h 290"/>
                <a:gd name="T12" fmla="*/ 225 w 448"/>
                <a:gd name="T13" fmla="*/ 289 h 290"/>
                <a:gd name="T14" fmla="*/ 448 w 448"/>
                <a:gd name="T15" fmla="*/ 3 h 290"/>
                <a:gd name="T16" fmla="*/ 447 w 448"/>
                <a:gd name="T1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8" h="290">
                  <a:moveTo>
                    <a:pt x="447" y="0"/>
                  </a:moveTo>
                  <a:lnTo>
                    <a:pt x="0" y="0"/>
                  </a:lnTo>
                  <a:lnTo>
                    <a:pt x="92" y="116"/>
                  </a:lnTo>
                  <a:lnTo>
                    <a:pt x="92" y="116"/>
                  </a:lnTo>
                  <a:lnTo>
                    <a:pt x="222" y="287"/>
                  </a:lnTo>
                  <a:lnTo>
                    <a:pt x="225" y="290"/>
                  </a:lnTo>
                  <a:lnTo>
                    <a:pt x="225" y="289"/>
                  </a:lnTo>
                  <a:lnTo>
                    <a:pt x="448" y="3"/>
                  </a:lnTo>
                  <a:lnTo>
                    <a:pt x="4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6" name="Freeform 71"/>
            <p:cNvSpPr>
              <a:spLocks noEditPoints="1"/>
            </p:cNvSpPr>
            <p:nvPr/>
          </p:nvSpPr>
          <p:spPr bwMode="auto">
            <a:xfrm>
              <a:off x="2956863" y="1822685"/>
              <a:ext cx="1316038" cy="776288"/>
            </a:xfrm>
            <a:custGeom>
              <a:avLst/>
              <a:gdLst>
                <a:gd name="T0" fmla="*/ 601 w 829"/>
                <a:gd name="T1" fmla="*/ 291 h 489"/>
                <a:gd name="T2" fmla="*/ 154 w 829"/>
                <a:gd name="T3" fmla="*/ 291 h 489"/>
                <a:gd name="T4" fmla="*/ 0 w 829"/>
                <a:gd name="T5" fmla="*/ 489 h 489"/>
                <a:gd name="T6" fmla="*/ 448 w 829"/>
                <a:gd name="T7" fmla="*/ 489 h 489"/>
                <a:gd name="T8" fmla="*/ 603 w 829"/>
                <a:gd name="T9" fmla="*/ 292 h 489"/>
                <a:gd name="T10" fmla="*/ 601 w 829"/>
                <a:gd name="T11" fmla="*/ 291 h 489"/>
                <a:gd name="T12" fmla="*/ 829 w 829"/>
                <a:gd name="T13" fmla="*/ 0 h 489"/>
                <a:gd name="T14" fmla="*/ 829 w 829"/>
                <a:gd name="T15" fmla="*/ 2 h 489"/>
                <a:gd name="T16" fmla="*/ 829 w 829"/>
                <a:gd name="T17" fmla="*/ 2 h 489"/>
                <a:gd name="T18" fmla="*/ 829 w 829"/>
                <a:gd name="T1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9" h="489">
                  <a:moveTo>
                    <a:pt x="601" y="291"/>
                  </a:moveTo>
                  <a:lnTo>
                    <a:pt x="154" y="291"/>
                  </a:lnTo>
                  <a:lnTo>
                    <a:pt x="0" y="489"/>
                  </a:lnTo>
                  <a:lnTo>
                    <a:pt x="448" y="489"/>
                  </a:lnTo>
                  <a:lnTo>
                    <a:pt x="603" y="292"/>
                  </a:lnTo>
                  <a:lnTo>
                    <a:pt x="601" y="291"/>
                  </a:lnTo>
                  <a:close/>
                  <a:moveTo>
                    <a:pt x="829" y="0"/>
                  </a:moveTo>
                  <a:lnTo>
                    <a:pt x="829" y="2"/>
                  </a:lnTo>
                  <a:lnTo>
                    <a:pt x="829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8" name="Freeform 73"/>
            <p:cNvSpPr/>
            <p:nvPr/>
          </p:nvSpPr>
          <p:spPr bwMode="auto">
            <a:xfrm>
              <a:off x="3201338" y="1827447"/>
              <a:ext cx="709613" cy="457200"/>
            </a:xfrm>
            <a:custGeom>
              <a:avLst/>
              <a:gdLst>
                <a:gd name="T0" fmla="*/ 227 w 447"/>
                <a:gd name="T1" fmla="*/ 0 h 288"/>
                <a:gd name="T2" fmla="*/ 97 w 447"/>
                <a:gd name="T3" fmla="*/ 165 h 288"/>
                <a:gd name="T4" fmla="*/ 97 w 447"/>
                <a:gd name="T5" fmla="*/ 165 h 288"/>
                <a:gd name="T6" fmla="*/ 0 w 447"/>
                <a:gd name="T7" fmla="*/ 288 h 288"/>
                <a:gd name="T8" fmla="*/ 447 w 447"/>
                <a:gd name="T9" fmla="*/ 288 h 288"/>
                <a:gd name="T10" fmla="*/ 227 w 447"/>
                <a:gd name="T1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288">
                  <a:moveTo>
                    <a:pt x="227" y="0"/>
                  </a:moveTo>
                  <a:lnTo>
                    <a:pt x="97" y="165"/>
                  </a:lnTo>
                  <a:lnTo>
                    <a:pt x="97" y="165"/>
                  </a:lnTo>
                  <a:lnTo>
                    <a:pt x="0" y="288"/>
                  </a:lnTo>
                  <a:lnTo>
                    <a:pt x="447" y="288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2" name="Freeform 77"/>
            <p:cNvSpPr/>
            <p:nvPr/>
          </p:nvSpPr>
          <p:spPr bwMode="auto">
            <a:xfrm>
              <a:off x="3561701" y="1371835"/>
              <a:ext cx="706438" cy="912813"/>
            </a:xfrm>
            <a:custGeom>
              <a:avLst/>
              <a:gdLst>
                <a:gd name="T0" fmla="*/ 223 w 445"/>
                <a:gd name="T1" fmla="*/ 0 h 575"/>
                <a:gd name="T2" fmla="*/ 0 w 445"/>
                <a:gd name="T3" fmla="*/ 286 h 575"/>
                <a:gd name="T4" fmla="*/ 0 w 445"/>
                <a:gd name="T5" fmla="*/ 287 h 575"/>
                <a:gd name="T6" fmla="*/ 220 w 445"/>
                <a:gd name="T7" fmla="*/ 575 h 575"/>
                <a:gd name="T8" fmla="*/ 222 w 445"/>
                <a:gd name="T9" fmla="*/ 575 h 575"/>
                <a:gd name="T10" fmla="*/ 445 w 445"/>
                <a:gd name="T11" fmla="*/ 286 h 575"/>
                <a:gd name="T12" fmla="*/ 223 w 445"/>
                <a:gd name="T1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575">
                  <a:moveTo>
                    <a:pt x="223" y="0"/>
                  </a:moveTo>
                  <a:lnTo>
                    <a:pt x="0" y="286"/>
                  </a:lnTo>
                  <a:lnTo>
                    <a:pt x="0" y="287"/>
                  </a:lnTo>
                  <a:lnTo>
                    <a:pt x="220" y="575"/>
                  </a:lnTo>
                  <a:lnTo>
                    <a:pt x="222" y="575"/>
                  </a:lnTo>
                  <a:lnTo>
                    <a:pt x="445" y="286"/>
                  </a:lnTo>
                  <a:lnTo>
                    <a:pt x="2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5" name="Freeform 200"/>
            <p:cNvSpPr>
              <a:spLocks noEditPoints="1"/>
            </p:cNvSpPr>
            <p:nvPr/>
          </p:nvSpPr>
          <p:spPr bwMode="auto">
            <a:xfrm>
              <a:off x="1657084" y="1357547"/>
              <a:ext cx="809625" cy="927100"/>
            </a:xfrm>
            <a:custGeom>
              <a:avLst/>
              <a:gdLst>
                <a:gd name="T0" fmla="*/ 223 w 510"/>
                <a:gd name="T1" fmla="*/ 293 h 584"/>
                <a:gd name="T2" fmla="*/ 223 w 510"/>
                <a:gd name="T3" fmla="*/ 293 h 584"/>
                <a:gd name="T4" fmla="*/ 223 w 510"/>
                <a:gd name="T5" fmla="*/ 293 h 584"/>
                <a:gd name="T6" fmla="*/ 223 w 510"/>
                <a:gd name="T7" fmla="*/ 293 h 584"/>
                <a:gd name="T8" fmla="*/ 223 w 510"/>
                <a:gd name="T9" fmla="*/ 293 h 584"/>
                <a:gd name="T10" fmla="*/ 223 w 510"/>
                <a:gd name="T11" fmla="*/ 293 h 584"/>
                <a:gd name="T12" fmla="*/ 223 w 510"/>
                <a:gd name="T13" fmla="*/ 293 h 584"/>
                <a:gd name="T14" fmla="*/ 223 w 510"/>
                <a:gd name="T15" fmla="*/ 293 h 584"/>
                <a:gd name="T16" fmla="*/ 223 w 510"/>
                <a:gd name="T17" fmla="*/ 293 h 584"/>
                <a:gd name="T18" fmla="*/ 226 w 510"/>
                <a:gd name="T19" fmla="*/ 293 h 584"/>
                <a:gd name="T20" fmla="*/ 226 w 510"/>
                <a:gd name="T21" fmla="*/ 293 h 584"/>
                <a:gd name="T22" fmla="*/ 226 w 510"/>
                <a:gd name="T23" fmla="*/ 293 h 584"/>
                <a:gd name="T24" fmla="*/ 226 w 510"/>
                <a:gd name="T25" fmla="*/ 293 h 584"/>
                <a:gd name="T26" fmla="*/ 226 w 510"/>
                <a:gd name="T27" fmla="*/ 293 h 584"/>
                <a:gd name="T28" fmla="*/ 286 w 510"/>
                <a:gd name="T29" fmla="*/ 0 h 584"/>
                <a:gd name="T30" fmla="*/ 2 w 510"/>
                <a:gd name="T31" fmla="*/ 0 h 584"/>
                <a:gd name="T32" fmla="*/ 223 w 510"/>
                <a:gd name="T33" fmla="*/ 292 h 584"/>
                <a:gd name="T34" fmla="*/ 0 w 510"/>
                <a:gd name="T35" fmla="*/ 584 h 584"/>
                <a:gd name="T36" fmla="*/ 285 w 510"/>
                <a:gd name="T37" fmla="*/ 584 h 584"/>
                <a:gd name="T38" fmla="*/ 510 w 510"/>
                <a:gd name="T39" fmla="*/ 292 h 584"/>
                <a:gd name="T40" fmla="*/ 286 w 510"/>
                <a:gd name="T41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0" h="584"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6" y="293"/>
                  </a:move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moveTo>
                    <a:pt x="286" y="0"/>
                  </a:moveTo>
                  <a:lnTo>
                    <a:pt x="2" y="0"/>
                  </a:lnTo>
                  <a:lnTo>
                    <a:pt x="223" y="292"/>
                  </a:lnTo>
                  <a:lnTo>
                    <a:pt x="0" y="584"/>
                  </a:lnTo>
                  <a:lnTo>
                    <a:pt x="285" y="584"/>
                  </a:lnTo>
                  <a:lnTo>
                    <a:pt x="510" y="292"/>
                  </a:lnTo>
                  <a:lnTo>
                    <a:pt x="286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217"/>
            <p:cNvSpPr>
              <a:spLocks noEditPoints="1"/>
            </p:cNvSpPr>
            <p:nvPr/>
          </p:nvSpPr>
          <p:spPr bwMode="auto">
            <a:xfrm>
              <a:off x="1204263" y="1357547"/>
              <a:ext cx="614363" cy="927100"/>
            </a:xfrm>
            <a:custGeom>
              <a:avLst/>
              <a:gdLst>
                <a:gd name="T0" fmla="*/ 223 w 387"/>
                <a:gd name="T1" fmla="*/ 293 h 584"/>
                <a:gd name="T2" fmla="*/ 223 w 387"/>
                <a:gd name="T3" fmla="*/ 293 h 584"/>
                <a:gd name="T4" fmla="*/ 223 w 387"/>
                <a:gd name="T5" fmla="*/ 293 h 584"/>
                <a:gd name="T6" fmla="*/ 223 w 387"/>
                <a:gd name="T7" fmla="*/ 293 h 584"/>
                <a:gd name="T8" fmla="*/ 223 w 387"/>
                <a:gd name="T9" fmla="*/ 293 h 584"/>
                <a:gd name="T10" fmla="*/ 223 w 387"/>
                <a:gd name="T11" fmla="*/ 293 h 584"/>
                <a:gd name="T12" fmla="*/ 223 w 387"/>
                <a:gd name="T13" fmla="*/ 293 h 584"/>
                <a:gd name="T14" fmla="*/ 223 w 387"/>
                <a:gd name="T15" fmla="*/ 293 h 584"/>
                <a:gd name="T16" fmla="*/ 223 w 387"/>
                <a:gd name="T17" fmla="*/ 293 h 584"/>
                <a:gd name="T18" fmla="*/ 226 w 387"/>
                <a:gd name="T19" fmla="*/ 293 h 584"/>
                <a:gd name="T20" fmla="*/ 226 w 387"/>
                <a:gd name="T21" fmla="*/ 293 h 584"/>
                <a:gd name="T22" fmla="*/ 226 w 387"/>
                <a:gd name="T23" fmla="*/ 293 h 584"/>
                <a:gd name="T24" fmla="*/ 226 w 387"/>
                <a:gd name="T25" fmla="*/ 293 h 584"/>
                <a:gd name="T26" fmla="*/ 226 w 387"/>
                <a:gd name="T27" fmla="*/ 293 h 584"/>
                <a:gd name="T28" fmla="*/ 163 w 387"/>
                <a:gd name="T29" fmla="*/ 0 h 584"/>
                <a:gd name="T30" fmla="*/ 1 w 387"/>
                <a:gd name="T31" fmla="*/ 0 h 584"/>
                <a:gd name="T32" fmla="*/ 223 w 387"/>
                <a:gd name="T33" fmla="*/ 292 h 584"/>
                <a:gd name="T34" fmla="*/ 0 w 387"/>
                <a:gd name="T35" fmla="*/ 584 h 584"/>
                <a:gd name="T36" fmla="*/ 162 w 387"/>
                <a:gd name="T37" fmla="*/ 584 h 584"/>
                <a:gd name="T38" fmla="*/ 387 w 387"/>
                <a:gd name="T39" fmla="*/ 292 h 584"/>
                <a:gd name="T40" fmla="*/ 163 w 387"/>
                <a:gd name="T41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7" h="584"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6" y="293"/>
                  </a:move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moveTo>
                    <a:pt x="163" y="0"/>
                  </a:moveTo>
                  <a:lnTo>
                    <a:pt x="1" y="0"/>
                  </a:lnTo>
                  <a:lnTo>
                    <a:pt x="223" y="292"/>
                  </a:lnTo>
                  <a:lnTo>
                    <a:pt x="0" y="584"/>
                  </a:lnTo>
                  <a:lnTo>
                    <a:pt x="162" y="584"/>
                  </a:lnTo>
                  <a:lnTo>
                    <a:pt x="387" y="292"/>
                  </a:lnTo>
                  <a:lnTo>
                    <a:pt x="163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Freeform 233"/>
            <p:cNvSpPr>
              <a:spLocks noEditPoints="1"/>
            </p:cNvSpPr>
            <p:nvPr/>
          </p:nvSpPr>
          <p:spPr bwMode="auto">
            <a:xfrm>
              <a:off x="769288" y="1357547"/>
              <a:ext cx="612775" cy="927100"/>
            </a:xfrm>
            <a:custGeom>
              <a:avLst/>
              <a:gdLst>
                <a:gd name="T0" fmla="*/ 223 w 386"/>
                <a:gd name="T1" fmla="*/ 293 h 584"/>
                <a:gd name="T2" fmla="*/ 223 w 386"/>
                <a:gd name="T3" fmla="*/ 293 h 584"/>
                <a:gd name="T4" fmla="*/ 223 w 386"/>
                <a:gd name="T5" fmla="*/ 293 h 584"/>
                <a:gd name="T6" fmla="*/ 223 w 386"/>
                <a:gd name="T7" fmla="*/ 293 h 584"/>
                <a:gd name="T8" fmla="*/ 223 w 386"/>
                <a:gd name="T9" fmla="*/ 293 h 584"/>
                <a:gd name="T10" fmla="*/ 223 w 386"/>
                <a:gd name="T11" fmla="*/ 293 h 584"/>
                <a:gd name="T12" fmla="*/ 223 w 386"/>
                <a:gd name="T13" fmla="*/ 293 h 584"/>
                <a:gd name="T14" fmla="*/ 223 w 386"/>
                <a:gd name="T15" fmla="*/ 293 h 584"/>
                <a:gd name="T16" fmla="*/ 223 w 386"/>
                <a:gd name="T17" fmla="*/ 293 h 584"/>
                <a:gd name="T18" fmla="*/ 226 w 386"/>
                <a:gd name="T19" fmla="*/ 293 h 584"/>
                <a:gd name="T20" fmla="*/ 226 w 386"/>
                <a:gd name="T21" fmla="*/ 293 h 584"/>
                <a:gd name="T22" fmla="*/ 226 w 386"/>
                <a:gd name="T23" fmla="*/ 293 h 584"/>
                <a:gd name="T24" fmla="*/ 226 w 386"/>
                <a:gd name="T25" fmla="*/ 293 h 584"/>
                <a:gd name="T26" fmla="*/ 226 w 386"/>
                <a:gd name="T27" fmla="*/ 293 h 584"/>
                <a:gd name="T28" fmla="*/ 163 w 386"/>
                <a:gd name="T29" fmla="*/ 0 h 584"/>
                <a:gd name="T30" fmla="*/ 1 w 386"/>
                <a:gd name="T31" fmla="*/ 0 h 584"/>
                <a:gd name="T32" fmla="*/ 223 w 386"/>
                <a:gd name="T33" fmla="*/ 292 h 584"/>
                <a:gd name="T34" fmla="*/ 0 w 386"/>
                <a:gd name="T35" fmla="*/ 584 h 584"/>
                <a:gd name="T36" fmla="*/ 162 w 386"/>
                <a:gd name="T37" fmla="*/ 584 h 584"/>
                <a:gd name="T38" fmla="*/ 386 w 386"/>
                <a:gd name="T39" fmla="*/ 292 h 584"/>
                <a:gd name="T40" fmla="*/ 163 w 386"/>
                <a:gd name="T41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6" h="584"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6" y="293"/>
                  </a:move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moveTo>
                    <a:pt x="163" y="0"/>
                  </a:moveTo>
                  <a:lnTo>
                    <a:pt x="1" y="0"/>
                  </a:lnTo>
                  <a:lnTo>
                    <a:pt x="223" y="292"/>
                  </a:lnTo>
                  <a:lnTo>
                    <a:pt x="0" y="584"/>
                  </a:lnTo>
                  <a:lnTo>
                    <a:pt x="162" y="584"/>
                  </a:lnTo>
                  <a:lnTo>
                    <a:pt x="386" y="292"/>
                  </a:lnTo>
                  <a:lnTo>
                    <a:pt x="163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7500"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RotatCY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之圆柱坐标系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294967295"/>
          </p:nvPr>
        </p:nvSpPr>
        <p:spPr>
          <a:xfrm>
            <a:off x="12230100" y="266700"/>
            <a:ext cx="628650" cy="385763"/>
          </a:xfrm>
        </p:spPr>
        <p:txBody>
          <a:bodyPr/>
          <a:lstStyle/>
          <a:p>
            <a:fld id="{EB730883-2733-4EB0-9793-894FF9D5011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2410"/>
            <a:ext cx="913130" cy="89789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52755" y="1426845"/>
            <a:ext cx="59651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圆柱坐标系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（Cylindrical coordinate system）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圆柱坐标系是一种三维坐标系统。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它是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二维极坐标系往 z-轴的延伸。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添加的第三个坐标专门用来表示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点离 xy-平面的高低。按照国际标准化组织建立的约定 (ISO 31-11) ，径向距离、方位角、高度，分别标记为ρ，θ，z。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" y="3256280"/>
            <a:ext cx="3648710" cy="2940050"/>
          </a:xfrm>
          <a:prstGeom prst="rect">
            <a:avLst/>
          </a:prstGeom>
        </p:spPr>
      </p:pic>
      <p:grpSp>
        <p:nvGrpSpPr>
          <p:cNvPr id="300" name="Group 299"/>
          <p:cNvGrpSpPr/>
          <p:nvPr/>
        </p:nvGrpSpPr>
        <p:grpSpPr>
          <a:xfrm>
            <a:off x="4484967" y="3256208"/>
            <a:ext cx="3694148" cy="1642029"/>
            <a:chOff x="769288" y="1041635"/>
            <a:chExt cx="3503613" cy="1557338"/>
          </a:xfrm>
          <a:solidFill>
            <a:schemeClr val="accent1"/>
          </a:solidFill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42" name="Freeform 47"/>
            <p:cNvSpPr>
              <a:spLocks noEditPoints="1"/>
            </p:cNvSpPr>
            <p:nvPr/>
          </p:nvSpPr>
          <p:spPr bwMode="auto">
            <a:xfrm>
              <a:off x="2279001" y="1367072"/>
              <a:ext cx="1639888" cy="917575"/>
            </a:xfrm>
            <a:custGeom>
              <a:avLst/>
              <a:gdLst>
                <a:gd name="T0" fmla="*/ 225 w 1033"/>
                <a:gd name="T1" fmla="*/ 292 h 578"/>
                <a:gd name="T2" fmla="*/ 225 w 1033"/>
                <a:gd name="T3" fmla="*/ 292 h 578"/>
                <a:gd name="T4" fmla="*/ 225 w 1033"/>
                <a:gd name="T5" fmla="*/ 292 h 578"/>
                <a:gd name="T6" fmla="*/ 225 w 1033"/>
                <a:gd name="T7" fmla="*/ 292 h 578"/>
                <a:gd name="T8" fmla="*/ 225 w 1033"/>
                <a:gd name="T9" fmla="*/ 292 h 578"/>
                <a:gd name="T10" fmla="*/ 225 w 1033"/>
                <a:gd name="T11" fmla="*/ 292 h 578"/>
                <a:gd name="T12" fmla="*/ 225 w 1033"/>
                <a:gd name="T13" fmla="*/ 292 h 578"/>
                <a:gd name="T14" fmla="*/ 225 w 1033"/>
                <a:gd name="T15" fmla="*/ 292 h 578"/>
                <a:gd name="T16" fmla="*/ 225 w 1033"/>
                <a:gd name="T17" fmla="*/ 292 h 578"/>
                <a:gd name="T18" fmla="*/ 228 w 1033"/>
                <a:gd name="T19" fmla="*/ 290 h 578"/>
                <a:gd name="T20" fmla="*/ 228 w 1033"/>
                <a:gd name="T21" fmla="*/ 290 h 578"/>
                <a:gd name="T22" fmla="*/ 228 w 1033"/>
                <a:gd name="T23" fmla="*/ 290 h 578"/>
                <a:gd name="T24" fmla="*/ 228 w 1033"/>
                <a:gd name="T25" fmla="*/ 290 h 578"/>
                <a:gd name="T26" fmla="*/ 228 w 1033"/>
                <a:gd name="T27" fmla="*/ 290 h 578"/>
                <a:gd name="T28" fmla="*/ 583 w 1033"/>
                <a:gd name="T29" fmla="*/ 0 h 578"/>
                <a:gd name="T30" fmla="*/ 2 w 1033"/>
                <a:gd name="T31" fmla="*/ 0 h 578"/>
                <a:gd name="T32" fmla="*/ 225 w 1033"/>
                <a:gd name="T33" fmla="*/ 289 h 578"/>
                <a:gd name="T34" fmla="*/ 0 w 1033"/>
                <a:gd name="T35" fmla="*/ 578 h 578"/>
                <a:gd name="T36" fmla="*/ 581 w 1033"/>
                <a:gd name="T37" fmla="*/ 578 h 578"/>
                <a:gd name="T38" fmla="*/ 678 w 1033"/>
                <a:gd name="T39" fmla="*/ 455 h 578"/>
                <a:gd name="T40" fmla="*/ 678 w 1033"/>
                <a:gd name="T41" fmla="*/ 455 h 578"/>
                <a:gd name="T42" fmla="*/ 808 w 1033"/>
                <a:gd name="T43" fmla="*/ 290 h 578"/>
                <a:gd name="T44" fmla="*/ 805 w 1033"/>
                <a:gd name="T45" fmla="*/ 287 h 578"/>
                <a:gd name="T46" fmla="*/ 675 w 1033"/>
                <a:gd name="T47" fmla="*/ 116 h 578"/>
                <a:gd name="T48" fmla="*/ 675 w 1033"/>
                <a:gd name="T49" fmla="*/ 116 h 578"/>
                <a:gd name="T50" fmla="*/ 583 w 1033"/>
                <a:gd name="T51" fmla="*/ 0 h 578"/>
                <a:gd name="T52" fmla="*/ 1031 w 1033"/>
                <a:gd name="T53" fmla="*/ 0 h 578"/>
                <a:gd name="T54" fmla="*/ 1030 w 1033"/>
                <a:gd name="T55" fmla="*/ 0 h 578"/>
                <a:gd name="T56" fmla="*/ 1031 w 1033"/>
                <a:gd name="T57" fmla="*/ 3 h 578"/>
                <a:gd name="T58" fmla="*/ 1033 w 1033"/>
                <a:gd name="T59" fmla="*/ 1 h 578"/>
                <a:gd name="T60" fmla="*/ 1031 w 1033"/>
                <a:gd name="T61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3" h="578">
                  <a:moveTo>
                    <a:pt x="225" y="292"/>
                  </a:moveTo>
                  <a:lnTo>
                    <a:pt x="225" y="292"/>
                  </a:lnTo>
                  <a:lnTo>
                    <a:pt x="225" y="292"/>
                  </a:lnTo>
                  <a:close/>
                  <a:moveTo>
                    <a:pt x="225" y="292"/>
                  </a:moveTo>
                  <a:lnTo>
                    <a:pt x="225" y="292"/>
                  </a:lnTo>
                  <a:lnTo>
                    <a:pt x="225" y="292"/>
                  </a:lnTo>
                  <a:close/>
                  <a:moveTo>
                    <a:pt x="225" y="292"/>
                  </a:moveTo>
                  <a:lnTo>
                    <a:pt x="225" y="292"/>
                  </a:lnTo>
                  <a:lnTo>
                    <a:pt x="225" y="292"/>
                  </a:lnTo>
                  <a:close/>
                  <a:moveTo>
                    <a:pt x="228" y="290"/>
                  </a:moveTo>
                  <a:lnTo>
                    <a:pt x="228" y="290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28" y="290"/>
                  </a:lnTo>
                  <a:close/>
                  <a:moveTo>
                    <a:pt x="583" y="0"/>
                  </a:moveTo>
                  <a:lnTo>
                    <a:pt x="2" y="0"/>
                  </a:lnTo>
                  <a:lnTo>
                    <a:pt x="225" y="289"/>
                  </a:lnTo>
                  <a:lnTo>
                    <a:pt x="0" y="578"/>
                  </a:lnTo>
                  <a:lnTo>
                    <a:pt x="581" y="578"/>
                  </a:lnTo>
                  <a:lnTo>
                    <a:pt x="678" y="455"/>
                  </a:lnTo>
                  <a:lnTo>
                    <a:pt x="678" y="455"/>
                  </a:lnTo>
                  <a:lnTo>
                    <a:pt x="808" y="290"/>
                  </a:lnTo>
                  <a:lnTo>
                    <a:pt x="805" y="287"/>
                  </a:lnTo>
                  <a:lnTo>
                    <a:pt x="675" y="116"/>
                  </a:lnTo>
                  <a:lnTo>
                    <a:pt x="675" y="116"/>
                  </a:lnTo>
                  <a:lnTo>
                    <a:pt x="583" y="0"/>
                  </a:lnTo>
                  <a:close/>
                  <a:moveTo>
                    <a:pt x="1031" y="0"/>
                  </a:moveTo>
                  <a:lnTo>
                    <a:pt x="1030" y="0"/>
                  </a:lnTo>
                  <a:lnTo>
                    <a:pt x="1031" y="3"/>
                  </a:lnTo>
                  <a:lnTo>
                    <a:pt x="1033" y="1"/>
                  </a:lnTo>
                  <a:lnTo>
                    <a:pt x="10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ctr" anchorCtr="0" compatLnSpc="1"/>
            <a:lstStyle/>
            <a:p>
              <a:pPr algn="ctr"/>
              <a:endParaRPr lang="en-US" sz="337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2" name="Freeform 57"/>
            <p:cNvSpPr/>
            <p:nvPr/>
          </p:nvSpPr>
          <p:spPr bwMode="auto">
            <a:xfrm>
              <a:off x="2952101" y="1041635"/>
              <a:ext cx="962025" cy="325438"/>
            </a:xfrm>
            <a:custGeom>
              <a:avLst/>
              <a:gdLst>
                <a:gd name="T0" fmla="*/ 448 w 606"/>
                <a:gd name="T1" fmla="*/ 0 h 205"/>
                <a:gd name="T2" fmla="*/ 0 w 606"/>
                <a:gd name="T3" fmla="*/ 0 h 205"/>
                <a:gd name="T4" fmla="*/ 159 w 606"/>
                <a:gd name="T5" fmla="*/ 205 h 205"/>
                <a:gd name="T6" fmla="*/ 606 w 606"/>
                <a:gd name="T7" fmla="*/ 205 h 205"/>
                <a:gd name="T8" fmla="*/ 448 w 606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205">
                  <a:moveTo>
                    <a:pt x="448" y="0"/>
                  </a:moveTo>
                  <a:lnTo>
                    <a:pt x="0" y="0"/>
                  </a:lnTo>
                  <a:lnTo>
                    <a:pt x="159" y="205"/>
                  </a:lnTo>
                  <a:lnTo>
                    <a:pt x="606" y="205"/>
                  </a:lnTo>
                  <a:lnTo>
                    <a:pt x="4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4" name="Freeform 59"/>
            <p:cNvSpPr/>
            <p:nvPr/>
          </p:nvSpPr>
          <p:spPr bwMode="auto">
            <a:xfrm>
              <a:off x="3204513" y="1367072"/>
              <a:ext cx="711200" cy="460375"/>
            </a:xfrm>
            <a:custGeom>
              <a:avLst/>
              <a:gdLst>
                <a:gd name="T0" fmla="*/ 447 w 448"/>
                <a:gd name="T1" fmla="*/ 0 h 290"/>
                <a:gd name="T2" fmla="*/ 0 w 448"/>
                <a:gd name="T3" fmla="*/ 0 h 290"/>
                <a:gd name="T4" fmla="*/ 92 w 448"/>
                <a:gd name="T5" fmla="*/ 116 h 290"/>
                <a:gd name="T6" fmla="*/ 92 w 448"/>
                <a:gd name="T7" fmla="*/ 116 h 290"/>
                <a:gd name="T8" fmla="*/ 222 w 448"/>
                <a:gd name="T9" fmla="*/ 287 h 290"/>
                <a:gd name="T10" fmla="*/ 225 w 448"/>
                <a:gd name="T11" fmla="*/ 290 h 290"/>
                <a:gd name="T12" fmla="*/ 225 w 448"/>
                <a:gd name="T13" fmla="*/ 289 h 290"/>
                <a:gd name="T14" fmla="*/ 448 w 448"/>
                <a:gd name="T15" fmla="*/ 3 h 290"/>
                <a:gd name="T16" fmla="*/ 447 w 448"/>
                <a:gd name="T1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8" h="290">
                  <a:moveTo>
                    <a:pt x="447" y="0"/>
                  </a:moveTo>
                  <a:lnTo>
                    <a:pt x="0" y="0"/>
                  </a:lnTo>
                  <a:lnTo>
                    <a:pt x="92" y="116"/>
                  </a:lnTo>
                  <a:lnTo>
                    <a:pt x="92" y="116"/>
                  </a:lnTo>
                  <a:lnTo>
                    <a:pt x="222" y="287"/>
                  </a:lnTo>
                  <a:lnTo>
                    <a:pt x="225" y="290"/>
                  </a:lnTo>
                  <a:lnTo>
                    <a:pt x="225" y="289"/>
                  </a:lnTo>
                  <a:lnTo>
                    <a:pt x="448" y="3"/>
                  </a:lnTo>
                  <a:lnTo>
                    <a:pt x="4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6" name="Freeform 71"/>
            <p:cNvSpPr>
              <a:spLocks noEditPoints="1"/>
            </p:cNvSpPr>
            <p:nvPr/>
          </p:nvSpPr>
          <p:spPr bwMode="auto">
            <a:xfrm>
              <a:off x="2956863" y="1822685"/>
              <a:ext cx="1316038" cy="776288"/>
            </a:xfrm>
            <a:custGeom>
              <a:avLst/>
              <a:gdLst>
                <a:gd name="T0" fmla="*/ 601 w 829"/>
                <a:gd name="T1" fmla="*/ 291 h 489"/>
                <a:gd name="T2" fmla="*/ 154 w 829"/>
                <a:gd name="T3" fmla="*/ 291 h 489"/>
                <a:gd name="T4" fmla="*/ 0 w 829"/>
                <a:gd name="T5" fmla="*/ 489 h 489"/>
                <a:gd name="T6" fmla="*/ 448 w 829"/>
                <a:gd name="T7" fmla="*/ 489 h 489"/>
                <a:gd name="T8" fmla="*/ 603 w 829"/>
                <a:gd name="T9" fmla="*/ 292 h 489"/>
                <a:gd name="T10" fmla="*/ 601 w 829"/>
                <a:gd name="T11" fmla="*/ 291 h 489"/>
                <a:gd name="T12" fmla="*/ 829 w 829"/>
                <a:gd name="T13" fmla="*/ 0 h 489"/>
                <a:gd name="T14" fmla="*/ 829 w 829"/>
                <a:gd name="T15" fmla="*/ 2 h 489"/>
                <a:gd name="T16" fmla="*/ 829 w 829"/>
                <a:gd name="T17" fmla="*/ 2 h 489"/>
                <a:gd name="T18" fmla="*/ 829 w 829"/>
                <a:gd name="T1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9" h="489">
                  <a:moveTo>
                    <a:pt x="601" y="291"/>
                  </a:moveTo>
                  <a:lnTo>
                    <a:pt x="154" y="291"/>
                  </a:lnTo>
                  <a:lnTo>
                    <a:pt x="0" y="489"/>
                  </a:lnTo>
                  <a:lnTo>
                    <a:pt x="448" y="489"/>
                  </a:lnTo>
                  <a:lnTo>
                    <a:pt x="603" y="292"/>
                  </a:lnTo>
                  <a:lnTo>
                    <a:pt x="601" y="291"/>
                  </a:lnTo>
                  <a:close/>
                  <a:moveTo>
                    <a:pt x="829" y="0"/>
                  </a:moveTo>
                  <a:lnTo>
                    <a:pt x="829" y="2"/>
                  </a:lnTo>
                  <a:lnTo>
                    <a:pt x="829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8" name="Freeform 73"/>
            <p:cNvSpPr/>
            <p:nvPr/>
          </p:nvSpPr>
          <p:spPr bwMode="auto">
            <a:xfrm>
              <a:off x="3201338" y="1827447"/>
              <a:ext cx="709613" cy="457200"/>
            </a:xfrm>
            <a:custGeom>
              <a:avLst/>
              <a:gdLst>
                <a:gd name="T0" fmla="*/ 227 w 447"/>
                <a:gd name="T1" fmla="*/ 0 h 288"/>
                <a:gd name="T2" fmla="*/ 97 w 447"/>
                <a:gd name="T3" fmla="*/ 165 h 288"/>
                <a:gd name="T4" fmla="*/ 97 w 447"/>
                <a:gd name="T5" fmla="*/ 165 h 288"/>
                <a:gd name="T6" fmla="*/ 0 w 447"/>
                <a:gd name="T7" fmla="*/ 288 h 288"/>
                <a:gd name="T8" fmla="*/ 447 w 447"/>
                <a:gd name="T9" fmla="*/ 288 h 288"/>
                <a:gd name="T10" fmla="*/ 227 w 447"/>
                <a:gd name="T1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288">
                  <a:moveTo>
                    <a:pt x="227" y="0"/>
                  </a:moveTo>
                  <a:lnTo>
                    <a:pt x="97" y="165"/>
                  </a:lnTo>
                  <a:lnTo>
                    <a:pt x="97" y="165"/>
                  </a:lnTo>
                  <a:lnTo>
                    <a:pt x="0" y="288"/>
                  </a:lnTo>
                  <a:lnTo>
                    <a:pt x="447" y="288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2" name="Freeform 77"/>
            <p:cNvSpPr/>
            <p:nvPr/>
          </p:nvSpPr>
          <p:spPr bwMode="auto">
            <a:xfrm>
              <a:off x="3561701" y="1371835"/>
              <a:ext cx="706438" cy="912813"/>
            </a:xfrm>
            <a:custGeom>
              <a:avLst/>
              <a:gdLst>
                <a:gd name="T0" fmla="*/ 223 w 445"/>
                <a:gd name="T1" fmla="*/ 0 h 575"/>
                <a:gd name="T2" fmla="*/ 0 w 445"/>
                <a:gd name="T3" fmla="*/ 286 h 575"/>
                <a:gd name="T4" fmla="*/ 0 w 445"/>
                <a:gd name="T5" fmla="*/ 287 h 575"/>
                <a:gd name="T6" fmla="*/ 220 w 445"/>
                <a:gd name="T7" fmla="*/ 575 h 575"/>
                <a:gd name="T8" fmla="*/ 222 w 445"/>
                <a:gd name="T9" fmla="*/ 575 h 575"/>
                <a:gd name="T10" fmla="*/ 445 w 445"/>
                <a:gd name="T11" fmla="*/ 286 h 575"/>
                <a:gd name="T12" fmla="*/ 223 w 445"/>
                <a:gd name="T1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575">
                  <a:moveTo>
                    <a:pt x="223" y="0"/>
                  </a:moveTo>
                  <a:lnTo>
                    <a:pt x="0" y="286"/>
                  </a:lnTo>
                  <a:lnTo>
                    <a:pt x="0" y="287"/>
                  </a:lnTo>
                  <a:lnTo>
                    <a:pt x="220" y="575"/>
                  </a:lnTo>
                  <a:lnTo>
                    <a:pt x="222" y="575"/>
                  </a:lnTo>
                  <a:lnTo>
                    <a:pt x="445" y="286"/>
                  </a:lnTo>
                  <a:lnTo>
                    <a:pt x="2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5" name="Freeform 200"/>
            <p:cNvSpPr>
              <a:spLocks noEditPoints="1"/>
            </p:cNvSpPr>
            <p:nvPr/>
          </p:nvSpPr>
          <p:spPr bwMode="auto">
            <a:xfrm>
              <a:off x="1657084" y="1357547"/>
              <a:ext cx="809625" cy="927100"/>
            </a:xfrm>
            <a:custGeom>
              <a:avLst/>
              <a:gdLst>
                <a:gd name="T0" fmla="*/ 223 w 510"/>
                <a:gd name="T1" fmla="*/ 293 h 584"/>
                <a:gd name="T2" fmla="*/ 223 w 510"/>
                <a:gd name="T3" fmla="*/ 293 h 584"/>
                <a:gd name="T4" fmla="*/ 223 w 510"/>
                <a:gd name="T5" fmla="*/ 293 h 584"/>
                <a:gd name="T6" fmla="*/ 223 w 510"/>
                <a:gd name="T7" fmla="*/ 293 h 584"/>
                <a:gd name="T8" fmla="*/ 223 w 510"/>
                <a:gd name="T9" fmla="*/ 293 h 584"/>
                <a:gd name="T10" fmla="*/ 223 w 510"/>
                <a:gd name="T11" fmla="*/ 293 h 584"/>
                <a:gd name="T12" fmla="*/ 223 w 510"/>
                <a:gd name="T13" fmla="*/ 293 h 584"/>
                <a:gd name="T14" fmla="*/ 223 w 510"/>
                <a:gd name="T15" fmla="*/ 293 h 584"/>
                <a:gd name="T16" fmla="*/ 223 w 510"/>
                <a:gd name="T17" fmla="*/ 293 h 584"/>
                <a:gd name="T18" fmla="*/ 226 w 510"/>
                <a:gd name="T19" fmla="*/ 293 h 584"/>
                <a:gd name="T20" fmla="*/ 226 w 510"/>
                <a:gd name="T21" fmla="*/ 293 h 584"/>
                <a:gd name="T22" fmla="*/ 226 w 510"/>
                <a:gd name="T23" fmla="*/ 293 h 584"/>
                <a:gd name="T24" fmla="*/ 226 w 510"/>
                <a:gd name="T25" fmla="*/ 293 h 584"/>
                <a:gd name="T26" fmla="*/ 226 w 510"/>
                <a:gd name="T27" fmla="*/ 293 h 584"/>
                <a:gd name="T28" fmla="*/ 286 w 510"/>
                <a:gd name="T29" fmla="*/ 0 h 584"/>
                <a:gd name="T30" fmla="*/ 2 w 510"/>
                <a:gd name="T31" fmla="*/ 0 h 584"/>
                <a:gd name="T32" fmla="*/ 223 w 510"/>
                <a:gd name="T33" fmla="*/ 292 h 584"/>
                <a:gd name="T34" fmla="*/ 0 w 510"/>
                <a:gd name="T35" fmla="*/ 584 h 584"/>
                <a:gd name="T36" fmla="*/ 285 w 510"/>
                <a:gd name="T37" fmla="*/ 584 h 584"/>
                <a:gd name="T38" fmla="*/ 510 w 510"/>
                <a:gd name="T39" fmla="*/ 292 h 584"/>
                <a:gd name="T40" fmla="*/ 286 w 510"/>
                <a:gd name="T41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0" h="584"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6" y="293"/>
                  </a:move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moveTo>
                    <a:pt x="286" y="0"/>
                  </a:moveTo>
                  <a:lnTo>
                    <a:pt x="2" y="0"/>
                  </a:lnTo>
                  <a:lnTo>
                    <a:pt x="223" y="292"/>
                  </a:lnTo>
                  <a:lnTo>
                    <a:pt x="0" y="584"/>
                  </a:lnTo>
                  <a:lnTo>
                    <a:pt x="285" y="584"/>
                  </a:lnTo>
                  <a:lnTo>
                    <a:pt x="510" y="292"/>
                  </a:lnTo>
                  <a:lnTo>
                    <a:pt x="286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217"/>
            <p:cNvSpPr>
              <a:spLocks noEditPoints="1"/>
            </p:cNvSpPr>
            <p:nvPr/>
          </p:nvSpPr>
          <p:spPr bwMode="auto">
            <a:xfrm>
              <a:off x="1204263" y="1357547"/>
              <a:ext cx="614363" cy="927100"/>
            </a:xfrm>
            <a:custGeom>
              <a:avLst/>
              <a:gdLst>
                <a:gd name="T0" fmla="*/ 223 w 387"/>
                <a:gd name="T1" fmla="*/ 293 h 584"/>
                <a:gd name="T2" fmla="*/ 223 w 387"/>
                <a:gd name="T3" fmla="*/ 293 h 584"/>
                <a:gd name="T4" fmla="*/ 223 w 387"/>
                <a:gd name="T5" fmla="*/ 293 h 584"/>
                <a:gd name="T6" fmla="*/ 223 w 387"/>
                <a:gd name="T7" fmla="*/ 293 h 584"/>
                <a:gd name="T8" fmla="*/ 223 w 387"/>
                <a:gd name="T9" fmla="*/ 293 h 584"/>
                <a:gd name="T10" fmla="*/ 223 w 387"/>
                <a:gd name="T11" fmla="*/ 293 h 584"/>
                <a:gd name="T12" fmla="*/ 223 w 387"/>
                <a:gd name="T13" fmla="*/ 293 h 584"/>
                <a:gd name="T14" fmla="*/ 223 w 387"/>
                <a:gd name="T15" fmla="*/ 293 h 584"/>
                <a:gd name="T16" fmla="*/ 223 w 387"/>
                <a:gd name="T17" fmla="*/ 293 h 584"/>
                <a:gd name="T18" fmla="*/ 226 w 387"/>
                <a:gd name="T19" fmla="*/ 293 h 584"/>
                <a:gd name="T20" fmla="*/ 226 w 387"/>
                <a:gd name="T21" fmla="*/ 293 h 584"/>
                <a:gd name="T22" fmla="*/ 226 w 387"/>
                <a:gd name="T23" fmla="*/ 293 h 584"/>
                <a:gd name="T24" fmla="*/ 226 w 387"/>
                <a:gd name="T25" fmla="*/ 293 h 584"/>
                <a:gd name="T26" fmla="*/ 226 w 387"/>
                <a:gd name="T27" fmla="*/ 293 h 584"/>
                <a:gd name="T28" fmla="*/ 163 w 387"/>
                <a:gd name="T29" fmla="*/ 0 h 584"/>
                <a:gd name="T30" fmla="*/ 1 w 387"/>
                <a:gd name="T31" fmla="*/ 0 h 584"/>
                <a:gd name="T32" fmla="*/ 223 w 387"/>
                <a:gd name="T33" fmla="*/ 292 h 584"/>
                <a:gd name="T34" fmla="*/ 0 w 387"/>
                <a:gd name="T35" fmla="*/ 584 h 584"/>
                <a:gd name="T36" fmla="*/ 162 w 387"/>
                <a:gd name="T37" fmla="*/ 584 h 584"/>
                <a:gd name="T38" fmla="*/ 387 w 387"/>
                <a:gd name="T39" fmla="*/ 292 h 584"/>
                <a:gd name="T40" fmla="*/ 163 w 387"/>
                <a:gd name="T41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7" h="584"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6" y="293"/>
                  </a:move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moveTo>
                    <a:pt x="163" y="0"/>
                  </a:moveTo>
                  <a:lnTo>
                    <a:pt x="1" y="0"/>
                  </a:lnTo>
                  <a:lnTo>
                    <a:pt x="223" y="292"/>
                  </a:lnTo>
                  <a:lnTo>
                    <a:pt x="0" y="584"/>
                  </a:lnTo>
                  <a:lnTo>
                    <a:pt x="162" y="584"/>
                  </a:lnTo>
                  <a:lnTo>
                    <a:pt x="387" y="292"/>
                  </a:lnTo>
                  <a:lnTo>
                    <a:pt x="163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Freeform 233"/>
            <p:cNvSpPr>
              <a:spLocks noEditPoints="1"/>
            </p:cNvSpPr>
            <p:nvPr/>
          </p:nvSpPr>
          <p:spPr bwMode="auto">
            <a:xfrm>
              <a:off x="769288" y="1357547"/>
              <a:ext cx="612775" cy="927100"/>
            </a:xfrm>
            <a:custGeom>
              <a:avLst/>
              <a:gdLst>
                <a:gd name="T0" fmla="*/ 223 w 386"/>
                <a:gd name="T1" fmla="*/ 293 h 584"/>
                <a:gd name="T2" fmla="*/ 223 w 386"/>
                <a:gd name="T3" fmla="*/ 293 h 584"/>
                <a:gd name="T4" fmla="*/ 223 w 386"/>
                <a:gd name="T5" fmla="*/ 293 h 584"/>
                <a:gd name="T6" fmla="*/ 223 w 386"/>
                <a:gd name="T7" fmla="*/ 293 h 584"/>
                <a:gd name="T8" fmla="*/ 223 w 386"/>
                <a:gd name="T9" fmla="*/ 293 h 584"/>
                <a:gd name="T10" fmla="*/ 223 w 386"/>
                <a:gd name="T11" fmla="*/ 293 h 584"/>
                <a:gd name="T12" fmla="*/ 223 w 386"/>
                <a:gd name="T13" fmla="*/ 293 h 584"/>
                <a:gd name="T14" fmla="*/ 223 w 386"/>
                <a:gd name="T15" fmla="*/ 293 h 584"/>
                <a:gd name="T16" fmla="*/ 223 w 386"/>
                <a:gd name="T17" fmla="*/ 293 h 584"/>
                <a:gd name="T18" fmla="*/ 226 w 386"/>
                <a:gd name="T19" fmla="*/ 293 h 584"/>
                <a:gd name="T20" fmla="*/ 226 w 386"/>
                <a:gd name="T21" fmla="*/ 293 h 584"/>
                <a:gd name="T22" fmla="*/ 226 w 386"/>
                <a:gd name="T23" fmla="*/ 293 h 584"/>
                <a:gd name="T24" fmla="*/ 226 w 386"/>
                <a:gd name="T25" fmla="*/ 293 h 584"/>
                <a:gd name="T26" fmla="*/ 226 w 386"/>
                <a:gd name="T27" fmla="*/ 293 h 584"/>
                <a:gd name="T28" fmla="*/ 163 w 386"/>
                <a:gd name="T29" fmla="*/ 0 h 584"/>
                <a:gd name="T30" fmla="*/ 1 w 386"/>
                <a:gd name="T31" fmla="*/ 0 h 584"/>
                <a:gd name="T32" fmla="*/ 223 w 386"/>
                <a:gd name="T33" fmla="*/ 292 h 584"/>
                <a:gd name="T34" fmla="*/ 0 w 386"/>
                <a:gd name="T35" fmla="*/ 584 h 584"/>
                <a:gd name="T36" fmla="*/ 162 w 386"/>
                <a:gd name="T37" fmla="*/ 584 h 584"/>
                <a:gd name="T38" fmla="*/ 386 w 386"/>
                <a:gd name="T39" fmla="*/ 292 h 584"/>
                <a:gd name="T40" fmla="*/ 163 w 386"/>
                <a:gd name="T41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6" h="584"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6" y="293"/>
                  </a:move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moveTo>
                    <a:pt x="163" y="0"/>
                  </a:moveTo>
                  <a:lnTo>
                    <a:pt x="1" y="0"/>
                  </a:lnTo>
                  <a:lnTo>
                    <a:pt x="223" y="292"/>
                  </a:lnTo>
                  <a:lnTo>
                    <a:pt x="0" y="584"/>
                  </a:lnTo>
                  <a:lnTo>
                    <a:pt x="162" y="584"/>
                  </a:lnTo>
                  <a:lnTo>
                    <a:pt x="386" y="292"/>
                  </a:lnTo>
                  <a:lnTo>
                    <a:pt x="163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68655" y="6136640"/>
            <a:ext cx="6887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，即ρ，是 M 点与 z-轴的垂直距离(相当于</a:t>
            </a:r>
            <a:r>
              <a:rPr lang="zh-CN" altLang="en-US" u="sng">
                <a:latin typeface="Times New Roman" panose="02020603050405020304" charset="0"/>
                <a:cs typeface="Times New Roman" panose="02020603050405020304" charset="0"/>
              </a:rPr>
              <a:t>二维极坐标中的半径r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)；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φ，即θ，是线 OM 在 xy-面的投影线</a:t>
            </a:r>
            <a:r>
              <a:rPr lang="zh-CN" altLang="en-US" u="sng">
                <a:latin typeface="Times New Roman" panose="02020603050405020304" charset="0"/>
                <a:cs typeface="Times New Roman" panose="02020603050405020304" charset="0"/>
              </a:rPr>
              <a:t>与正 x-轴之间的夹角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；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z，与直角坐标的z等值，即</a:t>
            </a:r>
            <a:r>
              <a:rPr lang="zh-CN" altLang="en-US" u="sng">
                <a:latin typeface="Times New Roman" panose="02020603050405020304" charset="0"/>
                <a:cs typeface="Times New Roman" panose="02020603050405020304" charset="0"/>
              </a:rPr>
              <a:t>M点距x-y平面的距离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790" y="3180080"/>
            <a:ext cx="3390265" cy="309181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661400" y="1311910"/>
            <a:ext cx="33045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三维空间中的同心圆柱面能够自然地表示层级结构。</a:t>
            </a:r>
            <a:endParaRPr lang="zh-CN" altLang="en-US"/>
          </a:p>
          <a:p>
            <a:r>
              <a:rPr lang="zh-CN" altLang="en-US"/>
              <a:t>语义层级越高，半径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ρ</a:t>
            </a:r>
            <a:r>
              <a:rPr lang="zh-CN" altLang="en-US"/>
              <a:t>越小，高度</a:t>
            </a:r>
            <a:r>
              <a:rPr lang="en-US" altLang="zh-CN"/>
              <a:t>z</a:t>
            </a:r>
            <a:r>
              <a:rPr lang="zh-CN" altLang="en-US"/>
              <a:t>越小。</a:t>
            </a:r>
            <a:endParaRPr lang="zh-CN" altLang="en-US"/>
          </a:p>
          <a:p>
            <a:r>
              <a:rPr lang="zh-CN" altLang="en-US"/>
              <a:t>相同层级的实体通过方位角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θ区分。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/>
          <p:cNvSpPr/>
          <p:nvPr/>
        </p:nvSpPr>
        <p:spPr bwMode="auto">
          <a:xfrm>
            <a:off x="245745" y="2032000"/>
            <a:ext cx="1772920" cy="1772920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413" tIns="48207" rIns="96413" bIns="48207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15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val 14"/>
          <p:cNvSpPr/>
          <p:nvPr/>
        </p:nvSpPr>
        <p:spPr bwMode="auto">
          <a:xfrm>
            <a:off x="5989955" y="2032000"/>
            <a:ext cx="1772920" cy="1772920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413" tIns="48207" rIns="96413" bIns="48207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15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val 13"/>
          <p:cNvSpPr/>
          <p:nvPr/>
        </p:nvSpPr>
        <p:spPr bwMode="auto">
          <a:xfrm>
            <a:off x="2964815" y="2037080"/>
            <a:ext cx="1772920" cy="1772920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413" tIns="48207" rIns="96413" bIns="48207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chemeClr val="bg1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</p:txBody>
      </p:sp>
      <p:sp>
        <p:nvSpPr>
          <p:cNvPr id="9" name="Oval 15"/>
          <p:cNvSpPr/>
          <p:nvPr/>
        </p:nvSpPr>
        <p:spPr bwMode="auto">
          <a:xfrm>
            <a:off x="10045700" y="2026920"/>
            <a:ext cx="1772920" cy="177292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413" tIns="48207" rIns="96413" bIns="48207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15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Plus 2"/>
          <p:cNvSpPr/>
          <p:nvPr/>
        </p:nvSpPr>
        <p:spPr bwMode="auto">
          <a:xfrm>
            <a:off x="2073758" y="2547594"/>
            <a:ext cx="731859" cy="73186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404" tIns="48203" rIns="96404" bIns="4820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15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Equal 3"/>
          <p:cNvSpPr/>
          <p:nvPr/>
        </p:nvSpPr>
        <p:spPr bwMode="auto">
          <a:xfrm>
            <a:off x="8657314" y="2608746"/>
            <a:ext cx="609563" cy="609563"/>
          </a:xfrm>
          <a:prstGeom prst="mathEqual">
            <a:avLst/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404" tIns="48203" rIns="96404" bIns="4820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15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RotatCY</a:t>
            </a:r>
            <a:r>
              <a:rPr lang="zh-CN" altLang="en-US" dirty="0">
                <a:cs typeface="+mn-ea"/>
                <a:sym typeface="+mn-lt"/>
              </a:rPr>
              <a:t>分解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2230100" y="266700"/>
            <a:ext cx="628650" cy="385763"/>
          </a:xfrm>
        </p:spPr>
        <p:txBody>
          <a:bodyPr/>
          <a:lstStyle/>
          <a:p>
            <a:fld id="{370D8578-DDD4-487D-A316-C8E65CC577E1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2410"/>
            <a:ext cx="913130" cy="8978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89280" y="2699385"/>
            <a:ext cx="1214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Radius</a:t>
            </a:r>
            <a:endParaRPr lang="zh-CN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52470" y="2662555"/>
            <a:ext cx="12103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Height</a:t>
            </a:r>
            <a:endParaRPr lang="en-US" altLang="zh-CN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89675" y="2608580"/>
            <a:ext cx="1252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Angle</a:t>
            </a:r>
            <a:endParaRPr lang="en-US" altLang="zh-CN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175875" y="2657475"/>
            <a:ext cx="1696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RotatCY</a:t>
            </a:r>
            <a:endParaRPr lang="en-US" altLang="zh-CN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-50800" y="4615815"/>
            <a:ext cx="2575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距离函数：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r,R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(h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,t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)=||h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○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r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- t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||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45080" y="4615815"/>
            <a:ext cx="2740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距离函数：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r,H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(h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,t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)=||h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○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- t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||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Plus 2"/>
          <p:cNvSpPr/>
          <p:nvPr/>
        </p:nvSpPr>
        <p:spPr bwMode="auto">
          <a:xfrm>
            <a:off x="4992218" y="2536164"/>
            <a:ext cx="731859" cy="73186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404" tIns="48203" rIns="96404" bIns="4820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15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2895" y="3908425"/>
            <a:ext cx="1806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公式表示：</a:t>
            </a:r>
            <a:endParaRPr lang="zh-CN" altLang="en-US"/>
          </a:p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○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= t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endParaRPr lang="en-US" altLang="zh-CN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949575" y="3908425"/>
            <a:ext cx="1806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公式表示：</a:t>
            </a:r>
            <a:endParaRPr lang="zh-CN" altLang="en-US"/>
          </a:p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○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= t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H</a:t>
            </a:r>
            <a:endParaRPr lang="en-US" altLang="zh-CN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883275" y="3903980"/>
            <a:ext cx="2277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公式表示：</a:t>
            </a:r>
            <a:endParaRPr lang="zh-CN" altLang="en-US"/>
          </a:p>
          <a:p>
            <a:pPr algn="ctr"/>
            <a:r>
              <a:rPr>
                <a:latin typeface="Times New Roman" panose="02020603050405020304" charset="0"/>
                <a:cs typeface="Times New Roman" panose="02020603050405020304" charset="0"/>
              </a:rPr>
              <a:t>(h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+ r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)mod 2π = t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51780" y="4620895"/>
            <a:ext cx="3350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距离函数：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baseline="-25000">
                <a:latin typeface="Times New Roman" panose="02020603050405020304" charset="0"/>
                <a:cs typeface="Times New Roman" panose="02020603050405020304" charset="0"/>
              </a:rPr>
              <a:t>r,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(h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 t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) =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||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sin((h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+r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−t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)/2)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||</a:t>
            </a:r>
            <a:r>
              <a:rPr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237345" y="3832225"/>
            <a:ext cx="3504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评分函数：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(h,t)=f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r,R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h,t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) + f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r,H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h,t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) +λf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r,A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h, 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7797165" y="5273040"/>
                <a:ext cx="5088255" cy="695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/>
                  <a:t>损失函数：</a:t>
                </a:r>
                <a:endParaRPr lang="zh-CN" altLang="en-US"/>
              </a:p>
              <a:p>
                <a:pPr algn="ctr"/>
                <a:r>
                  <a:rPr lang="zh-CN" altLang="en-US" sz="1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L=−logσ(γ−f</a:t>
                </a:r>
                <a:r>
                  <a:rPr lang="zh-CN" altLang="en-US" sz="1800" baseline="-25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r</a:t>
                </a:r>
                <a:r>
                  <a:rPr lang="zh-CN" altLang="en-US" sz="1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(h,t))-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=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𝑛</m:t>
                        </m:r>
                      </m:sup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ℎ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`</m:t>
                            </m:r>
                          </m:sup>
                        </m:sSubSup>
                        <m: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𝑟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1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logσ(f</a:t>
                </a:r>
                <a:r>
                  <a:rPr lang="zh-CN" altLang="en-US" sz="1800" baseline="-25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r</a:t>
                </a:r>
                <a:r>
                  <a:rPr lang="zh-CN" altLang="en-US" sz="1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(h</a:t>
                </a:r>
                <a:r>
                  <a:rPr lang="zh-CN" altLang="en-US" sz="1800" baseline="-25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i</a:t>
                </a:r>
                <a:r>
                  <a:rPr lang="zh-CN" altLang="en-US" sz="1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`, t</a:t>
                </a:r>
                <a:r>
                  <a:rPr lang="zh-CN" altLang="en-US" sz="1800" baseline="-25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i</a:t>
                </a:r>
                <a:r>
                  <a:rPr lang="zh-CN" altLang="en-US" sz="1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`)−γ)</a:t>
                </a:r>
                <a:endParaRPr lang="zh-CN" altLang="en-US" sz="18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165" y="5273040"/>
                <a:ext cx="5088255" cy="6953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Hadamard product</a:t>
            </a:r>
            <a:endParaRPr lang="en-US" b="1" dirty="0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2385675" y="6911975"/>
            <a:ext cx="473075" cy="384175"/>
          </a:xfrm>
        </p:spPr>
        <p:txBody>
          <a:bodyPr/>
          <a:lstStyle/>
          <a:p>
            <a:fld id="{8C92ADDF-ABC6-4EEC-846D-A1AE2D410679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2410"/>
            <a:ext cx="913130" cy="89789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141720" y="2284095"/>
            <a:ext cx="576135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②可以建模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</a:rPr>
              <a:t>逆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关系模式：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如果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 sz="28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(x,y)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 sz="28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(y,x)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成立，则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y=r</a:t>
            </a:r>
            <a:r>
              <a:rPr lang="zh-CN" altLang="en-US" sz="28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◦x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x=r</a:t>
            </a:r>
            <a:r>
              <a:rPr lang="zh-CN" altLang="en-US" sz="28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◦y 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⇒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y=r</a:t>
            </a:r>
            <a:r>
              <a:rPr lang="zh-CN" alt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◦r</a:t>
            </a:r>
            <a:r>
              <a:rPr lang="zh-CN" altLang="en-US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◦y⇒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8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=r</a:t>
            </a:r>
            <a:r>
              <a:rPr lang="zh-CN" altLang="en-US" sz="28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aseline="30000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 sz="2800" baseline="30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zh-CN" altLang="en-US" sz="2800" baseline="30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684780" y="4768850"/>
            <a:ext cx="83604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</a:rPr>
              <a:t>③可以建模</a:t>
            </a:r>
            <a:r>
              <a:rPr lang="zh-CN" altLang="en-US" sz="2800" b="1" dirty="0">
                <a:latin typeface="Times New Roman" panose="02020603050405020304" charset="0"/>
                <a:cs typeface="Times New Roman" panose="02020603050405020304" charset="0"/>
              </a:rPr>
              <a:t>组合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</a:rPr>
              <a:t>关系模式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</a:rPr>
              <a:t>如果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 r</a:t>
            </a:r>
            <a:r>
              <a:rPr lang="en-US" altLang="zh-CN" sz="2800" baseline="-25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(x, z), r</a:t>
            </a:r>
            <a:r>
              <a:rPr lang="en-US" altLang="zh-CN" sz="2800" baseline="-25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(x, y) 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 r</a:t>
            </a:r>
            <a:r>
              <a:rPr lang="en-US" altLang="zh-CN" sz="2800" baseline="-25000" dirty="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(y, z) 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</a:rPr>
              <a:t>成立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z=r</a:t>
            </a:r>
            <a:r>
              <a:rPr lang="en-US" altLang="zh-CN" sz="2800" baseline="-25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◦x,y=r</a:t>
            </a:r>
            <a:r>
              <a:rPr lang="en-US" altLang="zh-CN" sz="2800" baseline="-25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◦x,z=r</a:t>
            </a:r>
            <a:r>
              <a:rPr lang="en-US" altLang="zh-CN" sz="2800" baseline="-25000" dirty="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◦y 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⇒ 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z=r</a:t>
            </a:r>
            <a:r>
              <a:rPr lang="en-US" altLang="zh-CN" sz="2800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◦x=r</a:t>
            </a:r>
            <a:r>
              <a:rPr lang="en-US" altLang="zh-CN" sz="2800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◦r</a:t>
            </a:r>
            <a:r>
              <a:rPr lang="en-US" altLang="zh-CN" sz="2800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◦x⇒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 sz="2800" baseline="-25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=r</a:t>
            </a:r>
            <a:r>
              <a:rPr lang="en-US" altLang="zh-CN" sz="2800" baseline="-25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◦r</a:t>
            </a:r>
            <a:r>
              <a:rPr lang="en-US" altLang="zh-CN" sz="2800" baseline="-25000" dirty="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 sz="28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97125" y="1330960"/>
            <a:ext cx="76561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Hadamard product</a:t>
            </a:r>
            <a:r>
              <a:rPr lang="zh-CN" altLang="en-US" sz="2800"/>
              <a:t>可以建模对称、反对称、逆、组合关系模式，证明如下。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381000" y="2284095"/>
            <a:ext cx="50495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①可以建模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对称和非对称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关系模式：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如果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r(x,y)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和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r(y,x)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成立，则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y=r◦x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x=r◦y 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⇒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y=r◦r◦y⇒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r◦r=1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如果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r(x,y)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和¬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r(y,x)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成立，则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y=r◦x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≠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r◦y⇒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r◦r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≠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1768475" y="454660"/>
            <a:ext cx="5215890" cy="5035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RotatCY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之对称、非对称关系模式证明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2385675" y="6911975"/>
            <a:ext cx="473075" cy="384175"/>
          </a:xfrm>
        </p:spPr>
        <p:txBody>
          <a:bodyPr/>
          <a:lstStyle/>
          <a:p>
            <a:fld id="{8C92ADDF-ABC6-4EEC-846D-A1AE2D410679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2410"/>
            <a:ext cx="913130" cy="897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6900" y="1888490"/>
            <a:ext cx="564451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证明：如果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r(x,y)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和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r(y,x)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成立，则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endParaRPr lang="zh-C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endParaRPr lang="zh-C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endParaRPr lang="zh-C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endParaRPr lang="zh-C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endParaRPr lang="zh-C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则有：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◦r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◦r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=x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⇒r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◦r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=1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◦r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◦r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=x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⇒r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◦r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=1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+ 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)mod 2π = 0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01765" y="2464435"/>
            <a:ext cx="46786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如果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r(x,y)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和¬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r(y,x)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成立，则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◦r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≠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◦r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≠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+ 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)mod 2π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≠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0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7035" y="2320290"/>
          <a:ext cx="3026410" cy="212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498600" imgH="1397000" progId="Equation.KSEE3">
                  <p:embed/>
                </p:oleObj>
              </mc:Choice>
              <mc:Fallback>
                <p:oleObj name="" r:id="rId2" imgW="1498600" imgH="1397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7035" y="2320290"/>
                        <a:ext cx="3026410" cy="212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1768475" y="454660"/>
            <a:ext cx="5215890" cy="50355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RotatCY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之逆关系模式证明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2385675" y="6911975"/>
            <a:ext cx="473075" cy="384175"/>
          </a:xfrm>
        </p:spPr>
        <p:txBody>
          <a:bodyPr/>
          <a:lstStyle/>
          <a:p>
            <a:fld id="{8C92ADDF-ABC6-4EEC-846D-A1AE2D410679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2410"/>
            <a:ext cx="913130" cy="89789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741045" y="1528445"/>
            <a:ext cx="5761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如果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 sz="28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(x,y)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 sz="28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(y,x)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成立，则</a:t>
            </a:r>
            <a:endParaRPr lang="zh-CN" altLang="en-US" sz="2800" baseline="30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61135" y="2176145"/>
          <a:ext cx="3305175" cy="278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1562100" imgH="1498600" progId="Equation.KSEE3">
                  <p:embed/>
                </p:oleObj>
              </mc:Choice>
              <mc:Fallback>
                <p:oleObj name="" r:id="rId2" imgW="1562100" imgH="149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61135" y="2176145"/>
                        <a:ext cx="3305175" cy="2789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81675" y="2448560"/>
            <a:ext cx="52876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则：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◦r</a:t>
            </a:r>
            <a:r>
              <a:rPr lang="zh-CN" altLang="en-US" sz="2400" baseline="-25000">
                <a:latin typeface="Times New Roman" panose="02020603050405020304" charset="0"/>
                <a:cs typeface="Times New Roman" panose="02020603050405020304" charset="0"/>
              </a:rPr>
              <a:t>1,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◦r</a:t>
            </a:r>
            <a:r>
              <a:rPr lang="zh-CN" altLang="en-US" sz="2400" baseline="-25000">
                <a:latin typeface="Times New Roman" panose="02020603050405020304" charset="0"/>
                <a:cs typeface="Times New Roman" panose="02020603050405020304" charset="0"/>
              </a:rPr>
              <a:t>2,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=x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⇒r</a:t>
            </a:r>
            <a:r>
              <a:rPr lang="zh-CN" altLang="en-US" sz="2400" baseline="-25000">
                <a:latin typeface="Times New Roman" panose="02020603050405020304" charset="0"/>
                <a:cs typeface="Times New Roman" panose="02020603050405020304" charset="0"/>
              </a:rPr>
              <a:t>1,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= r</a:t>
            </a:r>
            <a:r>
              <a:rPr lang="zh-CN" altLang="en-US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2,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zh-CN" altLang="en-US" sz="2400" baseline="30000">
                <a:latin typeface="Times New Roman" panose="02020603050405020304" charset="0"/>
                <a:cs typeface="Times New Roman" panose="02020603050405020304" charset="0"/>
              </a:rPr>
              <a:t>−1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◦r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1,H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◦r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2,H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=x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⇒r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1,H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=r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2,H</a:t>
            </a:r>
            <a:r>
              <a:rPr lang="en-US" altLang="zh-CN" sz="2400" baseline="30000">
                <a:latin typeface="Times New Roman" panose="02020603050405020304" charset="0"/>
                <a:cs typeface="Times New Roman" panose="02020603050405020304" charset="0"/>
              </a:rPr>
              <a:t>−1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(r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1,A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+ 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2,A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)mod 2π=0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1768475" y="454660"/>
            <a:ext cx="5215890" cy="50355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RotatCY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之组合关系模式证明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2385675" y="6911975"/>
            <a:ext cx="473075" cy="384175"/>
          </a:xfrm>
        </p:spPr>
        <p:txBody>
          <a:bodyPr/>
          <a:lstStyle/>
          <a:p>
            <a:fld id="{8C92ADDF-ABC6-4EEC-846D-A1AE2D410679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2410"/>
            <a:ext cx="913130" cy="8978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2800" y="1356360"/>
            <a:ext cx="6254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</a:rPr>
              <a:t>如果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 r</a:t>
            </a:r>
            <a:r>
              <a:rPr lang="en-US" altLang="zh-CN" sz="2800" baseline="-25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(x, z), r</a:t>
            </a:r>
            <a:r>
              <a:rPr lang="en-US" altLang="zh-CN" sz="2800" baseline="-25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(x, y) 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 r</a:t>
            </a:r>
            <a:r>
              <a:rPr lang="en-US" altLang="zh-CN" sz="2800" baseline="-25000" dirty="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(y, z) 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</a:rPr>
              <a:t>成立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</a:rPr>
              <a:t>则：</a:t>
            </a:r>
            <a:endParaRPr lang="zh-CN" altLang="en-US" sz="28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7035" y="2032000"/>
          <a:ext cx="3930650" cy="428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1562100" imgH="2234565" progId="Equation.KSEE3">
                  <p:embed/>
                </p:oleObj>
              </mc:Choice>
              <mc:Fallback>
                <p:oleObj name="" r:id="rId2" imgW="1562100" imgH="22345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7035" y="2032000"/>
                        <a:ext cx="3930650" cy="428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565140" y="2248535"/>
            <a:ext cx="72802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则有：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◦r</a:t>
            </a:r>
            <a:r>
              <a:rPr lang="zh-CN" altLang="en-US" sz="24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,R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◦r</a:t>
            </a:r>
            <a:r>
              <a:rPr lang="zh-CN" altLang="en-US" sz="2400" baseline="-2500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,R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◦z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=x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◦r</a:t>
            </a:r>
            <a:r>
              <a:rPr lang="zh-CN" altLang="en-US" sz="24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,R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◦z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⇒r</a:t>
            </a:r>
            <a:r>
              <a:rPr lang="zh-CN" altLang="en-US" sz="24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,R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=r</a:t>
            </a:r>
            <a:r>
              <a:rPr lang="zh-CN" altLang="en-US" sz="24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,R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◦r</a:t>
            </a:r>
            <a:r>
              <a:rPr lang="zh-CN" altLang="en-US" sz="2400" baseline="-2500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</a:rPr>
              <a:t>,R</a:t>
            </a:r>
            <a:endParaRPr lang="en-US" altLang="zh-CN" sz="2400" baseline="-25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◦r</a:t>
            </a:r>
            <a:r>
              <a:rPr lang="zh-CN" altLang="en-US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,H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◦r</a:t>
            </a:r>
            <a:r>
              <a:rPr lang="zh-CN" altLang="en-US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,H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◦z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=x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◦r</a:t>
            </a:r>
            <a:r>
              <a:rPr lang="zh-CN" altLang="en-US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,H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◦z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⇒r</a:t>
            </a:r>
            <a:r>
              <a:rPr lang="zh-CN" altLang="en-US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,H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=r</a:t>
            </a:r>
            <a:r>
              <a:rPr lang="zh-CN" altLang="en-US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,H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◦r</a:t>
            </a:r>
            <a:r>
              <a:rPr lang="zh-CN" altLang="en-US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,H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1,A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−r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2,A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−r</a:t>
            </a:r>
            <a:r>
              <a:rPr lang="en-US" altLang="zh-CN" sz="2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3,A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)mod 2π = 0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lt"/>
              </a:rPr>
              <a:t>RotatCY</a:t>
            </a:r>
            <a:r>
              <a:rPr lang="zh-CN" altLang="en-US">
                <a:cs typeface="+mn-ea"/>
                <a:sym typeface="+mn-lt"/>
              </a:rPr>
              <a:t>几何解释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2230100" y="266700"/>
            <a:ext cx="628650" cy="385763"/>
          </a:xfrm>
        </p:spPr>
        <p:txBody>
          <a:bodyPr/>
          <a:lstStyle/>
          <a:p>
            <a:fld id="{EB730883-2733-4EB0-9793-894FF9D5011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2410"/>
            <a:ext cx="913130" cy="897890"/>
          </a:xfrm>
          <a:prstGeom prst="rect">
            <a:avLst/>
          </a:prstGeom>
        </p:spPr>
      </p:pic>
      <p:pic>
        <p:nvPicPr>
          <p:cNvPr id="5" name="图片 4" descr="嵌入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528445"/>
            <a:ext cx="8187055" cy="4912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835" y="1749425"/>
            <a:ext cx="3710940" cy="41833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29375" y="1220420"/>
            <a:ext cx="4854342" cy="755777"/>
            <a:chOff x="5844664" y="1806352"/>
            <a:chExt cx="4854342" cy="755777"/>
          </a:xfrm>
        </p:grpSpPr>
        <p:sp>
          <p:nvSpPr>
            <p:cNvPr id="4" name="圆角矩形 3"/>
            <p:cNvSpPr/>
            <p:nvPr/>
          </p:nvSpPr>
          <p:spPr>
            <a:xfrm>
              <a:off x="5844664" y="1806352"/>
              <a:ext cx="4854342" cy="755777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1"/>
              </a:solidFill>
            </a:ln>
            <a:effectLst>
              <a:outerShdw blurRad="419100" dist="4191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endParaRPr lang="zh-CN" altLang="en-US" sz="151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979977" y="1902970"/>
              <a:ext cx="562540" cy="5625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19100" dist="4191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r>
                <a:rPr lang="en-US" altLang="zh-CN" sz="1510" dirty="0">
                  <a:cs typeface="+mn-ea"/>
                  <a:sym typeface="+mn-lt"/>
                </a:rPr>
                <a:t>01</a:t>
              </a:r>
              <a:endParaRPr lang="zh-CN" altLang="en-US" sz="1510" dirty="0">
                <a:cs typeface="+mn-ea"/>
                <a:sym typeface="+mn-lt"/>
              </a:endParaRPr>
            </a:p>
          </p:txBody>
        </p:sp>
        <p:sp>
          <p:nvSpPr>
            <p:cNvPr id="40" name="MH_Entry_1"/>
            <p:cNvSpPr/>
            <p:nvPr>
              <p:custDataLst>
                <p:tags r:id="rId1"/>
              </p:custDataLst>
            </p:nvPr>
          </p:nvSpPr>
          <p:spPr>
            <a:xfrm>
              <a:off x="7036905" y="1968647"/>
              <a:ext cx="3167713" cy="43053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cs typeface="+mn-ea"/>
                  <a:sym typeface="+mn-lt"/>
                </a:rPr>
                <a:t>模型提出</a:t>
              </a:r>
              <a:endParaRPr lang="zh-CN" altLang="en-US" sz="2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29375" y="2277695"/>
            <a:ext cx="4854342" cy="755777"/>
            <a:chOff x="5844664" y="2863627"/>
            <a:chExt cx="4854342" cy="755777"/>
          </a:xfrm>
        </p:grpSpPr>
        <p:sp>
          <p:nvSpPr>
            <p:cNvPr id="28" name="圆角矩形 27"/>
            <p:cNvSpPr/>
            <p:nvPr/>
          </p:nvSpPr>
          <p:spPr>
            <a:xfrm>
              <a:off x="5844664" y="2863627"/>
              <a:ext cx="4854342" cy="755777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endParaRPr lang="zh-CN" altLang="en-US" sz="1510"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979977" y="2936432"/>
              <a:ext cx="562540" cy="5625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419100" dist="4191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r>
                <a:rPr lang="en-US" altLang="zh-CN" sz="1510" dirty="0">
                  <a:cs typeface="+mn-ea"/>
                  <a:sym typeface="+mn-lt"/>
                </a:rPr>
                <a:t>02</a:t>
              </a:r>
              <a:endParaRPr lang="zh-CN" altLang="en-US" sz="1510" dirty="0">
                <a:cs typeface="+mn-ea"/>
                <a:sym typeface="+mn-lt"/>
              </a:endParaRPr>
            </a:p>
          </p:txBody>
        </p:sp>
        <p:sp>
          <p:nvSpPr>
            <p:cNvPr id="41" name="MH_Entry_2"/>
            <p:cNvSpPr/>
            <p:nvPr>
              <p:custDataLst>
                <p:tags r:id="rId2"/>
              </p:custDataLst>
            </p:nvPr>
          </p:nvSpPr>
          <p:spPr>
            <a:xfrm>
              <a:off x="6928892" y="3002437"/>
              <a:ext cx="3383737" cy="43053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模型详解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29375" y="3299251"/>
            <a:ext cx="4854342" cy="755777"/>
            <a:chOff x="5844664" y="3885183"/>
            <a:chExt cx="4854342" cy="755777"/>
          </a:xfrm>
        </p:grpSpPr>
        <p:sp>
          <p:nvSpPr>
            <p:cNvPr id="31" name="圆角矩形 30"/>
            <p:cNvSpPr/>
            <p:nvPr/>
          </p:nvSpPr>
          <p:spPr>
            <a:xfrm>
              <a:off x="5844664" y="3885183"/>
              <a:ext cx="4854342" cy="755777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1"/>
              </a:solidFill>
            </a:ln>
            <a:effectLst>
              <a:outerShdw blurRad="419100" dist="4191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endParaRPr lang="zh-CN" altLang="en-US" sz="1510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979977" y="3981801"/>
              <a:ext cx="562540" cy="5625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19100" dist="4191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r>
                <a:rPr lang="en-US" altLang="zh-CN" sz="1510" dirty="0">
                  <a:cs typeface="+mn-ea"/>
                  <a:sym typeface="+mn-lt"/>
                </a:rPr>
                <a:t>03</a:t>
              </a:r>
              <a:endParaRPr lang="zh-CN" altLang="en-US" sz="1510" dirty="0">
                <a:cs typeface="+mn-ea"/>
                <a:sym typeface="+mn-lt"/>
              </a:endParaRPr>
            </a:p>
          </p:txBody>
        </p:sp>
        <p:sp>
          <p:nvSpPr>
            <p:cNvPr id="42" name="MH_Entry_3"/>
            <p:cNvSpPr/>
            <p:nvPr>
              <p:custDataLst>
                <p:tags r:id="rId3"/>
              </p:custDataLst>
            </p:nvPr>
          </p:nvSpPr>
          <p:spPr>
            <a:xfrm>
              <a:off x="7125180" y="4047806"/>
              <a:ext cx="2991163" cy="43053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cs typeface="+mn-ea"/>
                  <a:sym typeface="+mn-lt"/>
                </a:rPr>
                <a:t>结果分析</a:t>
              </a:r>
              <a:endParaRPr lang="zh-CN" altLang="en-US" sz="2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9375" y="4320807"/>
            <a:ext cx="4854342" cy="755777"/>
            <a:chOff x="5844664" y="4906739"/>
            <a:chExt cx="4854342" cy="755777"/>
          </a:xfrm>
        </p:grpSpPr>
        <p:sp>
          <p:nvSpPr>
            <p:cNvPr id="34" name="圆角矩形 33"/>
            <p:cNvSpPr/>
            <p:nvPr/>
          </p:nvSpPr>
          <p:spPr>
            <a:xfrm>
              <a:off x="5844664" y="4906739"/>
              <a:ext cx="4854342" cy="755777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endParaRPr lang="zh-CN" altLang="en-US" sz="1510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979977" y="5003357"/>
              <a:ext cx="562540" cy="5625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419100" dist="4191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r>
                <a:rPr lang="en-US" altLang="zh-CN" sz="1510" dirty="0">
                  <a:cs typeface="+mn-ea"/>
                  <a:sym typeface="+mn-lt"/>
                </a:rPr>
                <a:t>04</a:t>
              </a:r>
              <a:endParaRPr lang="zh-CN" altLang="en-US" sz="1510" dirty="0">
                <a:cs typeface="+mn-ea"/>
                <a:sym typeface="+mn-lt"/>
              </a:endParaRPr>
            </a:p>
          </p:txBody>
        </p:sp>
        <p:sp>
          <p:nvSpPr>
            <p:cNvPr id="43" name="MH_Entry_4"/>
            <p:cNvSpPr/>
            <p:nvPr>
              <p:custDataLst>
                <p:tags r:id="rId4"/>
              </p:custDataLst>
            </p:nvPr>
          </p:nvSpPr>
          <p:spPr>
            <a:xfrm>
              <a:off x="7387490" y="5051421"/>
              <a:ext cx="2466542" cy="43053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cs typeface="+mn-ea"/>
                  <a:sym typeface="+mn-lt"/>
                </a:rPr>
                <a:t>个人进展</a:t>
              </a:r>
              <a:endParaRPr lang="zh-CN" altLang="en-US" sz="2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372" y="-19571"/>
            <a:ext cx="5564065" cy="7232650"/>
            <a:chOff x="0" y="-14713"/>
            <a:chExt cx="5564065" cy="72326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3" name="等腰三角形 32"/>
            <p:cNvSpPr/>
            <p:nvPr/>
          </p:nvSpPr>
          <p:spPr>
            <a:xfrm rot="5400000">
              <a:off x="5171328" y="1205572"/>
              <a:ext cx="421829" cy="3636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endParaRPr lang="zh-CN" altLang="en-US" sz="1510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0" y="-14713"/>
              <a:ext cx="5200420" cy="7232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endParaRPr lang="zh-CN" altLang="en-US" sz="1510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-14713"/>
            <a:ext cx="5564065" cy="7232650"/>
            <a:chOff x="0" y="-14713"/>
            <a:chExt cx="5564065" cy="7232650"/>
          </a:xfrm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3" name="等腰三角形 12"/>
            <p:cNvSpPr/>
            <p:nvPr/>
          </p:nvSpPr>
          <p:spPr>
            <a:xfrm rot="5400000">
              <a:off x="5171328" y="1205572"/>
              <a:ext cx="421829" cy="3636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endParaRPr lang="zh-CN" altLang="en-US" sz="1510">
                <a:effectLst>
                  <a:outerShdw blurRad="419100" dist="419100" dir="5400000" algn="ctr" rotWithShape="0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14713"/>
              <a:ext cx="5200420" cy="72326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endParaRPr lang="zh-CN" altLang="en-US" sz="1510">
                <a:effectLst>
                  <a:outerShdw blurRad="419100" dist="419100" dir="5400000" algn="ctr" rotWithShape="0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1612653" y="2523796"/>
            <a:ext cx="1588559" cy="15885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cs typeface="+mn-ea"/>
                <a:sym typeface="+mn-lt"/>
              </a:rPr>
              <a:t>目录</a:t>
            </a:r>
            <a:endParaRPr lang="zh-CN" altLang="en-US" sz="36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22" name="同心圆 21"/>
          <p:cNvSpPr/>
          <p:nvPr/>
        </p:nvSpPr>
        <p:spPr>
          <a:xfrm>
            <a:off x="755437" y="1673859"/>
            <a:ext cx="3302992" cy="3302992"/>
          </a:xfrm>
          <a:prstGeom prst="donut">
            <a:avLst>
              <a:gd name="adj" fmla="val 15195"/>
            </a:avLst>
          </a:prstGeom>
          <a:solidFill>
            <a:schemeClr val="bg1"/>
          </a:solidFill>
          <a:ln>
            <a:noFill/>
          </a:ln>
          <a:effectLst>
            <a:outerShdw blurRad="419100" dist="419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36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RotatCY</a:t>
            </a:r>
            <a:r>
              <a:rPr lang="zh-CN" altLang="en-US" dirty="0">
                <a:cs typeface="+mn-ea"/>
                <a:sym typeface="+mn-lt"/>
              </a:rPr>
              <a:t>理想嵌入图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2230100" y="266700"/>
            <a:ext cx="628650" cy="385763"/>
          </a:xfrm>
        </p:spPr>
        <p:txBody>
          <a:bodyPr/>
          <a:lstStyle/>
          <a:p>
            <a:fld id="{370D8578-DDD4-487D-A316-C8E65CC577E1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7" name="图片 16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2410"/>
            <a:ext cx="913130" cy="8978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35" y="1528445"/>
            <a:ext cx="6812280" cy="4884420"/>
          </a:xfrm>
          <a:prstGeom prst="rect">
            <a:avLst/>
          </a:prstGeom>
        </p:spPr>
      </p:pic>
      <p:sp>
        <p:nvSpPr>
          <p:cNvPr id="8" name="流程图: 手动操作 7"/>
          <p:cNvSpPr/>
          <p:nvPr/>
        </p:nvSpPr>
        <p:spPr>
          <a:xfrm>
            <a:off x="6501130" y="3328670"/>
            <a:ext cx="1511935" cy="165608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768475" y="454660"/>
            <a:ext cx="6389092" cy="50355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430" b="1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RotatCY</a:t>
            </a:r>
            <a:r>
              <a:rPr lang="zh-CN" altLang="en-US" sz="3430" b="1" dirty="0">
                <a:cs typeface="+mn-ea"/>
                <a:sym typeface="+mn-lt"/>
              </a:rPr>
              <a:t>现阶段实验结果</a:t>
            </a:r>
            <a:endParaRPr lang="zh-CN" altLang="en-US" sz="3430" b="1" dirty="0">
              <a:cs typeface="+mn-ea"/>
              <a:sym typeface="+mn-lt"/>
            </a:endParaRPr>
          </a:p>
        </p:txBody>
      </p:sp>
      <p:pic>
        <p:nvPicPr>
          <p:cNvPr id="17" name="图片 16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2410"/>
            <a:ext cx="913130" cy="8978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44345"/>
            <a:ext cx="12044045" cy="416052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个人进展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2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pic>
        <p:nvPicPr>
          <p:cNvPr id="17" name="图片 16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2410"/>
            <a:ext cx="913130" cy="8978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2755" y="1960245"/>
            <a:ext cx="4274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利用四元数在三维空间中建模球圆柱或圆锥，通过控制半径实现语义层级的划分，思路与上述</a:t>
            </a:r>
            <a:r>
              <a:rPr lang="en-US" altLang="zh-CN"/>
              <a:t>RotatCY</a:t>
            </a:r>
            <a:r>
              <a:rPr lang="zh-CN" altLang="en-US"/>
              <a:t>相似。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6265" y="3832225"/>
            <a:ext cx="45935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理论支撑：</a:t>
            </a:r>
            <a:endParaRPr lang="zh-CN" altLang="en-US"/>
          </a:p>
          <a:p>
            <a:r>
              <a:rPr lang="zh-CN" altLang="en-US"/>
              <a:t>《四元数在三维空间中的表示》</a:t>
            </a:r>
            <a:endParaRPr lang="zh-CN" altLang="en-US"/>
          </a:p>
          <a:p>
            <a:r>
              <a:rPr lang="zh-CN" altLang="en-US"/>
              <a:t>作者：李莉</a:t>
            </a:r>
            <a:endParaRPr lang="zh-CN" altLang="en-US"/>
          </a:p>
          <a:p>
            <a:r>
              <a:rPr lang="zh-CN" altLang="en-US"/>
              <a:t>发表时间：</a:t>
            </a:r>
            <a:r>
              <a:rPr lang="en-US" altLang="zh-CN"/>
              <a:t>1989</a:t>
            </a:r>
            <a:r>
              <a:rPr lang="zh-CN" altLang="en-US"/>
              <a:t>年</a:t>
            </a:r>
            <a:endParaRPr lang="zh-CN" altLang="en-US"/>
          </a:p>
          <a:p>
            <a:r>
              <a:rPr lang="zh-CN" altLang="en-US"/>
              <a:t>期刊：辽宁师范大学学报（自然科学版）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95" y="1312545"/>
            <a:ext cx="6880860" cy="503682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 bwMode="auto">
          <a:xfrm>
            <a:off x="0" y="1"/>
            <a:ext cx="8805639" cy="7232649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22865" h="7492075">
                <a:moveTo>
                  <a:pt x="0" y="0"/>
                </a:moveTo>
                <a:lnTo>
                  <a:pt x="9922865" y="0"/>
                </a:lnTo>
                <a:lnTo>
                  <a:pt x="1647718" y="7492075"/>
                </a:lnTo>
                <a:lnTo>
                  <a:pt x="0" y="74920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noAutofit/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 bwMode="auto">
          <a:xfrm>
            <a:off x="-11013" y="1"/>
            <a:ext cx="8181122" cy="7232650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9111" h="7492076">
                <a:moveTo>
                  <a:pt x="0" y="0"/>
                </a:moveTo>
                <a:lnTo>
                  <a:pt x="9219111" y="0"/>
                </a:lnTo>
                <a:lnTo>
                  <a:pt x="948639" y="7492076"/>
                </a:lnTo>
                <a:lnTo>
                  <a:pt x="0" y="7492076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noAutofit/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Freeform 8"/>
          <p:cNvSpPr/>
          <p:nvPr/>
        </p:nvSpPr>
        <p:spPr bwMode="auto">
          <a:xfrm>
            <a:off x="3438871" y="523245"/>
            <a:ext cx="3787556" cy="378576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Freeform 9"/>
          <p:cNvSpPr/>
          <p:nvPr/>
        </p:nvSpPr>
        <p:spPr bwMode="auto">
          <a:xfrm>
            <a:off x="3694351" y="798856"/>
            <a:ext cx="3276595" cy="3273021"/>
          </a:xfrm>
          <a:custGeom>
            <a:avLst/>
            <a:gdLst>
              <a:gd name="T0" fmla="*/ 917 w 1834"/>
              <a:gd name="T1" fmla="*/ 0 h 1832"/>
              <a:gd name="T2" fmla="*/ 1016 w 1834"/>
              <a:gd name="T3" fmla="*/ 5 h 1832"/>
              <a:gd name="T4" fmla="*/ 1112 w 1834"/>
              <a:gd name="T5" fmla="*/ 21 h 1832"/>
              <a:gd name="T6" fmla="*/ 1207 w 1834"/>
              <a:gd name="T7" fmla="*/ 47 h 1832"/>
              <a:gd name="T8" fmla="*/ 1296 w 1834"/>
              <a:gd name="T9" fmla="*/ 80 h 1832"/>
              <a:gd name="T10" fmla="*/ 1380 w 1834"/>
              <a:gd name="T11" fmla="*/ 124 h 1832"/>
              <a:gd name="T12" fmla="*/ 1458 w 1834"/>
              <a:gd name="T13" fmla="*/ 176 h 1832"/>
              <a:gd name="T14" fmla="*/ 1531 w 1834"/>
              <a:gd name="T15" fmla="*/ 236 h 1832"/>
              <a:gd name="T16" fmla="*/ 1598 w 1834"/>
              <a:gd name="T17" fmla="*/ 302 h 1832"/>
              <a:gd name="T18" fmla="*/ 1657 w 1834"/>
              <a:gd name="T19" fmla="*/ 375 h 1832"/>
              <a:gd name="T20" fmla="*/ 1708 w 1834"/>
              <a:gd name="T21" fmla="*/ 454 h 1832"/>
              <a:gd name="T22" fmla="*/ 1751 w 1834"/>
              <a:gd name="T23" fmla="*/ 538 h 1832"/>
              <a:gd name="T24" fmla="*/ 1786 w 1834"/>
              <a:gd name="T25" fmla="*/ 627 h 1832"/>
              <a:gd name="T26" fmla="*/ 1813 w 1834"/>
              <a:gd name="T27" fmla="*/ 719 h 1832"/>
              <a:gd name="T28" fmla="*/ 1828 w 1834"/>
              <a:gd name="T29" fmla="*/ 817 h 1832"/>
              <a:gd name="T30" fmla="*/ 1834 w 1834"/>
              <a:gd name="T31" fmla="*/ 916 h 1832"/>
              <a:gd name="T32" fmla="*/ 1828 w 1834"/>
              <a:gd name="T33" fmla="*/ 1016 h 1832"/>
              <a:gd name="T34" fmla="*/ 1813 w 1834"/>
              <a:gd name="T35" fmla="*/ 1112 h 1832"/>
              <a:gd name="T36" fmla="*/ 1786 w 1834"/>
              <a:gd name="T37" fmla="*/ 1206 h 1832"/>
              <a:gd name="T38" fmla="*/ 1751 w 1834"/>
              <a:gd name="T39" fmla="*/ 1295 h 1832"/>
              <a:gd name="T40" fmla="*/ 1708 w 1834"/>
              <a:gd name="T41" fmla="*/ 1379 h 1832"/>
              <a:gd name="T42" fmla="*/ 1657 w 1834"/>
              <a:gd name="T43" fmla="*/ 1457 h 1832"/>
              <a:gd name="T44" fmla="*/ 1598 w 1834"/>
              <a:gd name="T45" fmla="*/ 1529 h 1832"/>
              <a:gd name="T46" fmla="*/ 1531 w 1834"/>
              <a:gd name="T47" fmla="*/ 1595 h 1832"/>
              <a:gd name="T48" fmla="*/ 1458 w 1834"/>
              <a:gd name="T49" fmla="*/ 1654 h 1832"/>
              <a:gd name="T50" fmla="*/ 1380 w 1834"/>
              <a:gd name="T51" fmla="*/ 1707 h 1832"/>
              <a:gd name="T52" fmla="*/ 1296 w 1834"/>
              <a:gd name="T53" fmla="*/ 1750 h 1832"/>
              <a:gd name="T54" fmla="*/ 1207 w 1834"/>
              <a:gd name="T55" fmla="*/ 1785 h 1832"/>
              <a:gd name="T56" fmla="*/ 1112 w 1834"/>
              <a:gd name="T57" fmla="*/ 1811 h 1832"/>
              <a:gd name="T58" fmla="*/ 1016 w 1834"/>
              <a:gd name="T59" fmla="*/ 1827 h 1832"/>
              <a:gd name="T60" fmla="*/ 917 w 1834"/>
              <a:gd name="T61" fmla="*/ 1832 h 1832"/>
              <a:gd name="T62" fmla="*/ 817 w 1834"/>
              <a:gd name="T63" fmla="*/ 1827 h 1832"/>
              <a:gd name="T64" fmla="*/ 720 w 1834"/>
              <a:gd name="T65" fmla="*/ 1811 h 1832"/>
              <a:gd name="T66" fmla="*/ 627 w 1834"/>
              <a:gd name="T67" fmla="*/ 1785 h 1832"/>
              <a:gd name="T68" fmla="*/ 538 w 1834"/>
              <a:gd name="T69" fmla="*/ 1750 h 1832"/>
              <a:gd name="T70" fmla="*/ 454 w 1834"/>
              <a:gd name="T71" fmla="*/ 1707 h 1832"/>
              <a:gd name="T72" fmla="*/ 376 w 1834"/>
              <a:gd name="T73" fmla="*/ 1654 h 1832"/>
              <a:gd name="T74" fmla="*/ 302 w 1834"/>
              <a:gd name="T75" fmla="*/ 1595 h 1832"/>
              <a:gd name="T76" fmla="*/ 236 w 1834"/>
              <a:gd name="T77" fmla="*/ 1529 h 1832"/>
              <a:gd name="T78" fmla="*/ 177 w 1834"/>
              <a:gd name="T79" fmla="*/ 1457 h 1832"/>
              <a:gd name="T80" fmla="*/ 126 w 1834"/>
              <a:gd name="T81" fmla="*/ 1379 h 1832"/>
              <a:gd name="T82" fmla="*/ 82 w 1834"/>
              <a:gd name="T83" fmla="*/ 1295 h 1832"/>
              <a:gd name="T84" fmla="*/ 47 w 1834"/>
              <a:gd name="T85" fmla="*/ 1206 h 1832"/>
              <a:gd name="T86" fmla="*/ 21 w 1834"/>
              <a:gd name="T87" fmla="*/ 1112 h 1832"/>
              <a:gd name="T88" fmla="*/ 6 w 1834"/>
              <a:gd name="T89" fmla="*/ 1016 h 1832"/>
              <a:gd name="T90" fmla="*/ 0 w 1834"/>
              <a:gd name="T91" fmla="*/ 916 h 1832"/>
              <a:gd name="T92" fmla="*/ 6 w 1834"/>
              <a:gd name="T93" fmla="*/ 817 h 1832"/>
              <a:gd name="T94" fmla="*/ 21 w 1834"/>
              <a:gd name="T95" fmla="*/ 719 h 1832"/>
              <a:gd name="T96" fmla="*/ 47 w 1834"/>
              <a:gd name="T97" fmla="*/ 627 h 1832"/>
              <a:gd name="T98" fmla="*/ 82 w 1834"/>
              <a:gd name="T99" fmla="*/ 538 h 1832"/>
              <a:gd name="T100" fmla="*/ 126 w 1834"/>
              <a:gd name="T101" fmla="*/ 454 h 1832"/>
              <a:gd name="T102" fmla="*/ 177 w 1834"/>
              <a:gd name="T103" fmla="*/ 375 h 1832"/>
              <a:gd name="T104" fmla="*/ 236 w 1834"/>
              <a:gd name="T105" fmla="*/ 302 h 1832"/>
              <a:gd name="T106" fmla="*/ 302 w 1834"/>
              <a:gd name="T107" fmla="*/ 236 h 1832"/>
              <a:gd name="T108" fmla="*/ 376 w 1834"/>
              <a:gd name="T109" fmla="*/ 176 h 1832"/>
              <a:gd name="T110" fmla="*/ 454 w 1834"/>
              <a:gd name="T111" fmla="*/ 124 h 1832"/>
              <a:gd name="T112" fmla="*/ 538 w 1834"/>
              <a:gd name="T113" fmla="*/ 80 h 1832"/>
              <a:gd name="T114" fmla="*/ 627 w 1834"/>
              <a:gd name="T115" fmla="*/ 47 h 1832"/>
              <a:gd name="T116" fmla="*/ 720 w 1834"/>
              <a:gd name="T117" fmla="*/ 21 h 1832"/>
              <a:gd name="T118" fmla="*/ 817 w 1834"/>
              <a:gd name="T119" fmla="*/ 5 h 1832"/>
              <a:gd name="T120" fmla="*/ 917 w 1834"/>
              <a:gd name="T121" fmla="*/ 0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34" h="1832">
                <a:moveTo>
                  <a:pt x="917" y="0"/>
                </a:moveTo>
                <a:lnTo>
                  <a:pt x="1016" y="5"/>
                </a:lnTo>
                <a:lnTo>
                  <a:pt x="1112" y="21"/>
                </a:lnTo>
                <a:lnTo>
                  <a:pt x="1207" y="47"/>
                </a:lnTo>
                <a:lnTo>
                  <a:pt x="1296" y="80"/>
                </a:lnTo>
                <a:lnTo>
                  <a:pt x="1380" y="124"/>
                </a:lnTo>
                <a:lnTo>
                  <a:pt x="1458" y="176"/>
                </a:lnTo>
                <a:lnTo>
                  <a:pt x="1531" y="236"/>
                </a:lnTo>
                <a:lnTo>
                  <a:pt x="1598" y="302"/>
                </a:lnTo>
                <a:lnTo>
                  <a:pt x="1657" y="375"/>
                </a:lnTo>
                <a:lnTo>
                  <a:pt x="1708" y="454"/>
                </a:lnTo>
                <a:lnTo>
                  <a:pt x="1751" y="538"/>
                </a:lnTo>
                <a:lnTo>
                  <a:pt x="1786" y="627"/>
                </a:lnTo>
                <a:lnTo>
                  <a:pt x="1813" y="719"/>
                </a:lnTo>
                <a:lnTo>
                  <a:pt x="1828" y="817"/>
                </a:lnTo>
                <a:lnTo>
                  <a:pt x="1834" y="916"/>
                </a:lnTo>
                <a:lnTo>
                  <a:pt x="1828" y="1016"/>
                </a:lnTo>
                <a:lnTo>
                  <a:pt x="1813" y="1112"/>
                </a:lnTo>
                <a:lnTo>
                  <a:pt x="1786" y="1206"/>
                </a:lnTo>
                <a:lnTo>
                  <a:pt x="1751" y="1295"/>
                </a:lnTo>
                <a:lnTo>
                  <a:pt x="1708" y="1379"/>
                </a:lnTo>
                <a:lnTo>
                  <a:pt x="1657" y="1457"/>
                </a:lnTo>
                <a:lnTo>
                  <a:pt x="1598" y="1529"/>
                </a:lnTo>
                <a:lnTo>
                  <a:pt x="1531" y="1595"/>
                </a:lnTo>
                <a:lnTo>
                  <a:pt x="1458" y="1654"/>
                </a:lnTo>
                <a:lnTo>
                  <a:pt x="1380" y="1707"/>
                </a:lnTo>
                <a:lnTo>
                  <a:pt x="1296" y="1750"/>
                </a:lnTo>
                <a:lnTo>
                  <a:pt x="1207" y="1785"/>
                </a:lnTo>
                <a:lnTo>
                  <a:pt x="1112" y="1811"/>
                </a:lnTo>
                <a:lnTo>
                  <a:pt x="1016" y="1827"/>
                </a:lnTo>
                <a:lnTo>
                  <a:pt x="917" y="1832"/>
                </a:lnTo>
                <a:lnTo>
                  <a:pt x="817" y="1827"/>
                </a:lnTo>
                <a:lnTo>
                  <a:pt x="720" y="1811"/>
                </a:lnTo>
                <a:lnTo>
                  <a:pt x="627" y="1785"/>
                </a:lnTo>
                <a:lnTo>
                  <a:pt x="538" y="1750"/>
                </a:lnTo>
                <a:lnTo>
                  <a:pt x="454" y="1707"/>
                </a:lnTo>
                <a:lnTo>
                  <a:pt x="376" y="1654"/>
                </a:lnTo>
                <a:lnTo>
                  <a:pt x="302" y="1595"/>
                </a:lnTo>
                <a:lnTo>
                  <a:pt x="236" y="1529"/>
                </a:lnTo>
                <a:lnTo>
                  <a:pt x="177" y="1457"/>
                </a:lnTo>
                <a:lnTo>
                  <a:pt x="126" y="1379"/>
                </a:lnTo>
                <a:lnTo>
                  <a:pt x="82" y="1295"/>
                </a:lnTo>
                <a:lnTo>
                  <a:pt x="47" y="1206"/>
                </a:lnTo>
                <a:lnTo>
                  <a:pt x="21" y="1112"/>
                </a:lnTo>
                <a:lnTo>
                  <a:pt x="6" y="1016"/>
                </a:lnTo>
                <a:lnTo>
                  <a:pt x="0" y="916"/>
                </a:lnTo>
                <a:lnTo>
                  <a:pt x="6" y="817"/>
                </a:lnTo>
                <a:lnTo>
                  <a:pt x="21" y="719"/>
                </a:lnTo>
                <a:lnTo>
                  <a:pt x="47" y="627"/>
                </a:lnTo>
                <a:lnTo>
                  <a:pt x="82" y="538"/>
                </a:lnTo>
                <a:lnTo>
                  <a:pt x="126" y="454"/>
                </a:lnTo>
                <a:lnTo>
                  <a:pt x="177" y="375"/>
                </a:lnTo>
                <a:lnTo>
                  <a:pt x="236" y="302"/>
                </a:lnTo>
                <a:lnTo>
                  <a:pt x="302" y="236"/>
                </a:lnTo>
                <a:lnTo>
                  <a:pt x="376" y="176"/>
                </a:lnTo>
                <a:lnTo>
                  <a:pt x="454" y="124"/>
                </a:lnTo>
                <a:lnTo>
                  <a:pt x="538" y="80"/>
                </a:lnTo>
                <a:lnTo>
                  <a:pt x="627" y="47"/>
                </a:lnTo>
                <a:lnTo>
                  <a:pt x="720" y="21"/>
                </a:lnTo>
                <a:lnTo>
                  <a:pt x="817" y="5"/>
                </a:lnTo>
                <a:lnTo>
                  <a:pt x="917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6384290" y="2176236"/>
            <a:ext cx="6383142" cy="182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b="1" cap="all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感谢聆听</a:t>
            </a:r>
            <a:endParaRPr lang="zh-CN" altLang="en-US" sz="5400" b="1" cap="all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buNone/>
            </a:pPr>
            <a:r>
              <a:rPr lang="zh-CN" altLang="en-US" sz="5400" b="1" cap="all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请批评指正</a:t>
            </a:r>
            <a:endParaRPr lang="zh-CN" altLang="en-US" sz="5400" b="1" cap="all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6335589" y="5065638"/>
            <a:ext cx="5728507" cy="3073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zh-CN" altLang="en-US" sz="2000" cap="all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大连海事大学</a:t>
            </a:r>
            <a:r>
              <a:rPr lang="en-US" altLang="zh-CN" sz="2000" cap="all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000" cap="all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信息科学技术学院</a:t>
            </a:r>
            <a:r>
              <a:rPr lang="en-US" altLang="zh-CN" sz="2000" cap="all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000" cap="all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计算机科学与技术 </a:t>
            </a:r>
            <a:endParaRPr lang="zh-CN" altLang="en-US" sz="2000" cap="all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6383983" y="5802775"/>
            <a:ext cx="5706728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汇报人：孟繁琛      指导老师：李冠宇</a:t>
            </a:r>
            <a:endParaRPr lang="zh-CN" altLang="en-US" sz="20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Picture 2" descr="F:\0PPT素材\北京大学3.png"/>
          <p:cNvPicPr>
            <a:picLocks noChangeAspect="1" noChangeArrowheads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156" y="761492"/>
            <a:ext cx="3376983" cy="33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 descr="大连海事大学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220" y="610235"/>
            <a:ext cx="3627755" cy="358902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01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模型提出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97289" y="1818265"/>
            <a:ext cx="5768887" cy="1248906"/>
          </a:xfrm>
          <a:prstGeom prst="rect">
            <a:avLst/>
          </a:prstGeom>
          <a:noFill/>
          <a:ln>
            <a:solidFill>
              <a:srgbClr val="1A2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4" tIns="48212" rIns="96424" bIns="48212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37398" y="1592913"/>
            <a:ext cx="4943226" cy="48876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19100" dist="1905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4" tIns="48212" rIns="96424" bIns="48212" rtlCol="0" anchor="ctr"/>
          <a:lstStyle/>
          <a:p>
            <a:pPr algn="ctr"/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lt"/>
              </a:rPr>
              <a:t>RotatE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813107" y="2680117"/>
            <a:ext cx="1674066" cy="1442556"/>
          </a:xfrm>
          <a:prstGeom prst="hexagon">
            <a:avLst/>
          </a:prstGeom>
          <a:solidFill>
            <a:srgbClr val="0070C0"/>
          </a:solidFill>
          <a:ln>
            <a:noFill/>
          </a:ln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4" tIns="48212" rIns="96424" bIns="48212" rtlCol="0" anchor="ctr"/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问题所在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324735" y="2392680"/>
            <a:ext cx="2304415" cy="668020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252980" y="3760470"/>
            <a:ext cx="2376170" cy="864235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487930" y="6064885"/>
            <a:ext cx="2068830" cy="38735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1585" y="2350135"/>
            <a:ext cx="5095875" cy="433070"/>
          </a:xfrm>
          <a:prstGeom prst="rect">
            <a:avLst/>
          </a:prstGeom>
          <a:noFill/>
        </p:spPr>
        <p:txBody>
          <a:bodyPr wrap="square" lIns="96424" tIns="48212" rIns="96424" bIns="48212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85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仅仅以相同的方式表示头实体和尾实体之间的关系</a:t>
            </a:r>
            <a:endParaRPr lang="zh-CN" altLang="en-US" sz="1685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97289" y="3716365"/>
            <a:ext cx="5768887" cy="1270818"/>
          </a:xfrm>
          <a:prstGeom prst="rect">
            <a:avLst/>
          </a:prstGeom>
          <a:noFill/>
          <a:ln>
            <a:solidFill>
              <a:srgbClr val="1A2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4" tIns="48212" rIns="96424" bIns="48212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37398" y="3491013"/>
            <a:ext cx="4943226" cy="488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19100" dist="1905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4" tIns="48212" rIns="96424" bIns="48212" rtlCol="0" anchor="ctr"/>
          <a:lstStyle/>
          <a:p>
            <a:pPr algn="ctr"/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lt"/>
              </a:rPr>
              <a:t>TransH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8430" y="4371975"/>
            <a:ext cx="4380865" cy="433070"/>
          </a:xfrm>
          <a:prstGeom prst="rect">
            <a:avLst/>
          </a:prstGeom>
          <a:noFill/>
        </p:spPr>
        <p:txBody>
          <a:bodyPr wrap="square" lIns="96424" tIns="48212" rIns="96424" bIns="48212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685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不能很好的建模一对多和多对一的关系</a:t>
            </a:r>
            <a:endParaRPr lang="zh-CN" sz="1685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97289" y="5614465"/>
            <a:ext cx="5768887" cy="1291897"/>
          </a:xfrm>
          <a:prstGeom prst="rect">
            <a:avLst/>
          </a:prstGeom>
          <a:noFill/>
          <a:ln>
            <a:solidFill>
              <a:srgbClr val="1A2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4" tIns="48212" rIns="96424" bIns="48212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37398" y="5389112"/>
            <a:ext cx="4943226" cy="48876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19100" dist="1905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4" tIns="48212" rIns="96424" bIns="48212" rtlCol="0" anchor="ctr"/>
          <a:lstStyle/>
          <a:p>
            <a:pPr algn="ctr"/>
            <a:r>
              <a:rPr lang="zh-CN" altLang="en-US" sz="2000">
                <a:cs typeface="+mn-ea"/>
                <a:sym typeface="+mn-lt"/>
              </a:rPr>
              <a:t>提出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lt"/>
              </a:rPr>
              <a:t>RotatH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68850" y="6064250"/>
            <a:ext cx="5624830" cy="770890"/>
          </a:xfrm>
          <a:prstGeom prst="rect">
            <a:avLst/>
          </a:prstGeom>
          <a:noFill/>
        </p:spPr>
        <p:txBody>
          <a:bodyPr wrap="square" lIns="96424" tIns="48212" rIns="96424" bIns="482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85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为了提高RotatE和TransH的性能，使实体能够根据它们的关系具有不同的表示形式，并改善跨关系类型的预测结果。</a:t>
            </a:r>
            <a:endParaRPr lang="zh-CN" altLang="en-US" sz="1685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76491" y="77161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A4A4A"/>
                </a:solidFill>
                <a:latin typeface="+mn-lt"/>
                <a:ea typeface="+mn-ea"/>
                <a:cs typeface="+mn-ea"/>
                <a:sym typeface="+mn-lt"/>
              </a:rPr>
              <a:t>延时符</a:t>
            </a:r>
            <a:endParaRPr lang="en-US" altLang="zh-CN" dirty="0">
              <a:solidFill>
                <a:srgbClr val="4A4A4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模型提出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2230100" y="266700"/>
            <a:ext cx="628650" cy="385763"/>
          </a:xfrm>
        </p:spPr>
        <p:txBody>
          <a:bodyPr/>
          <a:lstStyle/>
          <a:p>
            <a:fld id="{EB730883-2733-4EB0-9793-894FF9D5011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7" name="图片 16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2410"/>
            <a:ext cx="913130" cy="897890"/>
          </a:xfrm>
          <a:prstGeom prst="rect">
            <a:avLst/>
          </a:prstGeom>
        </p:spPr>
      </p:pic>
      <p:sp>
        <p:nvSpPr>
          <p:cNvPr id="19" name="六边形 18"/>
          <p:cNvSpPr/>
          <p:nvPr/>
        </p:nvSpPr>
        <p:spPr>
          <a:xfrm>
            <a:off x="813742" y="5373152"/>
            <a:ext cx="1674066" cy="1442556"/>
          </a:xfrm>
          <a:prstGeom prst="hexagon">
            <a:avLst/>
          </a:prstGeom>
          <a:solidFill>
            <a:srgbClr val="0070C0"/>
          </a:solidFill>
          <a:ln>
            <a:noFill/>
          </a:ln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4" tIns="48212" rIns="96424" bIns="48212" rtlCol="0" anchor="ctr"/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解决方案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RotatE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1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2230100" y="266700"/>
            <a:ext cx="628650" cy="385763"/>
          </a:xfrm>
        </p:spPr>
        <p:txBody>
          <a:bodyPr/>
          <a:lstStyle/>
          <a:p>
            <a:fld id="{370D8578-DDD4-487D-A316-C8E65CC577E1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7" name="图片 16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2410"/>
            <a:ext cx="913130" cy="8978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960245"/>
            <a:ext cx="4221480" cy="32918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213475" y="2607945"/>
                <a:ext cx="5050155" cy="176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latin typeface="Times New Roman" panose="02020603050405020304" charset="0"/>
                    <a:cs typeface="Times New Roman" panose="02020603050405020304" charset="0"/>
                  </a:rPr>
                  <a:t>RotatE将每个关系r建模为嵌入空间中的旋转向量。h和t之间的距离函数为：</a:t>
                </a:r>
                <a:endParaRPr lang="zh-CN" altLang="en-US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zh-CN" altLang="en-US" sz="2000">
                    <a:latin typeface="Times New Roman" panose="02020603050405020304" charset="0"/>
                    <a:cs typeface="Times New Roman" panose="02020603050405020304" charset="0"/>
                  </a:rPr>
                  <a:t>d</a:t>
                </a:r>
                <a:r>
                  <a:rPr lang="zh-CN" altLang="en-US" sz="2000" baseline="-25000">
                    <a:latin typeface="Times New Roman" panose="02020603050405020304" charset="0"/>
                    <a:cs typeface="Times New Roman" panose="02020603050405020304" charset="0"/>
                  </a:rPr>
                  <a:t>r</a:t>
                </a:r>
                <a:r>
                  <a:rPr lang="zh-CN" altLang="en-US" sz="2000">
                    <a:latin typeface="Times New Roman" panose="02020603050405020304" charset="0"/>
                    <a:cs typeface="Times New Roman" panose="02020603050405020304" charset="0"/>
                  </a:rPr>
                  <a:t>(h,t) = ||h ◦ r − t|| </a:t>
                </a:r>
                <a:endParaRPr lang="zh-CN" altLang="en-US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2000">
                    <a:latin typeface="Times New Roman" panose="02020603050405020304" charset="0"/>
                    <a:cs typeface="Times New Roman" panose="02020603050405020304" charset="0"/>
                  </a:rPr>
                  <a:t>损失函数：</a:t>
                </a:r>
                <a:endParaRPr lang="zh-CN" altLang="en-US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zh-CN" altLang="en-US" sz="2000">
                    <a:latin typeface="Times New Roman" panose="02020603050405020304" charset="0"/>
                    <a:cs typeface="Times New Roman" panose="02020603050405020304" charset="0"/>
                  </a:rPr>
                  <a:t>L=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zh-CN" altLang="en-US" sz="2000">
                    <a:latin typeface="Times New Roman" panose="02020603050405020304" charset="0"/>
                    <a:cs typeface="Times New Roman" panose="02020603050405020304" charset="0"/>
                  </a:rPr>
                  <a:t>−logσ(γ−d</a:t>
                </a:r>
                <a:r>
                  <a:rPr lang="zh-CN" altLang="en-US" sz="2000" baseline="-25000">
                    <a:latin typeface="Times New Roman" panose="02020603050405020304" charset="0"/>
                    <a:cs typeface="Times New Roman" panose="02020603050405020304" charset="0"/>
                  </a:rPr>
                  <a:t>r</a:t>
                </a:r>
                <a:r>
                  <a:rPr lang="zh-CN" altLang="en-US" sz="2000">
                    <a:latin typeface="Times New Roman" panose="02020603050405020304" charset="0"/>
                    <a:cs typeface="Times New Roman" panose="02020603050405020304" charset="0"/>
                  </a:rPr>
                  <a:t>(h,t))−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2000">
                    <a:latin typeface="Times New Roman" panose="02020603050405020304" charset="0"/>
                    <a:cs typeface="Times New Roman" panose="02020603050405020304" charset="0"/>
                  </a:rPr>
                  <a:t>logσ(dr(h</a:t>
                </a:r>
                <a:r>
                  <a:rPr lang="zh-CN" altLang="en-US" sz="2000" baseline="-25000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zh-CN" altLang="en-US" sz="2000">
                    <a:latin typeface="Times New Roman" panose="02020603050405020304" charset="0"/>
                    <a:cs typeface="Times New Roman" panose="02020603050405020304" charset="0"/>
                  </a:rPr>
                  <a:t>`, t</a:t>
                </a:r>
                <a:r>
                  <a:rPr lang="zh-CN" altLang="en-US" sz="2000" baseline="-25000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zh-CN" altLang="en-US" sz="2000">
                    <a:latin typeface="Times New Roman" panose="02020603050405020304" charset="0"/>
                    <a:cs typeface="Times New Roman" panose="02020603050405020304" charset="0"/>
                  </a:rPr>
                  <a:t>`)−γ)</a:t>
                </a:r>
                <a:endParaRPr lang="zh-CN" altLang="en-US" sz="2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75" y="2607945"/>
                <a:ext cx="5050155" cy="17608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TransH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1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2230100" y="266700"/>
            <a:ext cx="628650" cy="385763"/>
          </a:xfrm>
        </p:spPr>
        <p:txBody>
          <a:bodyPr/>
          <a:lstStyle/>
          <a:p>
            <a:fld id="{370D8578-DDD4-487D-A316-C8E65CC577E1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7" name="图片 16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2410"/>
            <a:ext cx="913130" cy="897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13475" y="2607945"/>
            <a:ext cx="50501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TransH将每个关系r建模为超平面上的平移。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之间的距离函数为：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zh-CN" altLang="en-US" sz="2000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(h,t)=||(h−w</a:t>
            </a:r>
            <a:r>
              <a:rPr lang="zh-CN" altLang="en-US" sz="2000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000" baseline="300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hw</a:t>
            </a:r>
            <a:r>
              <a:rPr lang="zh-CN" altLang="en-US" sz="2000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)+d</a:t>
            </a:r>
            <a:r>
              <a:rPr lang="zh-CN" altLang="en-US" sz="2000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−(t−w</a:t>
            </a:r>
            <a:r>
              <a:rPr lang="zh-CN" altLang="en-US" sz="2000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000" baseline="300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tw</a:t>
            </a:r>
            <a:r>
              <a:rPr lang="zh-CN" altLang="en-US" sz="2000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)||</a:t>
            </a:r>
            <a:r>
              <a:rPr lang="zh-CN" altLang="en-US" sz="20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2000" baseline="30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简单理解为：||h</a:t>
            </a:r>
            <a:r>
              <a:rPr lang="zh-CN" altLang="en-US" sz="2000" baseline="-25000">
                <a:latin typeface="Times New Roman" panose="02020603050405020304" charset="0"/>
                <a:cs typeface="Times New Roman" panose="02020603050405020304" charset="0"/>
              </a:rPr>
              <a:t>⊥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+ d</a:t>
            </a:r>
            <a:r>
              <a:rPr lang="zh-CN" altLang="en-US" sz="2000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− t</a:t>
            </a:r>
            <a:r>
              <a:rPr lang="zh-CN" altLang="en-US" sz="2000" baseline="-25000">
                <a:latin typeface="Times New Roman" panose="02020603050405020304" charset="0"/>
                <a:cs typeface="Times New Roman" panose="02020603050405020304" charset="0"/>
              </a:rPr>
              <a:t>⊥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||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损失函数：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21205"/>
            <a:ext cx="4279265" cy="3199130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45275" y="4336415"/>
          <a:ext cx="4318635" cy="63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3" imgW="2602865" imgH="381000" progId="Equation.KSEE3">
                  <p:embed/>
                </p:oleObj>
              </mc:Choice>
              <mc:Fallback>
                <p:oleObj name="" r:id="rId3" imgW="2602865" imgH="381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5275" y="4336415"/>
                        <a:ext cx="4318635" cy="63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02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模型详解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RotatH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pic>
        <p:nvPicPr>
          <p:cNvPr id="2" name="图片 1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2410"/>
            <a:ext cx="913130" cy="8978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" y="2103755"/>
            <a:ext cx="5318760" cy="37585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5925185" y="1960245"/>
                <a:ext cx="5572125" cy="3190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步骤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：投影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	h</a:t>
                </a:r>
                <a:r>
                  <a:rPr lang="en-US" altLang="zh-CN" baseline="-25000">
                    <a:latin typeface="Times New Roman" panose="02020603050405020304" charset="0"/>
                    <a:cs typeface="Times New Roman" panose="02020603050405020304" charset="0"/>
                  </a:rPr>
                  <a:t>⊥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= h−w</a:t>
                </a:r>
                <a:r>
                  <a:rPr lang="en-US" altLang="zh-CN" baseline="-25000">
                    <a:latin typeface="Times New Roman" panose="02020603050405020304" charset="0"/>
                    <a:cs typeface="Times New Roman" panose="02020603050405020304" charset="0"/>
                  </a:rPr>
                  <a:t>r</a:t>
                </a:r>
                <a:r>
                  <a:rPr lang="en-US" altLang="zh-CN" baseline="30000">
                    <a:latin typeface="Times New Roman" panose="02020603050405020304" charset="0"/>
                    <a:cs typeface="Times New Roman" panose="02020603050405020304" charset="0"/>
                  </a:rPr>
                  <a:t>T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hw</a:t>
                </a:r>
                <a:r>
                  <a:rPr lang="en-US" altLang="zh-CN" baseline="-25000">
                    <a:latin typeface="Times New Roman" panose="02020603050405020304" charset="0"/>
                    <a:cs typeface="Times New Roman" panose="02020603050405020304" charset="0"/>
                  </a:rPr>
                  <a:t>r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  t</a:t>
                </a:r>
                <a:r>
                  <a:rPr lang="en-US" altLang="zh-CN" baseline="-25000">
                    <a:latin typeface="Times New Roman" panose="02020603050405020304" charset="0"/>
                    <a:cs typeface="Times New Roman" panose="02020603050405020304" charset="0"/>
                  </a:rPr>
                  <a:t>⊥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=t−w</a:t>
                </a:r>
                <a:r>
                  <a:rPr lang="en-US" altLang="zh-CN" baseline="-25000">
                    <a:latin typeface="Times New Roman" panose="02020603050405020304" charset="0"/>
                    <a:cs typeface="Times New Roman" panose="02020603050405020304" charset="0"/>
                  </a:rPr>
                  <a:t>r</a:t>
                </a:r>
                <a:r>
                  <a:rPr lang="en-US" altLang="zh-CN" baseline="30000">
                    <a:latin typeface="Times New Roman" panose="02020603050405020304" charset="0"/>
                    <a:cs typeface="Times New Roman" panose="02020603050405020304" charset="0"/>
                  </a:rPr>
                  <a:t>T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tw</a:t>
                </a:r>
                <a:r>
                  <a:rPr lang="en-US" altLang="zh-CN" baseline="-25000">
                    <a:latin typeface="Times New Roman" panose="02020603050405020304" charset="0"/>
                    <a:cs typeface="Times New Roman" panose="02020603050405020304" charset="0"/>
                  </a:rPr>
                  <a:t>r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步骤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：旋转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	h</a:t>
                </a:r>
                <a:r>
                  <a:rPr lang="en-US" altLang="zh-CN" baseline="-25000">
                    <a:latin typeface="Times New Roman" panose="02020603050405020304" charset="0"/>
                    <a:cs typeface="Times New Roman" panose="02020603050405020304" charset="0"/>
                  </a:rPr>
                  <a:t>r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 = h</a:t>
                </a:r>
                <a:r>
                  <a:rPr lang="en-US" altLang="zh-CN" baseline="-25000">
                    <a:latin typeface="Times New Roman" panose="02020603050405020304" charset="0"/>
                    <a:cs typeface="Times New Roman" panose="02020603050405020304" charset="0"/>
                  </a:rPr>
                  <a:t>⊥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◦d</a:t>
                </a:r>
                <a:r>
                  <a:rPr lang="en-US" altLang="zh-CN" baseline="-25000">
                    <a:latin typeface="Times New Roman" panose="02020603050405020304" charset="0"/>
                    <a:cs typeface="Times New Roman" panose="02020603050405020304" charset="0"/>
                  </a:rPr>
                  <a:t>r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步骤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3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：计算距离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	f(h,r,t) = ||h</a:t>
                </a:r>
                <a:r>
                  <a:rPr lang="en-US" altLang="zh-CN" baseline="-25000">
                    <a:latin typeface="Times New Roman" panose="02020603050405020304" charset="0"/>
                    <a:cs typeface="Times New Roman" panose="02020603050405020304" charset="0"/>
                  </a:rPr>
                  <a:t>r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 − t</a:t>
                </a:r>
                <a:r>
                  <a:rPr lang="en-US" altLang="zh-CN" baseline="-25000">
                    <a:latin typeface="Times New Roman" panose="02020603050405020304" charset="0"/>
                    <a:cs typeface="Times New Roman" panose="02020603050405020304" charset="0"/>
                  </a:rPr>
                  <a:t>⊥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||</a:t>
                </a:r>
                <a:r>
                  <a:rPr lang="en-US" altLang="zh-CN" baseline="-25000"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r>
                  <a:rPr lang="en-US" altLang="zh-CN" baseline="30000"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评分函数：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f</a:t>
                </a:r>
                <a:r>
                  <a:rPr lang="zh-CN" altLang="en-US" baseline="-25000">
                    <a:latin typeface="Times New Roman" panose="02020603050405020304" charset="0"/>
                    <a:cs typeface="Times New Roman" panose="02020603050405020304" charset="0"/>
                  </a:rPr>
                  <a:t>r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(h,t)=||(h−w</a:t>
                </a:r>
                <a:r>
                  <a:rPr lang="zh-CN" altLang="en-US" baseline="-25000">
                    <a:latin typeface="Times New Roman" panose="02020603050405020304" charset="0"/>
                    <a:cs typeface="Times New Roman" panose="02020603050405020304" charset="0"/>
                  </a:rPr>
                  <a:t>r</a:t>
                </a:r>
                <a:r>
                  <a:rPr lang="zh-CN" altLang="en-US" baseline="30000">
                    <a:latin typeface="Times New Roman" panose="02020603050405020304" charset="0"/>
                    <a:cs typeface="Times New Roman" panose="02020603050405020304" charset="0"/>
                  </a:rPr>
                  <a:t>T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hw</a:t>
                </a:r>
                <a:r>
                  <a:rPr lang="zh-CN" altLang="en-US" baseline="-25000">
                    <a:latin typeface="Times New Roman" panose="02020603050405020304" charset="0"/>
                    <a:cs typeface="Times New Roman" panose="02020603050405020304" charset="0"/>
                  </a:rPr>
                  <a:t>r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)◦d</a:t>
                </a:r>
                <a:r>
                  <a:rPr lang="zh-CN" altLang="en-US" baseline="-25000">
                    <a:latin typeface="Times New Roman" panose="02020603050405020304" charset="0"/>
                    <a:cs typeface="Times New Roman" panose="02020603050405020304" charset="0"/>
                  </a:rPr>
                  <a:t>r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−(t−w</a:t>
                </a:r>
                <a:r>
                  <a:rPr lang="zh-CN" altLang="en-US" baseline="-25000">
                    <a:latin typeface="Times New Roman" panose="02020603050405020304" charset="0"/>
                    <a:cs typeface="Times New Roman" panose="02020603050405020304" charset="0"/>
                  </a:rPr>
                  <a:t>r</a:t>
                </a:r>
                <a:r>
                  <a:rPr lang="zh-CN" altLang="en-US" baseline="30000">
                    <a:latin typeface="Times New Roman" panose="02020603050405020304" charset="0"/>
                    <a:cs typeface="Times New Roman" panose="02020603050405020304" charset="0"/>
                  </a:rPr>
                  <a:t>T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tw</a:t>
                </a:r>
                <a:r>
                  <a:rPr lang="zh-CN" altLang="en-US" baseline="-25000">
                    <a:latin typeface="Times New Roman" panose="02020603050405020304" charset="0"/>
                    <a:cs typeface="Times New Roman" panose="02020603050405020304" charset="0"/>
                  </a:rPr>
                  <a:t>r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)||</a:t>
                </a:r>
                <a:r>
                  <a:rPr lang="zh-CN" altLang="en-US" baseline="-25000"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r>
                  <a:rPr lang="zh-CN" altLang="en-US" baseline="30000"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损失函数：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 L=−logσ(γ−f</a:t>
                </a:r>
                <a:r>
                  <a:rPr lang="zh-CN" altLang="en-US" baseline="-25000">
                    <a:latin typeface="Times New Roman" panose="02020603050405020304" charset="0"/>
                    <a:cs typeface="Times New Roman" panose="02020603050405020304" charset="0"/>
                  </a:rPr>
                  <a:t>r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(h,t))-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`,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`)</m:t>
                        </m:r>
                      </m:e>
                    </m:nary>
                  </m:oMath>
                </a14:m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logσ(f</a:t>
                </a:r>
                <a:r>
                  <a:rPr lang="zh-CN" altLang="en-US" baseline="-25000">
                    <a:latin typeface="Times New Roman" panose="02020603050405020304" charset="0"/>
                    <a:cs typeface="Times New Roman" panose="02020603050405020304" charset="0"/>
                  </a:rPr>
                  <a:t>r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(h</a:t>
                </a:r>
                <a:r>
                  <a:rPr lang="zh-CN" altLang="en-US" baseline="-25000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`, t</a:t>
                </a:r>
                <a:r>
                  <a:rPr lang="zh-CN" altLang="en-US" baseline="-25000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`)−γ)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185" y="1960245"/>
                <a:ext cx="5572125" cy="31902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03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结果分析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自定义设计方案">
  <a:themeElements>
    <a:clrScheme name="自定义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0070C0"/>
      </a:accent5>
      <a:accent6>
        <a:srgbClr val="00B0F0"/>
      </a:accent6>
      <a:hlink>
        <a:srgbClr val="0070C0"/>
      </a:hlink>
      <a:folHlink>
        <a:srgbClr val="00B0F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Impac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2631</Words>
  <Application>WPS 演示</Application>
  <PresentationFormat>自定义</PresentationFormat>
  <Paragraphs>260</Paragraphs>
  <Slides>23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Impact</vt:lpstr>
      <vt:lpstr>微软雅黑</vt:lpstr>
      <vt:lpstr>Times New Roman</vt:lpstr>
      <vt:lpstr>Cambria Math</vt:lpstr>
      <vt:lpstr>Arial Unicode MS</vt:lpstr>
      <vt:lpstr>SF UI Display Thin</vt:lpstr>
      <vt:lpstr>Segoe Print</vt:lpstr>
      <vt:lpstr>自定义设计方案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bt097</dc:title>
  <dc:creator/>
  <cp:lastModifiedBy>咚咚咚</cp:lastModifiedBy>
  <cp:revision>88</cp:revision>
  <dcterms:created xsi:type="dcterms:W3CDTF">2016-11-12T16:40:00Z</dcterms:created>
  <dcterms:modified xsi:type="dcterms:W3CDTF">2022-04-21T05:04:12Z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C95E748B203541C886D829519F3AAAE9</vt:lpwstr>
  </property>
</Properties>
</file>