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365" r:id="rId3"/>
    <p:sldId id="264" r:id="rId4"/>
    <p:sldId id="410" r:id="rId5"/>
    <p:sldId id="411" r:id="rId6"/>
    <p:sldId id="442" r:id="rId7"/>
    <p:sldId id="443" r:id="rId8"/>
    <p:sldId id="417" r:id="rId9"/>
    <p:sldId id="418" r:id="rId10"/>
    <p:sldId id="447" r:id="rId11"/>
    <p:sldId id="448" r:id="rId12"/>
    <p:sldId id="449" r:id="rId13"/>
    <p:sldId id="450" r:id="rId14"/>
    <p:sldId id="428" r:id="rId15"/>
    <p:sldId id="438" r:id="rId16"/>
    <p:sldId id="444" r:id="rId17"/>
    <p:sldId id="445" r:id="rId18"/>
    <p:sldId id="446" r:id="rId19"/>
    <p:sldId id="427" r:id="rId20"/>
    <p:sldId id="400" r:id="rId21"/>
    <p:sldId id="451" r:id="rId22"/>
    <p:sldId id="452" r:id="rId23"/>
    <p:sldId id="33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78306" autoAdjust="0"/>
  </p:normalViewPr>
  <p:slideViewPr>
    <p:cSldViewPr snapToGrid="0">
      <p:cViewPr varScale="1">
        <p:scale>
          <a:sx n="97" d="100"/>
          <a:sy n="97" d="100"/>
        </p:scale>
        <p:origin x="1411" y="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A9186-925D-47F9-92E6-B62AAC3A77F9}" type="datetimeFigureOut">
              <a:rPr lang="zh-CN" altLang="en-US" smtClean="0"/>
              <a:t>2022/4/14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6E308-5163-4001-A6E9-D93AEF1D4525}" type="slidenum">
              <a:rPr lang="zh-CN" altLang="en-US" smtClean="0"/>
              <a:t>‹#›</a:t>
            </a:fld>
            <a:endParaRPr lang="zh-CN" altLang="en-US"/>
          </a:p>
        </p:txBody>
      </p:sp>
    </p:spTree>
    <p:extLst>
      <p:ext uri="{BB962C8B-B14F-4D97-AF65-F5344CB8AC3E}">
        <p14:creationId xmlns:p14="http://schemas.microsoft.com/office/powerpoint/2010/main" val="1497077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今天汇报的论文题目为</a:t>
            </a:r>
            <a:r>
              <a:rPr lang="en-US" altLang="zh-CN" dirty="0"/>
              <a:t>h2mn</a:t>
            </a:r>
            <a:r>
              <a:rPr lang="zh-CN" altLang="en-US" dirty="0"/>
              <a:t>：基于分层超图匹配网络的图相似度学习</a:t>
            </a:r>
            <a:endParaRPr lang="en-US" altLang="zh-CN" dirty="0"/>
          </a:p>
          <a:p>
            <a:r>
              <a:rPr lang="zh-CN" altLang="en-US" dirty="0"/>
              <a:t>今年发表于</a:t>
            </a:r>
            <a:r>
              <a:rPr lang="en-US" altLang="zh-CN" dirty="0"/>
              <a:t>2021</a:t>
            </a:r>
            <a:r>
              <a:rPr lang="zh-CN" altLang="en-US" dirty="0"/>
              <a:t>年的</a:t>
            </a:r>
            <a:r>
              <a:rPr lang="en-US" altLang="zh-CN" dirty="0"/>
              <a:t>KDD</a:t>
            </a:r>
            <a:r>
              <a:rPr lang="zh-CN" altLang="en-US" dirty="0"/>
              <a:t>会议，作者来自浙江大学和阿里巴巴</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在通过超图嵌入层后得到超图的表示，然后进行超边的池化</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超边池化分为三部分，分别为计算节点重要性、计算超边重要性和去除不重要的超边</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第一步通过</a:t>
            </a:r>
            <a:r>
              <a:rPr lang="en-US" altLang="zh-CN" b="1" dirty="0"/>
              <a:t>PageRank</a:t>
            </a:r>
            <a:r>
              <a:rPr lang="zh-CN" altLang="en-US" b="1" dirty="0"/>
              <a:t>计算节点重要性，</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与传统</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PageRank</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算法不同，该算法通过超边传递重要性</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第二步</a:t>
            </a:r>
            <a:r>
              <a:rPr lang="zh-CN" altLang="en-US" b="1" dirty="0"/>
              <a:t>对各个超边内所有节点重要性求平均，得各超边的重要性</a:t>
            </a:r>
            <a:endParaRPr lang="en-US" altLang="zh-CN" b="1" dirty="0"/>
          </a:p>
          <a:p>
            <a:pPr algn="just"/>
            <a:r>
              <a:rPr lang="zh-CN" altLang="en-US" sz="1200" b="1" kern="100" dirty="0">
                <a:effectLst/>
                <a:latin typeface="等线" panose="02010600030101010101" pitchFamily="2" charset="-122"/>
                <a:ea typeface="等线" panose="02010600030101010101" pitchFamily="2" charset="-122"/>
                <a:cs typeface="Times New Roman" panose="02020603050405020304" pitchFamily="18" charset="0"/>
              </a:rPr>
              <a:t>最后选取超边集合重要性比较高的超边</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8370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对超边进行池化后，可将比较重要的超边看作图的子图，进行匹配操作，</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首先通过</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cos</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从事计算两个图子图之间的相似度</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然后计算各子图的交叉图注意力表示，相当于计算在从图</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的角度看图</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中各子图的表示，</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最后通过子图表示和子图交叉图注意力表示来计算匹配向量，可以理解为把自己和别人眼中的你做一个比较</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6241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获取各子图的匹配向量后，需要将子图匹配向量聚合为父图的匹配向量，本文没有采用简单的累加，</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而是采用注意力机制，将子图按权重进行累加。</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这样可得一层的的两个图的分层匹配向量，然后依次计算各个层两个图的分层匹配向量，然后进行连接操作，</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最后获得图</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和图</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的分层匹配向量的连接。</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最后进行回归和分类任务与真实标签进行比较</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7112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第三部分为评估</a:t>
            </a:r>
          </a:p>
        </p:txBody>
      </p:sp>
      <p:sp>
        <p:nvSpPr>
          <p:cNvPr id="4" name="灯片编号占位符 3"/>
          <p:cNvSpPr>
            <a:spLocks noGrp="1"/>
          </p:cNvSpPr>
          <p:nvPr>
            <p:ph type="sldNum" sz="quarter" idx="5"/>
          </p:nvPr>
        </p:nvSpPr>
        <p:spPr/>
        <p:txBody>
          <a:bodyPr/>
          <a:lstStyle/>
          <a:p>
            <a:fld id="{1C86E308-5163-4001-A6E9-D93AEF1D4525}" type="slidenum">
              <a:rPr lang="zh-CN" altLang="en-US" smtClean="0"/>
              <a:t>13</a:t>
            </a:fld>
            <a:endParaRPr lang="zh-CN" altLang="en-US"/>
          </a:p>
        </p:txBody>
      </p:sp>
    </p:spTree>
    <p:extLst>
      <p:ext uri="{BB962C8B-B14F-4D97-AF65-F5344CB8AC3E}">
        <p14:creationId xmlns:p14="http://schemas.microsoft.com/office/powerpoint/2010/main" val="2814877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分类测试指标使用的是</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AUC</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得分，数据集为</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Ffmpeg</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OpenSSL</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两个二值函数控制流图，本模型的两个变体取得了最好的成绩</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0533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回归测试指标使用的是</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mse</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p</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p@10</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，数据集为</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AIDS</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LINUX</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IMDB</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，基准方法分为两类，一类是传统方法，另一类是</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GNN</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方法，本模型的两个变体在九个情况下取得了七个最好成绩</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97957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本文在回归测试的基础上进行了消融实验，将池化方法换为了</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gpool</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sagepool</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Diffpool</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，本文提出的池化方法取得了最好的效果，其中</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diffpool</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无法在超图上执行，效果最差，同时表明了超图的在图相似度学习中的优势，</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但是我进行了传统图的无池化消融实验，发现没有池化方法和超图，</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p@10</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指标能达到更好的效果</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82150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在效率测试中，因为本文只采用了比较重要的超边进行比较，所以取得了最好的效果</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96256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sym typeface="+mn-ea"/>
              </a:rPr>
              <a:t> </a:t>
            </a: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sym typeface="+mn-ea"/>
              </a:rPr>
              <a:t> 我对模型进行了改进，没用采用超图而是采用了传统图，并将池化方法换位了可微池化，可微池化的特性是相似的节点会聚合在下一层聚合为一个节点，符合图相似任务的特性</a:t>
            </a:r>
            <a:endParaRPr lang="en-US" altLang="zh-CN" dirty="0"/>
          </a:p>
        </p:txBody>
      </p:sp>
    </p:spTree>
    <p:extLst>
      <p:ext uri="{BB962C8B-B14F-4D97-AF65-F5344CB8AC3E}">
        <p14:creationId xmlns:p14="http://schemas.microsoft.com/office/powerpoint/2010/main" val="122110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汇报分为相关工作、实现方法、评估和总结四部分</a:t>
            </a:r>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这是改进实验的结果，在九项指标中，六项达到最优</a:t>
            </a:r>
            <a:r>
              <a:rPr lang="zh-CN" altLang="en-US" b="0" i="0" dirty="0">
                <a:solidFill>
                  <a:srgbClr val="4D4D4D"/>
                </a:solidFill>
                <a:effectLst/>
                <a:latin typeface="-apple-system"/>
              </a:rPr>
              <a:t>池化层</a:t>
            </a:r>
            <a:endParaRPr lang="en-US" altLang="zh-CN" b="0" i="0" dirty="0">
              <a:solidFill>
                <a:srgbClr val="4D4D4D"/>
              </a:solidFill>
              <a:effectLst/>
              <a:latin typeface="-apple-system"/>
            </a:endParaRPr>
          </a:p>
          <a:p>
            <a:r>
              <a:rPr lang="zh-CN" altLang="en-US" b="0" i="0" dirty="0">
                <a:solidFill>
                  <a:srgbClr val="4D4D4D"/>
                </a:solidFill>
                <a:effectLst/>
                <a:latin typeface="-apple-system"/>
              </a:rPr>
              <a:t>可以有效的缩小参数矩阵的尺寸，从而减少最后连接层的中的参数数量。所以加入池化层可以加快计算速度和防止过拟合的作用。</a:t>
            </a:r>
            <a:endParaRPr lang="en-US" altLang="zh-CN" dirty="0"/>
          </a:p>
        </p:txBody>
      </p:sp>
    </p:spTree>
    <p:extLst>
      <p:ext uri="{BB962C8B-B14F-4D97-AF65-F5344CB8AC3E}">
        <p14:creationId xmlns:p14="http://schemas.microsoft.com/office/powerpoint/2010/main" val="2345632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特别感谢！！！</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第一部分是关于图相似的一些相关工作的介绍</a:t>
            </a:r>
          </a:p>
        </p:txBody>
      </p:sp>
      <p:sp>
        <p:nvSpPr>
          <p:cNvPr id="4" name="灯片编号占位符 3"/>
          <p:cNvSpPr>
            <a:spLocks noGrp="1"/>
          </p:cNvSpPr>
          <p:nvPr>
            <p:ph type="sldNum" sz="quarter" idx="5"/>
          </p:nvPr>
        </p:nvSpPr>
        <p:spPr/>
        <p:txBody>
          <a:bodyPr/>
          <a:lstStyle/>
          <a:p>
            <a:fld id="{1C86E308-5163-4001-A6E9-D93AEF1D4525}" type="slidenum">
              <a:rPr lang="zh-CN" altLang="en-US" smtClean="0"/>
              <a:t>3</a:t>
            </a:fld>
            <a:endParaRPr lang="zh-CN" altLang="en-US"/>
          </a:p>
        </p:txBody>
      </p:sp>
    </p:spTree>
    <p:extLst>
      <p:ext uri="{BB962C8B-B14F-4D97-AF65-F5344CB8AC3E}">
        <p14:creationId xmlns:p14="http://schemas.microsoft.com/office/powerpoint/2010/main" val="807274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首先是图神经网络，图神经网络的作用是捕获图的特征，</a:t>
            </a:r>
            <a:endParaRPr lang="en-US" altLang="zh-CN" dirty="0"/>
          </a:p>
          <a:p>
            <a:r>
              <a:rPr lang="zh-CN" altLang="en-US" dirty="0"/>
              <a:t>现有的图神经网络分为两类，一类是基于常规图，一类是基于超图</a:t>
            </a:r>
            <a:endParaRPr lang="en-US" altLang="zh-CN" dirty="0"/>
          </a:p>
          <a:p>
            <a:r>
              <a:rPr lang="zh-CN" altLang="en-US" dirty="0"/>
              <a:t>常规图一条边对应两个节点，超图中引入了超边的概念，一条超边可以对应多个节点</a:t>
            </a:r>
            <a:endParaRPr lang="en-US" altLang="zh-CN" dirty="0"/>
          </a:p>
          <a:p>
            <a:r>
              <a:rPr lang="zh-CN" altLang="en-US" dirty="0"/>
              <a:t>从而在图相似学习中超图提供了一种自然的方法来刻画这种高阶关系，并取得了显著的性能</a:t>
            </a:r>
            <a:endParaRPr lang="en-US" altLang="zh-CN" dirty="0"/>
          </a:p>
          <a:p>
            <a:r>
              <a:rPr lang="zh-CN" altLang="en-US" dirty="0"/>
              <a:t>本文采用的</a:t>
            </a:r>
            <a:r>
              <a:rPr lang="en-US" altLang="zh-CN" dirty="0" err="1"/>
              <a:t>gnn</a:t>
            </a:r>
            <a:r>
              <a:rPr lang="zh-CN" altLang="en-US" dirty="0"/>
              <a:t>为</a:t>
            </a:r>
            <a:r>
              <a:rPr lang="en-US" altLang="zh-CN" dirty="0"/>
              <a:t>HGNN</a:t>
            </a:r>
          </a:p>
        </p:txBody>
      </p:sp>
    </p:spTree>
    <p:extLst>
      <p:ext uri="{BB962C8B-B14F-4D97-AF65-F5344CB8AC3E}">
        <p14:creationId xmlns:p14="http://schemas.microsoft.com/office/powerpoint/2010/main" val="1883806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第二部分是图池化方法，图池化机制的作用是：将图逐层粗化，捕捉层级结构，在每层进行特征比较的时候，因为特征的减少，也会提高计算的效率。</a:t>
            </a:r>
            <a:endParaRPr lang="en-US" altLang="zh-CN" dirty="0"/>
          </a:p>
          <a:p>
            <a:r>
              <a:rPr lang="zh-CN" altLang="en-US" dirty="0"/>
              <a:t>使用池化有两种优势，例如：在图</a:t>
            </a:r>
            <a:r>
              <a:rPr lang="en-US" altLang="zh-CN" dirty="0"/>
              <a:t>1</a:t>
            </a:r>
            <a:r>
              <a:rPr lang="zh-CN" altLang="en-US" dirty="0"/>
              <a:t>，在整个</a:t>
            </a:r>
            <a:r>
              <a:rPr lang="en-US" altLang="zh-CN" dirty="0" err="1"/>
              <a:t>gnn</a:t>
            </a:r>
            <a:r>
              <a:rPr lang="zh-CN" altLang="en-US" dirty="0"/>
              <a:t>中，每层都会输出五个节点特征向量，在图</a:t>
            </a:r>
            <a:r>
              <a:rPr lang="en-US" altLang="zh-CN" dirty="0"/>
              <a:t>2</a:t>
            </a:r>
            <a:r>
              <a:rPr lang="zh-CN" altLang="en-US" dirty="0"/>
              <a:t>，节点特征向量的数量会逐层减少</a:t>
            </a:r>
            <a:endParaRPr lang="en-US" altLang="zh-CN" dirty="0"/>
          </a:p>
          <a:p>
            <a:r>
              <a:rPr lang="zh-CN" altLang="en-US" dirty="0"/>
              <a:t>其次使用池化的</a:t>
            </a:r>
            <a:r>
              <a:rPr lang="en-US" altLang="zh-CN" dirty="0" err="1"/>
              <a:t>gnn</a:t>
            </a:r>
            <a:r>
              <a:rPr lang="zh-CN" altLang="en-US" dirty="0"/>
              <a:t>中，相似的节点会在下一层进行聚类，能够捕获图的层次特征</a:t>
            </a:r>
            <a:endParaRPr lang="en-US" altLang="zh-CN" dirty="0"/>
          </a:p>
          <a:p>
            <a:endParaRPr lang="en-US" altLang="zh-CN" dirty="0"/>
          </a:p>
        </p:txBody>
      </p:sp>
    </p:spTree>
    <p:extLst>
      <p:ext uri="{BB962C8B-B14F-4D97-AF65-F5344CB8AC3E}">
        <p14:creationId xmlns:p14="http://schemas.microsoft.com/office/powerpoint/2010/main" val="3597534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第三部分是图相似性学习方法，整个过程类似于学习一个函数，输入为</a:t>
            </a:r>
            <a:r>
              <a:rPr lang="en-US" altLang="zh-CN" dirty="0" err="1"/>
              <a:t>gnn</a:t>
            </a:r>
            <a:r>
              <a:rPr lang="zh-CN" altLang="en-US" dirty="0"/>
              <a:t>获取的两个图的节点特征或图特征，输出为两个图预测的相似度，与真实相似度比较，进而优化这个函数。</a:t>
            </a:r>
            <a:endParaRPr lang="en-US" altLang="zh-CN" dirty="0"/>
          </a:p>
          <a:p>
            <a:pPr>
              <a:lnSpc>
                <a:spcPct val="120000"/>
              </a:lnSpc>
            </a:pPr>
            <a:r>
              <a:rPr lang="zh-CN" altLang="en-US" dirty="0"/>
              <a:t>已有的方法有</a:t>
            </a:r>
            <a:endParaRPr lang="en-US" altLang="zh-CN" dirty="0"/>
          </a:p>
          <a:p>
            <a:pPr>
              <a:lnSpc>
                <a:spcPct val="120000"/>
              </a:lnSpc>
            </a:pP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SimGNN</a:t>
            </a:r>
            <a:r>
              <a:rPr lang="zh-CN" altLang="en-US" sz="1200" dirty="0">
                <a:latin typeface="微软雅黑" panose="020B0503020204020204" pitchFamily="34" charset="-122"/>
                <a:ea typeface="微软雅黑" panose="020B0503020204020204" pitchFamily="34" charset="-122"/>
              </a:rPr>
              <a:t>中的直方图特征和</a:t>
            </a:r>
            <a:r>
              <a:rPr lang="en-US" altLang="zh-CN" sz="1200" dirty="0">
                <a:latin typeface="微软雅黑" panose="020B0503020204020204" pitchFamily="34" charset="-122"/>
                <a:ea typeface="微软雅黑" panose="020B0503020204020204" pitchFamily="34" charset="-122"/>
              </a:rPr>
              <a:t>NTN</a:t>
            </a:r>
          </a:p>
          <a:p>
            <a:pPr>
              <a:lnSpc>
                <a:spcPct val="120000"/>
              </a:lnSpc>
            </a:pP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GraphSIM</a:t>
            </a:r>
            <a:r>
              <a:rPr lang="zh-CN" altLang="en-US" sz="1200" dirty="0">
                <a:latin typeface="微软雅黑" panose="020B0503020204020204" pitchFamily="34" charset="-122"/>
                <a:ea typeface="微软雅黑" panose="020B0503020204020204" pitchFamily="34" charset="-122"/>
              </a:rPr>
              <a:t>中</a:t>
            </a:r>
            <a:r>
              <a:rPr lang="en-US" altLang="zh-CN" sz="1200" dirty="0">
                <a:latin typeface="微软雅黑" panose="020B0503020204020204" pitchFamily="34" charset="-122"/>
                <a:ea typeface="微软雅黑" panose="020B0503020204020204" pitchFamily="34" charset="-122"/>
              </a:rPr>
              <a:t>CNN</a:t>
            </a:r>
            <a:r>
              <a:rPr lang="zh-CN" altLang="en-US" sz="1200" dirty="0">
                <a:latin typeface="微软雅黑" panose="020B0503020204020204" pitchFamily="34" charset="-122"/>
                <a:ea typeface="微软雅黑" panose="020B0503020204020204" pitchFamily="34" charset="-122"/>
              </a:rPr>
              <a:t>捕捉层级的节点交互</a:t>
            </a:r>
            <a:endParaRPr lang="en-US" altLang="zh-CN" sz="1200" dirty="0">
              <a:latin typeface="微软雅黑" panose="020B0503020204020204" pitchFamily="34" charset="-122"/>
              <a:ea typeface="微软雅黑" panose="020B0503020204020204" pitchFamily="34" charset="-122"/>
            </a:endParaRPr>
          </a:p>
          <a:p>
            <a:pPr>
              <a:lnSpc>
                <a:spcPct val="120000"/>
              </a:lnSpc>
            </a:pP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GMN</a:t>
            </a:r>
            <a:r>
              <a:rPr lang="zh-CN" altLang="en-US" sz="1200" dirty="0">
                <a:latin typeface="微软雅黑" panose="020B0503020204020204" pitchFamily="34" charset="-122"/>
                <a:ea typeface="微软雅黑" panose="020B0503020204020204" pitchFamily="34" charset="-122"/>
              </a:rPr>
              <a:t>中交叉图注意力机制</a:t>
            </a:r>
            <a:endParaRPr lang="en-US" altLang="zh-CN" sz="1200" dirty="0">
              <a:latin typeface="微软雅黑" panose="020B0503020204020204" pitchFamily="34" charset="-122"/>
              <a:ea typeface="微软雅黑" panose="020B0503020204020204" pitchFamily="34" charset="-122"/>
            </a:endParaRPr>
          </a:p>
          <a:p>
            <a:pPr>
              <a:lnSpc>
                <a:spcPct val="120000"/>
              </a:lnSpc>
            </a:pPr>
            <a:r>
              <a:rPr lang="zh-CN" altLang="en-US" sz="1200" dirty="0">
                <a:latin typeface="微软雅黑" panose="020B0503020204020204" pitchFamily="34" charset="-122"/>
                <a:ea typeface="微软雅黑" panose="020B0503020204020204" pitchFamily="34" charset="-122"/>
              </a:rPr>
              <a:t>本文采取了这三种模型的效果比较好的部分并进行了结合</a:t>
            </a:r>
            <a:endParaRPr lang="en-US" altLang="zh-CN" sz="1200" dirty="0">
              <a:latin typeface="微软雅黑" panose="020B0503020204020204" pitchFamily="34" charset="-122"/>
              <a:ea typeface="微软雅黑" panose="020B0503020204020204" pitchFamily="34" charset="-122"/>
            </a:endParaRPr>
          </a:p>
          <a:p>
            <a:endParaRPr lang="en-US" altLang="zh-CN" dirty="0"/>
          </a:p>
        </p:txBody>
      </p:sp>
    </p:spTree>
    <p:extLst>
      <p:ext uri="{BB962C8B-B14F-4D97-AF65-F5344CB8AC3E}">
        <p14:creationId xmlns:p14="http://schemas.microsoft.com/office/powerpoint/2010/main" val="53524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第二部分是论文方法的介绍</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模型框架分为超图嵌入层、超边池化层、子图匹配层和注意力输出层四部分</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627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超图嵌入层有两个操作，分别为常规图转化为超图和由</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HGNN</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生成超图嵌入</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本文提供了两种常规图转化为超图的方法：随机游走和</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阶邻域，</a:t>
            </a:r>
            <a:r>
              <a:rPr lang="zh-CN" altLang="en-US" kern="100" dirty="0">
                <a:latin typeface="等线" panose="02010600030101010101" pitchFamily="2" charset="-122"/>
                <a:ea typeface="等线" panose="02010600030101010101" pitchFamily="2" charset="-122"/>
                <a:cs typeface="Times New Roman" panose="02020603050405020304" pitchFamily="18" charset="0"/>
              </a:rPr>
              <a:t>由给定的</a:t>
            </a:r>
            <a:r>
              <a:rPr lang="en-US" altLang="zh-CN" kern="100" dirty="0">
                <a:latin typeface="等线" panose="02010600030101010101" pitchFamily="2" charset="-122"/>
                <a:ea typeface="等线" panose="02010600030101010101" pitchFamily="2" charset="-122"/>
                <a:cs typeface="Times New Roman" panose="02020603050405020304" pitchFamily="18" charset="0"/>
              </a:rPr>
              <a:t>k</a:t>
            </a:r>
            <a:r>
              <a:rPr lang="zh-CN" altLang="en-US" kern="100" dirty="0">
                <a:latin typeface="等线" panose="02010600030101010101" pitchFamily="2" charset="-122"/>
                <a:ea typeface="等线" panose="02010600030101010101" pitchFamily="2" charset="-122"/>
                <a:cs typeface="Times New Roman" panose="02020603050405020304" pitchFamily="18" charset="0"/>
              </a:rPr>
              <a:t>值，和超边个数</a:t>
            </a:r>
            <a:r>
              <a:rPr lang="en-US" altLang="zh-CN" kern="100" dirty="0">
                <a:latin typeface="等线" panose="02010600030101010101" pitchFamily="2" charset="-122"/>
                <a:ea typeface="等线" panose="02010600030101010101" pitchFamily="2" charset="-122"/>
                <a:cs typeface="Times New Roman" panose="02020603050405020304" pitchFamily="18" charset="0"/>
              </a:rPr>
              <a:t>n</a:t>
            </a:r>
            <a:r>
              <a:rPr lang="zh-CN" altLang="en-US" kern="100" dirty="0">
                <a:latin typeface="等线" panose="02010600030101010101" pitchFamily="2" charset="-122"/>
                <a:ea typeface="等线" panose="02010600030101010101" pitchFamily="2" charset="-122"/>
                <a:cs typeface="Times New Roman" panose="02020603050405020304" pitchFamily="18" charset="0"/>
              </a:rPr>
              <a:t>，生成</a:t>
            </a:r>
            <a:r>
              <a:rPr lang="en-US" altLang="zh-CN" kern="100" dirty="0">
                <a:latin typeface="等线" panose="02010600030101010101" pitchFamily="2" charset="-122"/>
                <a:ea typeface="等线" panose="02010600030101010101" pitchFamily="2" charset="-122"/>
                <a:cs typeface="Times New Roman" panose="02020603050405020304" pitchFamily="18" charset="0"/>
              </a:rPr>
              <a:t>n</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个含</a:t>
            </a:r>
            <a:r>
              <a:rPr lang="en-US" altLang="zh-CN" kern="100" dirty="0">
                <a:latin typeface="等线" panose="02010600030101010101" pitchFamily="2" charset="-122"/>
                <a:ea typeface="等线" panose="02010600030101010101" pitchFamily="2" charset="-122"/>
                <a:cs typeface="Times New Roman" panose="02020603050405020304" pitchFamily="18" charset="0"/>
              </a:rPr>
              <a:t>k</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个节点的超边</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超图的嵌入使用了</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HGNN</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，超图的</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gnn</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和常规图的</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gnn</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不同之处为，常规图</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gnn</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使用的是边邻接矩阵，而超图</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gnn</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用的是超边邻接矩阵</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4832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A9F7A-34A2-4E01-A6D9-A1F4D46ACA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6A0942-8364-4C16-B894-85F1ECEDB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95FB5F-7D82-476C-80DB-54993B6C94CC}"/>
              </a:ext>
            </a:extLst>
          </p:cNvPr>
          <p:cNvSpPr>
            <a:spLocks noGrp="1"/>
          </p:cNvSpPr>
          <p:nvPr>
            <p:ph type="dt" sz="half" idx="10"/>
          </p:nvPr>
        </p:nvSpPr>
        <p:spPr/>
        <p:txBody>
          <a:bodyPr/>
          <a:lstStyle/>
          <a:p>
            <a:fld id="{900B2B4F-021B-4D1C-B8F8-5F262872B856}"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D1526BBF-1DE9-4CF4-BB67-1D847220FC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051098-841E-4D7F-84A8-390D870C87FF}"/>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67415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435F0-FD13-4F51-924C-4E8E170CA5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2E927A-D2EF-40FF-BBEF-7C2C20E495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806D5C-1E18-4719-A119-40A964D4E750}"/>
              </a:ext>
            </a:extLst>
          </p:cNvPr>
          <p:cNvSpPr>
            <a:spLocks noGrp="1"/>
          </p:cNvSpPr>
          <p:nvPr>
            <p:ph type="dt" sz="half" idx="10"/>
          </p:nvPr>
        </p:nvSpPr>
        <p:spPr/>
        <p:txBody>
          <a:bodyPr/>
          <a:lstStyle/>
          <a:p>
            <a:fld id="{900B2B4F-021B-4D1C-B8F8-5F262872B856}"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53A78E3D-539F-4A3E-A667-92ED3F6F4C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98C4A8-8862-4029-903B-761DA97B2EFC}"/>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44577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5FD39F-815E-4301-8413-29F0FDAF1D3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2C86D1-436C-4CCB-89D6-C70FCF07BF4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6DD210-79FF-43EA-85DC-66A03445F544}"/>
              </a:ext>
            </a:extLst>
          </p:cNvPr>
          <p:cNvSpPr>
            <a:spLocks noGrp="1"/>
          </p:cNvSpPr>
          <p:nvPr>
            <p:ph type="dt" sz="half" idx="10"/>
          </p:nvPr>
        </p:nvSpPr>
        <p:spPr/>
        <p:txBody>
          <a:bodyPr/>
          <a:lstStyle/>
          <a:p>
            <a:fld id="{900B2B4F-021B-4D1C-B8F8-5F262872B856}"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13F39725-ED33-4597-AC5F-38DB25DB87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88F4CD-FAA7-4A15-B5D1-12B6CCF961B9}"/>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903305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45591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768539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83711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741521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2022/4/14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845173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2022/4/14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348990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2022/4/14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74804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3577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9BA51-9F4C-4E54-A617-35429824DE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160555-961F-4144-B1AE-C566DD44C21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5E9D76-55DA-4E31-BEBC-53636483FB63}"/>
              </a:ext>
            </a:extLst>
          </p:cNvPr>
          <p:cNvSpPr>
            <a:spLocks noGrp="1"/>
          </p:cNvSpPr>
          <p:nvPr>
            <p:ph type="dt" sz="half" idx="10"/>
          </p:nvPr>
        </p:nvSpPr>
        <p:spPr/>
        <p:txBody>
          <a:bodyPr/>
          <a:lstStyle/>
          <a:p>
            <a:fld id="{900B2B4F-021B-4D1C-B8F8-5F262872B856}"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CAF353DF-A5A9-473A-8DE6-FF48A5F793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68FBC6-43DA-4918-9CEE-A52F337E4563}"/>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714810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614733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558222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89024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CE428-7D3F-4157-BBFA-2CCA6AEBE7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305E51A-2D1B-42EF-970B-7E94DEB90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B783137-3357-4B25-BC1D-EEA892D4CC3B}"/>
              </a:ext>
            </a:extLst>
          </p:cNvPr>
          <p:cNvSpPr>
            <a:spLocks noGrp="1"/>
          </p:cNvSpPr>
          <p:nvPr>
            <p:ph type="dt" sz="half" idx="10"/>
          </p:nvPr>
        </p:nvSpPr>
        <p:spPr/>
        <p:txBody>
          <a:bodyPr/>
          <a:lstStyle/>
          <a:p>
            <a:fld id="{900B2B4F-021B-4D1C-B8F8-5F262872B856}"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96B2816C-3949-4BBB-A9F2-E36C3C581A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6F1A40-C13F-47AF-ACC4-137B7BD54F17}"/>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8475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31625-549F-4778-82F0-5FA7CAB8D2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48D22C-B616-4BC9-91F1-9FC273F240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A16427-5A97-4CAA-8447-C918F741C6F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8CF2CF-5AD0-48FF-B7D0-3C3D1D6CD584}"/>
              </a:ext>
            </a:extLst>
          </p:cNvPr>
          <p:cNvSpPr>
            <a:spLocks noGrp="1"/>
          </p:cNvSpPr>
          <p:nvPr>
            <p:ph type="dt" sz="half" idx="10"/>
          </p:nvPr>
        </p:nvSpPr>
        <p:spPr/>
        <p:txBody>
          <a:bodyPr/>
          <a:lstStyle/>
          <a:p>
            <a:fld id="{900B2B4F-021B-4D1C-B8F8-5F262872B856}" type="datetimeFigureOut">
              <a:rPr lang="zh-CN" altLang="en-US" smtClean="0"/>
              <a:t>2022/4/14</a:t>
            </a:fld>
            <a:endParaRPr lang="zh-CN" altLang="en-US"/>
          </a:p>
        </p:txBody>
      </p:sp>
      <p:sp>
        <p:nvSpPr>
          <p:cNvPr id="6" name="页脚占位符 5">
            <a:extLst>
              <a:ext uri="{FF2B5EF4-FFF2-40B4-BE49-F238E27FC236}">
                <a16:creationId xmlns:a16="http://schemas.microsoft.com/office/drawing/2014/main" id="{CFFD68C6-0AD4-4A08-AED0-FC52AEEE9B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301C7A-5A3B-4202-89A4-D91BB439DEB4}"/>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20258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770C1-5A98-4802-8C5C-A747BFE130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C2C3C3-4A74-4743-A3CF-0B0D67FE8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409CABF-CA9B-4A6E-8D20-D38208868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2A04D99-65AF-44F7-8245-B7A0F59ED3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664176-49FF-456A-81B7-D461EE452B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F589F3-B936-441D-A52C-2A3316007DF3}"/>
              </a:ext>
            </a:extLst>
          </p:cNvPr>
          <p:cNvSpPr>
            <a:spLocks noGrp="1"/>
          </p:cNvSpPr>
          <p:nvPr>
            <p:ph type="dt" sz="half" idx="10"/>
          </p:nvPr>
        </p:nvSpPr>
        <p:spPr/>
        <p:txBody>
          <a:bodyPr/>
          <a:lstStyle/>
          <a:p>
            <a:fld id="{900B2B4F-021B-4D1C-B8F8-5F262872B856}" type="datetimeFigureOut">
              <a:rPr lang="zh-CN" altLang="en-US" smtClean="0"/>
              <a:t>2022/4/14</a:t>
            </a:fld>
            <a:endParaRPr lang="zh-CN" altLang="en-US"/>
          </a:p>
        </p:txBody>
      </p:sp>
      <p:sp>
        <p:nvSpPr>
          <p:cNvPr id="8" name="页脚占位符 7">
            <a:extLst>
              <a:ext uri="{FF2B5EF4-FFF2-40B4-BE49-F238E27FC236}">
                <a16:creationId xmlns:a16="http://schemas.microsoft.com/office/drawing/2014/main" id="{B712B619-A4FE-4B77-99D7-061F2BEEEBB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7076BB5-9C68-4043-A653-2B58C769DA32}"/>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40566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93B03-639D-4D0D-9F1F-8881935987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523EF5-0426-45C8-9ABC-2FC68866B8AF}"/>
              </a:ext>
            </a:extLst>
          </p:cNvPr>
          <p:cNvSpPr>
            <a:spLocks noGrp="1"/>
          </p:cNvSpPr>
          <p:nvPr>
            <p:ph type="dt" sz="half" idx="10"/>
          </p:nvPr>
        </p:nvSpPr>
        <p:spPr/>
        <p:txBody>
          <a:bodyPr/>
          <a:lstStyle/>
          <a:p>
            <a:fld id="{900B2B4F-021B-4D1C-B8F8-5F262872B856}" type="datetimeFigureOut">
              <a:rPr lang="zh-CN" altLang="en-US" smtClean="0"/>
              <a:t>2022/4/14</a:t>
            </a:fld>
            <a:endParaRPr lang="zh-CN" altLang="en-US"/>
          </a:p>
        </p:txBody>
      </p:sp>
      <p:sp>
        <p:nvSpPr>
          <p:cNvPr id="4" name="页脚占位符 3">
            <a:extLst>
              <a:ext uri="{FF2B5EF4-FFF2-40B4-BE49-F238E27FC236}">
                <a16:creationId xmlns:a16="http://schemas.microsoft.com/office/drawing/2014/main" id="{023152E7-1AF7-4BB4-8004-AFD657A968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8CB19E-10EF-4B44-810E-A9F1E20A0706}"/>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10653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69351F-1AC4-4A7A-8FD6-B5176FDE1A12}"/>
              </a:ext>
            </a:extLst>
          </p:cNvPr>
          <p:cNvSpPr>
            <a:spLocks noGrp="1"/>
          </p:cNvSpPr>
          <p:nvPr>
            <p:ph type="dt" sz="half" idx="10"/>
          </p:nvPr>
        </p:nvSpPr>
        <p:spPr/>
        <p:txBody>
          <a:bodyPr/>
          <a:lstStyle/>
          <a:p>
            <a:fld id="{900B2B4F-021B-4D1C-B8F8-5F262872B856}" type="datetimeFigureOut">
              <a:rPr lang="zh-CN" altLang="en-US" smtClean="0"/>
              <a:t>2022/4/14</a:t>
            </a:fld>
            <a:endParaRPr lang="zh-CN" altLang="en-US"/>
          </a:p>
        </p:txBody>
      </p:sp>
      <p:sp>
        <p:nvSpPr>
          <p:cNvPr id="3" name="页脚占位符 2">
            <a:extLst>
              <a:ext uri="{FF2B5EF4-FFF2-40B4-BE49-F238E27FC236}">
                <a16:creationId xmlns:a16="http://schemas.microsoft.com/office/drawing/2014/main" id="{A1379590-7DC1-4113-92B8-F17D7414E51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26080E-CE8B-4470-8C3D-60B18AF16145}"/>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4126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EBCDF-BA1D-42CF-A464-7D93979369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50910F-2DF5-4679-BD23-52714831EC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7A714CE-B9E3-4656-AFA4-1CFCD2F6E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6A91C0-0AE4-4E02-944C-416298D21BEE}"/>
              </a:ext>
            </a:extLst>
          </p:cNvPr>
          <p:cNvSpPr>
            <a:spLocks noGrp="1"/>
          </p:cNvSpPr>
          <p:nvPr>
            <p:ph type="dt" sz="half" idx="10"/>
          </p:nvPr>
        </p:nvSpPr>
        <p:spPr/>
        <p:txBody>
          <a:bodyPr/>
          <a:lstStyle/>
          <a:p>
            <a:fld id="{900B2B4F-021B-4D1C-B8F8-5F262872B856}" type="datetimeFigureOut">
              <a:rPr lang="zh-CN" altLang="en-US" smtClean="0"/>
              <a:t>2022/4/14</a:t>
            </a:fld>
            <a:endParaRPr lang="zh-CN" altLang="en-US"/>
          </a:p>
        </p:txBody>
      </p:sp>
      <p:sp>
        <p:nvSpPr>
          <p:cNvPr id="6" name="页脚占位符 5">
            <a:extLst>
              <a:ext uri="{FF2B5EF4-FFF2-40B4-BE49-F238E27FC236}">
                <a16:creationId xmlns:a16="http://schemas.microsoft.com/office/drawing/2014/main" id="{4379B2F7-DA5B-4D97-ABC0-D6CAAF00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501856-C576-47FA-87FC-B4A938040BB0}"/>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69248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51F88-57E0-4A63-89F7-D334BC4F10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633127-2BB6-4A5E-83DF-9C316C731F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683EB6-6E27-4C69-AC43-9E65E4C10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3C5AF7-F80B-4945-9CD1-8B7E6E02EC97}"/>
              </a:ext>
            </a:extLst>
          </p:cNvPr>
          <p:cNvSpPr>
            <a:spLocks noGrp="1"/>
          </p:cNvSpPr>
          <p:nvPr>
            <p:ph type="dt" sz="half" idx="10"/>
          </p:nvPr>
        </p:nvSpPr>
        <p:spPr/>
        <p:txBody>
          <a:bodyPr/>
          <a:lstStyle/>
          <a:p>
            <a:fld id="{900B2B4F-021B-4D1C-B8F8-5F262872B856}" type="datetimeFigureOut">
              <a:rPr lang="zh-CN" altLang="en-US" smtClean="0"/>
              <a:t>2022/4/14</a:t>
            </a:fld>
            <a:endParaRPr lang="zh-CN" altLang="en-US"/>
          </a:p>
        </p:txBody>
      </p:sp>
      <p:sp>
        <p:nvSpPr>
          <p:cNvPr id="6" name="页脚占位符 5">
            <a:extLst>
              <a:ext uri="{FF2B5EF4-FFF2-40B4-BE49-F238E27FC236}">
                <a16:creationId xmlns:a16="http://schemas.microsoft.com/office/drawing/2014/main" id="{85EAD039-5BCF-4100-97D4-758F284D68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38E0A8-450D-488E-B24A-7913DC85CE2D}"/>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4993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9C6EF8-6811-4C1F-9F3E-4780D71FB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134D72-501B-437F-8D95-30201546A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00B954-C066-4084-8B0B-56B628F18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B2B4F-021B-4D1C-B8F8-5F262872B856}"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645657B9-78F2-45B5-A4C8-5C622D063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9E644C-8B54-4301-B279-ECF3CC780B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7600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2022/4/14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735271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p:spPr>
      </p:pic>
      <p:sp>
        <p:nvSpPr>
          <p:cNvPr id="2" name="矩形 1"/>
          <p:cNvSpPr/>
          <p:nvPr/>
        </p:nvSpPr>
        <p:spPr>
          <a:xfrm>
            <a:off x="-44279" y="1747555"/>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基于分层超图匹配网络的图相似度学习</a:t>
            </a:r>
          </a:p>
        </p:txBody>
      </p:sp>
      <p:sp>
        <p:nvSpPr>
          <p:cNvPr id="3" name="文本框 2"/>
          <p:cNvSpPr txBox="1"/>
          <p:nvPr/>
        </p:nvSpPr>
        <p:spPr>
          <a:xfrm>
            <a:off x="-2502450" y="1933484"/>
            <a:ext cx="17190719" cy="1077218"/>
          </a:xfrm>
          <a:prstGeom prst="rect">
            <a:avLst/>
          </a:prstGeom>
          <a:noFill/>
        </p:spPr>
        <p:txBody>
          <a:bodyPr wrap="square" rtlCol="0">
            <a:spAutoFit/>
          </a:bodyPr>
          <a:lstStyle/>
          <a:p>
            <a:pPr algn="ctr"/>
            <a:r>
              <a:rPr lang="en-US" altLang="zh-CN" sz="3200" dirty="0">
                <a:solidFill>
                  <a:schemeClr val="bg1">
                    <a:lumMod val="95000"/>
                  </a:schemeClr>
                </a:solidFill>
                <a:latin typeface="微软雅黑" panose="020B0503020204020204" pitchFamily="34" charset="-122"/>
                <a:ea typeface="微软雅黑" panose="020B0503020204020204" pitchFamily="34" charset="-122"/>
                <a:sym typeface="+mn-ea"/>
              </a:rPr>
              <a:t>H2MN: Graph Similarity Learning with Hierarchical Hypergraph</a:t>
            </a:r>
          </a:p>
          <a:p>
            <a:pPr algn="ctr"/>
            <a:r>
              <a:rPr lang="en-US" altLang="zh-CN" sz="3200" dirty="0">
                <a:solidFill>
                  <a:schemeClr val="bg1">
                    <a:lumMod val="95000"/>
                  </a:schemeClr>
                </a:solidFill>
                <a:latin typeface="微软雅黑" panose="020B0503020204020204" pitchFamily="34" charset="-122"/>
                <a:ea typeface="微软雅黑" panose="020B0503020204020204" pitchFamily="34" charset="-122"/>
                <a:sym typeface="+mn-ea"/>
              </a:rPr>
              <a:t>Matching Networks</a:t>
            </a:r>
            <a:endParaRPr lang="zh-CN" altLang="en-US" sz="32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276576" y="4039023"/>
            <a:ext cx="2339102"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汇报学生：吴磊</a:t>
            </a:r>
          </a:p>
        </p:txBody>
      </p:sp>
      <p:sp>
        <p:nvSpPr>
          <p:cNvPr id="5" name="文本框 4"/>
          <p:cNvSpPr txBox="1"/>
          <p:nvPr/>
        </p:nvSpPr>
        <p:spPr>
          <a:xfrm>
            <a:off x="6485173" y="4076790"/>
            <a:ext cx="2621280" cy="46037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指导老师：李冠宇</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34" name="Freeform 5"/>
          <p:cNvSpPr>
            <a:spLocks noEditPoints="1"/>
          </p:cNvSpPr>
          <p:nvPr/>
        </p:nvSpPr>
        <p:spPr bwMode="auto">
          <a:xfrm>
            <a:off x="2953017" y="4156236"/>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sp>
        <p:nvSpPr>
          <p:cNvPr id="35" name="Freeform 5"/>
          <p:cNvSpPr>
            <a:spLocks noEditPoints="1"/>
          </p:cNvSpPr>
          <p:nvPr/>
        </p:nvSpPr>
        <p:spPr bwMode="auto">
          <a:xfrm>
            <a:off x="6130048" y="4167600"/>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7" name="文本框 6"/>
          <p:cNvSpPr txBox="1"/>
          <p:nvPr/>
        </p:nvSpPr>
        <p:spPr>
          <a:xfrm>
            <a:off x="4830356" y="5450092"/>
            <a:ext cx="2375971" cy="461665"/>
          </a:xfrm>
          <a:prstGeom prst="rect">
            <a:avLst/>
          </a:prstGeom>
          <a:noFill/>
        </p:spPr>
        <p:txBody>
          <a:bodyPr wrap="none" rtlCol="0">
            <a:spAutoFit/>
          </a:bodyPr>
          <a:lstStyle/>
          <a:p>
            <a:r>
              <a:rPr lang="en-US" altLang="zh-CN" sz="2400" dirty="0">
                <a:solidFill>
                  <a:schemeClr val="tx1"/>
                </a:solidFill>
                <a:latin typeface="微软雅黑" panose="020B0503020204020204" pitchFamily="34" charset="-122"/>
                <a:ea typeface="微软雅黑" panose="020B0503020204020204" pitchFamily="34" charset="-122"/>
              </a:rPr>
              <a:t>2022</a:t>
            </a:r>
            <a:r>
              <a:rPr lang="zh-CN" altLang="en-US" sz="2400" dirty="0">
                <a:solidFill>
                  <a:schemeClr val="tx1"/>
                </a:solidFill>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4</a:t>
            </a:r>
            <a:r>
              <a:rPr lang="zh-CN" altLang="en-US" sz="2400" dirty="0">
                <a:solidFill>
                  <a:schemeClr val="tx1"/>
                </a:solidFill>
                <a:latin typeface="微软雅黑" panose="020B0503020204020204" pitchFamily="34" charset="-122"/>
                <a:ea typeface="微软雅黑" panose="020B0503020204020204" pitchFamily="34" charset="-122"/>
              </a:rPr>
              <a:t>月</a:t>
            </a:r>
            <a:r>
              <a:rPr lang="en-US" altLang="zh-CN" sz="2400" dirty="0">
                <a:solidFill>
                  <a:schemeClr val="tx1"/>
                </a:solidFill>
                <a:latin typeface="微软雅黑" panose="020B0503020204020204" pitchFamily="34" charset="-122"/>
                <a:ea typeface="微软雅黑" panose="020B0503020204020204" pitchFamily="34" charset="-122"/>
              </a:rPr>
              <a:t>19</a:t>
            </a:r>
            <a:r>
              <a:rPr lang="zh-CN" altLang="en-US" sz="2400" dirty="0">
                <a:solidFill>
                  <a:schemeClr val="tx1"/>
                </a:solidFill>
                <a:latin typeface="微软雅黑" panose="020B0503020204020204" pitchFamily="34" charset="-122"/>
                <a:ea typeface="微软雅黑" panose="020B0503020204020204" pitchFamily="3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2507095" y="404780"/>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超图嵌入层</a:t>
            </a:r>
          </a:p>
        </p:txBody>
      </p:sp>
      <p:sp>
        <p:nvSpPr>
          <p:cNvPr id="6" name="文本框 5"/>
          <p:cNvSpPr txBox="1"/>
          <p:nvPr/>
        </p:nvSpPr>
        <p:spPr>
          <a:xfrm>
            <a:off x="4675023" y="374648"/>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超边池化层</a:t>
            </a:r>
          </a:p>
        </p:txBody>
      </p:sp>
      <p:sp>
        <p:nvSpPr>
          <p:cNvPr id="7" name="文本框 6"/>
          <p:cNvSpPr txBox="1"/>
          <p:nvPr/>
        </p:nvSpPr>
        <p:spPr>
          <a:xfrm>
            <a:off x="7140754" y="388439"/>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子图匹配层</a:t>
            </a:r>
          </a:p>
        </p:txBody>
      </p:sp>
      <p:sp>
        <p:nvSpPr>
          <p:cNvPr id="9" name="等腰三角形 8"/>
          <p:cNvSpPr/>
          <p:nvPr/>
        </p:nvSpPr>
        <p:spPr>
          <a:xfrm rot="10800000">
            <a:off x="5543511"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0" name="文本框 9">
            <a:extLst>
              <a:ext uri="{FF2B5EF4-FFF2-40B4-BE49-F238E27FC236}">
                <a16:creationId xmlns:a16="http://schemas.microsoft.com/office/drawing/2014/main" id="{3AD6DD56-06D6-43DD-AACE-637EC40894E9}"/>
              </a:ext>
            </a:extLst>
          </p:cNvPr>
          <p:cNvSpPr txBox="1"/>
          <p:nvPr/>
        </p:nvSpPr>
        <p:spPr>
          <a:xfrm>
            <a:off x="9276982"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注意力输出层</a:t>
            </a:r>
          </a:p>
        </p:txBody>
      </p:sp>
      <p:pic>
        <p:nvPicPr>
          <p:cNvPr id="11" name="图片 10">
            <a:extLst>
              <a:ext uri="{FF2B5EF4-FFF2-40B4-BE49-F238E27FC236}">
                <a16:creationId xmlns:a16="http://schemas.microsoft.com/office/drawing/2014/main" id="{DAA7E79C-AFE9-40B1-BD44-8FF22A5CE349}"/>
              </a:ext>
            </a:extLst>
          </p:cNvPr>
          <p:cNvPicPr>
            <a:picLocks noChangeAspect="1"/>
          </p:cNvPicPr>
          <p:nvPr/>
        </p:nvPicPr>
        <p:blipFill>
          <a:blip r:embed="rId4"/>
          <a:stretch>
            <a:fillRect/>
          </a:stretch>
        </p:blipFill>
        <p:spPr>
          <a:xfrm>
            <a:off x="778831" y="1786949"/>
            <a:ext cx="2760554" cy="2918300"/>
          </a:xfrm>
          <a:prstGeom prst="rect">
            <a:avLst/>
          </a:prstGeom>
        </p:spPr>
      </p:pic>
      <p:sp>
        <p:nvSpPr>
          <p:cNvPr id="12" name="文本框 11">
            <a:extLst>
              <a:ext uri="{FF2B5EF4-FFF2-40B4-BE49-F238E27FC236}">
                <a16:creationId xmlns:a16="http://schemas.microsoft.com/office/drawing/2014/main" id="{7CEB7A26-EEDB-4305-A33A-7D7357591484}"/>
              </a:ext>
            </a:extLst>
          </p:cNvPr>
          <p:cNvSpPr txBox="1"/>
          <p:nvPr/>
        </p:nvSpPr>
        <p:spPr>
          <a:xfrm>
            <a:off x="4495837" y="1735030"/>
            <a:ext cx="3967600" cy="369332"/>
          </a:xfrm>
          <a:prstGeom prst="rect">
            <a:avLst/>
          </a:prstGeom>
          <a:noFill/>
        </p:spPr>
        <p:txBody>
          <a:bodyPr wrap="square" rtlCol="0">
            <a:spAutoFit/>
          </a:bodyPr>
          <a:lstStyle/>
          <a:p>
            <a:r>
              <a:rPr lang="en-US" altLang="zh-CN" b="1" dirty="0"/>
              <a:t>1</a:t>
            </a:r>
            <a:r>
              <a:rPr lang="zh-CN" altLang="en-US" b="1" dirty="0"/>
              <a:t>、</a:t>
            </a:r>
            <a:r>
              <a:rPr lang="en-US" altLang="zh-CN" b="1" dirty="0"/>
              <a:t>PageRank</a:t>
            </a:r>
            <a:r>
              <a:rPr lang="zh-CN" altLang="en-US" b="1" dirty="0"/>
              <a:t>计算节点重要性</a:t>
            </a:r>
            <a:endParaRPr lang="zh-CN" altLang="en-US" dirty="0"/>
          </a:p>
        </p:txBody>
      </p:sp>
      <p:sp>
        <p:nvSpPr>
          <p:cNvPr id="13" name="文本框 12">
            <a:extLst>
              <a:ext uri="{FF2B5EF4-FFF2-40B4-BE49-F238E27FC236}">
                <a16:creationId xmlns:a16="http://schemas.microsoft.com/office/drawing/2014/main" id="{E0EDBD89-88A0-4B39-A41D-44801A862D2A}"/>
              </a:ext>
            </a:extLst>
          </p:cNvPr>
          <p:cNvSpPr txBox="1"/>
          <p:nvPr/>
        </p:nvSpPr>
        <p:spPr>
          <a:xfrm>
            <a:off x="5218771" y="3270738"/>
            <a:ext cx="6054475" cy="369332"/>
          </a:xfrm>
          <a:prstGeom prst="rect">
            <a:avLst/>
          </a:prstGeom>
          <a:noFill/>
        </p:spPr>
        <p:txBody>
          <a:bodyPr wrap="square">
            <a:spAutoFit/>
          </a:bodyPr>
          <a:lstStyle/>
          <a:p>
            <a:pPr algn="just"/>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与传统</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PageRank</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算法不同，该算法通过超边传递重要性</a:t>
            </a:r>
            <a:endPar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4FA4531A-D995-4A10-A9C5-58000E337F91}"/>
              </a:ext>
            </a:extLst>
          </p:cNvPr>
          <p:cNvPicPr>
            <a:picLocks noChangeAspect="1"/>
          </p:cNvPicPr>
          <p:nvPr/>
        </p:nvPicPr>
        <p:blipFill>
          <a:blip r:embed="rId5"/>
          <a:stretch>
            <a:fillRect/>
          </a:stretch>
        </p:blipFill>
        <p:spPr>
          <a:xfrm>
            <a:off x="5218771" y="2225585"/>
            <a:ext cx="3962400" cy="876300"/>
          </a:xfrm>
          <a:prstGeom prst="rect">
            <a:avLst/>
          </a:prstGeom>
        </p:spPr>
      </p:pic>
      <p:sp>
        <p:nvSpPr>
          <p:cNvPr id="16" name="文本框 15">
            <a:extLst>
              <a:ext uri="{FF2B5EF4-FFF2-40B4-BE49-F238E27FC236}">
                <a16:creationId xmlns:a16="http://schemas.microsoft.com/office/drawing/2014/main" id="{96940614-7B0B-478F-BDEC-4484D96B2089}"/>
              </a:ext>
            </a:extLst>
          </p:cNvPr>
          <p:cNvSpPr txBox="1"/>
          <p:nvPr/>
        </p:nvSpPr>
        <p:spPr>
          <a:xfrm>
            <a:off x="4495837" y="3748243"/>
            <a:ext cx="6646780" cy="369332"/>
          </a:xfrm>
          <a:prstGeom prst="rect">
            <a:avLst/>
          </a:prstGeom>
          <a:noFill/>
        </p:spPr>
        <p:txBody>
          <a:bodyPr wrap="square" rtlCol="0">
            <a:spAutoFit/>
          </a:bodyPr>
          <a:lstStyle/>
          <a:p>
            <a:r>
              <a:rPr lang="en-US" altLang="zh-CN" b="1" dirty="0"/>
              <a:t>2</a:t>
            </a:r>
            <a:r>
              <a:rPr lang="zh-CN" altLang="en-US" b="1" dirty="0"/>
              <a:t>、对各个超边内所有节点重要性求平均，得各超边的重要性</a:t>
            </a:r>
            <a:endParaRPr lang="zh-CN" altLang="en-US" dirty="0"/>
          </a:p>
        </p:txBody>
      </p:sp>
      <p:pic>
        <p:nvPicPr>
          <p:cNvPr id="18" name="图片 17">
            <a:extLst>
              <a:ext uri="{FF2B5EF4-FFF2-40B4-BE49-F238E27FC236}">
                <a16:creationId xmlns:a16="http://schemas.microsoft.com/office/drawing/2014/main" id="{AEB452B3-D657-476B-AFE9-2E6E37F18E48}"/>
              </a:ext>
            </a:extLst>
          </p:cNvPr>
          <p:cNvPicPr>
            <a:picLocks noChangeAspect="1"/>
          </p:cNvPicPr>
          <p:nvPr/>
        </p:nvPicPr>
        <p:blipFill>
          <a:blip r:embed="rId6"/>
          <a:stretch>
            <a:fillRect/>
          </a:stretch>
        </p:blipFill>
        <p:spPr>
          <a:xfrm>
            <a:off x="6479637" y="4271468"/>
            <a:ext cx="1504950" cy="533400"/>
          </a:xfrm>
          <a:prstGeom prst="rect">
            <a:avLst/>
          </a:prstGeom>
        </p:spPr>
      </p:pic>
      <p:sp>
        <p:nvSpPr>
          <p:cNvPr id="19" name="文本框 18">
            <a:extLst>
              <a:ext uri="{FF2B5EF4-FFF2-40B4-BE49-F238E27FC236}">
                <a16:creationId xmlns:a16="http://schemas.microsoft.com/office/drawing/2014/main" id="{0192965F-1D61-4BF0-A8B1-DE78FB13E98B}"/>
              </a:ext>
            </a:extLst>
          </p:cNvPr>
          <p:cNvSpPr txBox="1"/>
          <p:nvPr/>
        </p:nvSpPr>
        <p:spPr>
          <a:xfrm>
            <a:off x="4495837" y="4923701"/>
            <a:ext cx="6646780" cy="369332"/>
          </a:xfrm>
          <a:prstGeom prst="rect">
            <a:avLst/>
          </a:prstGeom>
          <a:noFill/>
        </p:spPr>
        <p:txBody>
          <a:bodyPr wrap="square" rtlCol="0">
            <a:spAutoFit/>
          </a:bodyPr>
          <a:lstStyle/>
          <a:p>
            <a:r>
              <a:rPr lang="en-US" altLang="zh-CN" b="1" dirty="0"/>
              <a:t>3</a:t>
            </a:r>
            <a:r>
              <a:rPr lang="zh-CN" altLang="en-US" b="1" dirty="0"/>
              <a:t>、选取比较重要的超边</a:t>
            </a:r>
            <a:endParaRPr lang="zh-CN" altLang="en-US" dirty="0"/>
          </a:p>
        </p:txBody>
      </p:sp>
      <p:pic>
        <p:nvPicPr>
          <p:cNvPr id="21" name="图片 20">
            <a:extLst>
              <a:ext uri="{FF2B5EF4-FFF2-40B4-BE49-F238E27FC236}">
                <a16:creationId xmlns:a16="http://schemas.microsoft.com/office/drawing/2014/main" id="{9EBD4063-50DD-4DB3-8F5C-A226853EE4F0}"/>
              </a:ext>
            </a:extLst>
          </p:cNvPr>
          <p:cNvPicPr>
            <a:picLocks noChangeAspect="1"/>
          </p:cNvPicPr>
          <p:nvPr/>
        </p:nvPicPr>
        <p:blipFill>
          <a:blip r:embed="rId7"/>
          <a:stretch>
            <a:fillRect/>
          </a:stretch>
        </p:blipFill>
        <p:spPr>
          <a:xfrm>
            <a:off x="6009346" y="5411866"/>
            <a:ext cx="3171825" cy="962025"/>
          </a:xfrm>
          <a:prstGeom prst="rect">
            <a:avLst/>
          </a:prstGeom>
        </p:spPr>
      </p:pic>
    </p:spTree>
    <p:extLst>
      <p:ext uri="{BB962C8B-B14F-4D97-AF65-F5344CB8AC3E}">
        <p14:creationId xmlns:p14="http://schemas.microsoft.com/office/powerpoint/2010/main" val="270091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2647284" y="388439"/>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超图嵌入层</a:t>
            </a:r>
          </a:p>
        </p:txBody>
      </p:sp>
      <p:sp>
        <p:nvSpPr>
          <p:cNvPr id="6" name="文本框 5"/>
          <p:cNvSpPr txBox="1"/>
          <p:nvPr/>
        </p:nvSpPr>
        <p:spPr>
          <a:xfrm>
            <a:off x="5004525" y="407194"/>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超边池化层</a:t>
            </a:r>
          </a:p>
        </p:txBody>
      </p:sp>
      <p:sp>
        <p:nvSpPr>
          <p:cNvPr id="7" name="文本框 6"/>
          <p:cNvSpPr txBox="1"/>
          <p:nvPr/>
        </p:nvSpPr>
        <p:spPr>
          <a:xfrm>
            <a:off x="7015145" y="351578"/>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子图匹配层</a:t>
            </a:r>
          </a:p>
        </p:txBody>
      </p:sp>
      <p:sp>
        <p:nvSpPr>
          <p:cNvPr id="9" name="等腰三角形 8"/>
          <p:cNvSpPr/>
          <p:nvPr/>
        </p:nvSpPr>
        <p:spPr>
          <a:xfrm rot="10800000">
            <a:off x="7894825" y="116033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0" name="文本框 9">
            <a:extLst>
              <a:ext uri="{FF2B5EF4-FFF2-40B4-BE49-F238E27FC236}">
                <a16:creationId xmlns:a16="http://schemas.microsoft.com/office/drawing/2014/main" id="{3AD6DD56-06D6-43DD-AACE-637EC40894E9}"/>
              </a:ext>
            </a:extLst>
          </p:cNvPr>
          <p:cNvSpPr txBox="1"/>
          <p:nvPr/>
        </p:nvSpPr>
        <p:spPr>
          <a:xfrm>
            <a:off x="9276982"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注意力输出层</a:t>
            </a:r>
          </a:p>
        </p:txBody>
      </p:sp>
      <p:pic>
        <p:nvPicPr>
          <p:cNvPr id="11" name="图片 10">
            <a:extLst>
              <a:ext uri="{FF2B5EF4-FFF2-40B4-BE49-F238E27FC236}">
                <a16:creationId xmlns:a16="http://schemas.microsoft.com/office/drawing/2014/main" id="{A1CDDEFD-6340-4B97-BCCB-3FE0E0BF83FF}"/>
              </a:ext>
            </a:extLst>
          </p:cNvPr>
          <p:cNvPicPr>
            <a:picLocks noChangeAspect="1"/>
          </p:cNvPicPr>
          <p:nvPr/>
        </p:nvPicPr>
        <p:blipFill>
          <a:blip r:embed="rId4"/>
          <a:stretch>
            <a:fillRect/>
          </a:stretch>
        </p:blipFill>
        <p:spPr>
          <a:xfrm>
            <a:off x="863167" y="2052638"/>
            <a:ext cx="3833339" cy="2752724"/>
          </a:xfrm>
          <a:prstGeom prst="rect">
            <a:avLst/>
          </a:prstGeom>
        </p:spPr>
      </p:pic>
      <p:sp>
        <p:nvSpPr>
          <p:cNvPr id="12" name="文本框 11">
            <a:extLst>
              <a:ext uri="{FF2B5EF4-FFF2-40B4-BE49-F238E27FC236}">
                <a16:creationId xmlns:a16="http://schemas.microsoft.com/office/drawing/2014/main" id="{C440A5CC-8BBA-4562-9B87-A762A50A4850}"/>
              </a:ext>
            </a:extLst>
          </p:cNvPr>
          <p:cNvSpPr txBox="1"/>
          <p:nvPr/>
        </p:nvSpPr>
        <p:spPr>
          <a:xfrm>
            <a:off x="5360916" y="1867972"/>
            <a:ext cx="3967600" cy="369332"/>
          </a:xfrm>
          <a:prstGeom prst="rect">
            <a:avLst/>
          </a:prstGeom>
          <a:noFill/>
        </p:spPr>
        <p:txBody>
          <a:bodyPr wrap="square" rtlCol="0">
            <a:spAutoFit/>
          </a:bodyPr>
          <a:lstStyle/>
          <a:p>
            <a:r>
              <a:rPr lang="en-US" altLang="zh-CN" b="1" dirty="0"/>
              <a:t>1</a:t>
            </a:r>
            <a:r>
              <a:rPr lang="zh-CN" altLang="en-US" b="1" dirty="0"/>
              <a:t>、计算两个图子图之间的相似度</a:t>
            </a:r>
            <a:endParaRPr lang="zh-CN" altLang="en-US" dirty="0"/>
          </a:p>
        </p:txBody>
      </p:sp>
      <p:pic>
        <p:nvPicPr>
          <p:cNvPr id="14" name="图片 13">
            <a:extLst>
              <a:ext uri="{FF2B5EF4-FFF2-40B4-BE49-F238E27FC236}">
                <a16:creationId xmlns:a16="http://schemas.microsoft.com/office/drawing/2014/main" id="{6F8A727B-B06E-433B-9BDC-263774F54A3E}"/>
              </a:ext>
            </a:extLst>
          </p:cNvPr>
          <p:cNvPicPr>
            <a:picLocks noChangeAspect="1"/>
          </p:cNvPicPr>
          <p:nvPr/>
        </p:nvPicPr>
        <p:blipFill>
          <a:blip r:embed="rId5"/>
          <a:stretch>
            <a:fillRect/>
          </a:stretch>
        </p:blipFill>
        <p:spPr>
          <a:xfrm>
            <a:off x="5825478" y="2355396"/>
            <a:ext cx="3038475" cy="523875"/>
          </a:xfrm>
          <a:prstGeom prst="rect">
            <a:avLst/>
          </a:prstGeom>
        </p:spPr>
      </p:pic>
      <p:sp>
        <p:nvSpPr>
          <p:cNvPr id="15" name="文本框 14">
            <a:extLst>
              <a:ext uri="{FF2B5EF4-FFF2-40B4-BE49-F238E27FC236}">
                <a16:creationId xmlns:a16="http://schemas.microsoft.com/office/drawing/2014/main" id="{9169EE07-76EE-4E89-B9CF-1BA50A283AA3}"/>
              </a:ext>
            </a:extLst>
          </p:cNvPr>
          <p:cNvSpPr txBox="1"/>
          <p:nvPr/>
        </p:nvSpPr>
        <p:spPr>
          <a:xfrm>
            <a:off x="5387736" y="3227208"/>
            <a:ext cx="3967600" cy="369332"/>
          </a:xfrm>
          <a:prstGeom prst="rect">
            <a:avLst/>
          </a:prstGeom>
          <a:noFill/>
        </p:spPr>
        <p:txBody>
          <a:bodyPr wrap="square" rtlCol="0">
            <a:spAutoFit/>
          </a:bodyPr>
          <a:lstStyle/>
          <a:p>
            <a:r>
              <a:rPr lang="en-US" altLang="zh-CN" b="1" dirty="0"/>
              <a:t>2</a:t>
            </a:r>
            <a:r>
              <a:rPr lang="zh-CN" altLang="en-US" b="1" dirty="0"/>
              <a:t>、计算各子图的交叉图注意力表示</a:t>
            </a:r>
            <a:endParaRPr lang="zh-CN" altLang="en-US" dirty="0"/>
          </a:p>
        </p:txBody>
      </p:sp>
      <p:pic>
        <p:nvPicPr>
          <p:cNvPr id="17" name="图片 16">
            <a:extLst>
              <a:ext uri="{FF2B5EF4-FFF2-40B4-BE49-F238E27FC236}">
                <a16:creationId xmlns:a16="http://schemas.microsoft.com/office/drawing/2014/main" id="{7BABD609-3FFE-44CB-A9CA-345C348240A2}"/>
              </a:ext>
            </a:extLst>
          </p:cNvPr>
          <p:cNvPicPr>
            <a:picLocks noChangeAspect="1"/>
          </p:cNvPicPr>
          <p:nvPr/>
        </p:nvPicPr>
        <p:blipFill>
          <a:blip r:embed="rId6"/>
          <a:stretch>
            <a:fillRect/>
          </a:stretch>
        </p:blipFill>
        <p:spPr>
          <a:xfrm>
            <a:off x="5828621" y="3691733"/>
            <a:ext cx="3333750" cy="904875"/>
          </a:xfrm>
          <a:prstGeom prst="rect">
            <a:avLst/>
          </a:prstGeom>
        </p:spPr>
      </p:pic>
      <p:sp>
        <p:nvSpPr>
          <p:cNvPr id="18" name="文本框 17">
            <a:extLst>
              <a:ext uri="{FF2B5EF4-FFF2-40B4-BE49-F238E27FC236}">
                <a16:creationId xmlns:a16="http://schemas.microsoft.com/office/drawing/2014/main" id="{9248C702-81C1-4A99-A1C4-C655786B5908}"/>
              </a:ext>
            </a:extLst>
          </p:cNvPr>
          <p:cNvSpPr txBox="1"/>
          <p:nvPr/>
        </p:nvSpPr>
        <p:spPr>
          <a:xfrm>
            <a:off x="5360915" y="4924463"/>
            <a:ext cx="6082148" cy="369332"/>
          </a:xfrm>
          <a:prstGeom prst="rect">
            <a:avLst/>
          </a:prstGeom>
          <a:noFill/>
        </p:spPr>
        <p:txBody>
          <a:bodyPr wrap="square" rtlCol="0">
            <a:spAutoFit/>
          </a:bodyPr>
          <a:lstStyle/>
          <a:p>
            <a:r>
              <a:rPr lang="en-US" altLang="zh-CN" b="1" dirty="0"/>
              <a:t>3</a:t>
            </a:r>
            <a:r>
              <a:rPr lang="zh-CN" altLang="en-US" b="1" dirty="0"/>
              <a:t>、通过子图表示和子图交叉图注意力表示计算匹配向量</a:t>
            </a:r>
            <a:endParaRPr lang="zh-CN" altLang="en-US" dirty="0"/>
          </a:p>
        </p:txBody>
      </p:sp>
      <p:pic>
        <p:nvPicPr>
          <p:cNvPr id="20" name="图片 19">
            <a:extLst>
              <a:ext uri="{FF2B5EF4-FFF2-40B4-BE49-F238E27FC236}">
                <a16:creationId xmlns:a16="http://schemas.microsoft.com/office/drawing/2014/main" id="{57AF1FA9-600B-40FE-8864-9BD001DC1701}"/>
              </a:ext>
            </a:extLst>
          </p:cNvPr>
          <p:cNvPicPr>
            <a:picLocks noChangeAspect="1"/>
          </p:cNvPicPr>
          <p:nvPr/>
        </p:nvPicPr>
        <p:blipFill>
          <a:blip r:embed="rId7"/>
          <a:stretch>
            <a:fillRect/>
          </a:stretch>
        </p:blipFill>
        <p:spPr>
          <a:xfrm>
            <a:off x="5800046" y="5464307"/>
            <a:ext cx="3390900" cy="466725"/>
          </a:xfrm>
          <a:prstGeom prst="rect">
            <a:avLst/>
          </a:prstGeom>
        </p:spPr>
      </p:pic>
    </p:spTree>
    <p:extLst>
      <p:ext uri="{BB962C8B-B14F-4D97-AF65-F5344CB8AC3E}">
        <p14:creationId xmlns:p14="http://schemas.microsoft.com/office/powerpoint/2010/main" val="176455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2507095" y="404780"/>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超图嵌入层</a:t>
            </a:r>
          </a:p>
        </p:txBody>
      </p:sp>
      <p:sp>
        <p:nvSpPr>
          <p:cNvPr id="6" name="文本框 5"/>
          <p:cNvSpPr txBox="1"/>
          <p:nvPr/>
        </p:nvSpPr>
        <p:spPr>
          <a:xfrm>
            <a:off x="5004525" y="407194"/>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超边池化层</a:t>
            </a:r>
          </a:p>
        </p:txBody>
      </p:sp>
      <p:sp>
        <p:nvSpPr>
          <p:cNvPr id="7" name="文本框 6"/>
          <p:cNvSpPr txBox="1"/>
          <p:nvPr/>
        </p:nvSpPr>
        <p:spPr>
          <a:xfrm>
            <a:off x="7140754" y="388439"/>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子图匹配层</a:t>
            </a:r>
          </a:p>
        </p:txBody>
      </p:sp>
      <p:sp>
        <p:nvSpPr>
          <p:cNvPr id="9" name="等腰三角形 8"/>
          <p:cNvSpPr/>
          <p:nvPr/>
        </p:nvSpPr>
        <p:spPr>
          <a:xfrm rot="10800000">
            <a:off x="10301869"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0" name="文本框 9">
            <a:extLst>
              <a:ext uri="{FF2B5EF4-FFF2-40B4-BE49-F238E27FC236}">
                <a16:creationId xmlns:a16="http://schemas.microsoft.com/office/drawing/2014/main" id="{3AD6DD56-06D6-43DD-AACE-637EC40894E9}"/>
              </a:ext>
            </a:extLst>
          </p:cNvPr>
          <p:cNvSpPr txBox="1"/>
          <p:nvPr/>
        </p:nvSpPr>
        <p:spPr>
          <a:xfrm>
            <a:off x="9276982" y="374648"/>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注意力输出层</a:t>
            </a:r>
          </a:p>
        </p:txBody>
      </p:sp>
      <p:pic>
        <p:nvPicPr>
          <p:cNvPr id="13" name="图片 12">
            <a:extLst>
              <a:ext uri="{FF2B5EF4-FFF2-40B4-BE49-F238E27FC236}">
                <a16:creationId xmlns:a16="http://schemas.microsoft.com/office/drawing/2014/main" id="{B26EA4FB-FC8F-44E2-9434-F79E14D6C098}"/>
              </a:ext>
            </a:extLst>
          </p:cNvPr>
          <p:cNvPicPr>
            <a:picLocks noChangeAspect="1"/>
          </p:cNvPicPr>
          <p:nvPr/>
        </p:nvPicPr>
        <p:blipFill>
          <a:blip r:embed="rId4"/>
          <a:stretch>
            <a:fillRect/>
          </a:stretch>
        </p:blipFill>
        <p:spPr>
          <a:xfrm>
            <a:off x="1243291" y="2261779"/>
            <a:ext cx="3761234" cy="3015615"/>
          </a:xfrm>
          <a:prstGeom prst="rect">
            <a:avLst/>
          </a:prstGeom>
        </p:spPr>
      </p:pic>
      <p:sp>
        <p:nvSpPr>
          <p:cNvPr id="14" name="文本框 13">
            <a:extLst>
              <a:ext uri="{FF2B5EF4-FFF2-40B4-BE49-F238E27FC236}">
                <a16:creationId xmlns:a16="http://schemas.microsoft.com/office/drawing/2014/main" id="{C0C4DDAC-83D6-42D2-881B-597D23865590}"/>
              </a:ext>
            </a:extLst>
          </p:cNvPr>
          <p:cNvSpPr txBox="1"/>
          <p:nvPr/>
        </p:nvSpPr>
        <p:spPr>
          <a:xfrm>
            <a:off x="5408023" y="1892447"/>
            <a:ext cx="6662057" cy="369332"/>
          </a:xfrm>
          <a:prstGeom prst="rect">
            <a:avLst/>
          </a:prstGeom>
          <a:noFill/>
        </p:spPr>
        <p:txBody>
          <a:bodyPr wrap="square" rtlCol="0">
            <a:spAutoFit/>
          </a:bodyPr>
          <a:lstStyle/>
          <a:p>
            <a:r>
              <a:rPr lang="en-US" altLang="zh-CN" b="1" dirty="0"/>
              <a:t>1</a:t>
            </a:r>
            <a:r>
              <a:rPr lang="zh-CN" altLang="en-US" b="1" dirty="0"/>
              <a:t>、将各子图的匹配向量通过注意力机制聚合为父图的匹配向量</a:t>
            </a:r>
            <a:endParaRPr lang="zh-CN" altLang="en-US" dirty="0"/>
          </a:p>
        </p:txBody>
      </p:sp>
      <p:pic>
        <p:nvPicPr>
          <p:cNvPr id="16" name="图片 15">
            <a:extLst>
              <a:ext uri="{FF2B5EF4-FFF2-40B4-BE49-F238E27FC236}">
                <a16:creationId xmlns:a16="http://schemas.microsoft.com/office/drawing/2014/main" id="{6904CD5B-1923-4963-BC04-1D859C1DCF81}"/>
              </a:ext>
            </a:extLst>
          </p:cNvPr>
          <p:cNvPicPr>
            <a:picLocks noChangeAspect="1"/>
          </p:cNvPicPr>
          <p:nvPr/>
        </p:nvPicPr>
        <p:blipFill>
          <a:blip r:embed="rId5"/>
          <a:stretch>
            <a:fillRect/>
          </a:stretch>
        </p:blipFill>
        <p:spPr>
          <a:xfrm>
            <a:off x="6042879" y="2376602"/>
            <a:ext cx="4057650" cy="847725"/>
          </a:xfrm>
          <a:prstGeom prst="rect">
            <a:avLst/>
          </a:prstGeom>
        </p:spPr>
      </p:pic>
      <p:sp>
        <p:nvSpPr>
          <p:cNvPr id="17" name="文本框 16">
            <a:extLst>
              <a:ext uri="{FF2B5EF4-FFF2-40B4-BE49-F238E27FC236}">
                <a16:creationId xmlns:a16="http://schemas.microsoft.com/office/drawing/2014/main" id="{B46F7171-ECE5-4C60-BF49-D492F7A62D9A}"/>
              </a:ext>
            </a:extLst>
          </p:cNvPr>
          <p:cNvSpPr txBox="1"/>
          <p:nvPr/>
        </p:nvSpPr>
        <p:spPr>
          <a:xfrm>
            <a:off x="5455051" y="3339150"/>
            <a:ext cx="6662057" cy="369332"/>
          </a:xfrm>
          <a:prstGeom prst="rect">
            <a:avLst/>
          </a:prstGeom>
          <a:noFill/>
        </p:spPr>
        <p:txBody>
          <a:bodyPr wrap="square" rtlCol="0">
            <a:spAutoFit/>
          </a:bodyPr>
          <a:lstStyle/>
          <a:p>
            <a:r>
              <a:rPr lang="en-US" altLang="zh-CN" b="1" dirty="0"/>
              <a:t>2</a:t>
            </a:r>
            <a:r>
              <a:rPr lang="zh-CN" altLang="en-US" b="1" dirty="0"/>
              <a:t>、将</a:t>
            </a:r>
            <a:r>
              <a:rPr lang="en-US" altLang="zh-CN" b="1" dirty="0" err="1"/>
              <a:t>gnn</a:t>
            </a:r>
            <a:r>
              <a:rPr lang="zh-CN" altLang="en-US" b="1" dirty="0"/>
              <a:t>各层的匹配向量进行连接</a:t>
            </a:r>
            <a:endParaRPr lang="zh-CN" altLang="en-US" dirty="0"/>
          </a:p>
        </p:txBody>
      </p:sp>
      <p:pic>
        <p:nvPicPr>
          <p:cNvPr id="19" name="图片 18">
            <a:extLst>
              <a:ext uri="{FF2B5EF4-FFF2-40B4-BE49-F238E27FC236}">
                <a16:creationId xmlns:a16="http://schemas.microsoft.com/office/drawing/2014/main" id="{89810B8F-7A96-4506-BB9D-48CE5C96135C}"/>
              </a:ext>
            </a:extLst>
          </p:cNvPr>
          <p:cNvPicPr>
            <a:picLocks noChangeAspect="1"/>
          </p:cNvPicPr>
          <p:nvPr/>
        </p:nvPicPr>
        <p:blipFill>
          <a:blip r:embed="rId6"/>
          <a:stretch>
            <a:fillRect/>
          </a:stretch>
        </p:blipFill>
        <p:spPr>
          <a:xfrm>
            <a:off x="6042879" y="3823305"/>
            <a:ext cx="3800475" cy="533400"/>
          </a:xfrm>
          <a:prstGeom prst="rect">
            <a:avLst/>
          </a:prstGeom>
        </p:spPr>
      </p:pic>
      <p:sp>
        <p:nvSpPr>
          <p:cNvPr id="20" name="文本框 19">
            <a:extLst>
              <a:ext uri="{FF2B5EF4-FFF2-40B4-BE49-F238E27FC236}">
                <a16:creationId xmlns:a16="http://schemas.microsoft.com/office/drawing/2014/main" id="{E001308A-1204-4923-B8DD-A1A1D5857B15}"/>
              </a:ext>
            </a:extLst>
          </p:cNvPr>
          <p:cNvSpPr txBox="1"/>
          <p:nvPr/>
        </p:nvSpPr>
        <p:spPr>
          <a:xfrm>
            <a:off x="5455051" y="4471528"/>
            <a:ext cx="6662057" cy="369332"/>
          </a:xfrm>
          <a:prstGeom prst="rect">
            <a:avLst/>
          </a:prstGeom>
          <a:noFill/>
        </p:spPr>
        <p:txBody>
          <a:bodyPr wrap="square" rtlCol="0">
            <a:spAutoFit/>
          </a:bodyPr>
          <a:lstStyle/>
          <a:p>
            <a:r>
              <a:rPr lang="en-US" altLang="zh-CN" b="1" dirty="0"/>
              <a:t>3</a:t>
            </a:r>
            <a:r>
              <a:rPr lang="zh-CN" altLang="en-US" b="1" dirty="0"/>
              <a:t>、最后进行回归和分类任务，与真实标签进行比较</a:t>
            </a:r>
            <a:endParaRPr lang="zh-CN" altLang="en-US" dirty="0"/>
          </a:p>
        </p:txBody>
      </p:sp>
      <p:pic>
        <p:nvPicPr>
          <p:cNvPr id="22" name="图片 21">
            <a:extLst>
              <a:ext uri="{FF2B5EF4-FFF2-40B4-BE49-F238E27FC236}">
                <a16:creationId xmlns:a16="http://schemas.microsoft.com/office/drawing/2014/main" id="{7F9C7A90-9588-42F4-91BB-9F65392E06C2}"/>
              </a:ext>
            </a:extLst>
          </p:cNvPr>
          <p:cNvPicPr>
            <a:picLocks noChangeAspect="1"/>
          </p:cNvPicPr>
          <p:nvPr/>
        </p:nvPicPr>
        <p:blipFill>
          <a:blip r:embed="rId7"/>
          <a:stretch>
            <a:fillRect/>
          </a:stretch>
        </p:blipFill>
        <p:spPr>
          <a:xfrm>
            <a:off x="6042879" y="5074692"/>
            <a:ext cx="3952875" cy="1038225"/>
          </a:xfrm>
          <a:prstGeom prst="rect">
            <a:avLst/>
          </a:prstGeom>
        </p:spPr>
      </p:pic>
    </p:spTree>
    <p:extLst>
      <p:ext uri="{BB962C8B-B14F-4D97-AF65-F5344CB8AC3E}">
        <p14:creationId xmlns:p14="http://schemas.microsoft.com/office/powerpoint/2010/main" val="1115939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08705" y="1993265"/>
            <a:ext cx="4975225" cy="2870835"/>
            <a:chOff x="3646028" y="1988840"/>
            <a:chExt cx="3823117" cy="2824268"/>
          </a:xfrm>
        </p:grpSpPr>
        <p:sp>
          <p:nvSpPr>
            <p:cNvPr id="3" name="文本框 2"/>
            <p:cNvSpPr txBox="1"/>
            <p:nvPr/>
          </p:nvSpPr>
          <p:spPr>
            <a:xfrm>
              <a:off x="3646028" y="3238240"/>
              <a:ext cx="3823117"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 evaluation</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0157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982111" y="321901"/>
            <a:ext cx="1645859" cy="461665"/>
          </a:xfrm>
          <a:prstGeom prst="rect">
            <a:avLst/>
          </a:prstGeom>
          <a:noFill/>
        </p:spPr>
        <p:txBody>
          <a:bodyPr wrap="square" rtlCol="0">
            <a:spAutoFit/>
          </a:bodyPr>
          <a:lstStyle/>
          <a:p>
            <a:pPr>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分类测试</a:t>
            </a:r>
          </a:p>
        </p:txBody>
      </p:sp>
      <p:sp>
        <p:nvSpPr>
          <p:cNvPr id="5" name="文本框 4"/>
          <p:cNvSpPr txBox="1"/>
          <p:nvPr/>
        </p:nvSpPr>
        <p:spPr>
          <a:xfrm>
            <a:off x="3755808" y="361089"/>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回归测试</a:t>
            </a:r>
          </a:p>
        </p:txBody>
      </p:sp>
      <p:sp>
        <p:nvSpPr>
          <p:cNvPr id="6" name="文本框 5"/>
          <p:cNvSpPr txBox="1"/>
          <p:nvPr/>
        </p:nvSpPr>
        <p:spPr>
          <a:xfrm>
            <a:off x="6591243"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消融实验</a:t>
            </a:r>
          </a:p>
        </p:txBody>
      </p:sp>
      <p:sp>
        <p:nvSpPr>
          <p:cNvPr id="9" name="等腰三角形 8"/>
          <p:cNvSpPr/>
          <p:nvPr/>
        </p:nvSpPr>
        <p:spPr>
          <a:xfrm rot="10800000">
            <a:off x="1514624"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420650"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效率测试</a:t>
            </a:r>
          </a:p>
        </p:txBody>
      </p:sp>
      <p:pic>
        <p:nvPicPr>
          <p:cNvPr id="13" name="图片 12">
            <a:extLst>
              <a:ext uri="{FF2B5EF4-FFF2-40B4-BE49-F238E27FC236}">
                <a16:creationId xmlns:a16="http://schemas.microsoft.com/office/drawing/2014/main" id="{FFCDE197-33C2-4803-BC95-4DF175CAB527}"/>
              </a:ext>
            </a:extLst>
          </p:cNvPr>
          <p:cNvPicPr>
            <a:picLocks noChangeAspect="1"/>
          </p:cNvPicPr>
          <p:nvPr/>
        </p:nvPicPr>
        <p:blipFill>
          <a:blip r:embed="rId4"/>
          <a:stretch>
            <a:fillRect/>
          </a:stretch>
        </p:blipFill>
        <p:spPr>
          <a:xfrm>
            <a:off x="1257865" y="2168435"/>
            <a:ext cx="10023270" cy="3174274"/>
          </a:xfrm>
          <a:prstGeom prst="rect">
            <a:avLst/>
          </a:prstGeom>
        </p:spPr>
      </p:pic>
    </p:spTree>
    <p:extLst>
      <p:ext uri="{BB962C8B-B14F-4D97-AF65-F5344CB8AC3E}">
        <p14:creationId xmlns:p14="http://schemas.microsoft.com/office/powerpoint/2010/main" val="410128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257865" y="383456"/>
            <a:ext cx="1645859" cy="400110"/>
          </a:xfrm>
          <a:prstGeom prst="rect">
            <a:avLst/>
          </a:prstGeom>
          <a:noFill/>
        </p:spPr>
        <p:txBody>
          <a:bodyPr wrap="square" rtlCol="0">
            <a:spAutoFit/>
          </a:bodyPr>
          <a:lstStyle/>
          <a:p>
            <a:pPr>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分类测试</a:t>
            </a:r>
          </a:p>
        </p:txBody>
      </p:sp>
      <p:sp>
        <p:nvSpPr>
          <p:cNvPr id="5" name="文本框 4"/>
          <p:cNvSpPr txBox="1"/>
          <p:nvPr/>
        </p:nvSpPr>
        <p:spPr>
          <a:xfrm>
            <a:off x="3755808" y="361089"/>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回归测试</a:t>
            </a:r>
          </a:p>
        </p:txBody>
      </p:sp>
      <p:sp>
        <p:nvSpPr>
          <p:cNvPr id="6" name="文本框 5"/>
          <p:cNvSpPr txBox="1"/>
          <p:nvPr/>
        </p:nvSpPr>
        <p:spPr>
          <a:xfrm>
            <a:off x="6591243"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消融实验</a:t>
            </a:r>
          </a:p>
        </p:txBody>
      </p:sp>
      <p:sp>
        <p:nvSpPr>
          <p:cNvPr id="9" name="等腰三角形 8"/>
          <p:cNvSpPr/>
          <p:nvPr/>
        </p:nvSpPr>
        <p:spPr>
          <a:xfrm rot="10800000">
            <a:off x="4336201"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420650"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效率测试</a:t>
            </a:r>
          </a:p>
        </p:txBody>
      </p:sp>
      <p:pic>
        <p:nvPicPr>
          <p:cNvPr id="8" name="图片 7">
            <a:extLst>
              <a:ext uri="{FF2B5EF4-FFF2-40B4-BE49-F238E27FC236}">
                <a16:creationId xmlns:a16="http://schemas.microsoft.com/office/drawing/2014/main" id="{269D3810-5D45-4CFB-AE47-257F6EA1509B}"/>
              </a:ext>
            </a:extLst>
          </p:cNvPr>
          <p:cNvPicPr>
            <a:picLocks noChangeAspect="1"/>
          </p:cNvPicPr>
          <p:nvPr/>
        </p:nvPicPr>
        <p:blipFill>
          <a:blip r:embed="rId4"/>
          <a:stretch>
            <a:fillRect/>
          </a:stretch>
        </p:blipFill>
        <p:spPr>
          <a:xfrm>
            <a:off x="1341837" y="1909762"/>
            <a:ext cx="9508323" cy="3772581"/>
          </a:xfrm>
          <a:prstGeom prst="rect">
            <a:avLst/>
          </a:prstGeom>
        </p:spPr>
      </p:pic>
    </p:spTree>
    <p:extLst>
      <p:ext uri="{BB962C8B-B14F-4D97-AF65-F5344CB8AC3E}">
        <p14:creationId xmlns:p14="http://schemas.microsoft.com/office/powerpoint/2010/main" val="804721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257865" y="383456"/>
            <a:ext cx="1645859" cy="400110"/>
          </a:xfrm>
          <a:prstGeom prst="rect">
            <a:avLst/>
          </a:prstGeom>
          <a:noFill/>
        </p:spPr>
        <p:txBody>
          <a:bodyPr wrap="square" rtlCol="0">
            <a:spAutoFit/>
          </a:bodyPr>
          <a:lstStyle/>
          <a:p>
            <a:pPr>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分类测试</a:t>
            </a:r>
          </a:p>
        </p:txBody>
      </p:sp>
      <p:sp>
        <p:nvSpPr>
          <p:cNvPr id="5" name="文本框 4"/>
          <p:cNvSpPr txBox="1"/>
          <p:nvPr/>
        </p:nvSpPr>
        <p:spPr>
          <a:xfrm>
            <a:off x="3755808" y="361089"/>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回归测试</a:t>
            </a:r>
          </a:p>
        </p:txBody>
      </p:sp>
      <p:sp>
        <p:nvSpPr>
          <p:cNvPr id="6" name="文本框 5"/>
          <p:cNvSpPr txBox="1"/>
          <p:nvPr/>
        </p:nvSpPr>
        <p:spPr>
          <a:xfrm>
            <a:off x="6588229" y="359912"/>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消融实验</a:t>
            </a:r>
          </a:p>
        </p:txBody>
      </p:sp>
      <p:sp>
        <p:nvSpPr>
          <p:cNvPr id="9" name="等腰三角形 8"/>
          <p:cNvSpPr/>
          <p:nvPr/>
        </p:nvSpPr>
        <p:spPr>
          <a:xfrm rot="10800000">
            <a:off x="7196967" y="1175657"/>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420650"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效率测试</a:t>
            </a:r>
          </a:p>
        </p:txBody>
      </p:sp>
      <p:pic>
        <p:nvPicPr>
          <p:cNvPr id="10" name="图片 9">
            <a:extLst>
              <a:ext uri="{FF2B5EF4-FFF2-40B4-BE49-F238E27FC236}">
                <a16:creationId xmlns:a16="http://schemas.microsoft.com/office/drawing/2014/main" id="{8642D02A-888D-4C26-9C37-03507814488F}"/>
              </a:ext>
            </a:extLst>
          </p:cNvPr>
          <p:cNvPicPr>
            <a:picLocks noChangeAspect="1"/>
          </p:cNvPicPr>
          <p:nvPr/>
        </p:nvPicPr>
        <p:blipFill>
          <a:blip r:embed="rId4"/>
          <a:stretch>
            <a:fillRect/>
          </a:stretch>
        </p:blipFill>
        <p:spPr>
          <a:xfrm>
            <a:off x="2007007" y="2249999"/>
            <a:ext cx="8177983" cy="3259341"/>
          </a:xfrm>
          <a:prstGeom prst="rect">
            <a:avLst/>
          </a:prstGeom>
        </p:spPr>
      </p:pic>
      <p:sp>
        <p:nvSpPr>
          <p:cNvPr id="7" name="文本框 6">
            <a:extLst>
              <a:ext uri="{FF2B5EF4-FFF2-40B4-BE49-F238E27FC236}">
                <a16:creationId xmlns:a16="http://schemas.microsoft.com/office/drawing/2014/main" id="{6DFD81C4-EABE-4FB1-926C-64DB30E1B919}"/>
              </a:ext>
            </a:extLst>
          </p:cNvPr>
          <p:cNvSpPr txBox="1"/>
          <p:nvPr/>
        </p:nvSpPr>
        <p:spPr>
          <a:xfrm>
            <a:off x="1923139" y="5304840"/>
            <a:ext cx="2185214" cy="369332"/>
          </a:xfrm>
          <a:prstGeom prst="rect">
            <a:avLst/>
          </a:prstGeom>
          <a:noFill/>
        </p:spPr>
        <p:txBody>
          <a:bodyPr wrap="none" rtlCol="0">
            <a:spAutoFit/>
          </a:bodyPr>
          <a:lstStyle/>
          <a:p>
            <a:r>
              <a:rPr lang="zh-CN" altLang="en-US" b="1" dirty="0"/>
              <a:t>传统图</a:t>
            </a:r>
            <a:r>
              <a:rPr lang="en-US" altLang="zh-CN" b="1" dirty="0"/>
              <a:t>+</a:t>
            </a:r>
            <a:r>
              <a:rPr lang="zh-CN" altLang="en-US" b="1" dirty="0"/>
              <a:t>无池化方法</a:t>
            </a:r>
          </a:p>
        </p:txBody>
      </p:sp>
      <p:sp>
        <p:nvSpPr>
          <p:cNvPr id="11" name="文本框 10">
            <a:extLst>
              <a:ext uri="{FF2B5EF4-FFF2-40B4-BE49-F238E27FC236}">
                <a16:creationId xmlns:a16="http://schemas.microsoft.com/office/drawing/2014/main" id="{78D88A4B-D561-4FA5-AB73-3EC41425EE75}"/>
              </a:ext>
            </a:extLst>
          </p:cNvPr>
          <p:cNvSpPr txBox="1"/>
          <p:nvPr/>
        </p:nvSpPr>
        <p:spPr>
          <a:xfrm>
            <a:off x="4296104" y="5312014"/>
            <a:ext cx="723275" cy="369332"/>
          </a:xfrm>
          <a:prstGeom prst="rect">
            <a:avLst/>
          </a:prstGeom>
          <a:noFill/>
        </p:spPr>
        <p:txBody>
          <a:bodyPr wrap="none" rtlCol="0">
            <a:spAutoFit/>
          </a:bodyPr>
          <a:lstStyle/>
          <a:p>
            <a:r>
              <a:rPr lang="en-US" altLang="zh-CN" sz="1800" b="0" i="0" u="none" strike="noStrike" dirty="0">
                <a:solidFill>
                  <a:srgbClr val="000000"/>
                </a:solidFill>
                <a:effectLst/>
                <a:latin typeface="等线" panose="02010600030101010101" pitchFamily="2" charset="-122"/>
                <a:ea typeface="等线" panose="02010600030101010101" pitchFamily="2" charset="-122"/>
              </a:rPr>
              <a:t>0.956</a:t>
            </a:r>
            <a:endParaRPr lang="zh-CN" altLang="en-US" dirty="0"/>
          </a:p>
        </p:txBody>
      </p:sp>
      <p:sp>
        <p:nvSpPr>
          <p:cNvPr id="14" name="文本框 13">
            <a:extLst>
              <a:ext uri="{FF2B5EF4-FFF2-40B4-BE49-F238E27FC236}">
                <a16:creationId xmlns:a16="http://schemas.microsoft.com/office/drawing/2014/main" id="{CC1A09F2-CAEF-417E-A5FF-F0CB2609641B}"/>
              </a:ext>
            </a:extLst>
          </p:cNvPr>
          <p:cNvSpPr txBox="1"/>
          <p:nvPr/>
        </p:nvSpPr>
        <p:spPr>
          <a:xfrm>
            <a:off x="5207130" y="5304840"/>
            <a:ext cx="753732" cy="369332"/>
          </a:xfrm>
          <a:prstGeom prst="rect">
            <a:avLst/>
          </a:prstGeom>
          <a:noFill/>
        </p:spPr>
        <p:txBody>
          <a:bodyPr wrap="none" rtlCol="0">
            <a:spAutoFit/>
          </a:bodyPr>
          <a:lstStyle/>
          <a:p>
            <a:r>
              <a:rPr lang="en-US" altLang="zh-CN" sz="1800" b="1" i="0" u="none" strike="noStrike" dirty="0">
                <a:solidFill>
                  <a:srgbClr val="000000"/>
                </a:solidFill>
                <a:effectLst/>
                <a:latin typeface="等线" panose="02010600030101010101" pitchFamily="2" charset="-122"/>
                <a:ea typeface="等线" panose="02010600030101010101" pitchFamily="2" charset="-122"/>
              </a:rPr>
              <a:t>0.539</a:t>
            </a:r>
            <a:endParaRPr lang="zh-CN" altLang="en-US" b="1" dirty="0"/>
          </a:p>
        </p:txBody>
      </p:sp>
    </p:spTree>
    <p:extLst>
      <p:ext uri="{BB962C8B-B14F-4D97-AF65-F5344CB8AC3E}">
        <p14:creationId xmlns:p14="http://schemas.microsoft.com/office/powerpoint/2010/main" val="903696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2" y="0"/>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1257865" y="383456"/>
            <a:ext cx="1645859" cy="400110"/>
          </a:xfrm>
          <a:prstGeom prst="rect">
            <a:avLst/>
          </a:prstGeom>
          <a:noFill/>
        </p:spPr>
        <p:txBody>
          <a:bodyPr wrap="square" rtlCol="0">
            <a:spAutoFit/>
          </a:bodyPr>
          <a:lstStyle/>
          <a:p>
            <a:pPr>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分类测试</a:t>
            </a:r>
          </a:p>
        </p:txBody>
      </p:sp>
      <p:sp>
        <p:nvSpPr>
          <p:cNvPr id="5" name="文本框 4"/>
          <p:cNvSpPr txBox="1"/>
          <p:nvPr/>
        </p:nvSpPr>
        <p:spPr>
          <a:xfrm>
            <a:off x="3755808" y="361089"/>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回归测试</a:t>
            </a:r>
          </a:p>
        </p:txBody>
      </p:sp>
      <p:sp>
        <p:nvSpPr>
          <p:cNvPr id="6" name="文本框 5"/>
          <p:cNvSpPr txBox="1"/>
          <p:nvPr/>
        </p:nvSpPr>
        <p:spPr>
          <a:xfrm>
            <a:off x="6591243" y="384786"/>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消融实验</a:t>
            </a:r>
          </a:p>
        </p:txBody>
      </p:sp>
      <p:sp>
        <p:nvSpPr>
          <p:cNvPr id="9" name="等腰三角形 8"/>
          <p:cNvSpPr/>
          <p:nvPr/>
        </p:nvSpPr>
        <p:spPr>
          <a:xfrm rot="10800000">
            <a:off x="10044669" y="1142184"/>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文本框 11">
            <a:extLst>
              <a:ext uri="{FF2B5EF4-FFF2-40B4-BE49-F238E27FC236}">
                <a16:creationId xmlns:a16="http://schemas.microsoft.com/office/drawing/2014/main" id="{FE402008-C35C-4419-9D59-EE835CFE0A78}"/>
              </a:ext>
            </a:extLst>
          </p:cNvPr>
          <p:cNvSpPr txBox="1"/>
          <p:nvPr/>
        </p:nvSpPr>
        <p:spPr>
          <a:xfrm>
            <a:off x="9420650" y="384786"/>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效率测试</a:t>
            </a:r>
          </a:p>
        </p:txBody>
      </p:sp>
      <p:pic>
        <p:nvPicPr>
          <p:cNvPr id="10" name="图片 9">
            <a:extLst>
              <a:ext uri="{FF2B5EF4-FFF2-40B4-BE49-F238E27FC236}">
                <a16:creationId xmlns:a16="http://schemas.microsoft.com/office/drawing/2014/main" id="{7C6DB047-54AD-4589-82E3-41BF93CAD843}"/>
              </a:ext>
            </a:extLst>
          </p:cNvPr>
          <p:cNvPicPr>
            <a:picLocks noChangeAspect="1"/>
          </p:cNvPicPr>
          <p:nvPr/>
        </p:nvPicPr>
        <p:blipFill>
          <a:blip r:embed="rId4"/>
          <a:stretch>
            <a:fillRect/>
          </a:stretch>
        </p:blipFill>
        <p:spPr>
          <a:xfrm>
            <a:off x="2903724" y="1616021"/>
            <a:ext cx="6973899" cy="4543969"/>
          </a:xfrm>
          <a:prstGeom prst="rect">
            <a:avLst/>
          </a:prstGeom>
        </p:spPr>
      </p:pic>
    </p:spTree>
    <p:extLst>
      <p:ext uri="{BB962C8B-B14F-4D97-AF65-F5344CB8AC3E}">
        <p14:creationId xmlns:p14="http://schemas.microsoft.com/office/powerpoint/2010/main" val="212360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44265" y="1993265"/>
            <a:ext cx="6046470" cy="2870835"/>
            <a:chOff x="3646028" y="1988840"/>
            <a:chExt cx="4646295" cy="2824268"/>
          </a:xfrm>
        </p:grpSpPr>
        <p:sp>
          <p:nvSpPr>
            <p:cNvPr id="3" name="文本框 2"/>
            <p:cNvSpPr txBox="1"/>
            <p:nvPr/>
          </p:nvSpPr>
          <p:spPr>
            <a:xfrm>
              <a:off x="3646028" y="3238520"/>
              <a:ext cx="4646295"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 conclusion</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82980" y="1136650"/>
            <a:ext cx="1485900"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总结</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375225" y="1586931"/>
            <a:ext cx="8573511" cy="3600345"/>
          </a:xfrm>
          <a:prstGeom prst="rect">
            <a:avLst/>
          </a:prstGeom>
          <a:noFill/>
        </p:spPr>
        <p:txBody>
          <a:bodyPr wrap="square" rtlCol="0">
            <a:spAutoFit/>
          </a:bodyPr>
          <a:lstStyle/>
          <a:p>
            <a:pPr>
              <a:lnSpc>
                <a:spcPct val="120000"/>
              </a:lnSpc>
            </a:pPr>
            <a:r>
              <a:rPr lang="zh-CN" altLang="en-US" sz="2400" i="0" dirty="0">
                <a:solidFill>
                  <a:srgbClr val="303A4E"/>
                </a:solidFill>
                <a:effectLst/>
                <a:latin typeface="Microsoft YaHei" panose="020B0503020204020204" pitchFamily="34" charset="-122"/>
                <a:ea typeface="Microsoft YaHei" panose="020B0503020204020204" pitchFamily="34" charset="-122"/>
              </a:rPr>
              <a:t>本文方法通过结合了一下论文的优点，并结合超图和超图池化取得了在图相似计算任务中的优良效果。</a:t>
            </a:r>
            <a:endParaRPr lang="en-US" altLang="zh-CN" sz="2400" i="0" dirty="0">
              <a:solidFill>
                <a:srgbClr val="303A4E"/>
              </a:solidFill>
              <a:effectLst/>
              <a:latin typeface="Microsoft YaHei" panose="020B0503020204020204" pitchFamily="34" charset="-122"/>
              <a:ea typeface="Microsoft YaHei" panose="020B0503020204020204" pitchFamily="34" charset="-122"/>
            </a:endParaRPr>
          </a:p>
          <a:p>
            <a:pPr>
              <a:lnSpc>
                <a:spcPct val="120000"/>
              </a:lnSpc>
            </a:pPr>
            <a:r>
              <a:rPr lang="en-US" altLang="zh-CN" sz="2400" i="0" dirty="0">
                <a:solidFill>
                  <a:srgbClr val="303A4E"/>
                </a:solidFill>
                <a:effectLst/>
                <a:latin typeface="Microsoft YaHei" panose="020B0503020204020204" pitchFamily="34" charset="-122"/>
                <a:ea typeface="Microsoft YaHei" panose="020B0503020204020204" pitchFamily="34" charset="-122"/>
              </a:rPr>
              <a:t>1</a:t>
            </a:r>
            <a:r>
              <a:rPr lang="zh-CN" altLang="en-US" sz="2400" i="0" dirty="0">
                <a:solidFill>
                  <a:srgbClr val="303A4E"/>
                </a:solidFill>
                <a:effectLst/>
                <a:latin typeface="Microsoft YaHei" panose="020B0503020204020204" pitchFamily="34" charset="-122"/>
                <a:ea typeface="Microsoft YaHei" panose="020B0503020204020204" pitchFamily="34" charset="-122"/>
              </a:rPr>
              <a:t>、</a:t>
            </a:r>
            <a:r>
              <a:rPr lang="en-US" altLang="zh-CN" sz="2400" i="0" dirty="0" err="1">
                <a:solidFill>
                  <a:srgbClr val="303A4E"/>
                </a:solidFill>
                <a:effectLst/>
                <a:latin typeface="Microsoft YaHei" panose="020B0503020204020204" pitchFamily="34" charset="-122"/>
                <a:ea typeface="Microsoft YaHei" panose="020B0503020204020204" pitchFamily="34" charset="-122"/>
              </a:rPr>
              <a:t>SimGnn</a:t>
            </a:r>
            <a:r>
              <a:rPr lang="zh-CN" altLang="en-US" sz="2400" i="0" dirty="0">
                <a:solidFill>
                  <a:srgbClr val="303A4E"/>
                </a:solidFill>
                <a:effectLst/>
                <a:latin typeface="Microsoft YaHei" panose="020B0503020204020204" pitchFamily="34" charset="-122"/>
                <a:ea typeface="Microsoft YaHei" panose="020B0503020204020204" pitchFamily="34" charset="-122"/>
              </a:rPr>
              <a:t>中的注意力机制</a:t>
            </a:r>
            <a:endParaRPr lang="en-US" altLang="zh-CN" sz="2400" i="0" dirty="0">
              <a:solidFill>
                <a:srgbClr val="303A4E"/>
              </a:solidFill>
              <a:effectLst/>
              <a:latin typeface="Microsoft YaHei" panose="020B0503020204020204" pitchFamily="34" charset="-122"/>
              <a:ea typeface="Microsoft YaHei" panose="020B0503020204020204" pitchFamily="34" charset="-122"/>
            </a:endParaRPr>
          </a:p>
          <a:p>
            <a:pPr>
              <a:lnSpc>
                <a:spcPct val="120000"/>
              </a:lnSpc>
            </a:pPr>
            <a:r>
              <a:rPr lang="en-US" altLang="zh-CN" sz="2400" dirty="0">
                <a:solidFill>
                  <a:srgbClr val="303A4E"/>
                </a:solidFill>
                <a:latin typeface="Microsoft YaHei" panose="020B0503020204020204" pitchFamily="34" charset="-122"/>
                <a:ea typeface="Microsoft YaHei" panose="020B0503020204020204" pitchFamily="34" charset="-122"/>
              </a:rPr>
              <a:t>2</a:t>
            </a:r>
            <a:r>
              <a:rPr lang="zh-CN" altLang="en-US" sz="2400" dirty="0">
                <a:solidFill>
                  <a:srgbClr val="303A4E"/>
                </a:solidFill>
                <a:latin typeface="Microsoft YaHei" panose="020B0503020204020204" pitchFamily="34" charset="-122"/>
                <a:ea typeface="Microsoft YaHei" panose="020B0503020204020204" pitchFamily="34" charset="-122"/>
              </a:rPr>
              <a:t>、</a:t>
            </a:r>
            <a:r>
              <a:rPr lang="en-US" altLang="zh-CN" sz="2400" dirty="0" err="1">
                <a:solidFill>
                  <a:srgbClr val="303A4E"/>
                </a:solidFill>
                <a:latin typeface="Microsoft YaHei" panose="020B0503020204020204" pitchFamily="34" charset="-122"/>
                <a:ea typeface="Microsoft YaHei" panose="020B0503020204020204" pitchFamily="34" charset="-122"/>
              </a:rPr>
              <a:t>G</a:t>
            </a:r>
            <a:r>
              <a:rPr lang="en-US" altLang="zh-CN" sz="2400" i="0" dirty="0" err="1">
                <a:solidFill>
                  <a:srgbClr val="303A4E"/>
                </a:solidFill>
                <a:effectLst/>
                <a:latin typeface="Microsoft YaHei" panose="020B0503020204020204" pitchFamily="34" charset="-122"/>
                <a:ea typeface="Microsoft YaHei" panose="020B0503020204020204" pitchFamily="34" charset="-122"/>
              </a:rPr>
              <a:t>raphSIM</a:t>
            </a:r>
            <a:r>
              <a:rPr lang="zh-CN" altLang="en-US" sz="2400" i="0" dirty="0">
                <a:solidFill>
                  <a:srgbClr val="303A4E"/>
                </a:solidFill>
                <a:effectLst/>
                <a:latin typeface="Microsoft YaHei" panose="020B0503020204020204" pitchFamily="34" charset="-122"/>
                <a:ea typeface="Microsoft YaHei" panose="020B0503020204020204" pitchFamily="34" charset="-122"/>
              </a:rPr>
              <a:t>中的分层图比较</a:t>
            </a:r>
            <a:endParaRPr lang="en-US" altLang="zh-CN" sz="2400" i="0" dirty="0">
              <a:solidFill>
                <a:srgbClr val="303A4E"/>
              </a:solidFill>
              <a:effectLst/>
              <a:latin typeface="Microsoft YaHei" panose="020B0503020204020204" pitchFamily="34" charset="-122"/>
              <a:ea typeface="Microsoft YaHei" panose="020B0503020204020204" pitchFamily="34" charset="-122"/>
            </a:endParaRPr>
          </a:p>
          <a:p>
            <a:pPr>
              <a:lnSpc>
                <a:spcPct val="120000"/>
              </a:lnSpc>
            </a:pPr>
            <a:r>
              <a:rPr lang="en-US" altLang="zh-CN" sz="2400" dirty="0">
                <a:solidFill>
                  <a:srgbClr val="303A4E"/>
                </a:solidFill>
                <a:latin typeface="Microsoft YaHei" panose="020B0503020204020204" pitchFamily="34" charset="-122"/>
                <a:ea typeface="Microsoft YaHei" panose="020B0503020204020204" pitchFamily="34" charset="-122"/>
              </a:rPr>
              <a:t>3</a:t>
            </a:r>
            <a:r>
              <a:rPr lang="zh-CN" altLang="en-US" sz="2400" dirty="0">
                <a:solidFill>
                  <a:srgbClr val="303A4E"/>
                </a:solidFill>
                <a:latin typeface="Microsoft YaHei" panose="020B0503020204020204" pitchFamily="34" charset="-122"/>
                <a:ea typeface="Microsoft YaHei" panose="020B0503020204020204" pitchFamily="34" charset="-122"/>
              </a:rPr>
              <a:t>、</a:t>
            </a:r>
            <a:r>
              <a:rPr lang="en-US" altLang="zh-CN" sz="2400" dirty="0">
                <a:solidFill>
                  <a:srgbClr val="303A4E"/>
                </a:solidFill>
                <a:latin typeface="Microsoft YaHei" panose="020B0503020204020204" pitchFamily="34" charset="-122"/>
                <a:ea typeface="Microsoft YaHei" panose="020B0503020204020204" pitchFamily="34" charset="-122"/>
              </a:rPr>
              <a:t>NGMN</a:t>
            </a:r>
            <a:r>
              <a:rPr lang="zh-CN" altLang="en-US" sz="2400" i="0" dirty="0">
                <a:solidFill>
                  <a:srgbClr val="303A4E"/>
                </a:solidFill>
                <a:effectLst/>
                <a:latin typeface="Microsoft YaHei" panose="020B0503020204020204" pitchFamily="34" charset="-122"/>
                <a:ea typeface="Microsoft YaHei" panose="020B0503020204020204" pitchFamily="34" charset="-122"/>
              </a:rPr>
              <a:t>中的交叉图注意机制，</a:t>
            </a:r>
            <a:endParaRPr lang="en-US" altLang="zh-CN" sz="2400" i="0" dirty="0">
              <a:solidFill>
                <a:srgbClr val="303A4E"/>
              </a:solidFill>
              <a:effectLst/>
              <a:latin typeface="Microsoft YaHei" panose="020B0503020204020204" pitchFamily="34" charset="-122"/>
              <a:ea typeface="Microsoft YaHei" panose="020B0503020204020204" pitchFamily="34" charset="-122"/>
            </a:endParaRPr>
          </a:p>
          <a:p>
            <a:pPr>
              <a:lnSpc>
                <a:spcPct val="120000"/>
              </a:lnSpc>
            </a:pPr>
            <a:r>
              <a:rPr lang="zh-CN" altLang="en-US" sz="2400" dirty="0">
                <a:solidFill>
                  <a:srgbClr val="303A4E"/>
                </a:solidFill>
                <a:latin typeface="Microsoft YaHei" panose="020B0503020204020204" pitchFamily="34" charset="-122"/>
                <a:ea typeface="Microsoft YaHei" panose="020B0503020204020204" pitchFamily="34" charset="-122"/>
              </a:rPr>
              <a:t>未来期望：</a:t>
            </a:r>
            <a:endParaRPr lang="en-US" altLang="zh-CN" sz="2400" dirty="0">
              <a:solidFill>
                <a:srgbClr val="303A4E"/>
              </a:solidFill>
              <a:latin typeface="Microsoft YaHei" panose="020B0503020204020204" pitchFamily="34" charset="-122"/>
              <a:ea typeface="Microsoft YaHei" panose="020B0503020204020204" pitchFamily="34" charset="-122"/>
            </a:endParaRPr>
          </a:p>
          <a:p>
            <a:pPr>
              <a:lnSpc>
                <a:spcPct val="120000"/>
              </a:lnSpc>
            </a:pPr>
            <a:r>
              <a:rPr lang="en-US" sz="2400" dirty="0">
                <a:solidFill>
                  <a:srgbClr val="303A4E"/>
                </a:solidFill>
                <a:latin typeface="Microsoft YaHei" panose="020B0503020204020204" pitchFamily="34" charset="-122"/>
                <a:ea typeface="Microsoft YaHei" panose="020B0503020204020204" pitchFamily="34" charset="-122"/>
              </a:rPr>
              <a:t>1</a:t>
            </a:r>
            <a:r>
              <a:rPr lang="zh-CN" altLang="en-US" sz="2400" dirty="0">
                <a:solidFill>
                  <a:srgbClr val="303A4E"/>
                </a:solidFill>
                <a:latin typeface="Microsoft YaHei" panose="020B0503020204020204" pitchFamily="34" charset="-122"/>
                <a:ea typeface="Microsoft YaHei" panose="020B0503020204020204" pitchFamily="34" charset="-122"/>
              </a:rPr>
              <a:t>、自动构建超图</a:t>
            </a:r>
            <a:endParaRPr lang="en-US" altLang="zh-CN" sz="2400" dirty="0">
              <a:solidFill>
                <a:srgbClr val="303A4E"/>
              </a:solidFill>
              <a:latin typeface="Microsoft YaHei" panose="020B0503020204020204" pitchFamily="34" charset="-122"/>
              <a:ea typeface="Microsoft YaHei" panose="020B0503020204020204" pitchFamily="34" charset="-122"/>
            </a:endParaRPr>
          </a:p>
          <a:p>
            <a:pPr>
              <a:lnSpc>
                <a:spcPct val="120000"/>
              </a:lnSpc>
            </a:pPr>
            <a:r>
              <a:rPr lang="en-US" sz="2400" dirty="0">
                <a:solidFill>
                  <a:srgbClr val="303A4E"/>
                </a:solidFill>
                <a:latin typeface="Microsoft YaHei" panose="020B0503020204020204" pitchFamily="34" charset="-122"/>
                <a:ea typeface="Microsoft YaHei" panose="020B0503020204020204" pitchFamily="34" charset="-122"/>
              </a:rPr>
              <a:t>2</a:t>
            </a:r>
            <a:r>
              <a:rPr lang="zh-CN" altLang="en-US" sz="2400" dirty="0">
                <a:solidFill>
                  <a:srgbClr val="303A4E"/>
                </a:solidFill>
                <a:latin typeface="Microsoft YaHei" panose="020B0503020204020204" pitchFamily="34" charset="-122"/>
                <a:ea typeface="Microsoft YaHei" panose="020B0503020204020204" pitchFamily="34" charset="-122"/>
              </a:rPr>
              <a:t>、实体对齐任务</a:t>
            </a:r>
            <a:endParaRPr lang="en-US" altLang="zh-CN" sz="2400" b="0" i="0" dirty="0">
              <a:solidFill>
                <a:srgbClr val="303A4E"/>
              </a:solidFill>
              <a:effectLst/>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04" y="-234"/>
            <a:ext cx="12274379" cy="6848346"/>
          </a:xfrm>
          <a:prstGeom prst="rect">
            <a:avLst/>
          </a:prstGeom>
          <a:solidFill>
            <a:schemeClr val="bg1"/>
          </a:solidFill>
        </p:spPr>
      </p:pic>
      <p:sp>
        <p:nvSpPr>
          <p:cNvPr id="3" name="矩形 2"/>
          <p:cNvSpPr/>
          <p:nvPr/>
        </p:nvSpPr>
        <p:spPr>
          <a:xfrm>
            <a:off x="-219216" y="-71754"/>
            <a:ext cx="12733161" cy="151130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19906" y="299608"/>
            <a:ext cx="3983355" cy="768350"/>
          </a:xfrm>
          <a:prstGeom prst="rect">
            <a:avLst/>
          </a:prstGeom>
          <a:noFill/>
        </p:spPr>
        <p:txBody>
          <a:bodyPr wrap="none" rtlCol="0">
            <a:spAutoFit/>
          </a:bodyPr>
          <a:lstStyle/>
          <a:p>
            <a:pPr algn="l"/>
            <a:r>
              <a:rPr lang="zh-CN" altLang="en-US" sz="4400">
                <a:solidFill>
                  <a:schemeClr val="bg1">
                    <a:lumMod val="95000"/>
                  </a:schemeClr>
                </a:solidFill>
                <a:latin typeface="微软雅黑" panose="020B0503020204020204" pitchFamily="34" charset="-122"/>
                <a:ea typeface="微软雅黑" panose="020B0503020204020204" pitchFamily="34" charset="-122"/>
              </a:rPr>
              <a:t>main contents</a:t>
            </a:r>
          </a:p>
        </p:txBody>
      </p:sp>
      <p:grpSp>
        <p:nvGrpSpPr>
          <p:cNvPr id="10" name="组合 9"/>
          <p:cNvGrpSpPr/>
          <p:nvPr/>
        </p:nvGrpSpPr>
        <p:grpSpPr>
          <a:xfrm>
            <a:off x="4380478" y="2728649"/>
            <a:ext cx="3851177" cy="639983"/>
            <a:chOff x="1343472" y="2420888"/>
            <a:chExt cx="3850981" cy="639812"/>
          </a:xfrm>
        </p:grpSpPr>
        <p:sp>
          <p:nvSpPr>
            <p:cNvPr id="5" name="矩形 4"/>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p:cNvSpPr txBox="1"/>
            <p:nvPr/>
          </p:nvSpPr>
          <p:spPr>
            <a:xfrm>
              <a:off x="1346259" y="2463800"/>
              <a:ext cx="632955" cy="521831"/>
            </a:xfrm>
            <a:prstGeom prst="rect">
              <a:avLst/>
            </a:prstGeom>
            <a:solidFill>
              <a:srgbClr val="0553A7"/>
            </a:solid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919536" y="2420888"/>
              <a:ext cx="2972089"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919536" y="2484985"/>
              <a:ext cx="3274917" cy="521831"/>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RELATED WORK</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380564" y="3617921"/>
            <a:ext cx="3240361" cy="639813"/>
            <a:chOff x="1343472" y="2420888"/>
            <a:chExt cx="3240360" cy="639812"/>
          </a:xfrm>
        </p:grpSpPr>
        <p:sp>
          <p:nvSpPr>
            <p:cNvPr id="12" name="矩形 11"/>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14"/>
            <p:cNvSpPr txBox="1"/>
            <p:nvPr/>
          </p:nvSpPr>
          <p:spPr>
            <a:xfrm>
              <a:off x="2387412" y="2476768"/>
              <a:ext cx="1842134" cy="52196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METHOD</a:t>
              </a:r>
            </a:p>
          </p:txBody>
        </p:sp>
      </p:grpSp>
      <p:grpSp>
        <p:nvGrpSpPr>
          <p:cNvPr id="16" name="组合 15"/>
          <p:cNvGrpSpPr/>
          <p:nvPr/>
        </p:nvGrpSpPr>
        <p:grpSpPr>
          <a:xfrm>
            <a:off x="4380564" y="4519621"/>
            <a:ext cx="3435898" cy="639813"/>
            <a:chOff x="1343472" y="2420888"/>
            <a:chExt cx="3240360" cy="639812"/>
          </a:xfrm>
        </p:grpSpPr>
        <p:sp>
          <p:nvSpPr>
            <p:cNvPr id="17" name="矩形 16"/>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文本框 17"/>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文本框 19"/>
            <p:cNvSpPr txBox="1"/>
            <p:nvPr/>
          </p:nvSpPr>
          <p:spPr>
            <a:xfrm>
              <a:off x="2076262" y="2464068"/>
              <a:ext cx="2464434" cy="523219"/>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EVALUATION</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8" name="五角星 7"/>
          <p:cNvSpPr/>
          <p:nvPr/>
        </p:nvSpPr>
        <p:spPr>
          <a:xfrm>
            <a:off x="7816462" y="3679879"/>
            <a:ext cx="648335" cy="5759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81907CEF-B1F9-4F1D-95F9-79EB1213EFCD}"/>
              </a:ext>
            </a:extLst>
          </p:cNvPr>
          <p:cNvGrpSpPr/>
          <p:nvPr/>
        </p:nvGrpSpPr>
        <p:grpSpPr>
          <a:xfrm>
            <a:off x="4380564" y="5359757"/>
            <a:ext cx="3435898" cy="997288"/>
            <a:chOff x="1343472" y="2420888"/>
            <a:chExt cx="3240360" cy="997286"/>
          </a:xfrm>
        </p:grpSpPr>
        <p:sp>
          <p:nvSpPr>
            <p:cNvPr id="22" name="矩形 21">
              <a:extLst>
                <a:ext uri="{FF2B5EF4-FFF2-40B4-BE49-F238E27FC236}">
                  <a16:creationId xmlns:a16="http://schemas.microsoft.com/office/drawing/2014/main" id="{46EA1991-427E-42EE-877A-9C834658E3D9}"/>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文本框 22">
              <a:extLst>
                <a:ext uri="{FF2B5EF4-FFF2-40B4-BE49-F238E27FC236}">
                  <a16:creationId xmlns:a16="http://schemas.microsoft.com/office/drawing/2014/main" id="{B79583B5-9681-4D82-A258-59E7A6F5F214}"/>
                </a:ext>
              </a:extLst>
            </p:cNvPr>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509175BB-3894-4E9D-948B-3CE3D5E396DC}"/>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文本框 24">
              <a:extLst>
                <a:ext uri="{FF2B5EF4-FFF2-40B4-BE49-F238E27FC236}">
                  <a16:creationId xmlns:a16="http://schemas.microsoft.com/office/drawing/2014/main" id="{EB866973-27A0-404E-85C4-9EB9F837ADCE}"/>
                </a:ext>
              </a:extLst>
            </p:cNvPr>
            <p:cNvSpPr txBox="1"/>
            <p:nvPr/>
          </p:nvSpPr>
          <p:spPr>
            <a:xfrm>
              <a:off x="2076262" y="2464068"/>
              <a:ext cx="2464434" cy="954106"/>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CONCLUSION</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16354" y="929284"/>
            <a:ext cx="1663815" cy="954107"/>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传统图</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可微池化</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7" name="图片 6">
            <a:extLst>
              <a:ext uri="{FF2B5EF4-FFF2-40B4-BE49-F238E27FC236}">
                <a16:creationId xmlns:a16="http://schemas.microsoft.com/office/drawing/2014/main" id="{E10ECECB-6363-4843-873D-83E5B55A31C6}"/>
              </a:ext>
            </a:extLst>
          </p:cNvPr>
          <p:cNvPicPr>
            <a:picLocks noChangeAspect="1"/>
          </p:cNvPicPr>
          <p:nvPr/>
        </p:nvPicPr>
        <p:blipFill>
          <a:blip r:embed="rId4"/>
          <a:stretch>
            <a:fillRect/>
          </a:stretch>
        </p:blipFill>
        <p:spPr>
          <a:xfrm>
            <a:off x="4907199" y="199452"/>
            <a:ext cx="4946767" cy="2090285"/>
          </a:xfrm>
          <a:prstGeom prst="rect">
            <a:avLst/>
          </a:prstGeom>
        </p:spPr>
      </p:pic>
      <p:pic>
        <p:nvPicPr>
          <p:cNvPr id="8" name="图片 7">
            <a:extLst>
              <a:ext uri="{FF2B5EF4-FFF2-40B4-BE49-F238E27FC236}">
                <a16:creationId xmlns:a16="http://schemas.microsoft.com/office/drawing/2014/main" id="{E44D53C8-E023-4315-B3A2-04AEB6732558}"/>
              </a:ext>
            </a:extLst>
          </p:cNvPr>
          <p:cNvPicPr>
            <a:picLocks noChangeAspect="1"/>
          </p:cNvPicPr>
          <p:nvPr/>
        </p:nvPicPr>
        <p:blipFill>
          <a:blip r:embed="rId4"/>
          <a:stretch>
            <a:fillRect/>
          </a:stretch>
        </p:blipFill>
        <p:spPr>
          <a:xfrm>
            <a:off x="4996422" y="3964826"/>
            <a:ext cx="4857544" cy="2052584"/>
          </a:xfrm>
          <a:prstGeom prst="rect">
            <a:avLst/>
          </a:prstGeom>
        </p:spPr>
      </p:pic>
      <p:sp>
        <p:nvSpPr>
          <p:cNvPr id="5" name="矩形: 圆角 4">
            <a:extLst>
              <a:ext uri="{FF2B5EF4-FFF2-40B4-BE49-F238E27FC236}">
                <a16:creationId xmlns:a16="http://schemas.microsoft.com/office/drawing/2014/main" id="{16CE6688-0CA7-4593-924C-31A498CA344E}"/>
              </a:ext>
            </a:extLst>
          </p:cNvPr>
          <p:cNvSpPr/>
          <p:nvPr/>
        </p:nvSpPr>
        <p:spPr>
          <a:xfrm>
            <a:off x="4185283" y="2893174"/>
            <a:ext cx="2144572" cy="425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交叉图注意力</a:t>
            </a:r>
            <a:r>
              <a:rPr lang="en-US" altLang="zh-CN" sz="1100" dirty="0">
                <a:solidFill>
                  <a:schemeClr val="tx1"/>
                </a:solidFill>
              </a:rPr>
              <a:t>+</a:t>
            </a:r>
            <a:r>
              <a:rPr lang="zh-CN" altLang="en-US" sz="1100" dirty="0">
                <a:solidFill>
                  <a:schemeClr val="tx1"/>
                </a:solidFill>
              </a:rPr>
              <a:t>注意力机制</a:t>
            </a:r>
          </a:p>
        </p:txBody>
      </p:sp>
      <p:sp>
        <p:nvSpPr>
          <p:cNvPr id="13" name="矩形: 圆角 12">
            <a:extLst>
              <a:ext uri="{FF2B5EF4-FFF2-40B4-BE49-F238E27FC236}">
                <a16:creationId xmlns:a16="http://schemas.microsoft.com/office/drawing/2014/main" id="{EDC498A2-D0C7-4F4F-BCB8-B81CC7092982}"/>
              </a:ext>
            </a:extLst>
          </p:cNvPr>
          <p:cNvSpPr/>
          <p:nvPr/>
        </p:nvSpPr>
        <p:spPr>
          <a:xfrm>
            <a:off x="6592152" y="2893173"/>
            <a:ext cx="2144572" cy="425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交叉图注意力</a:t>
            </a:r>
            <a:r>
              <a:rPr lang="en-US" altLang="zh-CN" sz="1100" dirty="0">
                <a:solidFill>
                  <a:schemeClr val="tx1"/>
                </a:solidFill>
              </a:rPr>
              <a:t>+</a:t>
            </a:r>
            <a:r>
              <a:rPr lang="zh-CN" altLang="en-US" sz="1100" dirty="0">
                <a:solidFill>
                  <a:schemeClr val="tx1"/>
                </a:solidFill>
              </a:rPr>
              <a:t>注意力机制</a:t>
            </a:r>
          </a:p>
        </p:txBody>
      </p:sp>
      <p:sp>
        <p:nvSpPr>
          <p:cNvPr id="14" name="矩形: 圆角 13">
            <a:extLst>
              <a:ext uri="{FF2B5EF4-FFF2-40B4-BE49-F238E27FC236}">
                <a16:creationId xmlns:a16="http://schemas.microsoft.com/office/drawing/2014/main" id="{0A91888F-E189-46E4-A6DB-C00E9A879785}"/>
              </a:ext>
            </a:extLst>
          </p:cNvPr>
          <p:cNvSpPr/>
          <p:nvPr/>
        </p:nvSpPr>
        <p:spPr>
          <a:xfrm>
            <a:off x="9112860" y="2893173"/>
            <a:ext cx="2144572" cy="425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交叉图注意力</a:t>
            </a:r>
            <a:r>
              <a:rPr lang="en-US" altLang="zh-CN" sz="1100" dirty="0">
                <a:solidFill>
                  <a:schemeClr val="tx1"/>
                </a:solidFill>
              </a:rPr>
              <a:t>+</a:t>
            </a:r>
            <a:r>
              <a:rPr lang="zh-CN" altLang="en-US" sz="1100" dirty="0">
                <a:solidFill>
                  <a:schemeClr val="tx1"/>
                </a:solidFill>
              </a:rPr>
              <a:t>注意力机制</a:t>
            </a:r>
          </a:p>
        </p:txBody>
      </p:sp>
      <p:cxnSp>
        <p:nvCxnSpPr>
          <p:cNvPr id="15" name="直接箭头连接符 14">
            <a:extLst>
              <a:ext uri="{FF2B5EF4-FFF2-40B4-BE49-F238E27FC236}">
                <a16:creationId xmlns:a16="http://schemas.microsoft.com/office/drawing/2014/main" id="{3D002324-E722-49D2-96CC-63C8A0DDD5FB}"/>
              </a:ext>
            </a:extLst>
          </p:cNvPr>
          <p:cNvCxnSpPr/>
          <p:nvPr/>
        </p:nvCxnSpPr>
        <p:spPr>
          <a:xfrm flipH="1">
            <a:off x="5502166" y="2167759"/>
            <a:ext cx="244365" cy="746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C49C973-88CB-4C61-B5F1-F0EAEAFBFDC2}"/>
              </a:ext>
            </a:extLst>
          </p:cNvPr>
          <p:cNvCxnSpPr/>
          <p:nvPr/>
        </p:nvCxnSpPr>
        <p:spPr>
          <a:xfrm flipH="1" flipV="1">
            <a:off x="5470634" y="3268529"/>
            <a:ext cx="283780" cy="862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C2D53B4-4918-4935-9E84-6DE1F3E26596}"/>
              </a:ext>
            </a:extLst>
          </p:cNvPr>
          <p:cNvCxnSpPr/>
          <p:nvPr/>
        </p:nvCxnSpPr>
        <p:spPr>
          <a:xfrm>
            <a:off x="7664438" y="1731426"/>
            <a:ext cx="0" cy="1182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803D22B-4F4E-4129-909B-D661D4D32E47}"/>
              </a:ext>
            </a:extLst>
          </p:cNvPr>
          <p:cNvCxnSpPr>
            <a:endCxn id="13" idx="2"/>
          </p:cNvCxnSpPr>
          <p:nvPr/>
        </p:nvCxnSpPr>
        <p:spPr>
          <a:xfrm flipV="1">
            <a:off x="7591097" y="3318842"/>
            <a:ext cx="73341" cy="75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78037EB-346D-4714-A9C9-B9839D7F0319}"/>
              </a:ext>
            </a:extLst>
          </p:cNvPr>
          <p:cNvCxnSpPr/>
          <p:nvPr/>
        </p:nvCxnSpPr>
        <p:spPr>
          <a:xfrm>
            <a:off x="8888121" y="1489841"/>
            <a:ext cx="1117242" cy="1381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AF1DF69-8EBC-4E84-BC3B-69D89385E2C5}"/>
              </a:ext>
            </a:extLst>
          </p:cNvPr>
          <p:cNvCxnSpPr/>
          <p:nvPr/>
        </p:nvCxnSpPr>
        <p:spPr>
          <a:xfrm flipV="1">
            <a:off x="8923283" y="3329472"/>
            <a:ext cx="1096272" cy="1132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691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16354" y="929284"/>
            <a:ext cx="1663815"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实验结果</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0" name="图片 9">
            <a:extLst>
              <a:ext uri="{FF2B5EF4-FFF2-40B4-BE49-F238E27FC236}">
                <a16:creationId xmlns:a16="http://schemas.microsoft.com/office/drawing/2014/main" id="{F719F5EC-6536-463B-8781-B09942B6CE26}"/>
              </a:ext>
            </a:extLst>
          </p:cNvPr>
          <p:cNvPicPr>
            <a:picLocks noChangeAspect="1"/>
          </p:cNvPicPr>
          <p:nvPr/>
        </p:nvPicPr>
        <p:blipFill>
          <a:blip r:embed="rId4"/>
          <a:stretch>
            <a:fillRect/>
          </a:stretch>
        </p:blipFill>
        <p:spPr>
          <a:xfrm>
            <a:off x="3229982" y="1805152"/>
            <a:ext cx="8678238" cy="2384272"/>
          </a:xfrm>
          <a:prstGeom prst="rect">
            <a:avLst/>
          </a:prstGeom>
        </p:spPr>
      </p:pic>
      <p:sp>
        <p:nvSpPr>
          <p:cNvPr id="20" name="文本框 19">
            <a:extLst>
              <a:ext uri="{FF2B5EF4-FFF2-40B4-BE49-F238E27FC236}">
                <a16:creationId xmlns:a16="http://schemas.microsoft.com/office/drawing/2014/main" id="{4A3A5623-016D-4A2F-9225-E77886304B56}"/>
              </a:ext>
            </a:extLst>
          </p:cNvPr>
          <p:cNvSpPr txBox="1"/>
          <p:nvPr/>
        </p:nvSpPr>
        <p:spPr>
          <a:xfrm>
            <a:off x="4721454" y="4189424"/>
            <a:ext cx="6199790" cy="276999"/>
          </a:xfrm>
          <a:prstGeom prst="rect">
            <a:avLst/>
          </a:prstGeom>
          <a:noFill/>
        </p:spPr>
        <p:txBody>
          <a:bodyPr wrap="square">
            <a:spAutoFit/>
          </a:bodyPr>
          <a:lstStyle/>
          <a:p>
            <a:r>
              <a:rPr lang="zh-CN" altLang="en-US" sz="1200" b="0" i="0" u="none" strike="noStrike" dirty="0">
                <a:solidFill>
                  <a:srgbClr val="000000"/>
                </a:solidFill>
                <a:effectLst/>
                <a:latin typeface="等线" panose="02010600030101010101" pitchFamily="2" charset="-122"/>
                <a:ea typeface="等线" panose="02010600030101010101" pitchFamily="2" charset="-122"/>
              </a:rPr>
              <a:t>消融实验 无</a:t>
            </a:r>
            <a:r>
              <a:rPr lang="en-US" altLang="zh-CN" sz="1200" b="0" i="0" u="none" strike="noStrike" dirty="0" err="1">
                <a:solidFill>
                  <a:srgbClr val="000000"/>
                </a:solidFill>
                <a:effectLst/>
                <a:latin typeface="等线" panose="02010600030101010101" pitchFamily="2" charset="-122"/>
                <a:ea typeface="等线" panose="02010600030101010101" pitchFamily="2" charset="-122"/>
              </a:rPr>
              <a:t>diffpool</a:t>
            </a:r>
            <a:r>
              <a:rPr lang="zh-CN" altLang="en-US" sz="900" dirty="0"/>
              <a:t>              </a:t>
            </a:r>
            <a:r>
              <a:rPr lang="en-US" altLang="zh-CN" sz="1200" i="0" u="none" strike="noStrike" dirty="0">
                <a:solidFill>
                  <a:srgbClr val="000000"/>
                </a:solidFill>
                <a:effectLst/>
                <a:latin typeface="等线" panose="02010600030101010101" pitchFamily="2" charset="-122"/>
                <a:ea typeface="等线" panose="02010600030101010101" pitchFamily="2" charset="-122"/>
              </a:rPr>
              <a:t>0.688</a:t>
            </a:r>
            <a:r>
              <a:rPr lang="zh-CN" altLang="en-US" sz="900" dirty="0"/>
              <a:t>          </a:t>
            </a:r>
            <a:r>
              <a:rPr lang="en-US" altLang="zh-CN" sz="1200" b="1" i="0" u="none" strike="noStrike" dirty="0">
                <a:solidFill>
                  <a:srgbClr val="000000"/>
                </a:solidFill>
                <a:effectLst/>
                <a:latin typeface="等线" panose="02010600030101010101" pitchFamily="2" charset="-122"/>
                <a:ea typeface="等线" panose="02010600030101010101" pitchFamily="2" charset="-122"/>
              </a:rPr>
              <a:t>0.907</a:t>
            </a:r>
            <a:r>
              <a:rPr lang="zh-CN" altLang="en-US" sz="900" dirty="0"/>
              <a:t>      </a:t>
            </a:r>
            <a:r>
              <a:rPr lang="en-US" altLang="zh-CN" sz="1200" i="0" u="none" strike="noStrike" dirty="0">
                <a:solidFill>
                  <a:srgbClr val="000000"/>
                </a:solidFill>
                <a:effectLst/>
                <a:latin typeface="等线" panose="02010600030101010101" pitchFamily="2" charset="-122"/>
                <a:ea typeface="等线" panose="02010600030101010101" pitchFamily="2" charset="-122"/>
              </a:rPr>
              <a:t>0.653</a:t>
            </a:r>
            <a:r>
              <a:rPr lang="zh-CN" altLang="en-US" sz="900" dirty="0"/>
              <a:t> </a:t>
            </a:r>
          </a:p>
        </p:txBody>
      </p:sp>
    </p:spTree>
    <p:extLst>
      <p:ext uri="{BB962C8B-B14F-4D97-AF65-F5344CB8AC3E}">
        <p14:creationId xmlns:p14="http://schemas.microsoft.com/office/powerpoint/2010/main" val="238249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p:spPr>
      </p:pic>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75382" y="3298077"/>
            <a:ext cx="7040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敬请老师批评指正！</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8" name="文本框 7"/>
          <p:cNvSpPr txBox="1"/>
          <p:nvPr/>
        </p:nvSpPr>
        <p:spPr>
          <a:xfrm>
            <a:off x="4857572" y="1906792"/>
            <a:ext cx="2468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08705" y="1993265"/>
            <a:ext cx="6710951" cy="2870835"/>
            <a:chOff x="3646028" y="1988840"/>
            <a:chExt cx="5156903" cy="2824268"/>
          </a:xfrm>
        </p:grpSpPr>
        <p:sp>
          <p:nvSpPr>
            <p:cNvPr id="3" name="文本框 2"/>
            <p:cNvSpPr txBox="1"/>
            <p:nvPr/>
          </p:nvSpPr>
          <p:spPr>
            <a:xfrm>
              <a:off x="3646028" y="3238240"/>
              <a:ext cx="5156903" cy="7569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 </a:t>
              </a:r>
              <a:r>
                <a:rPr lang="en-US" altLang="zh-CN" sz="4400" b="1" dirty="0">
                  <a:solidFill>
                    <a:prstClr val="white"/>
                  </a:solidFill>
                  <a:latin typeface="微软雅黑" panose="020B0503020204020204" pitchFamily="34" charset="-122"/>
                  <a:ea typeface="微软雅黑" panose="020B0503020204020204" pitchFamily="34" charset="-122"/>
                </a:rPr>
                <a:t>r</a:t>
              </a: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elated work</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7312"/>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6027" y="929284"/>
            <a:ext cx="2626082"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Graph Neural Networks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10740" y="1186497"/>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070343" y="4700916"/>
            <a:ext cx="7395210" cy="497957"/>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常规图的</a:t>
            </a:r>
            <a:r>
              <a:rPr lang="en-US" altLang="zh-CN" sz="2400" dirty="0">
                <a:latin typeface="微软雅黑" panose="020B0503020204020204" pitchFamily="34" charset="-122"/>
                <a:ea typeface="微软雅黑" panose="020B0503020204020204" pitchFamily="34" charset="-122"/>
              </a:rPr>
              <a:t>GNN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GCN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GIN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GAT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GraphSage</a:t>
            </a:r>
            <a:r>
              <a:rPr lang="zh-CN" altLang="en-US" sz="2400" dirty="0">
                <a:latin typeface="微软雅黑" panose="020B0503020204020204" pitchFamily="34" charset="-122"/>
                <a:ea typeface="微软雅黑" panose="020B0503020204020204" pitchFamily="34" charset="-122"/>
              </a:rPr>
              <a:t>等</a:t>
            </a:r>
          </a:p>
        </p:txBody>
      </p:sp>
      <p:sp>
        <p:nvSpPr>
          <p:cNvPr id="19" name="文本框 18">
            <a:extLst>
              <a:ext uri="{FF2B5EF4-FFF2-40B4-BE49-F238E27FC236}">
                <a16:creationId xmlns:a16="http://schemas.microsoft.com/office/drawing/2014/main" id="{753F9E19-C8DB-417A-9001-C4A51B104B03}"/>
              </a:ext>
            </a:extLst>
          </p:cNvPr>
          <p:cNvSpPr txBox="1"/>
          <p:nvPr/>
        </p:nvSpPr>
        <p:spPr>
          <a:xfrm>
            <a:off x="3070343" y="5588708"/>
            <a:ext cx="7395210" cy="497957"/>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超图的</a:t>
            </a:r>
            <a:r>
              <a:rPr lang="en-US" altLang="zh-CN" sz="2400" dirty="0">
                <a:latin typeface="微软雅黑" panose="020B0503020204020204" pitchFamily="34" charset="-122"/>
                <a:ea typeface="微软雅黑" panose="020B0503020204020204" pitchFamily="34" charset="-122"/>
              </a:rPr>
              <a:t>GNN</a:t>
            </a:r>
            <a:r>
              <a:rPr lang="zh-CN" altLang="en-US" sz="2400"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HGNN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DHGNN</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HyperGCN</a:t>
            </a:r>
            <a:r>
              <a:rPr lang="zh-CN" altLang="en-US" sz="2400" dirty="0">
                <a:latin typeface="微软雅黑" panose="020B0503020204020204" pitchFamily="34" charset="-122"/>
                <a:ea typeface="微软雅黑" panose="020B0503020204020204" pitchFamily="34" charset="-122"/>
              </a:rPr>
              <a:t>等</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8733CC87-A41D-4E9D-B6D6-21F9385554DE}"/>
              </a:ext>
            </a:extLst>
          </p:cNvPr>
          <p:cNvSpPr txBox="1"/>
          <p:nvPr/>
        </p:nvSpPr>
        <p:spPr>
          <a:xfrm>
            <a:off x="-60684" y="2995782"/>
            <a:ext cx="2796332" cy="523220"/>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Graph Pooling</a:t>
            </a:r>
            <a:endParaRPr lang="zh-CN" altLang="en-US" sz="2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CCD9EC8-6E47-4328-9559-C0BC46FFF281}"/>
              </a:ext>
            </a:extLst>
          </p:cNvPr>
          <p:cNvSpPr txBox="1"/>
          <p:nvPr/>
        </p:nvSpPr>
        <p:spPr>
          <a:xfrm>
            <a:off x="5131751" y="2685589"/>
            <a:ext cx="877163" cy="369332"/>
          </a:xfrm>
          <a:prstGeom prst="rect">
            <a:avLst/>
          </a:prstGeom>
          <a:noFill/>
        </p:spPr>
        <p:txBody>
          <a:bodyPr wrap="none" rtlCol="0">
            <a:spAutoFit/>
          </a:bodyPr>
          <a:lstStyle/>
          <a:p>
            <a:r>
              <a:rPr lang="zh-CN" altLang="en-US" dirty="0"/>
              <a:t>常规图</a:t>
            </a:r>
          </a:p>
        </p:txBody>
      </p:sp>
      <p:sp>
        <p:nvSpPr>
          <p:cNvPr id="24" name="文本框 23">
            <a:extLst>
              <a:ext uri="{FF2B5EF4-FFF2-40B4-BE49-F238E27FC236}">
                <a16:creationId xmlns:a16="http://schemas.microsoft.com/office/drawing/2014/main" id="{4C58712D-66C7-4A7E-96EC-49698891689E}"/>
              </a:ext>
            </a:extLst>
          </p:cNvPr>
          <p:cNvSpPr txBox="1"/>
          <p:nvPr/>
        </p:nvSpPr>
        <p:spPr>
          <a:xfrm>
            <a:off x="9355611" y="2625959"/>
            <a:ext cx="646331" cy="369332"/>
          </a:xfrm>
          <a:prstGeom prst="rect">
            <a:avLst/>
          </a:prstGeom>
          <a:noFill/>
        </p:spPr>
        <p:txBody>
          <a:bodyPr wrap="none" rtlCol="0">
            <a:spAutoFit/>
          </a:bodyPr>
          <a:lstStyle/>
          <a:p>
            <a:r>
              <a:rPr lang="zh-CN" altLang="en-US" dirty="0"/>
              <a:t>超图</a:t>
            </a:r>
          </a:p>
        </p:txBody>
      </p:sp>
      <p:sp>
        <p:nvSpPr>
          <p:cNvPr id="25" name="文本框 24">
            <a:extLst>
              <a:ext uri="{FF2B5EF4-FFF2-40B4-BE49-F238E27FC236}">
                <a16:creationId xmlns:a16="http://schemas.microsoft.com/office/drawing/2014/main" id="{B5BF313D-548D-497B-99CD-B5EBABE8FB53}"/>
              </a:ext>
            </a:extLst>
          </p:cNvPr>
          <p:cNvSpPr txBox="1"/>
          <p:nvPr/>
        </p:nvSpPr>
        <p:spPr>
          <a:xfrm>
            <a:off x="-47355" y="4603041"/>
            <a:ext cx="3094371" cy="954107"/>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Graph Similarity</a:t>
            </a:r>
          </a:p>
          <a:p>
            <a:r>
              <a:rPr lang="en-US" altLang="zh-CN" sz="2800" dirty="0">
                <a:solidFill>
                  <a:schemeClr val="bg1">
                    <a:lumMod val="75000"/>
                  </a:schemeClr>
                </a:solidFill>
                <a:latin typeface="微软雅黑" panose="020B0503020204020204" pitchFamily="34" charset="-122"/>
                <a:ea typeface="微软雅黑" panose="020B0503020204020204" pitchFamily="34" charset="-122"/>
              </a:rPr>
              <a:t>Learning</a:t>
            </a:r>
            <a:endParaRPr lang="zh-CN" altLang="en-US" sz="2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AutoShape 2">
            <a:extLst>
              <a:ext uri="{FF2B5EF4-FFF2-40B4-BE49-F238E27FC236}">
                <a16:creationId xmlns:a16="http://schemas.microsoft.com/office/drawing/2014/main" id="{6FBFE7C8-406A-4CB9-9B18-06A3DFFA0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形 7">
            <a:extLst>
              <a:ext uri="{FF2B5EF4-FFF2-40B4-BE49-F238E27FC236}">
                <a16:creationId xmlns:a16="http://schemas.microsoft.com/office/drawing/2014/main" id="{D0B09EB6-7231-498F-9686-62EC7BF4D2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31001" y="506221"/>
            <a:ext cx="2495550" cy="1800225"/>
          </a:xfrm>
          <a:prstGeom prst="rect">
            <a:avLst/>
          </a:prstGeom>
        </p:spPr>
      </p:pic>
      <p:sp>
        <p:nvSpPr>
          <p:cNvPr id="11" name="AutoShape 4">
            <a:extLst>
              <a:ext uri="{FF2B5EF4-FFF2-40B4-BE49-F238E27FC236}">
                <a16:creationId xmlns:a16="http://schemas.microsoft.com/office/drawing/2014/main" id="{EF858F17-FA92-4FE2-A69D-8CC557A0BD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形 12">
            <a:extLst>
              <a:ext uri="{FF2B5EF4-FFF2-40B4-BE49-F238E27FC236}">
                <a16:creationId xmlns:a16="http://schemas.microsoft.com/office/drawing/2014/main" id="{8D8214FC-7522-424F-B469-47189646D3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43325" y="287147"/>
            <a:ext cx="3381375" cy="2238375"/>
          </a:xfrm>
          <a:prstGeom prst="rect">
            <a:avLst/>
          </a:prstGeom>
        </p:spPr>
      </p:pic>
      <p:sp>
        <p:nvSpPr>
          <p:cNvPr id="22" name="文本框 21">
            <a:extLst>
              <a:ext uri="{FF2B5EF4-FFF2-40B4-BE49-F238E27FC236}">
                <a16:creationId xmlns:a16="http://schemas.microsoft.com/office/drawing/2014/main" id="{BBFEF6C1-E23F-45F3-B88F-24074EEC3008}"/>
              </a:ext>
            </a:extLst>
          </p:cNvPr>
          <p:cNvSpPr txBox="1"/>
          <p:nvPr/>
        </p:nvSpPr>
        <p:spPr>
          <a:xfrm>
            <a:off x="3112173" y="3823088"/>
            <a:ext cx="8605210" cy="497957"/>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超图的优势：一个超边可对应多个节点，能捕获高阶的关系</a:t>
            </a:r>
          </a:p>
        </p:txBody>
      </p:sp>
    </p:spTree>
    <p:extLst>
      <p:ext uri="{BB962C8B-B14F-4D97-AF65-F5344CB8AC3E}">
        <p14:creationId xmlns:p14="http://schemas.microsoft.com/office/powerpoint/2010/main" val="175263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7312"/>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6027" y="929284"/>
            <a:ext cx="2626082" cy="954107"/>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Graph Neural Networks</a:t>
            </a:r>
            <a:endParaRPr lang="zh-CN" altLang="en-US" sz="2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8723" y="3154424"/>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文本框 25">
            <a:extLst>
              <a:ext uri="{FF2B5EF4-FFF2-40B4-BE49-F238E27FC236}">
                <a16:creationId xmlns:a16="http://schemas.microsoft.com/office/drawing/2014/main" id="{8733CC87-A41D-4E9D-B6D6-21F9385554DE}"/>
              </a:ext>
            </a:extLst>
          </p:cNvPr>
          <p:cNvSpPr txBox="1"/>
          <p:nvPr/>
        </p:nvSpPr>
        <p:spPr>
          <a:xfrm>
            <a:off x="-60684" y="2995782"/>
            <a:ext cx="2796332"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Graph Pooling</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B5BF313D-548D-497B-99CD-B5EBABE8FB53}"/>
              </a:ext>
            </a:extLst>
          </p:cNvPr>
          <p:cNvSpPr txBox="1"/>
          <p:nvPr/>
        </p:nvSpPr>
        <p:spPr>
          <a:xfrm>
            <a:off x="-47355" y="4603041"/>
            <a:ext cx="3094371" cy="954107"/>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Graph Similarity</a:t>
            </a:r>
          </a:p>
          <a:p>
            <a:r>
              <a:rPr lang="en-US" altLang="zh-CN" sz="2800" dirty="0">
                <a:solidFill>
                  <a:schemeClr val="bg1">
                    <a:lumMod val="75000"/>
                  </a:schemeClr>
                </a:solidFill>
                <a:latin typeface="微软雅黑" panose="020B0503020204020204" pitchFamily="34" charset="-122"/>
                <a:ea typeface="微软雅黑" panose="020B0503020204020204" pitchFamily="34" charset="-122"/>
              </a:rPr>
              <a:t>Learning</a:t>
            </a:r>
            <a:endParaRPr lang="zh-CN" altLang="en-US" sz="2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AutoShape 2">
            <a:extLst>
              <a:ext uri="{FF2B5EF4-FFF2-40B4-BE49-F238E27FC236}">
                <a16:creationId xmlns:a16="http://schemas.microsoft.com/office/drawing/2014/main" id="{6FBFE7C8-406A-4CB9-9B18-06A3DFFA0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EF858F17-FA92-4FE2-A69D-8CC557A0BD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002BDEB3-AD5E-4D07-B03A-C6FE7B2AA76C}"/>
              </a:ext>
            </a:extLst>
          </p:cNvPr>
          <p:cNvPicPr>
            <a:picLocks noChangeAspect="1"/>
          </p:cNvPicPr>
          <p:nvPr/>
        </p:nvPicPr>
        <p:blipFill>
          <a:blip r:embed="rId4"/>
          <a:stretch>
            <a:fillRect/>
          </a:stretch>
        </p:blipFill>
        <p:spPr>
          <a:xfrm>
            <a:off x="7977093" y="435847"/>
            <a:ext cx="3854579" cy="1628775"/>
          </a:xfrm>
          <a:prstGeom prst="rect">
            <a:avLst/>
          </a:prstGeom>
        </p:spPr>
      </p:pic>
      <p:pic>
        <p:nvPicPr>
          <p:cNvPr id="16" name="图片 15">
            <a:extLst>
              <a:ext uri="{FF2B5EF4-FFF2-40B4-BE49-F238E27FC236}">
                <a16:creationId xmlns:a16="http://schemas.microsoft.com/office/drawing/2014/main" id="{05DDD092-62EF-44B2-95F2-3C12631D38F1}"/>
              </a:ext>
            </a:extLst>
          </p:cNvPr>
          <p:cNvPicPr>
            <a:picLocks noChangeAspect="1"/>
          </p:cNvPicPr>
          <p:nvPr/>
        </p:nvPicPr>
        <p:blipFill>
          <a:blip r:embed="rId5"/>
          <a:stretch>
            <a:fillRect/>
          </a:stretch>
        </p:blipFill>
        <p:spPr>
          <a:xfrm>
            <a:off x="3194106" y="1019850"/>
            <a:ext cx="4676912" cy="838200"/>
          </a:xfrm>
          <a:prstGeom prst="rect">
            <a:avLst/>
          </a:prstGeom>
        </p:spPr>
      </p:pic>
      <p:sp>
        <p:nvSpPr>
          <p:cNvPr id="27" name="文本框 26">
            <a:extLst>
              <a:ext uri="{FF2B5EF4-FFF2-40B4-BE49-F238E27FC236}">
                <a16:creationId xmlns:a16="http://schemas.microsoft.com/office/drawing/2014/main" id="{FE8E19B3-B1FB-42CC-9742-505683CBEBB6}"/>
              </a:ext>
            </a:extLst>
          </p:cNvPr>
          <p:cNvSpPr txBox="1"/>
          <p:nvPr/>
        </p:nvSpPr>
        <p:spPr>
          <a:xfrm>
            <a:off x="4504178" y="4360540"/>
            <a:ext cx="1955985" cy="369332"/>
          </a:xfrm>
          <a:prstGeom prst="rect">
            <a:avLst/>
          </a:prstGeom>
          <a:noFill/>
        </p:spPr>
        <p:txBody>
          <a:bodyPr wrap="none" rtlCol="0">
            <a:spAutoFit/>
          </a:bodyPr>
          <a:lstStyle/>
          <a:p>
            <a:r>
              <a:rPr lang="zh-CN" altLang="en-US" dirty="0"/>
              <a:t>不使用池化的</a:t>
            </a:r>
            <a:r>
              <a:rPr lang="en-US" altLang="zh-CN" dirty="0" err="1"/>
              <a:t>gnn</a:t>
            </a:r>
            <a:endParaRPr lang="zh-CN" altLang="en-US" dirty="0"/>
          </a:p>
        </p:txBody>
      </p:sp>
      <p:sp>
        <p:nvSpPr>
          <p:cNvPr id="28" name="文本框 27">
            <a:extLst>
              <a:ext uri="{FF2B5EF4-FFF2-40B4-BE49-F238E27FC236}">
                <a16:creationId xmlns:a16="http://schemas.microsoft.com/office/drawing/2014/main" id="{7197A71E-300A-45BF-A0C0-A3AC11788318}"/>
              </a:ext>
            </a:extLst>
          </p:cNvPr>
          <p:cNvSpPr txBox="1"/>
          <p:nvPr/>
        </p:nvSpPr>
        <p:spPr>
          <a:xfrm>
            <a:off x="9131028" y="4488039"/>
            <a:ext cx="1725152" cy="369332"/>
          </a:xfrm>
          <a:prstGeom prst="rect">
            <a:avLst/>
          </a:prstGeom>
          <a:noFill/>
        </p:spPr>
        <p:txBody>
          <a:bodyPr wrap="none" rtlCol="0">
            <a:spAutoFit/>
          </a:bodyPr>
          <a:lstStyle/>
          <a:p>
            <a:r>
              <a:rPr lang="zh-CN" altLang="en-US" dirty="0"/>
              <a:t>使用池化的</a:t>
            </a:r>
            <a:r>
              <a:rPr lang="en-US" altLang="zh-CN" dirty="0" err="1"/>
              <a:t>gnn</a:t>
            </a:r>
            <a:endParaRPr lang="zh-CN" altLang="en-US" dirty="0"/>
          </a:p>
        </p:txBody>
      </p:sp>
      <p:sp>
        <p:nvSpPr>
          <p:cNvPr id="29" name="文本框 28">
            <a:extLst>
              <a:ext uri="{FF2B5EF4-FFF2-40B4-BE49-F238E27FC236}">
                <a16:creationId xmlns:a16="http://schemas.microsoft.com/office/drawing/2014/main" id="{C8D8CA17-7C49-4A1A-A776-B256143CBD04}"/>
              </a:ext>
            </a:extLst>
          </p:cNvPr>
          <p:cNvSpPr txBox="1"/>
          <p:nvPr/>
        </p:nvSpPr>
        <p:spPr>
          <a:xfrm>
            <a:off x="3047016" y="5111701"/>
            <a:ext cx="8605210" cy="1384353"/>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使用池化的优势：</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、在每层特征比较时提高计算效率，适用于大图</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、能够捕捉相似聚簇的层次结构</a:t>
            </a:r>
          </a:p>
        </p:txBody>
      </p:sp>
      <p:pic>
        <p:nvPicPr>
          <p:cNvPr id="30" name="图片 29">
            <a:extLst>
              <a:ext uri="{FF2B5EF4-FFF2-40B4-BE49-F238E27FC236}">
                <a16:creationId xmlns:a16="http://schemas.microsoft.com/office/drawing/2014/main" id="{C9D0AAB4-BE72-4273-993C-984C284CB441}"/>
              </a:ext>
            </a:extLst>
          </p:cNvPr>
          <p:cNvPicPr>
            <a:picLocks noChangeAspect="1"/>
          </p:cNvPicPr>
          <p:nvPr/>
        </p:nvPicPr>
        <p:blipFill>
          <a:blip r:embed="rId5"/>
          <a:stretch>
            <a:fillRect/>
          </a:stretch>
        </p:blipFill>
        <p:spPr>
          <a:xfrm>
            <a:off x="3270123" y="2853442"/>
            <a:ext cx="4676912" cy="838200"/>
          </a:xfrm>
          <a:prstGeom prst="rect">
            <a:avLst/>
          </a:prstGeom>
        </p:spPr>
      </p:pic>
      <p:pic>
        <p:nvPicPr>
          <p:cNvPr id="31" name="图片 30">
            <a:extLst>
              <a:ext uri="{FF2B5EF4-FFF2-40B4-BE49-F238E27FC236}">
                <a16:creationId xmlns:a16="http://schemas.microsoft.com/office/drawing/2014/main" id="{D7DBF069-577C-4204-9169-1D88BEB9F172}"/>
              </a:ext>
            </a:extLst>
          </p:cNvPr>
          <p:cNvPicPr>
            <a:picLocks noChangeAspect="1"/>
          </p:cNvPicPr>
          <p:nvPr/>
        </p:nvPicPr>
        <p:blipFill>
          <a:blip r:embed="rId4"/>
          <a:stretch>
            <a:fillRect/>
          </a:stretch>
        </p:blipFill>
        <p:spPr>
          <a:xfrm>
            <a:off x="8066316" y="2732099"/>
            <a:ext cx="3854579" cy="1628775"/>
          </a:xfrm>
          <a:prstGeom prst="rect">
            <a:avLst/>
          </a:prstGeom>
        </p:spPr>
      </p:pic>
      <p:cxnSp>
        <p:nvCxnSpPr>
          <p:cNvPr id="18" name="直接箭头连接符 17">
            <a:extLst>
              <a:ext uri="{FF2B5EF4-FFF2-40B4-BE49-F238E27FC236}">
                <a16:creationId xmlns:a16="http://schemas.microsoft.com/office/drawing/2014/main" id="{1954E9E1-F870-46A7-8C35-EADBEC355D93}"/>
              </a:ext>
            </a:extLst>
          </p:cNvPr>
          <p:cNvCxnSpPr/>
          <p:nvPr/>
        </p:nvCxnSpPr>
        <p:spPr>
          <a:xfrm>
            <a:off x="4854009" y="1786071"/>
            <a:ext cx="0" cy="9700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1F2B88F-C625-4214-AAEC-0111AB4782A8}"/>
              </a:ext>
            </a:extLst>
          </p:cNvPr>
          <p:cNvCxnSpPr/>
          <p:nvPr/>
        </p:nvCxnSpPr>
        <p:spPr>
          <a:xfrm>
            <a:off x="6371654" y="1739910"/>
            <a:ext cx="0" cy="9700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05C589B-3D2E-4C02-9CE9-11CD0976B3D1}"/>
              </a:ext>
            </a:extLst>
          </p:cNvPr>
          <p:cNvCxnSpPr/>
          <p:nvPr/>
        </p:nvCxnSpPr>
        <p:spPr>
          <a:xfrm>
            <a:off x="7488351" y="1774066"/>
            <a:ext cx="0" cy="9700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60D49ED7-15F9-4DB9-AE01-B33E98D3C177}"/>
              </a:ext>
            </a:extLst>
          </p:cNvPr>
          <p:cNvCxnSpPr/>
          <p:nvPr/>
        </p:nvCxnSpPr>
        <p:spPr>
          <a:xfrm>
            <a:off x="8755449" y="1883391"/>
            <a:ext cx="0" cy="9700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AC8C804-E668-46D5-8D3D-A4EEA4A9E0E4}"/>
              </a:ext>
            </a:extLst>
          </p:cNvPr>
          <p:cNvCxnSpPr/>
          <p:nvPr/>
        </p:nvCxnSpPr>
        <p:spPr>
          <a:xfrm>
            <a:off x="10113987" y="1858050"/>
            <a:ext cx="0" cy="9700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3A6BE672-0CC5-4386-9919-E49DD695FA09}"/>
              </a:ext>
            </a:extLst>
          </p:cNvPr>
          <p:cNvCxnSpPr/>
          <p:nvPr/>
        </p:nvCxnSpPr>
        <p:spPr>
          <a:xfrm>
            <a:off x="11080638" y="1858050"/>
            <a:ext cx="0" cy="9700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580DD5C5-0D21-4773-82D3-8905AAE2A23B}"/>
              </a:ext>
            </a:extLst>
          </p:cNvPr>
          <p:cNvCxnSpPr/>
          <p:nvPr/>
        </p:nvCxnSpPr>
        <p:spPr>
          <a:xfrm>
            <a:off x="11782755" y="1804023"/>
            <a:ext cx="0" cy="9700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03F6388-01D4-4AE4-95B2-5C917AE87F95}"/>
              </a:ext>
            </a:extLst>
          </p:cNvPr>
          <p:cNvSpPr txBox="1"/>
          <p:nvPr/>
        </p:nvSpPr>
        <p:spPr>
          <a:xfrm>
            <a:off x="4207872" y="2104382"/>
            <a:ext cx="522900" cy="369332"/>
          </a:xfrm>
          <a:prstGeom prst="rect">
            <a:avLst/>
          </a:prstGeom>
          <a:noFill/>
        </p:spPr>
        <p:txBody>
          <a:bodyPr wrap="none" rtlCol="0">
            <a:spAutoFit/>
          </a:bodyPr>
          <a:lstStyle/>
          <a:p>
            <a:r>
              <a:rPr lang="en-US" altLang="zh-CN" dirty="0"/>
              <a:t>5*5</a:t>
            </a:r>
            <a:endParaRPr lang="zh-CN" altLang="en-US" dirty="0"/>
          </a:p>
        </p:txBody>
      </p:sp>
      <p:sp>
        <p:nvSpPr>
          <p:cNvPr id="38" name="文本框 37">
            <a:extLst>
              <a:ext uri="{FF2B5EF4-FFF2-40B4-BE49-F238E27FC236}">
                <a16:creationId xmlns:a16="http://schemas.microsoft.com/office/drawing/2014/main" id="{F4378BB5-BB9A-407D-B566-580B228AED63}"/>
              </a:ext>
            </a:extLst>
          </p:cNvPr>
          <p:cNvSpPr txBox="1"/>
          <p:nvPr/>
        </p:nvSpPr>
        <p:spPr>
          <a:xfrm>
            <a:off x="5716021" y="2091712"/>
            <a:ext cx="522900" cy="369332"/>
          </a:xfrm>
          <a:prstGeom prst="rect">
            <a:avLst/>
          </a:prstGeom>
          <a:noFill/>
        </p:spPr>
        <p:txBody>
          <a:bodyPr wrap="none" rtlCol="0">
            <a:spAutoFit/>
          </a:bodyPr>
          <a:lstStyle/>
          <a:p>
            <a:r>
              <a:rPr lang="en-US" altLang="zh-CN" dirty="0"/>
              <a:t>5*5</a:t>
            </a:r>
            <a:endParaRPr lang="zh-CN" altLang="en-US" dirty="0"/>
          </a:p>
        </p:txBody>
      </p:sp>
      <p:sp>
        <p:nvSpPr>
          <p:cNvPr id="39" name="文本框 38">
            <a:extLst>
              <a:ext uri="{FF2B5EF4-FFF2-40B4-BE49-F238E27FC236}">
                <a16:creationId xmlns:a16="http://schemas.microsoft.com/office/drawing/2014/main" id="{3A7F12DD-BC97-457D-B46A-B90FCE8C21AC}"/>
              </a:ext>
            </a:extLst>
          </p:cNvPr>
          <p:cNvSpPr txBox="1"/>
          <p:nvPr/>
        </p:nvSpPr>
        <p:spPr>
          <a:xfrm>
            <a:off x="6773072" y="2139130"/>
            <a:ext cx="522900" cy="369332"/>
          </a:xfrm>
          <a:prstGeom prst="rect">
            <a:avLst/>
          </a:prstGeom>
          <a:noFill/>
        </p:spPr>
        <p:txBody>
          <a:bodyPr wrap="none" rtlCol="0">
            <a:spAutoFit/>
          </a:bodyPr>
          <a:lstStyle/>
          <a:p>
            <a:r>
              <a:rPr lang="en-US" altLang="zh-CN" dirty="0"/>
              <a:t>5*5</a:t>
            </a:r>
            <a:endParaRPr lang="zh-CN" altLang="en-US" dirty="0"/>
          </a:p>
        </p:txBody>
      </p:sp>
      <p:sp>
        <p:nvSpPr>
          <p:cNvPr id="40" name="文本框 39">
            <a:extLst>
              <a:ext uri="{FF2B5EF4-FFF2-40B4-BE49-F238E27FC236}">
                <a16:creationId xmlns:a16="http://schemas.microsoft.com/office/drawing/2014/main" id="{9984A44C-B761-4EAC-979F-3A23CB9EFC99}"/>
              </a:ext>
            </a:extLst>
          </p:cNvPr>
          <p:cNvSpPr txBox="1"/>
          <p:nvPr/>
        </p:nvSpPr>
        <p:spPr>
          <a:xfrm>
            <a:off x="7972551" y="2182863"/>
            <a:ext cx="766557" cy="369332"/>
          </a:xfrm>
          <a:prstGeom prst="rect">
            <a:avLst/>
          </a:prstGeom>
          <a:noFill/>
        </p:spPr>
        <p:txBody>
          <a:bodyPr wrap="none" rtlCol="0">
            <a:spAutoFit/>
          </a:bodyPr>
          <a:lstStyle/>
          <a:p>
            <a:r>
              <a:rPr lang="en-US" altLang="zh-CN" dirty="0"/>
              <a:t>14*14</a:t>
            </a:r>
            <a:endParaRPr lang="zh-CN" altLang="en-US" dirty="0"/>
          </a:p>
        </p:txBody>
      </p:sp>
      <p:sp>
        <p:nvSpPr>
          <p:cNvPr id="41" name="文本框 40">
            <a:extLst>
              <a:ext uri="{FF2B5EF4-FFF2-40B4-BE49-F238E27FC236}">
                <a16:creationId xmlns:a16="http://schemas.microsoft.com/office/drawing/2014/main" id="{8CD65AFB-8EC5-47D3-BF9E-81F5978658AF}"/>
              </a:ext>
            </a:extLst>
          </p:cNvPr>
          <p:cNvSpPr txBox="1"/>
          <p:nvPr/>
        </p:nvSpPr>
        <p:spPr>
          <a:xfrm>
            <a:off x="9563864" y="2224936"/>
            <a:ext cx="522900" cy="369332"/>
          </a:xfrm>
          <a:prstGeom prst="rect">
            <a:avLst/>
          </a:prstGeom>
          <a:noFill/>
        </p:spPr>
        <p:txBody>
          <a:bodyPr wrap="square" rtlCol="0">
            <a:spAutoFit/>
          </a:bodyPr>
          <a:lstStyle/>
          <a:p>
            <a:r>
              <a:rPr lang="en-US" altLang="zh-CN" dirty="0"/>
              <a:t>5*5</a:t>
            </a:r>
            <a:endParaRPr lang="zh-CN" altLang="en-US" dirty="0"/>
          </a:p>
        </p:txBody>
      </p:sp>
      <p:sp>
        <p:nvSpPr>
          <p:cNvPr id="42" name="文本框 41">
            <a:extLst>
              <a:ext uri="{FF2B5EF4-FFF2-40B4-BE49-F238E27FC236}">
                <a16:creationId xmlns:a16="http://schemas.microsoft.com/office/drawing/2014/main" id="{5CE1C4F6-A952-4037-A690-C3286FB10A85}"/>
              </a:ext>
            </a:extLst>
          </p:cNvPr>
          <p:cNvSpPr txBox="1"/>
          <p:nvPr/>
        </p:nvSpPr>
        <p:spPr>
          <a:xfrm>
            <a:off x="10500342" y="2247073"/>
            <a:ext cx="522900" cy="369332"/>
          </a:xfrm>
          <a:prstGeom prst="rect">
            <a:avLst/>
          </a:prstGeom>
          <a:noFill/>
        </p:spPr>
        <p:txBody>
          <a:bodyPr wrap="none" rtlCol="0">
            <a:spAutoFit/>
          </a:bodyPr>
          <a:lstStyle/>
          <a:p>
            <a:r>
              <a:rPr lang="en-US" altLang="zh-CN" dirty="0"/>
              <a:t>2*2</a:t>
            </a:r>
            <a:endParaRPr lang="zh-CN" altLang="en-US" dirty="0"/>
          </a:p>
        </p:txBody>
      </p:sp>
      <p:sp>
        <p:nvSpPr>
          <p:cNvPr id="43" name="文本框 42">
            <a:extLst>
              <a:ext uri="{FF2B5EF4-FFF2-40B4-BE49-F238E27FC236}">
                <a16:creationId xmlns:a16="http://schemas.microsoft.com/office/drawing/2014/main" id="{EF33E680-8D12-4AA9-BBDD-E1F2EFC0EE92}"/>
              </a:ext>
            </a:extLst>
          </p:cNvPr>
          <p:cNvSpPr txBox="1"/>
          <p:nvPr/>
        </p:nvSpPr>
        <p:spPr>
          <a:xfrm>
            <a:off x="11260994" y="2271097"/>
            <a:ext cx="522900" cy="369332"/>
          </a:xfrm>
          <a:prstGeom prst="rect">
            <a:avLst/>
          </a:prstGeom>
          <a:noFill/>
        </p:spPr>
        <p:txBody>
          <a:bodyPr wrap="none" rtlCol="0">
            <a:spAutoFit/>
          </a:bodyPr>
          <a:lstStyle/>
          <a:p>
            <a:r>
              <a:rPr lang="en-US" altLang="zh-CN" dirty="0"/>
              <a:t>1*1</a:t>
            </a:r>
            <a:endParaRPr lang="zh-CN" altLang="en-US" dirty="0"/>
          </a:p>
        </p:txBody>
      </p:sp>
    </p:spTree>
    <p:extLst>
      <p:ext uri="{BB962C8B-B14F-4D97-AF65-F5344CB8AC3E}">
        <p14:creationId xmlns:p14="http://schemas.microsoft.com/office/powerpoint/2010/main" val="285586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9" y="-7312"/>
            <a:ext cx="12274379" cy="6848346"/>
          </a:xfrm>
          <a:prstGeom prst="rect">
            <a:avLst/>
          </a:prstGeom>
          <a:solidFill>
            <a:schemeClr val="bg1"/>
          </a:solidFill>
        </p:spPr>
      </p:pic>
      <p:sp>
        <p:nvSpPr>
          <p:cNvPr id="2" name="矩形 1"/>
          <p:cNvSpPr/>
          <p:nvPr/>
        </p:nvSpPr>
        <p:spPr>
          <a:xfrm rot="16200000">
            <a:off x="-1996835" y="1961207"/>
            <a:ext cx="6880928" cy="2912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6027" y="929284"/>
            <a:ext cx="2626082" cy="954107"/>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Graph Neural Networks</a:t>
            </a:r>
            <a:endParaRPr lang="zh-CN" altLang="en-US" sz="2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816164" y="3080586"/>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文本框 25">
            <a:extLst>
              <a:ext uri="{FF2B5EF4-FFF2-40B4-BE49-F238E27FC236}">
                <a16:creationId xmlns:a16="http://schemas.microsoft.com/office/drawing/2014/main" id="{8733CC87-A41D-4E9D-B6D6-21F9385554DE}"/>
              </a:ext>
            </a:extLst>
          </p:cNvPr>
          <p:cNvSpPr txBox="1"/>
          <p:nvPr/>
        </p:nvSpPr>
        <p:spPr>
          <a:xfrm>
            <a:off x="-60684" y="2995782"/>
            <a:ext cx="2796332" cy="523220"/>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Graph Pooling</a:t>
            </a:r>
            <a:endParaRPr lang="zh-CN" altLang="en-US" sz="2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B5BF313D-548D-497B-99CD-B5EBABE8FB53}"/>
              </a:ext>
            </a:extLst>
          </p:cNvPr>
          <p:cNvSpPr txBox="1"/>
          <p:nvPr/>
        </p:nvSpPr>
        <p:spPr>
          <a:xfrm>
            <a:off x="-82379" y="4543164"/>
            <a:ext cx="3094371"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Graph Similarity</a:t>
            </a:r>
          </a:p>
          <a:p>
            <a:r>
              <a:rPr lang="en-US" altLang="zh-CN" sz="2800" b="1" dirty="0">
                <a:solidFill>
                  <a:schemeClr val="bg1"/>
                </a:solidFill>
                <a:latin typeface="微软雅黑" panose="020B0503020204020204" pitchFamily="34" charset="-122"/>
                <a:ea typeface="微软雅黑" panose="020B0503020204020204" pitchFamily="34" charset="-122"/>
              </a:rPr>
              <a:t>Learning</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AutoShape 2">
            <a:extLst>
              <a:ext uri="{FF2B5EF4-FFF2-40B4-BE49-F238E27FC236}">
                <a16:creationId xmlns:a16="http://schemas.microsoft.com/office/drawing/2014/main" id="{6FBFE7C8-406A-4CB9-9B18-06A3DFFA04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EF858F17-FA92-4FE2-A69D-8CC557A0BD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圆角 5">
            <a:extLst>
              <a:ext uri="{FF2B5EF4-FFF2-40B4-BE49-F238E27FC236}">
                <a16:creationId xmlns:a16="http://schemas.microsoft.com/office/drawing/2014/main" id="{494C8216-622C-403E-ADFA-BB5D6A18DB72}"/>
              </a:ext>
            </a:extLst>
          </p:cNvPr>
          <p:cNvSpPr/>
          <p:nvPr/>
        </p:nvSpPr>
        <p:spPr>
          <a:xfrm>
            <a:off x="3434685" y="472084"/>
            <a:ext cx="3248360" cy="9144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图</a:t>
            </a:r>
            <a:r>
              <a:rPr lang="en-US" altLang="zh-CN" dirty="0"/>
              <a:t>1</a:t>
            </a:r>
            <a:r>
              <a:rPr lang="zh-CN" altLang="en-US" dirty="0"/>
              <a:t>和图</a:t>
            </a:r>
            <a:r>
              <a:rPr lang="en-US" altLang="zh-CN" dirty="0"/>
              <a:t>2</a:t>
            </a:r>
            <a:r>
              <a:rPr lang="zh-CN" altLang="en-US" dirty="0"/>
              <a:t>的特征</a:t>
            </a:r>
            <a:r>
              <a:rPr lang="en-US" altLang="zh-CN" dirty="0"/>
              <a:t>(x1,x2)</a:t>
            </a:r>
            <a:endParaRPr lang="zh-CN" altLang="en-US" dirty="0"/>
          </a:p>
        </p:txBody>
      </p:sp>
      <p:sp>
        <p:nvSpPr>
          <p:cNvPr id="44" name="矩形: 圆角 43">
            <a:extLst>
              <a:ext uri="{FF2B5EF4-FFF2-40B4-BE49-F238E27FC236}">
                <a16:creationId xmlns:a16="http://schemas.microsoft.com/office/drawing/2014/main" id="{B2863AF8-F1A5-4B12-879C-EE73DF6CE38D}"/>
              </a:ext>
            </a:extLst>
          </p:cNvPr>
          <p:cNvSpPr/>
          <p:nvPr/>
        </p:nvSpPr>
        <p:spPr>
          <a:xfrm>
            <a:off x="7166307" y="472084"/>
            <a:ext cx="1551300" cy="9144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Yp</a:t>
            </a:r>
            <a:r>
              <a:rPr lang="en-US" altLang="zh-CN" dirty="0"/>
              <a:t>=F(x1,x2)</a:t>
            </a:r>
            <a:endParaRPr lang="zh-CN" altLang="en-US" dirty="0"/>
          </a:p>
        </p:txBody>
      </p:sp>
      <p:sp>
        <p:nvSpPr>
          <p:cNvPr id="45" name="矩形: 圆角 44">
            <a:extLst>
              <a:ext uri="{FF2B5EF4-FFF2-40B4-BE49-F238E27FC236}">
                <a16:creationId xmlns:a16="http://schemas.microsoft.com/office/drawing/2014/main" id="{42BDBBEA-27A4-42F4-A2DA-B9A25B1A1A4D}"/>
              </a:ext>
            </a:extLst>
          </p:cNvPr>
          <p:cNvSpPr/>
          <p:nvPr/>
        </p:nvSpPr>
        <p:spPr>
          <a:xfrm>
            <a:off x="9486167" y="482744"/>
            <a:ext cx="1551300" cy="9144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Yp</a:t>
            </a:r>
            <a:r>
              <a:rPr lang="zh-CN" altLang="en-US" dirty="0"/>
              <a:t>与</a:t>
            </a:r>
            <a:r>
              <a:rPr lang="en-US" altLang="zh-CN" dirty="0" err="1"/>
              <a:t>Yt</a:t>
            </a:r>
            <a:r>
              <a:rPr lang="zh-CN" altLang="en-US" dirty="0"/>
              <a:t>比较</a:t>
            </a:r>
          </a:p>
        </p:txBody>
      </p:sp>
      <p:cxnSp>
        <p:nvCxnSpPr>
          <p:cNvPr id="10" name="直接箭头连接符 9">
            <a:extLst>
              <a:ext uri="{FF2B5EF4-FFF2-40B4-BE49-F238E27FC236}">
                <a16:creationId xmlns:a16="http://schemas.microsoft.com/office/drawing/2014/main" id="{F603F34F-D590-4367-B9DC-AFEC52147972}"/>
              </a:ext>
            </a:extLst>
          </p:cNvPr>
          <p:cNvCxnSpPr>
            <a:stCxn id="6" idx="3"/>
          </p:cNvCxnSpPr>
          <p:nvPr/>
        </p:nvCxnSpPr>
        <p:spPr>
          <a:xfrm>
            <a:off x="6683045" y="929284"/>
            <a:ext cx="483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60721AB-981C-4F5E-B037-8BE65F842CCA}"/>
              </a:ext>
            </a:extLst>
          </p:cNvPr>
          <p:cNvCxnSpPr/>
          <p:nvPr/>
        </p:nvCxnSpPr>
        <p:spPr>
          <a:xfrm>
            <a:off x="8717607" y="759467"/>
            <a:ext cx="768560" cy="1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81E942B3-20AC-40BE-9F37-5BB029EE64D8}"/>
              </a:ext>
            </a:extLst>
          </p:cNvPr>
          <p:cNvCxnSpPr/>
          <p:nvPr/>
        </p:nvCxnSpPr>
        <p:spPr>
          <a:xfrm flipH="1">
            <a:off x="8717607" y="1153755"/>
            <a:ext cx="768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A3E83574-F011-4352-BD67-23505069D86B}"/>
              </a:ext>
            </a:extLst>
          </p:cNvPr>
          <p:cNvSpPr txBox="1"/>
          <p:nvPr/>
        </p:nvSpPr>
        <p:spPr>
          <a:xfrm>
            <a:off x="6567986" y="1659018"/>
            <a:ext cx="2031325" cy="369332"/>
          </a:xfrm>
          <a:prstGeom prst="rect">
            <a:avLst/>
          </a:prstGeom>
          <a:noFill/>
        </p:spPr>
        <p:txBody>
          <a:bodyPr wrap="none" rtlCol="0">
            <a:spAutoFit/>
          </a:bodyPr>
          <a:lstStyle/>
          <a:p>
            <a:r>
              <a:rPr lang="zh-CN" altLang="en-US" dirty="0"/>
              <a:t>图相似度学习过程</a:t>
            </a:r>
          </a:p>
        </p:txBody>
      </p:sp>
      <p:sp>
        <p:nvSpPr>
          <p:cNvPr id="47" name="文本框 46">
            <a:extLst>
              <a:ext uri="{FF2B5EF4-FFF2-40B4-BE49-F238E27FC236}">
                <a16:creationId xmlns:a16="http://schemas.microsoft.com/office/drawing/2014/main" id="{FD117461-965C-447D-87A3-51E358236CDA}"/>
              </a:ext>
            </a:extLst>
          </p:cNvPr>
          <p:cNvSpPr txBox="1"/>
          <p:nvPr/>
        </p:nvSpPr>
        <p:spPr>
          <a:xfrm>
            <a:off x="3434685" y="2951422"/>
            <a:ext cx="7395210" cy="1827552"/>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已有方法：</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SimGNN</a:t>
            </a:r>
            <a:r>
              <a:rPr lang="zh-CN" altLang="en-US" sz="2400" dirty="0">
                <a:latin typeface="微软雅黑" panose="020B0503020204020204" pitchFamily="34" charset="-122"/>
                <a:ea typeface="微软雅黑" panose="020B0503020204020204" pitchFamily="34" charset="-122"/>
              </a:rPr>
              <a:t>中的全局注意力、直方图特征和</a:t>
            </a:r>
            <a:r>
              <a:rPr lang="en-US" altLang="zh-CN" sz="2400" dirty="0">
                <a:latin typeface="微软雅黑" panose="020B0503020204020204" pitchFamily="34" charset="-122"/>
                <a:ea typeface="微软雅黑" panose="020B0503020204020204" pitchFamily="34" charset="-122"/>
              </a:rPr>
              <a:t>NTN</a:t>
            </a:r>
          </a:p>
          <a:p>
            <a:pPr>
              <a:lnSpc>
                <a:spcPct val="12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GraphSIM</a:t>
            </a:r>
            <a:r>
              <a:rPr lang="zh-CN" altLang="en-US"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CNN</a:t>
            </a:r>
            <a:r>
              <a:rPr lang="zh-CN" altLang="en-US" sz="2400" dirty="0">
                <a:latin typeface="微软雅黑" panose="020B0503020204020204" pitchFamily="34" charset="-122"/>
                <a:ea typeface="微软雅黑" panose="020B0503020204020204" pitchFamily="34" charset="-122"/>
              </a:rPr>
              <a:t>捕捉各层级的节点交互</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NGMN</a:t>
            </a:r>
            <a:r>
              <a:rPr lang="zh-CN" altLang="en-US" sz="2400" dirty="0">
                <a:latin typeface="微软雅黑" panose="020B0503020204020204" pitchFamily="34" charset="-122"/>
                <a:ea typeface="微软雅黑" panose="020B0503020204020204" pitchFamily="34" charset="-122"/>
              </a:rPr>
              <a:t>中交叉图注意力机制</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894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4376420" y="1993265"/>
            <a:ext cx="3439795" cy="2870835"/>
            <a:chOff x="3646028" y="1988840"/>
            <a:chExt cx="2643245" cy="2824268"/>
          </a:xfrm>
        </p:grpSpPr>
        <p:sp>
          <p:nvSpPr>
            <p:cNvPr id="3" name="文本框 2"/>
            <p:cNvSpPr txBox="1"/>
            <p:nvPr/>
          </p:nvSpPr>
          <p:spPr>
            <a:xfrm>
              <a:off x="3646028" y="3238240"/>
              <a:ext cx="2643245"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02. method</a:t>
              </a:r>
              <a:endParaRPr kumimoji="0" lang="zh-CN" altLang="en-US" sz="4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 name="五角星 1"/>
          <p:cNvSpPr/>
          <p:nvPr/>
        </p:nvSpPr>
        <p:spPr>
          <a:xfrm>
            <a:off x="7809865" y="3213100"/>
            <a:ext cx="720090" cy="72009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60375"/>
          </a:xfrm>
          <a:prstGeom prst="rect">
            <a:avLst/>
          </a:prstGeom>
          <a:noFill/>
        </p:spPr>
        <p:txBody>
          <a:bodyPr wrap="square" rtlCol="0">
            <a:spAutoFit/>
          </a:bodyPr>
          <a:lstStyle/>
          <a:p>
            <a:pPr algn="l">
              <a:buClrTx/>
              <a:buSzTx/>
              <a:buFontTx/>
            </a:pPr>
            <a:r>
              <a:rPr lang="zh-CN" altLang="en-US" sz="2400" b="1">
                <a:solidFill>
                  <a:schemeClr val="bg1"/>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2507095" y="404780"/>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超图嵌入层</a:t>
            </a:r>
          </a:p>
        </p:txBody>
      </p:sp>
      <p:sp>
        <p:nvSpPr>
          <p:cNvPr id="6" name="文本框 5"/>
          <p:cNvSpPr txBox="1"/>
          <p:nvPr/>
        </p:nvSpPr>
        <p:spPr>
          <a:xfrm>
            <a:off x="5004525" y="407194"/>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超边池化层</a:t>
            </a:r>
          </a:p>
        </p:txBody>
      </p:sp>
      <p:sp>
        <p:nvSpPr>
          <p:cNvPr id="7" name="文本框 6"/>
          <p:cNvSpPr txBox="1"/>
          <p:nvPr/>
        </p:nvSpPr>
        <p:spPr>
          <a:xfrm>
            <a:off x="7140754" y="388439"/>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子图匹配层</a:t>
            </a:r>
          </a:p>
        </p:txBody>
      </p:sp>
      <p:sp>
        <p:nvSpPr>
          <p:cNvPr id="9" name="等腰三角形 8"/>
          <p:cNvSpPr/>
          <p:nvPr/>
        </p:nvSpPr>
        <p:spPr>
          <a:xfrm rot="10800000">
            <a:off x="1102139"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0" name="文本框 9">
            <a:extLst>
              <a:ext uri="{FF2B5EF4-FFF2-40B4-BE49-F238E27FC236}">
                <a16:creationId xmlns:a16="http://schemas.microsoft.com/office/drawing/2014/main" id="{3AD6DD56-06D6-43DD-AACE-637EC40894E9}"/>
              </a:ext>
            </a:extLst>
          </p:cNvPr>
          <p:cNvSpPr txBox="1"/>
          <p:nvPr/>
        </p:nvSpPr>
        <p:spPr>
          <a:xfrm>
            <a:off x="9276982"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注意力输出层</a:t>
            </a:r>
          </a:p>
        </p:txBody>
      </p:sp>
      <p:pic>
        <p:nvPicPr>
          <p:cNvPr id="11" name="图片 10">
            <a:extLst>
              <a:ext uri="{FF2B5EF4-FFF2-40B4-BE49-F238E27FC236}">
                <a16:creationId xmlns:a16="http://schemas.microsoft.com/office/drawing/2014/main" id="{4EA9B582-5C3B-4664-8ED3-F42D897F3F83}"/>
              </a:ext>
            </a:extLst>
          </p:cNvPr>
          <p:cNvPicPr>
            <a:picLocks noChangeAspect="1"/>
          </p:cNvPicPr>
          <p:nvPr/>
        </p:nvPicPr>
        <p:blipFill>
          <a:blip r:embed="rId4"/>
          <a:stretch>
            <a:fillRect/>
          </a:stretch>
        </p:blipFill>
        <p:spPr>
          <a:xfrm>
            <a:off x="866775" y="2157412"/>
            <a:ext cx="10458450" cy="3119982"/>
          </a:xfrm>
          <a:prstGeom prst="rect">
            <a:avLst/>
          </a:prstGeom>
        </p:spPr>
      </p:pic>
    </p:spTree>
    <p:extLst>
      <p:ext uri="{BB962C8B-B14F-4D97-AF65-F5344CB8AC3E}">
        <p14:creationId xmlns:p14="http://schemas.microsoft.com/office/powerpoint/2010/main" val="357025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6051" y="435557"/>
            <a:ext cx="1645859" cy="400110"/>
          </a:xfrm>
          <a:prstGeom prst="rect">
            <a:avLst/>
          </a:prstGeom>
          <a:noFill/>
        </p:spPr>
        <p:txBody>
          <a:bodyPr wrap="square" rtlCol="0">
            <a:spAutoFit/>
          </a:bodyPr>
          <a:lstStyle/>
          <a:p>
            <a:pPr>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2507095" y="404780"/>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超图嵌入层</a:t>
            </a:r>
          </a:p>
        </p:txBody>
      </p:sp>
      <p:sp>
        <p:nvSpPr>
          <p:cNvPr id="6" name="文本框 5"/>
          <p:cNvSpPr txBox="1"/>
          <p:nvPr/>
        </p:nvSpPr>
        <p:spPr>
          <a:xfrm>
            <a:off x="5004525" y="407194"/>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超边池化层</a:t>
            </a:r>
          </a:p>
        </p:txBody>
      </p:sp>
      <p:sp>
        <p:nvSpPr>
          <p:cNvPr id="7" name="文本框 6"/>
          <p:cNvSpPr txBox="1"/>
          <p:nvPr/>
        </p:nvSpPr>
        <p:spPr>
          <a:xfrm>
            <a:off x="7140754" y="388439"/>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子图匹配层</a:t>
            </a:r>
          </a:p>
        </p:txBody>
      </p:sp>
      <p:sp>
        <p:nvSpPr>
          <p:cNvPr id="9" name="等腰三角形 8"/>
          <p:cNvSpPr/>
          <p:nvPr/>
        </p:nvSpPr>
        <p:spPr>
          <a:xfrm rot="10800000">
            <a:off x="3179134" y="1182172"/>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0" name="文本框 9">
            <a:extLst>
              <a:ext uri="{FF2B5EF4-FFF2-40B4-BE49-F238E27FC236}">
                <a16:creationId xmlns:a16="http://schemas.microsoft.com/office/drawing/2014/main" id="{3AD6DD56-06D6-43DD-AACE-637EC40894E9}"/>
              </a:ext>
            </a:extLst>
          </p:cNvPr>
          <p:cNvSpPr txBox="1"/>
          <p:nvPr/>
        </p:nvSpPr>
        <p:spPr>
          <a:xfrm>
            <a:off x="9276982"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注意力输出层</a:t>
            </a:r>
          </a:p>
        </p:txBody>
      </p:sp>
      <p:pic>
        <p:nvPicPr>
          <p:cNvPr id="11" name="图片 10">
            <a:extLst>
              <a:ext uri="{FF2B5EF4-FFF2-40B4-BE49-F238E27FC236}">
                <a16:creationId xmlns:a16="http://schemas.microsoft.com/office/drawing/2014/main" id="{0659E142-52FA-47B7-860F-7C4FC8C336E7}"/>
              </a:ext>
            </a:extLst>
          </p:cNvPr>
          <p:cNvPicPr>
            <a:picLocks noChangeAspect="1"/>
          </p:cNvPicPr>
          <p:nvPr/>
        </p:nvPicPr>
        <p:blipFill>
          <a:blip r:embed="rId4"/>
          <a:stretch>
            <a:fillRect/>
          </a:stretch>
        </p:blipFill>
        <p:spPr>
          <a:xfrm>
            <a:off x="728214" y="2413861"/>
            <a:ext cx="4270779" cy="3059476"/>
          </a:xfrm>
          <a:prstGeom prst="rect">
            <a:avLst/>
          </a:prstGeom>
        </p:spPr>
      </p:pic>
      <p:sp>
        <p:nvSpPr>
          <p:cNvPr id="12" name="文本框 11">
            <a:extLst>
              <a:ext uri="{FF2B5EF4-FFF2-40B4-BE49-F238E27FC236}">
                <a16:creationId xmlns:a16="http://schemas.microsoft.com/office/drawing/2014/main" id="{8378CBB4-D3F9-4D50-8E7C-176161E77C1A}"/>
              </a:ext>
            </a:extLst>
          </p:cNvPr>
          <p:cNvSpPr txBox="1"/>
          <p:nvPr/>
        </p:nvSpPr>
        <p:spPr>
          <a:xfrm>
            <a:off x="5751166" y="2413861"/>
            <a:ext cx="3967600" cy="369332"/>
          </a:xfrm>
          <a:prstGeom prst="rect">
            <a:avLst/>
          </a:prstGeom>
          <a:noFill/>
        </p:spPr>
        <p:txBody>
          <a:bodyPr wrap="square" rtlCol="0">
            <a:spAutoFit/>
          </a:bodyPr>
          <a:lstStyle/>
          <a:p>
            <a:r>
              <a:rPr lang="en-US" altLang="zh-CN" b="1" dirty="0"/>
              <a:t>1</a:t>
            </a:r>
            <a:r>
              <a:rPr lang="zh-CN" altLang="en-US" b="1" dirty="0"/>
              <a:t>、常规图转化为超图</a:t>
            </a:r>
            <a:endParaRPr lang="zh-CN" altLang="en-US" dirty="0"/>
          </a:p>
        </p:txBody>
      </p:sp>
      <p:sp>
        <p:nvSpPr>
          <p:cNvPr id="13" name="文本框 12">
            <a:extLst>
              <a:ext uri="{FF2B5EF4-FFF2-40B4-BE49-F238E27FC236}">
                <a16:creationId xmlns:a16="http://schemas.microsoft.com/office/drawing/2014/main" id="{93228936-210C-4787-B836-93E1B065F27A}"/>
              </a:ext>
            </a:extLst>
          </p:cNvPr>
          <p:cNvSpPr txBox="1"/>
          <p:nvPr/>
        </p:nvSpPr>
        <p:spPr>
          <a:xfrm>
            <a:off x="5751166" y="3949540"/>
            <a:ext cx="3967600" cy="369332"/>
          </a:xfrm>
          <a:prstGeom prst="rect">
            <a:avLst/>
          </a:prstGeom>
          <a:noFill/>
        </p:spPr>
        <p:txBody>
          <a:bodyPr wrap="square" rtlCol="0">
            <a:spAutoFit/>
          </a:bodyPr>
          <a:lstStyle/>
          <a:p>
            <a:r>
              <a:rPr lang="en-US" altLang="zh-CN" b="1" dirty="0"/>
              <a:t>2</a:t>
            </a:r>
            <a:r>
              <a:rPr lang="zh-CN" altLang="en-US" b="1" dirty="0"/>
              <a:t>、</a:t>
            </a:r>
            <a:r>
              <a:rPr lang="en-US" altLang="zh-CN" b="1" dirty="0"/>
              <a:t>HGNN</a:t>
            </a:r>
            <a:r>
              <a:rPr lang="zh-CN" altLang="en-US" b="1" dirty="0"/>
              <a:t>生成超图节点嵌入</a:t>
            </a:r>
            <a:endParaRPr lang="zh-CN" altLang="en-US" dirty="0"/>
          </a:p>
        </p:txBody>
      </p:sp>
      <p:sp>
        <p:nvSpPr>
          <p:cNvPr id="14" name="文本框 13">
            <a:extLst>
              <a:ext uri="{FF2B5EF4-FFF2-40B4-BE49-F238E27FC236}">
                <a16:creationId xmlns:a16="http://schemas.microsoft.com/office/drawing/2014/main" id="{333F8394-630A-454A-A703-E1768F1D623D}"/>
              </a:ext>
            </a:extLst>
          </p:cNvPr>
          <p:cNvSpPr txBox="1"/>
          <p:nvPr/>
        </p:nvSpPr>
        <p:spPr>
          <a:xfrm>
            <a:off x="6111523" y="2908460"/>
            <a:ext cx="5352263" cy="646331"/>
          </a:xfrm>
          <a:prstGeom prst="rect">
            <a:avLst/>
          </a:prstGeom>
          <a:noFill/>
        </p:spPr>
        <p:txBody>
          <a:bodyPr wrap="square">
            <a:spAutoFit/>
          </a:bodyP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随机游走或</a:t>
            </a:r>
            <a:r>
              <a:rPr lang="en-US" altLang="zh-CN" kern="100" dirty="0">
                <a:latin typeface="等线" panose="02010600030101010101" pitchFamily="2" charset="-122"/>
                <a:ea typeface="等线" panose="02010600030101010101" pitchFamily="2" charset="-122"/>
                <a:cs typeface="Times New Roman" panose="02020603050405020304" pitchFamily="18" charset="0"/>
              </a:rPr>
              <a:t>k</a:t>
            </a:r>
            <a:r>
              <a:rPr lang="zh-CN" altLang="en-US" kern="100" dirty="0">
                <a:latin typeface="等线" panose="02010600030101010101" pitchFamily="2" charset="-122"/>
                <a:ea typeface="等线" panose="02010600030101010101" pitchFamily="2" charset="-122"/>
                <a:cs typeface="Times New Roman" panose="02020603050405020304" pitchFamily="18" charset="0"/>
              </a:rPr>
              <a:t>阶邻域：由给定的</a:t>
            </a:r>
            <a:r>
              <a:rPr lang="en-US" altLang="zh-CN" kern="100" dirty="0">
                <a:latin typeface="等线" panose="02010600030101010101" pitchFamily="2" charset="-122"/>
                <a:ea typeface="等线" panose="02010600030101010101" pitchFamily="2" charset="-122"/>
                <a:cs typeface="Times New Roman" panose="02020603050405020304" pitchFamily="18" charset="0"/>
              </a:rPr>
              <a:t>k</a:t>
            </a:r>
            <a:r>
              <a:rPr lang="zh-CN" altLang="en-US" kern="100" dirty="0">
                <a:latin typeface="等线" panose="02010600030101010101" pitchFamily="2" charset="-122"/>
                <a:ea typeface="等线" panose="02010600030101010101" pitchFamily="2" charset="-122"/>
                <a:cs typeface="Times New Roman" panose="02020603050405020304" pitchFamily="18" charset="0"/>
              </a:rPr>
              <a:t>值，和超边个数</a:t>
            </a:r>
            <a:r>
              <a:rPr lang="en-US" altLang="zh-CN" kern="100" dirty="0">
                <a:latin typeface="等线" panose="02010600030101010101" pitchFamily="2" charset="-122"/>
                <a:ea typeface="等线" panose="02010600030101010101" pitchFamily="2" charset="-122"/>
                <a:cs typeface="Times New Roman" panose="02020603050405020304" pitchFamily="18" charset="0"/>
              </a:rPr>
              <a:t>n</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生成</a:t>
            </a:r>
            <a:r>
              <a:rPr lang="en-US" altLang="zh-CN" kern="100" dirty="0">
                <a:latin typeface="等线" panose="02010600030101010101" pitchFamily="2" charset="-122"/>
                <a:ea typeface="等线" panose="02010600030101010101" pitchFamily="2" charset="-122"/>
                <a:cs typeface="Times New Roman" panose="02020603050405020304" pitchFamily="18" charset="0"/>
              </a:rPr>
              <a:t>n</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个含</a:t>
            </a:r>
            <a:r>
              <a:rPr lang="en-US" altLang="zh-CN" kern="100" dirty="0">
                <a:latin typeface="等线" panose="02010600030101010101" pitchFamily="2" charset="-122"/>
                <a:ea typeface="等线" panose="02010600030101010101" pitchFamily="2" charset="-122"/>
                <a:cs typeface="Times New Roman" panose="02020603050405020304" pitchFamily="18" charset="0"/>
              </a:rPr>
              <a:t>k</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个节点的超边</a:t>
            </a:r>
            <a:endPar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E7412E42-D2BF-4A28-8E8E-0DBA79FB7FD2}"/>
              </a:ext>
            </a:extLst>
          </p:cNvPr>
          <p:cNvPicPr>
            <a:picLocks noChangeAspect="1"/>
          </p:cNvPicPr>
          <p:nvPr/>
        </p:nvPicPr>
        <p:blipFill>
          <a:blip r:embed="rId5"/>
          <a:stretch>
            <a:fillRect/>
          </a:stretch>
        </p:blipFill>
        <p:spPr>
          <a:xfrm>
            <a:off x="6174620" y="4549087"/>
            <a:ext cx="3895725" cy="646331"/>
          </a:xfrm>
          <a:prstGeom prst="rect">
            <a:avLst/>
          </a:prstGeom>
        </p:spPr>
      </p:pic>
      <p:pic>
        <p:nvPicPr>
          <p:cNvPr id="18" name="图片 17">
            <a:extLst>
              <a:ext uri="{FF2B5EF4-FFF2-40B4-BE49-F238E27FC236}">
                <a16:creationId xmlns:a16="http://schemas.microsoft.com/office/drawing/2014/main" id="{8CF64ACE-BFCE-4607-A739-04EA569C91ED}"/>
              </a:ext>
            </a:extLst>
          </p:cNvPr>
          <p:cNvPicPr>
            <a:picLocks noChangeAspect="1"/>
          </p:cNvPicPr>
          <p:nvPr/>
        </p:nvPicPr>
        <p:blipFill>
          <a:blip r:embed="rId6"/>
          <a:stretch>
            <a:fillRect/>
          </a:stretch>
        </p:blipFill>
        <p:spPr>
          <a:xfrm>
            <a:off x="6174620" y="5650942"/>
            <a:ext cx="4085651" cy="729581"/>
          </a:xfrm>
          <a:prstGeom prst="rect">
            <a:avLst/>
          </a:prstGeom>
        </p:spPr>
      </p:pic>
      <p:sp>
        <p:nvSpPr>
          <p:cNvPr id="19" name="矩形 18">
            <a:extLst>
              <a:ext uri="{FF2B5EF4-FFF2-40B4-BE49-F238E27FC236}">
                <a16:creationId xmlns:a16="http://schemas.microsoft.com/office/drawing/2014/main" id="{06E2E24A-1CE7-496D-A575-8635BCC3B9E7}"/>
              </a:ext>
            </a:extLst>
          </p:cNvPr>
          <p:cNvSpPr/>
          <p:nvPr/>
        </p:nvSpPr>
        <p:spPr>
          <a:xfrm>
            <a:off x="8242663" y="4549087"/>
            <a:ext cx="940526"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8031B695-A447-4E31-828D-10642F3E1ABE}"/>
              </a:ext>
            </a:extLst>
          </p:cNvPr>
          <p:cNvSpPr/>
          <p:nvPr/>
        </p:nvSpPr>
        <p:spPr>
          <a:xfrm>
            <a:off x="8412479" y="5692566"/>
            <a:ext cx="235131"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4034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2705</TotalTime>
  <Words>1695</Words>
  <Application>Microsoft Office PowerPoint</Application>
  <PresentationFormat>宽屏</PresentationFormat>
  <Paragraphs>182</Paragraphs>
  <Slides>22</Slides>
  <Notes>21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-apple-system</vt:lpstr>
      <vt:lpstr>等线</vt:lpstr>
      <vt:lpstr>等线 Light</vt:lpstr>
      <vt:lpstr>微软雅黑</vt:lpstr>
      <vt:lpstr>微软雅黑</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磊</dc:creator>
  <cp:lastModifiedBy>吴 磊</cp:lastModifiedBy>
  <cp:revision>29</cp:revision>
  <dcterms:created xsi:type="dcterms:W3CDTF">2021-09-26T01:22:54Z</dcterms:created>
  <dcterms:modified xsi:type="dcterms:W3CDTF">2022-04-14T14:33:19Z</dcterms:modified>
</cp:coreProperties>
</file>