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0287000" cx="18288000"/>
  <p:notesSz cx="6858000" cy="9144000"/>
  <p:embeddedFontLst>
    <p:embeddedFont>
      <p:font typeface="Raleway Black"/>
      <p:bold r:id="rId26"/>
      <p:boldItalic r:id="rId27"/>
    </p:embeddedFont>
    <p:embeddedFont>
      <p:font typeface="Yeseva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jZ8LBt8EHtWu9HXmSgTaCYk4FO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lack-bold.fntdata"/><Relationship Id="rId25" Type="http://schemas.openxmlformats.org/officeDocument/2006/relationships/slide" Target="slides/slide20.xml"/><Relationship Id="rId28" Type="http://schemas.openxmlformats.org/officeDocument/2006/relationships/font" Target="fonts/YesevaOne-regular.fntdata"/><Relationship Id="rId27" Type="http://schemas.openxmlformats.org/officeDocument/2006/relationships/font" Target="fonts/RalewayBlack-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yapper yapper </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9bb2f072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19bb2f0723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a:t>RC4 (Rivest Cipher 4)</a:t>
            </a:r>
            <a:endParaRPr/>
          </a:p>
          <a:p>
            <a:pPr indent="0" lvl="0" marL="0" rtl="0" algn="l">
              <a:spcBef>
                <a:spcPts val="0"/>
              </a:spcBef>
              <a:spcAft>
                <a:spcPts val="0"/>
              </a:spcAft>
              <a:buNone/>
            </a:pPr>
            <a:r>
              <a:rPr lang="en-US"/>
              <a:t>RC4 is a stream cipher widely used for encryption. It works by generating a pseudorandom keystream that is XORed with plaintext to produce ciphertext. Its main steps are:</a:t>
            </a:r>
            <a:endParaRPr/>
          </a:p>
          <a:p>
            <a:pPr indent="0" lvl="0" marL="0" rtl="0" algn="l">
              <a:spcBef>
                <a:spcPts val="0"/>
              </a:spcBef>
              <a:spcAft>
                <a:spcPts val="0"/>
              </a:spcAft>
              <a:buNone/>
            </a:pPr>
            <a:r>
              <a:t/>
            </a:r>
            <a:endParaRPr/>
          </a:p>
          <a:p>
            <a:pPr indent="-76200" lvl="0" marL="0" rtl="0" algn="l">
              <a:spcBef>
                <a:spcPts val="0"/>
              </a:spcBef>
              <a:spcAft>
                <a:spcPts val="0"/>
              </a:spcAft>
              <a:buClr>
                <a:schemeClr val="dk1"/>
              </a:buClr>
              <a:buSzPts val="1200"/>
              <a:buFont typeface="Play"/>
              <a:buAutoNum type="arabicPeriod"/>
            </a:pPr>
            <a:r>
              <a:rPr b="1" lang="en-US"/>
              <a:t>Key-Scheduling Algorithm (KSA):</a:t>
            </a:r>
            <a:r>
              <a:rPr lang="en-US"/>
              <a:t> Initializes a permutation of bytes (S-box) using the secret key.</a:t>
            </a:r>
            <a:endParaRPr/>
          </a:p>
          <a:p>
            <a:pPr indent="-76200" lvl="0" marL="0" rtl="0" algn="l">
              <a:spcBef>
                <a:spcPts val="0"/>
              </a:spcBef>
              <a:spcAft>
                <a:spcPts val="0"/>
              </a:spcAft>
              <a:buClr>
                <a:schemeClr val="dk1"/>
              </a:buClr>
              <a:buSzPts val="1200"/>
              <a:buFont typeface="Play"/>
              <a:buAutoNum type="arabicPeriod"/>
            </a:pPr>
            <a:r>
              <a:rPr b="1" lang="en-US"/>
              <a:t>Pseudo-Random Generation Algorithm (PRGA):</a:t>
            </a:r>
            <a:r>
              <a:rPr lang="en-US"/>
              <a:t> Uses the S-box to produce a keystream byte by byte.</a:t>
            </a:r>
            <a:endParaRPr/>
          </a:p>
          <a:p>
            <a:pPr indent="-76200" lvl="0" marL="0" rtl="0" algn="l">
              <a:spcBef>
                <a:spcPts val="0"/>
              </a:spcBef>
              <a:spcAft>
                <a:spcPts val="0"/>
              </a:spcAft>
              <a:buClr>
                <a:schemeClr val="dk1"/>
              </a:buClr>
              <a:buSzPts val="1200"/>
              <a:buFont typeface="Play"/>
              <a:buAutoNum type="arabicPeriod"/>
            </a:pPr>
            <a:r>
              <a:rPr b="1" lang="en-US"/>
              <a:t>Encryption/Decryption:</a:t>
            </a:r>
            <a:r>
              <a:rPr lang="en-US"/>
              <a:t> XOR the keystream with plaintext for encryption and ciphertext for decryption.</a:t>
            </a:r>
            <a:endParaRPr/>
          </a:p>
          <a:p>
            <a:pPr indent="0" lvl="0" marL="0" rtl="0" algn="l">
              <a:spcBef>
                <a:spcPts val="0"/>
              </a:spcBef>
              <a:spcAft>
                <a:spcPts val="0"/>
              </a:spcAft>
              <a:buNone/>
            </a:pPr>
            <a:r>
              <a:rPr lang="en-US"/>
              <a:t>RC4 is fast but has vulnerabilities like weak initial keystreams and predictable outputs if used incorrectly (e.g., without discarding the initial bytes).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IVs (Initialization Vectors)</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An IV is a random or pseudo-random value used in cryptography to add variability to encryption, ensuring the same plaintext encrypts to different ciphertexts each time. It's crucial for modes of operation like CBC (Cipher Block Chaining) or CTR (Counter) to prevent patterns in ciphertexts. IVs must be unique for each encryption session but need not be secret.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AES (Advanced Encryption Standard)</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AES is a symmetric block cipher that encrypts data in fixed 128-bit blocks using keys of 128, 192, or 256 bits. It operates in rounds, depending on the key size (10, 12, or 14 rounds). Key components:</a:t>
            </a:r>
            <a:endParaRPr/>
          </a:p>
          <a:p>
            <a:pPr indent="-76200" lvl="0" marL="0" rtl="0" algn="l">
              <a:spcBef>
                <a:spcPts val="0"/>
              </a:spcBef>
              <a:spcAft>
                <a:spcPts val="0"/>
              </a:spcAft>
              <a:buClr>
                <a:schemeClr val="dk1"/>
              </a:buClr>
              <a:buSzPts val="1200"/>
              <a:buFont typeface="Play"/>
              <a:buAutoNum type="arabicPeriod"/>
            </a:pPr>
            <a:r>
              <a:rPr b="1" lang="en-US"/>
              <a:t>SubBytes:</a:t>
            </a:r>
            <a:r>
              <a:rPr lang="en-US"/>
              <a:t> Byte substitution using an S-box.</a:t>
            </a:r>
            <a:endParaRPr/>
          </a:p>
          <a:p>
            <a:pPr indent="-76200" lvl="0" marL="0" rtl="0" algn="l">
              <a:spcBef>
                <a:spcPts val="0"/>
              </a:spcBef>
              <a:spcAft>
                <a:spcPts val="0"/>
              </a:spcAft>
              <a:buClr>
                <a:schemeClr val="dk1"/>
              </a:buClr>
              <a:buSzPts val="1200"/>
              <a:buFont typeface="Play"/>
              <a:buAutoNum type="arabicPeriod"/>
            </a:pPr>
            <a:r>
              <a:rPr b="1" lang="en-US"/>
              <a:t>ShiftRows:</a:t>
            </a:r>
            <a:r>
              <a:rPr lang="en-US"/>
              <a:t> Row-wise shifts of the state matrix.</a:t>
            </a:r>
            <a:endParaRPr/>
          </a:p>
          <a:p>
            <a:pPr indent="-76200" lvl="0" marL="0" rtl="0" algn="l">
              <a:spcBef>
                <a:spcPts val="0"/>
              </a:spcBef>
              <a:spcAft>
                <a:spcPts val="0"/>
              </a:spcAft>
              <a:buClr>
                <a:schemeClr val="dk1"/>
              </a:buClr>
              <a:buSzPts val="1200"/>
              <a:buFont typeface="Play"/>
              <a:buAutoNum type="arabicPeriod"/>
            </a:pPr>
            <a:r>
              <a:rPr b="1" lang="en-US"/>
              <a:t>MixColumns:</a:t>
            </a:r>
            <a:r>
              <a:rPr lang="en-US"/>
              <a:t> Column-wise mixing for diffusion.</a:t>
            </a:r>
            <a:endParaRPr/>
          </a:p>
          <a:p>
            <a:pPr indent="-76200" lvl="0" marL="0" rtl="0" algn="l">
              <a:spcBef>
                <a:spcPts val="0"/>
              </a:spcBef>
              <a:spcAft>
                <a:spcPts val="0"/>
              </a:spcAft>
              <a:buClr>
                <a:schemeClr val="dk1"/>
              </a:buClr>
              <a:buSzPts val="1200"/>
              <a:buFont typeface="Play"/>
              <a:buAutoNum type="arabicPeriod"/>
            </a:pPr>
            <a:r>
              <a:rPr b="1" lang="en-US"/>
              <a:t>AddRoundKey:</a:t>
            </a:r>
            <a:r>
              <a:rPr lang="en-US"/>
              <a:t> XORing the state with a round key.</a:t>
            </a:r>
            <a:endParaRPr/>
          </a:p>
          <a:p>
            <a:pPr indent="0" lvl="0" marL="0" rtl="0" algn="l">
              <a:spcBef>
                <a:spcPts val="0"/>
              </a:spcBef>
              <a:spcAft>
                <a:spcPts val="0"/>
              </a:spcAft>
              <a:buNone/>
            </a:pPr>
            <a:r>
              <a:rPr lang="en-US"/>
              <a:t>AES modes like CBC, ECB, or GCM determine how it processes multiple blocks securely. AES is efficient, secure, and widely adopted.</a:t>
            </a:r>
            <a:endParaRPr/>
          </a:p>
          <a:p>
            <a:pPr indent="0" lvl="0" marL="0" rtl="0" algn="l">
              <a:spcBef>
                <a:spcPts val="0"/>
              </a:spcBef>
              <a:spcAft>
                <a:spcPts val="0"/>
              </a:spcAft>
              <a:buNone/>
            </a:pPr>
            <a:r>
              <a:t/>
            </a:r>
            <a:endParaRPr/>
          </a:p>
        </p:txBody>
      </p:sp>
      <p:sp>
        <p:nvSpPr>
          <p:cNvPr id="213" name="Google Shape;213;g319bb2f0723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BSSID - Router MAC address</a:t>
            </a:r>
            <a:endParaRPr/>
          </a:p>
          <a:p>
            <a:pPr indent="0" lvl="0" marL="0" rtl="0" algn="l">
              <a:spcBef>
                <a:spcPts val="0"/>
              </a:spcBef>
              <a:spcAft>
                <a:spcPts val="0"/>
              </a:spcAft>
              <a:buNone/>
            </a:pPr>
            <a:r>
              <a:rPr lang="en-US"/>
              <a:t>SSID - Network Name</a:t>
            </a:r>
            <a:endParaRPr/>
          </a:p>
        </p:txBody>
      </p:sp>
      <p:sp>
        <p:nvSpPr>
          <p:cNvPr id="263" name="Google Shape;2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can extract files with wireshark</a:t>
            </a:r>
            <a:endParaRPr/>
          </a:p>
        </p:txBody>
      </p:sp>
      <p:sp>
        <p:nvSpPr>
          <p:cNvPr id="290" name="Google Shape;29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some of the things we will be covering... </a:t>
            </a:r>
            <a:endParaRPr/>
          </a:p>
          <a:p>
            <a:pPr indent="0" lvl="0" marL="0" rtl="0" algn="l">
              <a:spcBef>
                <a:spcPts val="0"/>
              </a:spcBef>
              <a:spcAft>
                <a:spcPts val="0"/>
              </a:spcAft>
              <a:buNone/>
            </a:pPr>
            <a:r>
              <a:rPr lang="en-US"/>
              <a:t>RVB touched on these </a:t>
            </a:r>
            <a:endParaRPr/>
          </a:p>
          <a:p>
            <a:pPr indent="0" lvl="0" marL="0" rtl="0" algn="l">
              <a:spcBef>
                <a:spcPts val="0"/>
              </a:spcBef>
              <a:spcAft>
                <a:spcPts val="0"/>
              </a:spcAft>
              <a:buNone/>
            </a:pPr>
            <a:r>
              <a:rPr lang="en-US"/>
              <a:t>at the end we have 2 exercises</a:t>
            </a:r>
            <a:endParaRPr/>
          </a:p>
          <a:p>
            <a:pPr indent="0" lvl="0" marL="0" rtl="0" algn="l">
              <a:spcBef>
                <a:spcPts val="0"/>
              </a:spcBef>
              <a:spcAft>
                <a:spcPts val="0"/>
              </a:spcAft>
              <a:buNone/>
            </a:pPr>
            <a:r>
              <a:rPr lang="en-US"/>
              <a:t>hydra - bruteforcing tool</a:t>
            </a:r>
            <a:endParaRPr/>
          </a:p>
          <a:p>
            <a:pPr indent="0" lvl="0" marL="0" rtl="0" algn="l">
              <a:spcBef>
                <a:spcPts val="0"/>
              </a:spcBef>
              <a:spcAft>
                <a:spcPts val="0"/>
              </a:spcAft>
              <a:buNone/>
            </a:pPr>
            <a:r>
              <a:rPr lang="en-US"/>
              <a:t>wireshark - packet analysis tool</a:t>
            </a:r>
            <a:endParaRPr/>
          </a:p>
          <a:p>
            <a:pPr indent="0" lvl="0" marL="0" rtl="0" algn="l">
              <a:spcBef>
                <a:spcPts val="0"/>
              </a:spcBef>
              <a:spcAft>
                <a:spcPts val="0"/>
              </a:spcAft>
              <a:buNone/>
            </a:pPr>
            <a:r>
              <a:rPr lang="en-US"/>
              <a:t>WEP - outdated standard WiFi</a:t>
            </a:r>
            <a:endParaRPr/>
          </a:p>
          <a:p>
            <a:pPr indent="0" lvl="0" marL="0" rtl="0" algn="l">
              <a:spcBef>
                <a:spcPts val="0"/>
              </a:spcBef>
              <a:spcAft>
                <a:spcPts val="0"/>
              </a:spcAft>
              <a:buNone/>
            </a:pPr>
            <a:r>
              <a:rPr lang="en-US"/>
              <a:t>WPA/2/3 - newer evolutions </a:t>
            </a:r>
            <a:endParaRPr/>
          </a:p>
          <a:p>
            <a:pPr indent="0" lvl="0" marL="0" rtl="0" algn="l">
              <a:spcBef>
                <a:spcPts val="0"/>
              </a:spcBef>
              <a:spcAft>
                <a:spcPts val="0"/>
              </a:spcAft>
              <a:buNone/>
            </a:pPr>
            <a:r>
              <a:rPr lang="en-US"/>
              <a:t>Aircrack-ng - WiFi hacking suite</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wifi is a technology that has been around now for nearly 30 years and is the backbone of everything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enables us to have IoT devices and to connect via wireless to the internet...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All of our data moves through wifi, this can be stolen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look into it </a:t>
            </a:r>
            <a:endParaRPr/>
          </a:p>
        </p:txBody>
      </p:sp>
      <p:sp>
        <p:nvSpPr>
          <p:cNvPr id="151" name="Google Shape;15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would we hack wifi ?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nature of some data travelling over wifi networks, it is everywhere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easy target due to naivety around wifi config</a:t>
            </a:r>
            <a:endParaRPr/>
          </a:p>
        </p:txBody>
      </p:sp>
      <p:sp>
        <p:nvSpPr>
          <p:cNvPr id="160" name="Google Shape;16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just 5 of the common ways in... there are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an effective attack we would combine these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who read my graphic...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delinquents smh</a:t>
            </a:r>
            <a:endParaRPr/>
          </a:p>
        </p:txBody>
      </p:sp>
      <p:sp>
        <p:nvSpPr>
          <p:cNvPr id="170" name="Google Shape;17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 do we prevent against attacks...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VPN's are a personal measure to protect personal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AUDIT's !!!</a:t>
            </a:r>
            <a:endParaRPr/>
          </a:p>
        </p:txBody>
      </p:sp>
      <p:sp>
        <p:nvSpPr>
          <p:cNvPr id="180" name="Google Shape;18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a:t>RC4 (Rivest Cipher 4)</a:t>
            </a:r>
            <a:endParaRPr/>
          </a:p>
          <a:p>
            <a:pPr indent="0" lvl="0" marL="0" rtl="0" algn="l">
              <a:spcBef>
                <a:spcPts val="0"/>
              </a:spcBef>
              <a:spcAft>
                <a:spcPts val="0"/>
              </a:spcAft>
              <a:buNone/>
            </a:pPr>
            <a:r>
              <a:rPr lang="en-US"/>
              <a:t>RC4 is a stream cipher widely used for encryption. It works by generating a pseudorandom keystream that is XORed with plaintext to produce ciphertext. Its main steps are:</a:t>
            </a:r>
            <a:endParaRPr/>
          </a:p>
          <a:p>
            <a:pPr indent="0" lvl="0" marL="0" rtl="0" algn="l">
              <a:spcBef>
                <a:spcPts val="0"/>
              </a:spcBef>
              <a:spcAft>
                <a:spcPts val="0"/>
              </a:spcAft>
              <a:buNone/>
            </a:pPr>
            <a:r>
              <a:t/>
            </a:r>
            <a:endParaRPr/>
          </a:p>
          <a:p>
            <a:pPr indent="-76200" lvl="0" marL="0" rtl="0" algn="l">
              <a:spcBef>
                <a:spcPts val="0"/>
              </a:spcBef>
              <a:spcAft>
                <a:spcPts val="0"/>
              </a:spcAft>
              <a:buClr>
                <a:schemeClr val="dk1"/>
              </a:buClr>
              <a:buSzPts val="1200"/>
              <a:buFont typeface="Play"/>
              <a:buAutoNum type="arabicPeriod"/>
            </a:pPr>
            <a:r>
              <a:rPr b="1" lang="en-US"/>
              <a:t>Key-Scheduling Algorithm (KSA):</a:t>
            </a:r>
            <a:r>
              <a:rPr lang="en-US"/>
              <a:t> Initializes a permutation of bytes (S-box) using the secret key.</a:t>
            </a:r>
            <a:endParaRPr/>
          </a:p>
          <a:p>
            <a:pPr indent="-76200" lvl="0" marL="0" rtl="0" algn="l">
              <a:spcBef>
                <a:spcPts val="0"/>
              </a:spcBef>
              <a:spcAft>
                <a:spcPts val="0"/>
              </a:spcAft>
              <a:buClr>
                <a:schemeClr val="dk1"/>
              </a:buClr>
              <a:buSzPts val="1200"/>
              <a:buFont typeface="Play"/>
              <a:buAutoNum type="arabicPeriod"/>
            </a:pPr>
            <a:r>
              <a:rPr b="1" lang="en-US"/>
              <a:t>Pseudo-Random Generation Algorithm (PRGA):</a:t>
            </a:r>
            <a:r>
              <a:rPr lang="en-US"/>
              <a:t> Uses the S-box to produce a keystream byte by byte.</a:t>
            </a:r>
            <a:endParaRPr/>
          </a:p>
          <a:p>
            <a:pPr indent="-76200" lvl="0" marL="0" rtl="0" algn="l">
              <a:spcBef>
                <a:spcPts val="0"/>
              </a:spcBef>
              <a:spcAft>
                <a:spcPts val="0"/>
              </a:spcAft>
              <a:buClr>
                <a:schemeClr val="dk1"/>
              </a:buClr>
              <a:buSzPts val="1200"/>
              <a:buFont typeface="Play"/>
              <a:buAutoNum type="arabicPeriod"/>
            </a:pPr>
            <a:r>
              <a:rPr b="1" lang="en-US"/>
              <a:t>Encryption/Decryption:</a:t>
            </a:r>
            <a:r>
              <a:rPr lang="en-US"/>
              <a:t> XOR the keystream with plaintext for encryption and ciphertext for decryption.</a:t>
            </a:r>
            <a:endParaRPr/>
          </a:p>
          <a:p>
            <a:pPr indent="0" lvl="0" marL="0" rtl="0" algn="l">
              <a:spcBef>
                <a:spcPts val="0"/>
              </a:spcBef>
              <a:spcAft>
                <a:spcPts val="0"/>
              </a:spcAft>
              <a:buNone/>
            </a:pPr>
            <a:r>
              <a:rPr lang="en-US"/>
              <a:t>RC4 is fast but has vulnerabilities like weak initial keystreams and predictable outputs if used incorrectly (e.g., without discarding the initial bytes).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IVs (Initialization Vectors)</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An IV is a random or pseudo-random value used in cryptography to add variability to encryption, ensuring the same plaintext encrypts to different ciphertexts each time. It's crucial for modes of operation like CBC (Cipher Block Chaining) or CTR (Counter) to prevent patterns in ciphertexts. IVs must be unique for each encryption session but need not be secret.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AES (Advanced Encryption Standard)</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AES is a symmetric block cipher that encrypts data in fixed 128-bit blocks using keys of 128, 192, or 256 bits. It operates in rounds, depending on the key size (10, 12, or 14 rounds). Key components:</a:t>
            </a:r>
            <a:endParaRPr/>
          </a:p>
          <a:p>
            <a:pPr indent="-76200" lvl="0" marL="0" rtl="0" algn="l">
              <a:spcBef>
                <a:spcPts val="0"/>
              </a:spcBef>
              <a:spcAft>
                <a:spcPts val="0"/>
              </a:spcAft>
              <a:buClr>
                <a:schemeClr val="dk1"/>
              </a:buClr>
              <a:buSzPts val="1200"/>
              <a:buFont typeface="Play"/>
              <a:buAutoNum type="arabicPeriod"/>
            </a:pPr>
            <a:r>
              <a:rPr b="1" lang="en-US"/>
              <a:t>SubBytes:</a:t>
            </a:r>
            <a:r>
              <a:rPr lang="en-US"/>
              <a:t> Byte substitution using an S-box.</a:t>
            </a:r>
            <a:endParaRPr/>
          </a:p>
          <a:p>
            <a:pPr indent="-76200" lvl="0" marL="0" rtl="0" algn="l">
              <a:spcBef>
                <a:spcPts val="0"/>
              </a:spcBef>
              <a:spcAft>
                <a:spcPts val="0"/>
              </a:spcAft>
              <a:buClr>
                <a:schemeClr val="dk1"/>
              </a:buClr>
              <a:buSzPts val="1200"/>
              <a:buFont typeface="Play"/>
              <a:buAutoNum type="arabicPeriod"/>
            </a:pPr>
            <a:r>
              <a:rPr b="1" lang="en-US"/>
              <a:t>ShiftRows:</a:t>
            </a:r>
            <a:r>
              <a:rPr lang="en-US"/>
              <a:t> Row-wise shifts of the state matrix.</a:t>
            </a:r>
            <a:endParaRPr/>
          </a:p>
          <a:p>
            <a:pPr indent="-76200" lvl="0" marL="0" rtl="0" algn="l">
              <a:spcBef>
                <a:spcPts val="0"/>
              </a:spcBef>
              <a:spcAft>
                <a:spcPts val="0"/>
              </a:spcAft>
              <a:buClr>
                <a:schemeClr val="dk1"/>
              </a:buClr>
              <a:buSzPts val="1200"/>
              <a:buFont typeface="Play"/>
              <a:buAutoNum type="arabicPeriod"/>
            </a:pPr>
            <a:r>
              <a:rPr b="1" lang="en-US"/>
              <a:t>MixColumns:</a:t>
            </a:r>
            <a:r>
              <a:rPr lang="en-US"/>
              <a:t> Column-wise mixing for diffusion.</a:t>
            </a:r>
            <a:endParaRPr/>
          </a:p>
          <a:p>
            <a:pPr indent="-76200" lvl="0" marL="0" rtl="0" algn="l">
              <a:spcBef>
                <a:spcPts val="0"/>
              </a:spcBef>
              <a:spcAft>
                <a:spcPts val="0"/>
              </a:spcAft>
              <a:buClr>
                <a:schemeClr val="dk1"/>
              </a:buClr>
              <a:buSzPts val="1200"/>
              <a:buFont typeface="Play"/>
              <a:buAutoNum type="arabicPeriod"/>
            </a:pPr>
            <a:r>
              <a:rPr b="1" lang="en-US"/>
              <a:t>AddRoundKey:</a:t>
            </a:r>
            <a:r>
              <a:rPr lang="en-US"/>
              <a:t> XORing the state with a round key.</a:t>
            </a:r>
            <a:endParaRPr/>
          </a:p>
          <a:p>
            <a:pPr indent="0" lvl="0" marL="0" rtl="0" algn="l">
              <a:spcBef>
                <a:spcPts val="0"/>
              </a:spcBef>
              <a:spcAft>
                <a:spcPts val="0"/>
              </a:spcAft>
              <a:buNone/>
            </a:pPr>
            <a:r>
              <a:rPr lang="en-US"/>
              <a:t>AES modes like CBC, ECB, or GCM determine how it processes multiple blocks securely. AES is efficient, secure, and widely adopted.</a:t>
            </a:r>
            <a:endParaRPr/>
          </a:p>
          <a:p>
            <a:pPr indent="0" lvl="0" marL="0" rtl="0" algn="l">
              <a:spcBef>
                <a:spcPts val="0"/>
              </a:spcBef>
              <a:spcAft>
                <a:spcPts val="0"/>
              </a:spcAft>
              <a:buNone/>
            </a:pPr>
            <a:r>
              <a:t/>
            </a:r>
            <a:endParaRPr/>
          </a:p>
        </p:txBody>
      </p:sp>
      <p:sp>
        <p:nvSpPr>
          <p:cNvPr id="189" name="Google Shape;18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p:nvPr>
            <p:ph idx="2" type="pic"/>
          </p:nvPr>
        </p:nvSpPr>
        <p:spPr>
          <a:xfrm>
            <a:off x="1792288" y="612775"/>
            <a:ext cx="5486400" cy="4114800"/>
          </a:xfrm>
          <a:prstGeom prst="rect">
            <a:avLst/>
          </a:prstGeom>
          <a:noFill/>
          <a:ln>
            <a:noFill/>
          </a:ln>
        </p:spPr>
      </p:sp>
      <p:sp>
        <p:nvSpPr>
          <p:cNvPr id="68" name="Google Shape;68;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7.gif"/><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7.png"/><Relationship Id="rId5" Type="http://schemas.openxmlformats.org/officeDocument/2006/relationships/hyperlink" Target="https://tryhackme.com/r/room/wifihacking10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hyperlink" Target="https://tryhackme.com/r/room/ctfcollectionvol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88" name="Shape 88"/>
        <p:cNvGrpSpPr/>
        <p:nvPr/>
      </p:nvGrpSpPr>
      <p:grpSpPr>
        <a:xfrm>
          <a:off x="0" y="0"/>
          <a:ext cx="0" cy="0"/>
          <a:chOff x="0" y="0"/>
          <a:chExt cx="0" cy="0"/>
        </a:xfrm>
      </p:grpSpPr>
      <p:sp>
        <p:nvSpPr>
          <p:cNvPr id="89" name="Google Shape;89;p1"/>
          <p:cNvSpPr/>
          <p:nvPr/>
        </p:nvSpPr>
        <p:spPr>
          <a:xfrm>
            <a:off x="12830735" y="5143500"/>
            <a:ext cx="4428565" cy="4114800"/>
          </a:xfrm>
          <a:custGeom>
            <a:rect b="b" l="l" r="r" t="t"/>
            <a:pathLst>
              <a:path extrusionOk="0" h="4114800" w="4428565">
                <a:moveTo>
                  <a:pt x="0" y="0"/>
                </a:moveTo>
                <a:lnTo>
                  <a:pt x="4428565" y="0"/>
                </a:lnTo>
                <a:lnTo>
                  <a:pt x="4428565" y="4114800"/>
                </a:lnTo>
                <a:lnTo>
                  <a:pt x="0" y="41148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0" name="Google Shape;90;p1"/>
          <p:cNvGrpSpPr/>
          <p:nvPr/>
        </p:nvGrpSpPr>
        <p:grpSpPr>
          <a:xfrm>
            <a:off x="1764324" y="1568725"/>
            <a:ext cx="15058125" cy="3316255"/>
            <a:chOff x="-11" y="-197035"/>
            <a:chExt cx="20077500" cy="4421673"/>
          </a:xfrm>
        </p:grpSpPr>
        <p:sp>
          <p:nvSpPr>
            <p:cNvPr id="91" name="Google Shape;91;p1"/>
            <p:cNvSpPr txBox="1"/>
            <p:nvPr/>
          </p:nvSpPr>
          <p:spPr>
            <a:xfrm>
              <a:off x="-11" y="-197035"/>
              <a:ext cx="20077500" cy="2975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14499">
                  <a:solidFill>
                    <a:srgbClr val="E6E7DB"/>
                  </a:solidFill>
                  <a:latin typeface="Arial"/>
                  <a:ea typeface="Arial"/>
                  <a:cs typeface="Arial"/>
                  <a:sym typeface="Arial"/>
                </a:rPr>
                <a:t>Wifi Hacking </a:t>
              </a:r>
              <a:r>
                <a:rPr b="1" lang="en-US" sz="12499">
                  <a:solidFill>
                    <a:srgbClr val="E6E7DB"/>
                  </a:solidFill>
                  <a:latin typeface="Arial"/>
                  <a:ea typeface="Arial"/>
                  <a:cs typeface="Arial"/>
                  <a:sym typeface="Arial"/>
                </a:rPr>
                <a:t>101</a:t>
              </a:r>
              <a:endParaRPr sz="100"/>
            </a:p>
          </p:txBody>
        </p:sp>
        <p:sp>
          <p:nvSpPr>
            <p:cNvPr id="92" name="Google Shape;92;p1"/>
            <p:cNvSpPr txBox="1"/>
            <p:nvPr/>
          </p:nvSpPr>
          <p:spPr>
            <a:xfrm>
              <a:off x="0" y="3404438"/>
              <a:ext cx="16997400" cy="820200"/>
            </a:xfrm>
            <a:prstGeom prst="rect">
              <a:avLst/>
            </a:prstGeom>
            <a:noFill/>
            <a:ln>
              <a:noFill/>
            </a:ln>
          </p:spPr>
          <p:txBody>
            <a:bodyPr anchorCtr="0" anchor="t" bIns="0" lIns="0" spcFirstLastPara="1" rIns="0" wrap="square" tIns="0">
              <a:spAutoFit/>
            </a:bodyPr>
            <a:lstStyle/>
            <a:p>
              <a:pPr indent="0" lvl="1" marL="0" marR="0" rtl="0" algn="l">
                <a:lnSpc>
                  <a:spcPct val="140030"/>
                </a:lnSpc>
                <a:spcBef>
                  <a:spcPts val="0"/>
                </a:spcBef>
                <a:spcAft>
                  <a:spcPts val="0"/>
                </a:spcAft>
                <a:buNone/>
              </a:pPr>
              <a:r>
                <a:rPr b="0" i="0" lang="en-US" sz="3997" u="none" cap="none" strike="noStrike">
                  <a:solidFill>
                    <a:srgbClr val="E6E7DB"/>
                  </a:solidFill>
                  <a:latin typeface="Arial"/>
                  <a:ea typeface="Arial"/>
                  <a:cs typeface="Arial"/>
                  <a:sym typeface="Arial"/>
                </a:rPr>
                <a:t>A DMU Hack</a:t>
              </a:r>
              <a:r>
                <a:rPr lang="en-US" sz="3997">
                  <a:solidFill>
                    <a:srgbClr val="E6E7DB"/>
                  </a:solidFill>
                </a:rPr>
                <a:t>ing Society</a:t>
              </a:r>
              <a:r>
                <a:rPr b="0" i="0" lang="en-US" sz="3997" u="none" cap="none" strike="noStrike">
                  <a:solidFill>
                    <a:srgbClr val="E6E7DB"/>
                  </a:solidFill>
                  <a:latin typeface="Arial"/>
                  <a:ea typeface="Arial"/>
                  <a:cs typeface="Arial"/>
                  <a:sym typeface="Arial"/>
                </a:rPr>
                <a:t> Masterclass </a:t>
              </a:r>
              <a:endParaRPr/>
            </a:p>
          </p:txBody>
        </p:sp>
      </p:grpSp>
      <p:grpSp>
        <p:nvGrpSpPr>
          <p:cNvPr id="93" name="Google Shape;93;p1"/>
          <p:cNvGrpSpPr/>
          <p:nvPr/>
        </p:nvGrpSpPr>
        <p:grpSpPr>
          <a:xfrm>
            <a:off x="1764332" y="7404238"/>
            <a:ext cx="8693065" cy="993629"/>
            <a:chOff x="0" y="-241052"/>
            <a:chExt cx="11590754" cy="1324839"/>
          </a:xfrm>
        </p:grpSpPr>
        <p:grpSp>
          <p:nvGrpSpPr>
            <p:cNvPr id="94" name="Google Shape;94;p1"/>
            <p:cNvGrpSpPr/>
            <p:nvPr/>
          </p:nvGrpSpPr>
          <p:grpSpPr>
            <a:xfrm>
              <a:off x="0" y="-241052"/>
              <a:ext cx="4285540" cy="1324839"/>
              <a:chOff x="0" y="-47625"/>
              <a:chExt cx="846526" cy="261696"/>
            </a:xfrm>
          </p:grpSpPr>
          <p:sp>
            <p:nvSpPr>
              <p:cNvPr id="95" name="Google Shape;95;p1"/>
              <p:cNvSpPr/>
              <p:nvPr/>
            </p:nvSpPr>
            <p:spPr>
              <a:xfrm>
                <a:off x="0" y="0"/>
                <a:ext cx="846526" cy="214071"/>
              </a:xfrm>
              <a:custGeom>
                <a:rect b="b" l="l" r="r" t="t"/>
                <a:pathLst>
                  <a:path extrusionOk="0" h="214071" w="846526">
                    <a:moveTo>
                      <a:pt x="107035" y="0"/>
                    </a:moveTo>
                    <a:lnTo>
                      <a:pt x="739491" y="0"/>
                    </a:lnTo>
                    <a:cubicBezTo>
                      <a:pt x="767879" y="0"/>
                      <a:pt x="795103" y="11277"/>
                      <a:pt x="815176" y="31350"/>
                    </a:cubicBezTo>
                    <a:cubicBezTo>
                      <a:pt x="835249" y="51423"/>
                      <a:pt x="846526" y="78648"/>
                      <a:pt x="846526" y="107035"/>
                    </a:cubicBezTo>
                    <a:lnTo>
                      <a:pt x="846526" y="107035"/>
                    </a:lnTo>
                    <a:cubicBezTo>
                      <a:pt x="846526" y="135423"/>
                      <a:pt x="835249" y="162648"/>
                      <a:pt x="815176" y="182721"/>
                    </a:cubicBezTo>
                    <a:cubicBezTo>
                      <a:pt x="795103" y="202794"/>
                      <a:pt x="767879" y="214071"/>
                      <a:pt x="739491" y="214071"/>
                    </a:cubicBezTo>
                    <a:lnTo>
                      <a:pt x="107035" y="214071"/>
                    </a:lnTo>
                    <a:cubicBezTo>
                      <a:pt x="78648" y="214071"/>
                      <a:pt x="51423" y="202794"/>
                      <a:pt x="31350" y="182721"/>
                    </a:cubicBezTo>
                    <a:cubicBezTo>
                      <a:pt x="11277" y="162648"/>
                      <a:pt x="0" y="135423"/>
                      <a:pt x="0" y="107035"/>
                    </a:cubicBezTo>
                    <a:lnTo>
                      <a:pt x="0" y="107035"/>
                    </a:lnTo>
                    <a:cubicBezTo>
                      <a:pt x="0" y="78648"/>
                      <a:pt x="11277" y="51423"/>
                      <a:pt x="31350" y="31350"/>
                    </a:cubicBezTo>
                    <a:cubicBezTo>
                      <a:pt x="51423" y="11277"/>
                      <a:pt x="78648" y="0"/>
                      <a:pt x="107035" y="0"/>
                    </a:cubicBezTo>
                    <a:close/>
                  </a:path>
                </a:pathLst>
              </a:custGeom>
              <a:solidFill>
                <a:srgbClr val="222222"/>
              </a:solidFill>
              <a:ln cap="rnd" cmpd="sng" w="38100">
                <a:solidFill>
                  <a:srgbClr val="E6E7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
              <p:cNvSpPr txBox="1"/>
              <p:nvPr/>
            </p:nvSpPr>
            <p:spPr>
              <a:xfrm>
                <a:off x="0" y="-47625"/>
                <a:ext cx="846526" cy="26169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2500">
                    <a:solidFill>
                      <a:srgbClr val="E6E7DB"/>
                    </a:solidFill>
                    <a:latin typeface="Arial"/>
                    <a:ea typeface="Arial"/>
                    <a:cs typeface="Arial"/>
                    <a:sym typeface="Arial"/>
                  </a:rPr>
                  <a:t>Session </a:t>
                </a:r>
                <a:r>
                  <a:rPr lang="en-US" sz="2500">
                    <a:solidFill>
                      <a:srgbClr val="E6E7DB"/>
                    </a:solidFill>
                  </a:rPr>
                  <a:t>8</a:t>
                </a:r>
                <a:r>
                  <a:rPr lang="en-US" sz="2500" u="none" strike="noStrike">
                    <a:solidFill>
                      <a:srgbClr val="E6E7DB"/>
                    </a:solidFill>
                    <a:latin typeface="Arial"/>
                    <a:ea typeface="Arial"/>
                    <a:cs typeface="Arial"/>
                    <a:sym typeface="Arial"/>
                  </a:rPr>
                  <a:t>:</a:t>
                </a:r>
                <a:endParaRPr/>
              </a:p>
            </p:txBody>
          </p:sp>
        </p:grpSp>
        <p:sp>
          <p:nvSpPr>
            <p:cNvPr id="97" name="Google Shape;97;p1"/>
            <p:cNvSpPr txBox="1"/>
            <p:nvPr/>
          </p:nvSpPr>
          <p:spPr>
            <a:xfrm>
              <a:off x="4951454" y="-47625"/>
              <a:ext cx="6639300" cy="28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14" name="Shape 214"/>
        <p:cNvGrpSpPr/>
        <p:nvPr/>
      </p:nvGrpSpPr>
      <p:grpSpPr>
        <a:xfrm>
          <a:off x="0" y="0"/>
          <a:ext cx="0" cy="0"/>
          <a:chOff x="0" y="0"/>
          <a:chExt cx="0" cy="0"/>
        </a:xfrm>
      </p:grpSpPr>
      <p:sp>
        <p:nvSpPr>
          <p:cNvPr id="215" name="Google Shape;215;g319bb2f0723_1_0"/>
          <p:cNvSpPr/>
          <p:nvPr/>
        </p:nvSpPr>
        <p:spPr>
          <a:xfrm>
            <a:off x="-1299742" y="3843758"/>
            <a:ext cx="2599484" cy="2599484"/>
          </a:xfrm>
          <a:custGeom>
            <a:rect b="b" l="l" r="r" t="t"/>
            <a:pathLst>
              <a:path extrusionOk="0" h="2599484" w="2599484">
                <a:moveTo>
                  <a:pt x="0" y="0"/>
                </a:moveTo>
                <a:lnTo>
                  <a:pt x="2599484" y="0"/>
                </a:lnTo>
                <a:lnTo>
                  <a:pt x="2599484" y="2599484"/>
                </a:lnTo>
                <a:lnTo>
                  <a:pt x="0" y="25994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g319bb2f0723_1_0"/>
          <p:cNvSpPr/>
          <p:nvPr/>
        </p:nvSpPr>
        <p:spPr>
          <a:xfrm>
            <a:off x="5756579" y="-947268"/>
            <a:ext cx="2396731" cy="2396731"/>
          </a:xfrm>
          <a:custGeom>
            <a:rect b="b" l="l" r="r" t="t"/>
            <a:pathLst>
              <a:path extrusionOk="0" h="2396731" w="2396731">
                <a:moveTo>
                  <a:pt x="0" y="0"/>
                </a:moveTo>
                <a:lnTo>
                  <a:pt x="2396731" y="0"/>
                </a:lnTo>
                <a:lnTo>
                  <a:pt x="2396731" y="2396731"/>
                </a:lnTo>
                <a:lnTo>
                  <a:pt x="0" y="239673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g319bb2f0723_1_0"/>
          <p:cNvSpPr/>
          <p:nvPr/>
        </p:nvSpPr>
        <p:spPr>
          <a:xfrm>
            <a:off x="11005929" y="2059806"/>
            <a:ext cx="2396731" cy="2396731"/>
          </a:xfrm>
          <a:custGeom>
            <a:rect b="b" l="l" r="r" t="t"/>
            <a:pathLst>
              <a:path extrusionOk="0" h="2396731" w="2396731">
                <a:moveTo>
                  <a:pt x="0" y="0"/>
                </a:moveTo>
                <a:lnTo>
                  <a:pt x="2396731" y="0"/>
                </a:lnTo>
                <a:lnTo>
                  <a:pt x="2396731" y="2396731"/>
                </a:lnTo>
                <a:lnTo>
                  <a:pt x="0" y="239673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g319bb2f0723_1_0"/>
          <p:cNvSpPr txBox="1"/>
          <p:nvPr/>
        </p:nvSpPr>
        <p:spPr>
          <a:xfrm>
            <a:off x="1604707" y="1602954"/>
            <a:ext cx="4187400" cy="2154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t/>
            </a:r>
            <a:endParaRPr/>
          </a:p>
        </p:txBody>
      </p:sp>
      <p:sp>
        <p:nvSpPr>
          <p:cNvPr id="219" name="Google Shape;219;g319bb2f0723_1_0"/>
          <p:cNvSpPr txBox="1"/>
          <p:nvPr/>
        </p:nvSpPr>
        <p:spPr>
          <a:xfrm>
            <a:off x="7085889" y="1602954"/>
            <a:ext cx="4187400" cy="2154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t/>
            </a:r>
            <a:endParaRPr/>
          </a:p>
        </p:txBody>
      </p:sp>
      <p:sp>
        <p:nvSpPr>
          <p:cNvPr id="220" name="Google Shape;220;g319bb2f0723_1_0"/>
          <p:cNvSpPr txBox="1"/>
          <p:nvPr/>
        </p:nvSpPr>
        <p:spPr>
          <a:xfrm>
            <a:off x="12567071" y="1602954"/>
            <a:ext cx="4187400" cy="2154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t/>
            </a:r>
            <a:endParaRPr/>
          </a:p>
        </p:txBody>
      </p:sp>
      <p:sp>
        <p:nvSpPr>
          <p:cNvPr id="221" name="Google Shape;221;g319bb2f0723_1_0"/>
          <p:cNvSpPr/>
          <p:nvPr/>
        </p:nvSpPr>
        <p:spPr>
          <a:xfrm>
            <a:off x="16718943" y="-947268"/>
            <a:ext cx="2396731" cy="2396731"/>
          </a:xfrm>
          <a:custGeom>
            <a:rect b="b" l="l" r="r" t="t"/>
            <a:pathLst>
              <a:path extrusionOk="0" h="2396731" w="2396731">
                <a:moveTo>
                  <a:pt x="0" y="0"/>
                </a:moveTo>
                <a:lnTo>
                  <a:pt x="2396731" y="0"/>
                </a:lnTo>
                <a:lnTo>
                  <a:pt x="2396731" y="2396731"/>
                </a:lnTo>
                <a:lnTo>
                  <a:pt x="0" y="239673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g319bb2f0723_1_0"/>
          <p:cNvSpPr txBox="1"/>
          <p:nvPr/>
        </p:nvSpPr>
        <p:spPr>
          <a:xfrm>
            <a:off x="926750" y="2550425"/>
            <a:ext cx="16477800" cy="5380200"/>
          </a:xfrm>
          <a:prstGeom prst="rect">
            <a:avLst/>
          </a:prstGeom>
          <a:noFill/>
          <a:ln>
            <a:noFill/>
          </a:ln>
        </p:spPr>
        <p:txBody>
          <a:bodyPr anchorCtr="0" anchor="t" bIns="0" lIns="0" spcFirstLastPara="1" rIns="0" wrap="square" tIns="0">
            <a:spAutoFit/>
          </a:bodyPr>
          <a:lstStyle/>
          <a:p>
            <a:pPr indent="0" lvl="0" marL="0" marR="0" rtl="0" algn="ctr">
              <a:lnSpc>
                <a:spcPct val="140081"/>
              </a:lnSpc>
              <a:spcBef>
                <a:spcPts val="0"/>
              </a:spcBef>
              <a:spcAft>
                <a:spcPts val="0"/>
              </a:spcAft>
              <a:buNone/>
            </a:pPr>
            <a:r>
              <a:rPr lang="en-US" sz="3672">
                <a:solidFill>
                  <a:srgbClr val="D9D9D9"/>
                </a:solidFill>
              </a:rPr>
              <a:t>What improvements have been made in WPA3?</a:t>
            </a:r>
            <a:endParaRPr sz="3672">
              <a:solidFill>
                <a:srgbClr val="D9D9D9"/>
              </a:solidFill>
            </a:endParaRPr>
          </a:p>
          <a:p>
            <a:pPr indent="0" lvl="0" marL="0" marR="0" rtl="0" algn="ctr">
              <a:lnSpc>
                <a:spcPct val="140081"/>
              </a:lnSpc>
              <a:spcBef>
                <a:spcPts val="0"/>
              </a:spcBef>
              <a:spcAft>
                <a:spcPts val="0"/>
              </a:spcAft>
              <a:buNone/>
            </a:pPr>
            <a:r>
              <a:t/>
            </a:r>
            <a:endParaRPr sz="3672">
              <a:solidFill>
                <a:srgbClr val="D9D9D9"/>
              </a:solidFill>
            </a:endParaRPr>
          </a:p>
          <a:p>
            <a:pPr indent="0" lvl="0" marL="0" rtl="0" algn="l">
              <a:lnSpc>
                <a:spcPct val="140081"/>
              </a:lnSpc>
              <a:spcBef>
                <a:spcPts val="0"/>
              </a:spcBef>
              <a:spcAft>
                <a:spcPts val="0"/>
              </a:spcAft>
              <a:buClr>
                <a:schemeClr val="dk1"/>
              </a:buClr>
              <a:buSzPts val="1100"/>
              <a:buFont typeface="Arial"/>
              <a:buNone/>
            </a:pPr>
            <a:r>
              <a:rPr b="1" lang="en-US" sz="2700" u="sng">
                <a:solidFill>
                  <a:schemeClr val="lt2"/>
                </a:solidFill>
              </a:rPr>
              <a:t>Stronger Password Protection</a:t>
            </a:r>
            <a:r>
              <a:rPr lang="en-US" sz="2700">
                <a:solidFill>
                  <a:schemeClr val="lt2"/>
                </a:solidFill>
              </a:rPr>
              <a:t>: Uses Simultaneous Authentication of Equals (SAE) to resist offline attacks.</a:t>
            </a:r>
            <a:endParaRPr sz="2700">
              <a:solidFill>
                <a:schemeClr val="lt2"/>
              </a:solidFill>
            </a:endParaRPr>
          </a:p>
          <a:p>
            <a:pPr indent="0" lvl="0" marL="0" rtl="0" algn="l">
              <a:lnSpc>
                <a:spcPct val="140081"/>
              </a:lnSpc>
              <a:spcBef>
                <a:spcPts val="0"/>
              </a:spcBef>
              <a:spcAft>
                <a:spcPts val="0"/>
              </a:spcAft>
              <a:buClr>
                <a:schemeClr val="dk1"/>
              </a:buClr>
              <a:buSzPts val="1100"/>
              <a:buFont typeface="Arial"/>
              <a:buNone/>
            </a:pPr>
            <a:r>
              <a:rPr b="1" lang="en-US" sz="2700" u="sng">
                <a:solidFill>
                  <a:schemeClr val="lt2"/>
                </a:solidFill>
              </a:rPr>
              <a:t>Individualized Encryption</a:t>
            </a:r>
            <a:r>
              <a:rPr lang="en-US" sz="2700">
                <a:solidFill>
                  <a:schemeClr val="lt2"/>
                </a:solidFill>
              </a:rPr>
              <a:t>: Encrypts data uniquely for each device, enhancing privacy.</a:t>
            </a:r>
            <a:endParaRPr sz="2700">
              <a:solidFill>
                <a:schemeClr val="lt2"/>
              </a:solidFill>
            </a:endParaRPr>
          </a:p>
          <a:p>
            <a:pPr indent="0" lvl="0" marL="0" rtl="0" algn="l">
              <a:lnSpc>
                <a:spcPct val="140081"/>
              </a:lnSpc>
              <a:spcBef>
                <a:spcPts val="0"/>
              </a:spcBef>
              <a:spcAft>
                <a:spcPts val="0"/>
              </a:spcAft>
              <a:buClr>
                <a:schemeClr val="dk1"/>
              </a:buClr>
              <a:buSzPts val="1100"/>
              <a:buFont typeface="Arial"/>
              <a:buNone/>
            </a:pPr>
            <a:r>
              <a:rPr b="1" lang="en-US" sz="2700" u="sng">
                <a:solidFill>
                  <a:schemeClr val="lt2"/>
                </a:solidFill>
              </a:rPr>
              <a:t>Forward Secrecy</a:t>
            </a:r>
            <a:r>
              <a:rPr lang="en-US" sz="2700">
                <a:solidFill>
                  <a:schemeClr val="lt2"/>
                </a:solidFill>
              </a:rPr>
              <a:t>: Protects past communications even if keys are compromised.</a:t>
            </a:r>
            <a:endParaRPr sz="2700">
              <a:solidFill>
                <a:schemeClr val="lt2"/>
              </a:solidFill>
            </a:endParaRPr>
          </a:p>
          <a:p>
            <a:pPr indent="0" lvl="0" marL="0" rtl="0" algn="l">
              <a:lnSpc>
                <a:spcPct val="140081"/>
              </a:lnSpc>
              <a:spcBef>
                <a:spcPts val="0"/>
              </a:spcBef>
              <a:spcAft>
                <a:spcPts val="0"/>
              </a:spcAft>
              <a:buClr>
                <a:schemeClr val="dk1"/>
              </a:buClr>
              <a:buSzPts val="1100"/>
              <a:buFont typeface="Arial"/>
              <a:buNone/>
            </a:pPr>
            <a:r>
              <a:rPr b="1" lang="en-US" sz="2700" u="sng">
                <a:solidFill>
                  <a:schemeClr val="lt2"/>
                </a:solidFill>
              </a:rPr>
              <a:t>Stronger Encryption Standards</a:t>
            </a:r>
            <a:r>
              <a:rPr lang="en-US" sz="2700">
                <a:solidFill>
                  <a:schemeClr val="lt2"/>
                </a:solidFill>
              </a:rPr>
              <a:t>: Enforces robust 192-bit encryption in enterprise settings.</a:t>
            </a:r>
            <a:endParaRPr sz="2700">
              <a:solidFill>
                <a:schemeClr val="lt2"/>
              </a:solidFill>
            </a:endParaRPr>
          </a:p>
          <a:p>
            <a:pPr indent="0" lvl="0" marL="0" rtl="0" algn="l">
              <a:lnSpc>
                <a:spcPct val="140081"/>
              </a:lnSpc>
              <a:spcBef>
                <a:spcPts val="0"/>
              </a:spcBef>
              <a:spcAft>
                <a:spcPts val="0"/>
              </a:spcAft>
              <a:buClr>
                <a:schemeClr val="dk1"/>
              </a:buClr>
              <a:buSzPts val="1100"/>
              <a:buFont typeface="Arial"/>
              <a:buNone/>
            </a:pPr>
            <a:r>
              <a:rPr b="1" lang="en-US" sz="2700" u="sng">
                <a:solidFill>
                  <a:schemeClr val="lt2"/>
                </a:solidFill>
              </a:rPr>
              <a:t>IoT-Friendly Setup</a:t>
            </a:r>
            <a:r>
              <a:rPr lang="en-US" sz="2700">
                <a:solidFill>
                  <a:schemeClr val="lt2"/>
                </a:solidFill>
              </a:rPr>
              <a:t>: Simplifies secure connections for devices with limited interfaces.</a:t>
            </a:r>
            <a:endParaRPr sz="2700">
              <a:solidFill>
                <a:schemeClr val="lt2"/>
              </a:solidFill>
            </a:endParaRPr>
          </a:p>
          <a:p>
            <a:pPr indent="0" lvl="0" marL="0" rtl="0" algn="l">
              <a:lnSpc>
                <a:spcPct val="140081"/>
              </a:lnSpc>
              <a:spcBef>
                <a:spcPts val="0"/>
              </a:spcBef>
              <a:spcAft>
                <a:spcPts val="0"/>
              </a:spcAft>
              <a:buClr>
                <a:schemeClr val="dk1"/>
              </a:buClr>
              <a:buSzPts val="1100"/>
              <a:buFont typeface="Arial"/>
              <a:buNone/>
            </a:pPr>
            <a:r>
              <a:rPr b="1" lang="en-US" sz="2700" u="sng">
                <a:solidFill>
                  <a:schemeClr val="lt2"/>
                </a:solidFill>
              </a:rPr>
              <a:t>Attack Resistance</a:t>
            </a:r>
            <a:r>
              <a:rPr lang="en-US" sz="2700" u="sng">
                <a:solidFill>
                  <a:schemeClr val="lt2"/>
                </a:solidFill>
              </a:rPr>
              <a:t>:</a:t>
            </a:r>
            <a:r>
              <a:rPr lang="en-US" sz="2700">
                <a:solidFill>
                  <a:schemeClr val="lt2"/>
                </a:solidFill>
              </a:rPr>
              <a:t> Mitigates vulnerabilities like KRACK.</a:t>
            </a:r>
            <a:endParaRPr sz="2700">
              <a:solidFill>
                <a:schemeClr val="lt2"/>
              </a:solidFill>
            </a:endParaRPr>
          </a:p>
          <a:p>
            <a:pPr indent="0" lvl="0" marL="0" marR="0" rtl="0" algn="ctr">
              <a:lnSpc>
                <a:spcPct val="140081"/>
              </a:lnSpc>
              <a:spcBef>
                <a:spcPts val="0"/>
              </a:spcBef>
              <a:spcAft>
                <a:spcPts val="0"/>
              </a:spcAft>
              <a:buNone/>
            </a:pPr>
            <a:r>
              <a:rPr lang="en-US" sz="1971">
                <a:solidFill>
                  <a:srgbClr val="E6E7DB"/>
                </a:solidFill>
              </a:rPr>
              <a:t> </a:t>
            </a:r>
            <a:endParaRPr/>
          </a:p>
        </p:txBody>
      </p:sp>
      <p:sp>
        <p:nvSpPr>
          <p:cNvPr id="223" name="Google Shape;223;g319bb2f0723_1_0"/>
          <p:cNvSpPr/>
          <p:nvPr/>
        </p:nvSpPr>
        <p:spPr>
          <a:xfrm>
            <a:off x="531599" y="1874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g319bb2f0723_1_0"/>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25" name="Google Shape;225;g319bb2f0723_1_0"/>
          <p:cNvGrpSpPr/>
          <p:nvPr/>
        </p:nvGrpSpPr>
        <p:grpSpPr>
          <a:xfrm>
            <a:off x="7338345" y="1162937"/>
            <a:ext cx="3682504" cy="1095426"/>
            <a:chOff x="0" y="-81968"/>
            <a:chExt cx="995379" cy="296093"/>
          </a:xfrm>
        </p:grpSpPr>
        <p:sp>
          <p:nvSpPr>
            <p:cNvPr id="226" name="Google Shape;226;g319bb2f0723_1_0"/>
            <p:cNvSpPr/>
            <p:nvPr/>
          </p:nvSpPr>
          <p:spPr>
            <a:xfrm>
              <a:off x="8082" y="-81968"/>
              <a:ext cx="987297" cy="214071"/>
            </a:xfrm>
            <a:custGeom>
              <a:rect b="b" l="l" r="r" t="t"/>
              <a:pathLst>
                <a:path extrusionOk="0" h="214071" w="987297">
                  <a:moveTo>
                    <a:pt x="107035" y="0"/>
                  </a:moveTo>
                  <a:lnTo>
                    <a:pt x="880262" y="0"/>
                  </a:lnTo>
                  <a:cubicBezTo>
                    <a:pt x="908649" y="0"/>
                    <a:pt x="935874" y="11277"/>
                    <a:pt x="955947" y="31350"/>
                  </a:cubicBezTo>
                  <a:cubicBezTo>
                    <a:pt x="976020" y="51423"/>
                    <a:pt x="987297" y="78648"/>
                    <a:pt x="987297" y="107035"/>
                  </a:cubicBezTo>
                  <a:lnTo>
                    <a:pt x="987297" y="107035"/>
                  </a:lnTo>
                  <a:cubicBezTo>
                    <a:pt x="987297" y="135423"/>
                    <a:pt x="976020" y="162648"/>
                    <a:pt x="955947" y="182721"/>
                  </a:cubicBezTo>
                  <a:cubicBezTo>
                    <a:pt x="935874" y="202794"/>
                    <a:pt x="908649" y="214071"/>
                    <a:pt x="880262" y="214071"/>
                  </a:cubicBezTo>
                  <a:lnTo>
                    <a:pt x="107035" y="214071"/>
                  </a:lnTo>
                  <a:cubicBezTo>
                    <a:pt x="78648" y="214071"/>
                    <a:pt x="51423" y="202794"/>
                    <a:pt x="31350" y="182721"/>
                  </a:cubicBezTo>
                  <a:cubicBezTo>
                    <a:pt x="11277" y="162648"/>
                    <a:pt x="0" y="135423"/>
                    <a:pt x="0" y="107035"/>
                  </a:cubicBezTo>
                  <a:lnTo>
                    <a:pt x="0" y="107035"/>
                  </a:lnTo>
                  <a:cubicBezTo>
                    <a:pt x="0" y="78648"/>
                    <a:pt x="11277" y="51423"/>
                    <a:pt x="31350" y="31350"/>
                  </a:cubicBezTo>
                  <a:cubicBezTo>
                    <a:pt x="51423" y="11277"/>
                    <a:pt x="78648" y="0"/>
                    <a:pt x="107035" y="0"/>
                  </a:cubicBezTo>
                  <a:close/>
                </a:path>
              </a:pathLst>
            </a:custGeom>
            <a:solidFill>
              <a:srgbClr val="E6E7DB"/>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g319bb2f0723_1_0"/>
            <p:cNvSpPr txBox="1"/>
            <p:nvPr/>
          </p:nvSpPr>
          <p:spPr>
            <a:xfrm>
              <a:off x="0" y="-66675"/>
              <a:ext cx="987300" cy="280800"/>
            </a:xfrm>
            <a:prstGeom prst="rect">
              <a:avLst/>
            </a:prstGeom>
            <a:noFill/>
            <a:ln>
              <a:noFill/>
            </a:ln>
          </p:spPr>
          <p:txBody>
            <a:bodyPr anchorCtr="0" anchor="t" bIns="50800" lIns="50800" spcFirstLastPara="1" rIns="50800" wrap="square" tIns="50800">
              <a:noAutofit/>
            </a:bodyPr>
            <a:lstStyle/>
            <a:p>
              <a:pPr indent="0" lvl="1" marL="0" marR="0" rtl="0" algn="ctr">
                <a:lnSpc>
                  <a:spcPct val="140000"/>
                </a:lnSpc>
                <a:spcBef>
                  <a:spcPts val="0"/>
                </a:spcBef>
                <a:spcAft>
                  <a:spcPts val="0"/>
                </a:spcAft>
                <a:buNone/>
              </a:pPr>
              <a:r>
                <a:rPr b="0" i="0" lang="en-US" sz="3000" u="none" cap="none" strike="noStrike">
                  <a:solidFill>
                    <a:srgbClr val="222222"/>
                  </a:solidFill>
                  <a:latin typeface="Arial"/>
                  <a:ea typeface="Arial"/>
                  <a:cs typeface="Arial"/>
                  <a:sym typeface="Arial"/>
                </a:rPr>
                <a:t>WPA3</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31" name="Shape 231"/>
        <p:cNvGrpSpPr/>
        <p:nvPr/>
      </p:nvGrpSpPr>
      <p:grpSpPr>
        <a:xfrm>
          <a:off x="0" y="0"/>
          <a:ext cx="0" cy="0"/>
          <a:chOff x="0" y="0"/>
          <a:chExt cx="0" cy="0"/>
        </a:xfrm>
      </p:grpSpPr>
      <p:pic>
        <p:nvPicPr>
          <p:cNvPr id="232" name="Google Shape;232;p10"/>
          <p:cNvPicPr preferRelativeResize="0"/>
          <p:nvPr/>
        </p:nvPicPr>
        <p:blipFill rotWithShape="1">
          <a:blip r:embed="rId3">
            <a:alphaModFix/>
          </a:blip>
          <a:srcRect b="0" l="0" r="0" t="0"/>
          <a:stretch/>
        </p:blipFill>
        <p:spPr>
          <a:xfrm>
            <a:off x="9786162" y="874303"/>
            <a:ext cx="6949995" cy="8085426"/>
          </a:xfrm>
          <a:prstGeom prst="rect">
            <a:avLst/>
          </a:prstGeom>
          <a:noFill/>
          <a:ln>
            <a:noFill/>
          </a:ln>
        </p:spPr>
      </p:pic>
      <p:grpSp>
        <p:nvGrpSpPr>
          <p:cNvPr id="233" name="Google Shape;233;p10"/>
          <p:cNvGrpSpPr/>
          <p:nvPr/>
        </p:nvGrpSpPr>
        <p:grpSpPr>
          <a:xfrm>
            <a:off x="1551150" y="1869953"/>
            <a:ext cx="7159327" cy="4574406"/>
            <a:chOff x="0" y="-1261917"/>
            <a:chExt cx="8880336" cy="6099208"/>
          </a:xfrm>
        </p:grpSpPr>
        <p:sp>
          <p:nvSpPr>
            <p:cNvPr id="234" name="Google Shape;234;p10"/>
            <p:cNvSpPr txBox="1"/>
            <p:nvPr/>
          </p:nvSpPr>
          <p:spPr>
            <a:xfrm>
              <a:off x="36" y="4344691"/>
              <a:ext cx="8880300" cy="4926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lang="en-US" sz="2400">
                  <a:solidFill>
                    <a:srgbClr val="E6E7DB"/>
                  </a:solidFill>
                  <a:latin typeface="Arial"/>
                  <a:ea typeface="Arial"/>
                  <a:cs typeface="Arial"/>
                  <a:sym typeface="Arial"/>
                </a:rPr>
                <a:t>Well read the donut... you donut...</a:t>
              </a:r>
              <a:endParaRPr/>
            </a:p>
          </p:txBody>
        </p:sp>
        <p:sp>
          <p:nvSpPr>
            <p:cNvPr id="235" name="Google Shape;235;p10"/>
            <p:cNvSpPr txBox="1"/>
            <p:nvPr/>
          </p:nvSpPr>
          <p:spPr>
            <a:xfrm>
              <a:off x="0" y="-1261917"/>
              <a:ext cx="8880300" cy="5253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8000">
                  <a:solidFill>
                    <a:srgbClr val="E6E7DB"/>
                  </a:solidFill>
                  <a:latin typeface="Arial"/>
                  <a:ea typeface="Arial"/>
                  <a:cs typeface="Arial"/>
                  <a:sym typeface="Arial"/>
                </a:rPr>
                <a:t>How common is each protocol?</a:t>
              </a:r>
              <a:endParaRPr/>
            </a:p>
          </p:txBody>
        </p:sp>
      </p:grpSp>
      <p:sp>
        <p:nvSpPr>
          <p:cNvPr id="236" name="Google Shape;236;p10"/>
          <p:cNvSpPr/>
          <p:nvPr/>
        </p:nvSpPr>
        <p:spPr>
          <a:xfrm>
            <a:off x="531599" y="1874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0"/>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41" name="Shape 241"/>
        <p:cNvGrpSpPr/>
        <p:nvPr/>
      </p:nvGrpSpPr>
      <p:grpSpPr>
        <a:xfrm>
          <a:off x="0" y="0"/>
          <a:ext cx="0" cy="0"/>
          <a:chOff x="0" y="0"/>
          <a:chExt cx="0" cy="0"/>
        </a:xfrm>
      </p:grpSpPr>
      <p:grpSp>
        <p:nvGrpSpPr>
          <p:cNvPr id="242" name="Google Shape;242;p11"/>
          <p:cNvGrpSpPr/>
          <p:nvPr/>
        </p:nvGrpSpPr>
        <p:grpSpPr>
          <a:xfrm>
            <a:off x="2802385" y="7153415"/>
            <a:ext cx="12683229" cy="1955488"/>
            <a:chOff x="0" y="-328891"/>
            <a:chExt cx="16910972" cy="2607317"/>
          </a:xfrm>
        </p:grpSpPr>
        <p:sp>
          <p:nvSpPr>
            <p:cNvPr id="243" name="Google Shape;243;p11"/>
            <p:cNvSpPr txBox="1"/>
            <p:nvPr/>
          </p:nvSpPr>
          <p:spPr>
            <a:xfrm>
              <a:off x="0" y="1762806"/>
              <a:ext cx="16910972" cy="51562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How do we get in?</a:t>
              </a:r>
              <a:endParaRPr/>
            </a:p>
          </p:txBody>
        </p:sp>
        <p:grpSp>
          <p:nvGrpSpPr>
            <p:cNvPr id="244" name="Google Shape;244;p11"/>
            <p:cNvGrpSpPr/>
            <p:nvPr/>
          </p:nvGrpSpPr>
          <p:grpSpPr>
            <a:xfrm>
              <a:off x="6020447" y="-328891"/>
              <a:ext cx="4870078" cy="1384850"/>
              <a:chOff x="0" y="-66675"/>
              <a:chExt cx="987297" cy="280746"/>
            </a:xfrm>
          </p:grpSpPr>
          <p:sp>
            <p:nvSpPr>
              <p:cNvPr id="245" name="Google Shape;245;p11"/>
              <p:cNvSpPr/>
              <p:nvPr/>
            </p:nvSpPr>
            <p:spPr>
              <a:xfrm>
                <a:off x="0" y="0"/>
                <a:ext cx="987297" cy="214071"/>
              </a:xfrm>
              <a:custGeom>
                <a:rect b="b" l="l" r="r" t="t"/>
                <a:pathLst>
                  <a:path extrusionOk="0" h="214071" w="987297">
                    <a:moveTo>
                      <a:pt x="107035" y="0"/>
                    </a:moveTo>
                    <a:lnTo>
                      <a:pt x="880262" y="0"/>
                    </a:lnTo>
                    <a:cubicBezTo>
                      <a:pt x="908649" y="0"/>
                      <a:pt x="935874" y="11277"/>
                      <a:pt x="955947" y="31350"/>
                    </a:cubicBezTo>
                    <a:cubicBezTo>
                      <a:pt x="976020" y="51423"/>
                      <a:pt x="987297" y="78648"/>
                      <a:pt x="987297" y="107035"/>
                    </a:cubicBezTo>
                    <a:lnTo>
                      <a:pt x="987297" y="107035"/>
                    </a:lnTo>
                    <a:cubicBezTo>
                      <a:pt x="987297" y="135423"/>
                      <a:pt x="976020" y="162648"/>
                      <a:pt x="955947" y="182721"/>
                    </a:cubicBezTo>
                    <a:cubicBezTo>
                      <a:pt x="935874" y="202794"/>
                      <a:pt x="908649" y="214071"/>
                      <a:pt x="880262" y="214071"/>
                    </a:cubicBezTo>
                    <a:lnTo>
                      <a:pt x="107035" y="214071"/>
                    </a:lnTo>
                    <a:cubicBezTo>
                      <a:pt x="78648" y="214071"/>
                      <a:pt x="51423" y="202794"/>
                      <a:pt x="31350" y="182721"/>
                    </a:cubicBezTo>
                    <a:cubicBezTo>
                      <a:pt x="11277" y="162648"/>
                      <a:pt x="0" y="135423"/>
                      <a:pt x="0" y="107035"/>
                    </a:cubicBezTo>
                    <a:lnTo>
                      <a:pt x="0" y="107035"/>
                    </a:lnTo>
                    <a:cubicBezTo>
                      <a:pt x="0" y="78648"/>
                      <a:pt x="11277" y="51423"/>
                      <a:pt x="31350" y="31350"/>
                    </a:cubicBezTo>
                    <a:cubicBezTo>
                      <a:pt x="51423" y="11277"/>
                      <a:pt x="78648" y="0"/>
                      <a:pt x="107035" y="0"/>
                    </a:cubicBezTo>
                    <a:close/>
                  </a:path>
                </a:pathLst>
              </a:custGeom>
              <a:solidFill>
                <a:srgbClr val="222222"/>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1"/>
              <p:cNvSpPr txBox="1"/>
              <p:nvPr/>
            </p:nvSpPr>
            <p:spPr>
              <a:xfrm>
                <a:off x="0" y="-66675"/>
                <a:ext cx="987297" cy="280745"/>
              </a:xfrm>
              <a:prstGeom prst="rect">
                <a:avLst/>
              </a:prstGeom>
              <a:noFill/>
              <a:ln>
                <a:noFill/>
              </a:ln>
            </p:spPr>
            <p:txBody>
              <a:bodyPr anchorCtr="0" anchor="ctr" bIns="50800" lIns="50800" spcFirstLastPara="1" rIns="50800" wrap="square" tIns="50800">
                <a:noAutofit/>
              </a:bodyPr>
              <a:lstStyle/>
              <a:p>
                <a:pPr indent="0" lvl="1" marL="0" marR="0" rtl="0" algn="ctr">
                  <a:lnSpc>
                    <a:spcPct val="140000"/>
                  </a:lnSpc>
                  <a:spcBef>
                    <a:spcPts val="0"/>
                  </a:spcBef>
                  <a:spcAft>
                    <a:spcPts val="0"/>
                  </a:spcAft>
                  <a:buNone/>
                </a:pPr>
                <a:r>
                  <a:rPr b="0" i="0" lang="en-US" sz="3000" u="none" cap="none" strike="noStrike">
                    <a:solidFill>
                      <a:srgbClr val="FAFAFA"/>
                    </a:solidFill>
                    <a:latin typeface="Arial"/>
                    <a:ea typeface="Arial"/>
                    <a:cs typeface="Arial"/>
                    <a:sym typeface="Arial"/>
                  </a:rPr>
                  <a:t>WPA(2)</a:t>
                </a:r>
                <a:endParaRPr/>
              </a:p>
            </p:txBody>
          </p:sp>
        </p:grpSp>
      </p:grpSp>
      <p:sp>
        <p:nvSpPr>
          <p:cNvPr id="247" name="Google Shape;247;p11"/>
          <p:cNvSpPr/>
          <p:nvPr/>
        </p:nvSpPr>
        <p:spPr>
          <a:xfrm>
            <a:off x="2935341" y="3724131"/>
            <a:ext cx="12417318" cy="1816033"/>
          </a:xfrm>
          <a:custGeom>
            <a:rect b="b" l="l" r="r" t="t"/>
            <a:pathLst>
              <a:path extrusionOk="0" h="1816033" w="12417318">
                <a:moveTo>
                  <a:pt x="0" y="0"/>
                </a:moveTo>
                <a:lnTo>
                  <a:pt x="12417318" y="0"/>
                </a:lnTo>
                <a:lnTo>
                  <a:pt x="12417318" y="1816033"/>
                </a:lnTo>
                <a:lnTo>
                  <a:pt x="0" y="181603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8" name="Google Shape;248;p11"/>
          <p:cNvPicPr preferRelativeResize="0"/>
          <p:nvPr/>
        </p:nvPicPr>
        <p:blipFill rotWithShape="1">
          <a:blip r:embed="rId4">
            <a:alphaModFix/>
          </a:blip>
          <a:srcRect b="0" l="0" r="0" t="0"/>
          <a:stretch/>
        </p:blipFill>
        <p:spPr>
          <a:xfrm>
            <a:off x="8320726" y="6982463"/>
            <a:ext cx="3261979" cy="3584592"/>
          </a:xfrm>
          <a:prstGeom prst="rect">
            <a:avLst/>
          </a:prstGeom>
          <a:noFill/>
          <a:ln>
            <a:noFill/>
          </a:ln>
        </p:spPr>
      </p:pic>
      <p:sp>
        <p:nvSpPr>
          <p:cNvPr id="249" name="Google Shape;249;p11"/>
          <p:cNvSpPr txBox="1"/>
          <p:nvPr/>
        </p:nvSpPr>
        <p:spPr>
          <a:xfrm>
            <a:off x="1531114" y="1449037"/>
            <a:ext cx="15225772" cy="130175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E6E7DB"/>
                </a:solidFill>
                <a:latin typeface="Arial"/>
                <a:ea typeface="Arial"/>
                <a:cs typeface="Arial"/>
                <a:sym typeface="Arial"/>
              </a:rPr>
              <a:t>Now for the </a:t>
            </a:r>
            <a:r>
              <a:rPr b="1" i="1" lang="en-US" sz="8000" u="sng">
                <a:solidFill>
                  <a:srgbClr val="E6E7DB"/>
                </a:solidFill>
                <a:latin typeface="Arial"/>
                <a:ea typeface="Arial"/>
                <a:cs typeface="Arial"/>
                <a:sym typeface="Arial"/>
              </a:rPr>
              <a:t>fun bit</a:t>
            </a:r>
            <a:endParaRPr/>
          </a:p>
        </p:txBody>
      </p:sp>
      <p:sp>
        <p:nvSpPr>
          <p:cNvPr id="250" name="Google Shape;250;p11"/>
          <p:cNvSpPr/>
          <p:nvPr/>
        </p:nvSpPr>
        <p:spPr>
          <a:xfrm>
            <a:off x="531599" y="1874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1"/>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55" name="Shape 255"/>
        <p:cNvGrpSpPr/>
        <p:nvPr/>
      </p:nvGrpSpPr>
      <p:grpSpPr>
        <a:xfrm>
          <a:off x="0" y="0"/>
          <a:ext cx="0" cy="0"/>
          <a:chOff x="0" y="0"/>
          <a:chExt cx="0" cy="0"/>
        </a:xfrm>
      </p:grpSpPr>
      <p:grpSp>
        <p:nvGrpSpPr>
          <p:cNvPr id="256" name="Google Shape;256;p12"/>
          <p:cNvGrpSpPr/>
          <p:nvPr/>
        </p:nvGrpSpPr>
        <p:grpSpPr>
          <a:xfrm>
            <a:off x="1315192" y="1071563"/>
            <a:ext cx="15944108" cy="7289225"/>
            <a:chOff x="0" y="57150"/>
            <a:chExt cx="21258811" cy="9718967"/>
          </a:xfrm>
        </p:grpSpPr>
        <p:sp>
          <p:nvSpPr>
            <p:cNvPr id="257" name="Google Shape;257;p12"/>
            <p:cNvSpPr/>
            <p:nvPr/>
          </p:nvSpPr>
          <p:spPr>
            <a:xfrm rot="5400000">
              <a:off x="9895152" y="2259360"/>
              <a:ext cx="1468507" cy="2578545"/>
            </a:xfrm>
            <a:custGeom>
              <a:rect b="b" l="l" r="r" t="t"/>
              <a:pathLst>
                <a:path extrusionOk="0" h="2578545" w="1468507">
                  <a:moveTo>
                    <a:pt x="0" y="0"/>
                  </a:moveTo>
                  <a:lnTo>
                    <a:pt x="1468507" y="0"/>
                  </a:lnTo>
                  <a:lnTo>
                    <a:pt x="1468507" y="2578545"/>
                  </a:lnTo>
                  <a:lnTo>
                    <a:pt x="0" y="257854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2"/>
            <p:cNvSpPr txBox="1"/>
            <p:nvPr/>
          </p:nvSpPr>
          <p:spPr>
            <a:xfrm>
              <a:off x="0" y="5291747"/>
              <a:ext cx="21258811" cy="4484370"/>
            </a:xfrm>
            <a:prstGeom prst="rect">
              <a:avLst/>
            </a:prstGeom>
            <a:noFill/>
            <a:ln>
              <a:noFill/>
            </a:ln>
          </p:spPr>
          <p:txBody>
            <a:bodyPr anchorCtr="0" anchor="t" bIns="0" lIns="0" spcFirstLastPara="1" rIns="0" wrap="square" tIns="0">
              <a:spAutoFit/>
            </a:bodyPr>
            <a:lstStyle/>
            <a:p>
              <a:pPr indent="0" lvl="0" marL="0" marR="0" rtl="0" algn="ctr">
                <a:lnSpc>
                  <a:spcPct val="186611"/>
                </a:lnSpc>
                <a:spcBef>
                  <a:spcPts val="0"/>
                </a:spcBef>
                <a:spcAft>
                  <a:spcPts val="0"/>
                </a:spcAft>
                <a:buNone/>
              </a:pPr>
              <a:r>
                <a:t/>
              </a:r>
              <a:endParaRPr sz="1800">
                <a:solidFill>
                  <a:schemeClr val="dk1"/>
                </a:solidFill>
                <a:latin typeface="Calibri"/>
                <a:ea typeface="Calibri"/>
                <a:cs typeface="Calibri"/>
                <a:sym typeface="Calibri"/>
              </a:endParaRPr>
            </a:p>
            <a:p>
              <a:pPr indent="-259079" lvl="1" marL="518160" marR="0" rtl="0" algn="l">
                <a:lnSpc>
                  <a:spcPct val="139958"/>
                </a:lnSpc>
                <a:spcBef>
                  <a:spcPts val="0"/>
                </a:spcBef>
                <a:spcAft>
                  <a:spcPts val="0"/>
                </a:spcAft>
                <a:buClr>
                  <a:srgbClr val="E6E7DB"/>
                </a:buClr>
                <a:buSzPts val="2400"/>
                <a:buFont typeface="Consolas"/>
                <a:buAutoNum type="arabicPeriod"/>
              </a:pPr>
              <a:r>
                <a:rPr b="1" i="0" lang="en-US" sz="2400" u="none" cap="none" strike="noStrike">
                  <a:solidFill>
                    <a:srgbClr val="E6E7DB"/>
                  </a:solidFill>
                  <a:latin typeface="Consolas"/>
                  <a:ea typeface="Consolas"/>
                  <a:cs typeface="Consolas"/>
                  <a:sym typeface="Consolas"/>
                </a:rPr>
                <a:t>Prepare the environment </a:t>
              </a:r>
              <a:endParaRPr/>
            </a:p>
            <a:p>
              <a:pPr indent="-345439" lvl="2" marL="1036320" marR="0" rtl="0" algn="l">
                <a:lnSpc>
                  <a:spcPct val="139958"/>
                </a:lnSpc>
                <a:spcBef>
                  <a:spcPts val="0"/>
                </a:spcBef>
                <a:spcAft>
                  <a:spcPts val="0"/>
                </a:spcAft>
                <a:buClr>
                  <a:srgbClr val="E6E7DB"/>
                </a:buClr>
                <a:buSzPts val="2400"/>
                <a:buFont typeface="Consolas"/>
                <a:buAutoNum type="alphaLcPeriod"/>
              </a:pPr>
              <a:r>
                <a:rPr b="0" i="0" lang="en-US" sz="2400" u="none" cap="none" strike="noStrike">
                  <a:solidFill>
                    <a:srgbClr val="E6E7DB"/>
                  </a:solidFill>
                  <a:latin typeface="Consolas"/>
                  <a:ea typeface="Consolas"/>
                  <a:cs typeface="Consolas"/>
                  <a:sym typeface="Consolas"/>
                </a:rPr>
                <a:t>Start the wireless adaptor in monitor mode: </a:t>
              </a:r>
              <a:endParaRPr/>
            </a:p>
            <a:p>
              <a:pPr indent="-388619" lvl="3" marL="1554480" marR="0" rtl="0" algn="l">
                <a:lnSpc>
                  <a:spcPct val="139958"/>
                </a:lnSpc>
                <a:spcBef>
                  <a:spcPts val="0"/>
                </a:spcBef>
                <a:spcAft>
                  <a:spcPts val="0"/>
                </a:spcAft>
                <a:buClr>
                  <a:srgbClr val="FFDE59"/>
                </a:buClr>
                <a:buSzPts val="2400"/>
                <a:buFont typeface="Consolas"/>
                <a:buAutoNum type="romanLcPeriod"/>
              </a:pPr>
              <a:r>
                <a:rPr b="0" i="0" lang="en-US" sz="2400" u="sng" cap="none" strike="noStrike">
                  <a:solidFill>
                    <a:srgbClr val="FFDE59"/>
                  </a:solidFill>
                  <a:latin typeface="Consolas"/>
                  <a:ea typeface="Consolas"/>
                  <a:cs typeface="Consolas"/>
                  <a:sym typeface="Consolas"/>
                </a:rPr>
                <a:t>airmon-ng start wlan0</a:t>
              </a:r>
              <a:endParaRPr/>
            </a:p>
            <a:p>
              <a:pPr indent="0" lvl="0" marL="0" marR="0" rtl="0" algn="l">
                <a:lnSpc>
                  <a:spcPct val="139958"/>
                </a:lnSpc>
                <a:spcBef>
                  <a:spcPts val="0"/>
                </a:spcBef>
                <a:spcAft>
                  <a:spcPts val="0"/>
                </a:spcAft>
                <a:buNone/>
              </a:pPr>
              <a:r>
                <a:t/>
              </a:r>
              <a:endParaRPr sz="2400" u="sng">
                <a:solidFill>
                  <a:srgbClr val="FFDE59"/>
                </a:solidFill>
                <a:latin typeface="Consolas"/>
                <a:ea typeface="Consolas"/>
                <a:cs typeface="Consolas"/>
                <a:sym typeface="Consolas"/>
              </a:endParaRPr>
            </a:p>
            <a:p>
              <a:pPr indent="-345439" lvl="2" marL="1036320" marR="0" rtl="0" algn="l">
                <a:lnSpc>
                  <a:spcPct val="139958"/>
                </a:lnSpc>
                <a:spcBef>
                  <a:spcPts val="0"/>
                </a:spcBef>
                <a:spcAft>
                  <a:spcPts val="0"/>
                </a:spcAft>
                <a:buClr>
                  <a:srgbClr val="E6E7DB"/>
                </a:buClr>
                <a:buSzPts val="2400"/>
                <a:buFont typeface="Consolas"/>
                <a:buAutoNum type="alphaLcPeriod"/>
              </a:pPr>
              <a:r>
                <a:rPr b="0" i="0" lang="en-US" sz="2400" u="none" cap="none" strike="noStrike">
                  <a:solidFill>
                    <a:srgbClr val="E6E7DB"/>
                  </a:solidFill>
                  <a:latin typeface="Consolas"/>
                  <a:ea typeface="Consolas"/>
                  <a:cs typeface="Consolas"/>
                  <a:sym typeface="Consolas"/>
                </a:rPr>
                <a:t>Scan for networks using airodump-ng</a:t>
              </a:r>
              <a:endParaRPr/>
            </a:p>
            <a:p>
              <a:pPr indent="-388619" lvl="3" marL="1554480" marR="0" rtl="0" algn="l">
                <a:lnSpc>
                  <a:spcPct val="139958"/>
                </a:lnSpc>
                <a:spcBef>
                  <a:spcPts val="0"/>
                </a:spcBef>
                <a:spcAft>
                  <a:spcPts val="0"/>
                </a:spcAft>
                <a:buClr>
                  <a:srgbClr val="FFDE59"/>
                </a:buClr>
                <a:buSzPts val="2400"/>
                <a:buFont typeface="Consolas"/>
                <a:buAutoNum type="romanLcPeriod"/>
              </a:pPr>
              <a:r>
                <a:rPr b="0" i="0" lang="en-US" sz="2400" u="sng" cap="none" strike="noStrike">
                  <a:solidFill>
                    <a:srgbClr val="FFDE59"/>
                  </a:solidFill>
                  <a:latin typeface="Consolas"/>
                  <a:ea typeface="Consolas"/>
                  <a:cs typeface="Consolas"/>
                  <a:sym typeface="Consolas"/>
                </a:rPr>
                <a:t>airodump-ng wlan0mon</a:t>
              </a:r>
              <a:endParaRPr/>
            </a:p>
            <a:p>
              <a:pPr indent="0" lvl="0" marL="0" marR="0" rtl="0" algn="ctr">
                <a:lnSpc>
                  <a:spcPct val="139958"/>
                </a:lnSpc>
                <a:spcBef>
                  <a:spcPts val="0"/>
                </a:spcBef>
                <a:spcAft>
                  <a:spcPts val="0"/>
                </a:spcAft>
                <a:buNone/>
              </a:pPr>
              <a:r>
                <a:t/>
              </a:r>
              <a:endParaRPr sz="2400" u="sng">
                <a:solidFill>
                  <a:srgbClr val="FFDE59"/>
                </a:solidFill>
                <a:latin typeface="Consolas"/>
                <a:ea typeface="Consolas"/>
                <a:cs typeface="Consolas"/>
                <a:sym typeface="Consolas"/>
              </a:endParaRPr>
            </a:p>
          </p:txBody>
        </p:sp>
        <p:sp>
          <p:nvSpPr>
            <p:cNvPr id="259" name="Google Shape;259;p12"/>
            <p:cNvSpPr txBox="1"/>
            <p:nvPr/>
          </p:nvSpPr>
          <p:spPr>
            <a:xfrm>
              <a:off x="0" y="57150"/>
              <a:ext cx="21258811" cy="165311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E6E7DB"/>
                  </a:solidFill>
                  <a:latin typeface="Arial"/>
                  <a:ea typeface="Arial"/>
                  <a:cs typeface="Arial"/>
                  <a:sym typeface="Arial"/>
                </a:rPr>
                <a:t>Demonstration | WPA2-PSK (1)</a:t>
              </a:r>
              <a:endParaRPr/>
            </a:p>
          </p:txBody>
        </p:sp>
      </p:grpSp>
      <p:sp>
        <p:nvSpPr>
          <p:cNvPr id="260" name="Google Shape;260;p12"/>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64" name="Shape 264"/>
        <p:cNvGrpSpPr/>
        <p:nvPr/>
      </p:nvGrpSpPr>
      <p:grpSpPr>
        <a:xfrm>
          <a:off x="0" y="0"/>
          <a:ext cx="0" cy="0"/>
          <a:chOff x="0" y="0"/>
          <a:chExt cx="0" cy="0"/>
        </a:xfrm>
      </p:grpSpPr>
      <p:grpSp>
        <p:nvGrpSpPr>
          <p:cNvPr id="265" name="Google Shape;265;p13"/>
          <p:cNvGrpSpPr/>
          <p:nvPr/>
        </p:nvGrpSpPr>
        <p:grpSpPr>
          <a:xfrm>
            <a:off x="818021" y="1071563"/>
            <a:ext cx="16298033" cy="10198998"/>
            <a:chOff x="-471900" y="57150"/>
            <a:chExt cx="21730711" cy="13598664"/>
          </a:xfrm>
        </p:grpSpPr>
        <p:sp>
          <p:nvSpPr>
            <p:cNvPr id="266" name="Google Shape;266;p13"/>
            <p:cNvSpPr/>
            <p:nvPr/>
          </p:nvSpPr>
          <p:spPr>
            <a:xfrm rot="5400000">
              <a:off x="9895152" y="2259360"/>
              <a:ext cx="1468507" cy="2578545"/>
            </a:xfrm>
            <a:custGeom>
              <a:rect b="b" l="l" r="r" t="t"/>
              <a:pathLst>
                <a:path extrusionOk="0" h="2578545" w="1468507">
                  <a:moveTo>
                    <a:pt x="0" y="0"/>
                  </a:moveTo>
                  <a:lnTo>
                    <a:pt x="1468507" y="0"/>
                  </a:lnTo>
                  <a:lnTo>
                    <a:pt x="1468507" y="2578545"/>
                  </a:lnTo>
                  <a:lnTo>
                    <a:pt x="0" y="257854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3"/>
            <p:cNvSpPr txBox="1"/>
            <p:nvPr/>
          </p:nvSpPr>
          <p:spPr>
            <a:xfrm>
              <a:off x="-471900" y="4890714"/>
              <a:ext cx="21258900" cy="8765100"/>
            </a:xfrm>
            <a:prstGeom prst="rect">
              <a:avLst/>
            </a:prstGeom>
            <a:noFill/>
            <a:ln>
              <a:noFill/>
            </a:ln>
          </p:spPr>
          <p:txBody>
            <a:bodyPr anchorCtr="0" anchor="t" bIns="0" lIns="0" spcFirstLastPara="1" rIns="0" wrap="square" tIns="0">
              <a:spAutoFit/>
            </a:bodyPr>
            <a:lstStyle/>
            <a:p>
              <a:pPr indent="-259079" lvl="1" marL="518160" marR="0" rtl="0" algn="l">
                <a:lnSpc>
                  <a:spcPct val="139958"/>
                </a:lnSpc>
                <a:spcBef>
                  <a:spcPts val="0"/>
                </a:spcBef>
                <a:spcAft>
                  <a:spcPts val="0"/>
                </a:spcAft>
                <a:buClr>
                  <a:srgbClr val="E6E7DB"/>
                </a:buClr>
                <a:buSzPts val="2400"/>
                <a:buFont typeface="Arial"/>
                <a:buChar char="•"/>
              </a:pPr>
              <a:r>
                <a:rPr b="0" i="1" lang="en-US" sz="2400" u="none" cap="none" strike="noStrike">
                  <a:solidFill>
                    <a:srgbClr val="E6E7DB"/>
                  </a:solidFill>
                  <a:latin typeface="Consolas"/>
                  <a:ea typeface="Consolas"/>
                  <a:cs typeface="Consolas"/>
                  <a:sym typeface="Consolas"/>
                </a:rPr>
                <a:t>Capture the WPA2 Handshake </a:t>
              </a:r>
              <a:r>
                <a:rPr b="1" i="0" lang="en-US" sz="2400" u="none" cap="none" strike="noStrike">
                  <a:solidFill>
                    <a:srgbClr val="E6E7DB"/>
                  </a:solidFill>
                  <a:latin typeface="Consolas"/>
                  <a:ea typeface="Consolas"/>
                  <a:cs typeface="Consolas"/>
                  <a:sym typeface="Consolas"/>
                </a:rPr>
                <a:t> </a:t>
              </a:r>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Focus on the target network:</a:t>
              </a:r>
              <a:endParaRPr/>
            </a:p>
            <a:p>
              <a:pPr indent="-388619" lvl="3" marL="1554480" marR="0" rtl="0" algn="l">
                <a:lnSpc>
                  <a:spcPct val="139958"/>
                </a:lnSpc>
                <a:spcBef>
                  <a:spcPts val="0"/>
                </a:spcBef>
                <a:spcAft>
                  <a:spcPts val="0"/>
                </a:spcAft>
                <a:buClr>
                  <a:srgbClr val="FFDE59"/>
                </a:buClr>
                <a:buSzPts val="2400"/>
                <a:buFont typeface="Arial"/>
                <a:buChar char="￭"/>
              </a:pPr>
              <a:r>
                <a:rPr b="0" i="0" lang="en-US" sz="2400" u="sng" cap="none" strike="noStrike">
                  <a:solidFill>
                    <a:srgbClr val="FFDE59"/>
                  </a:solidFill>
                  <a:latin typeface="Consolas"/>
                  <a:ea typeface="Consolas"/>
                  <a:cs typeface="Consolas"/>
                  <a:sym typeface="Consolas"/>
                </a:rPr>
                <a:t>airodump-ng --bssid [BSSID] --channel [Channel] --write handshake wlan0mon</a:t>
              </a:r>
              <a:endParaRPr/>
            </a:p>
            <a:p>
              <a:pPr indent="0" lvl="0" marL="0" marR="0" rtl="0" algn="l">
                <a:lnSpc>
                  <a:spcPct val="139958"/>
                </a:lnSpc>
                <a:spcBef>
                  <a:spcPts val="0"/>
                </a:spcBef>
                <a:spcAft>
                  <a:spcPts val="0"/>
                </a:spcAft>
                <a:buNone/>
              </a:pPr>
              <a:r>
                <a:t/>
              </a:r>
              <a:endParaRPr sz="2400" u="sng">
                <a:solidFill>
                  <a:srgbClr val="FFDE59"/>
                </a:solidFill>
                <a:latin typeface="Consolas"/>
                <a:ea typeface="Consolas"/>
                <a:cs typeface="Consolas"/>
                <a:sym typeface="Consolas"/>
              </a:endParaRPr>
            </a:p>
            <a:p>
              <a:pPr indent="-345439" lvl="2" marL="1036320" marR="0" rtl="0" algn="l">
                <a:lnSpc>
                  <a:spcPct val="139958"/>
                </a:lnSpc>
                <a:spcBef>
                  <a:spcPts val="0"/>
                </a:spcBef>
                <a:spcAft>
                  <a:spcPts val="0"/>
                </a:spcAft>
                <a:buClr>
                  <a:srgbClr val="E6E7DB"/>
                </a:buClr>
                <a:buSzPts val="2400"/>
                <a:buFont typeface="Arial"/>
                <a:buChar char="⚬"/>
              </a:pPr>
              <a:r>
                <a:rPr b="1" i="1" lang="en-US" sz="2400" u="none" cap="none" strike="noStrike">
                  <a:solidFill>
                    <a:srgbClr val="E6E7DB"/>
                  </a:solidFill>
                  <a:latin typeface="Consolas"/>
                  <a:ea typeface="Consolas"/>
                  <a:cs typeface="Consolas"/>
                  <a:sym typeface="Consolas"/>
                </a:rPr>
                <a:t>Deauthenticate a connected client to force a reconnection </a:t>
              </a:r>
              <a:endParaRPr/>
            </a:p>
            <a:p>
              <a:pPr indent="-388619" lvl="3" marL="1554480" marR="0" rtl="0" algn="l">
                <a:lnSpc>
                  <a:spcPct val="139958"/>
                </a:lnSpc>
                <a:spcBef>
                  <a:spcPts val="0"/>
                </a:spcBef>
                <a:spcAft>
                  <a:spcPts val="0"/>
                </a:spcAft>
                <a:buClr>
                  <a:srgbClr val="A6A6A6"/>
                </a:buClr>
                <a:buSzPts val="2400"/>
                <a:buFont typeface="Arial"/>
                <a:buChar char="￭"/>
              </a:pPr>
              <a:r>
                <a:rPr b="0" i="0" lang="en-US" sz="2400" u="none" cap="none" strike="noStrike">
                  <a:solidFill>
                    <a:srgbClr val="A6A6A6"/>
                  </a:solidFill>
                  <a:latin typeface="Consolas"/>
                  <a:ea typeface="Consolas"/>
                  <a:cs typeface="Consolas"/>
                  <a:sym typeface="Consolas"/>
                </a:rPr>
                <a:t>( requires at least one active client )</a:t>
              </a:r>
              <a:endParaRPr/>
            </a:p>
            <a:p>
              <a:pPr indent="-388619" lvl="3" marL="1554480" marR="0" rtl="0" algn="l">
                <a:lnSpc>
                  <a:spcPct val="139958"/>
                </a:lnSpc>
                <a:spcBef>
                  <a:spcPts val="0"/>
                </a:spcBef>
                <a:spcAft>
                  <a:spcPts val="0"/>
                </a:spcAft>
                <a:buClr>
                  <a:srgbClr val="FFDE59"/>
                </a:buClr>
                <a:buSzPts val="2400"/>
                <a:buFont typeface="Arial"/>
                <a:buChar char="￭"/>
              </a:pPr>
              <a:r>
                <a:rPr b="0" i="0" lang="en-US" sz="2400" u="sng" cap="none" strike="noStrike">
                  <a:solidFill>
                    <a:srgbClr val="FFDE59"/>
                  </a:solidFill>
                  <a:latin typeface="Consolas"/>
                  <a:ea typeface="Consolas"/>
                  <a:cs typeface="Consolas"/>
                  <a:sym typeface="Consolas"/>
                </a:rPr>
                <a:t>aireplay-ng --deauth 5 -a [BSSID] -c [Client MAC] wlan0mon</a:t>
              </a:r>
              <a:endParaRPr/>
            </a:p>
            <a:p>
              <a:pPr indent="0" lvl="0" marL="0" marR="0" rtl="0" algn="l">
                <a:lnSpc>
                  <a:spcPct val="139958"/>
                </a:lnSpc>
                <a:spcBef>
                  <a:spcPts val="0"/>
                </a:spcBef>
                <a:spcAft>
                  <a:spcPts val="0"/>
                </a:spcAft>
                <a:buNone/>
              </a:pPr>
              <a:r>
                <a:t/>
              </a:r>
              <a:endParaRPr sz="2400" u="sng">
                <a:solidFill>
                  <a:srgbClr val="FFDE59"/>
                </a:solidFill>
                <a:latin typeface="Consolas"/>
                <a:ea typeface="Consolas"/>
                <a:cs typeface="Consolas"/>
                <a:sym typeface="Consolas"/>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When the client reconnects, a </a:t>
              </a:r>
              <a:r>
                <a:rPr b="0" i="1" lang="en-US" sz="2400" u="sng" cap="none" strike="noStrike">
                  <a:solidFill>
                    <a:srgbClr val="E6E7DB"/>
                  </a:solidFill>
                  <a:latin typeface="Consolas"/>
                  <a:ea typeface="Consolas"/>
                  <a:cs typeface="Consolas"/>
                  <a:sym typeface="Consolas"/>
                </a:rPr>
                <a:t>4-way handshake</a:t>
              </a:r>
              <a:r>
                <a:rPr b="0" i="0" lang="en-US" sz="2400" u="none" cap="none" strike="noStrike">
                  <a:solidFill>
                    <a:srgbClr val="E6E7DB"/>
                  </a:solidFill>
                  <a:latin typeface="Consolas"/>
                  <a:ea typeface="Consolas"/>
                  <a:cs typeface="Consolas"/>
                  <a:sym typeface="Consolas"/>
                </a:rPr>
                <a:t> will be captured. Look for a </a:t>
              </a:r>
              <a:r>
                <a:rPr b="1" i="1" lang="en-US" sz="2400" u="none" cap="none" strike="noStrike">
                  <a:solidFill>
                    <a:srgbClr val="E6E7DB"/>
                  </a:solidFill>
                  <a:latin typeface="Consolas"/>
                  <a:ea typeface="Consolas"/>
                  <a:cs typeface="Consolas"/>
                  <a:sym typeface="Consolas"/>
                </a:rPr>
                <a:t>confirmation message</a:t>
              </a:r>
              <a:r>
                <a:rPr b="0" i="0" lang="en-US" sz="2400" u="none" cap="none" strike="noStrike">
                  <a:solidFill>
                    <a:srgbClr val="E6E7DB"/>
                  </a:solidFill>
                  <a:latin typeface="Consolas"/>
                  <a:ea typeface="Consolas"/>
                  <a:cs typeface="Consolas"/>
                  <a:sym typeface="Consolas"/>
                </a:rPr>
                <a:t> in </a:t>
              </a:r>
              <a:r>
                <a:rPr b="1" i="0" lang="en-US" sz="2400" u="none" cap="none" strike="noStrike">
                  <a:solidFill>
                    <a:srgbClr val="E6E7DB"/>
                  </a:solidFill>
                  <a:latin typeface="Consolas"/>
                  <a:ea typeface="Consolas"/>
                  <a:cs typeface="Consolas"/>
                  <a:sym typeface="Consolas"/>
                </a:rPr>
                <a:t>airodump-ng</a:t>
              </a:r>
              <a:r>
                <a:rPr b="0" i="0" lang="en-US" sz="2400" u="none" cap="none" strike="noStrike">
                  <a:solidFill>
                    <a:srgbClr val="E6E7DB"/>
                  </a:solidFill>
                  <a:latin typeface="Consolas"/>
                  <a:ea typeface="Consolas"/>
                  <a:cs typeface="Consolas"/>
                  <a:sym typeface="Consolas"/>
                </a:rPr>
                <a:t> e.g., “</a:t>
              </a:r>
              <a:r>
                <a:rPr b="1" i="1" lang="en-US" sz="2400" u="none" cap="none" strike="noStrike">
                  <a:solidFill>
                    <a:srgbClr val="E6E7DB"/>
                  </a:solidFill>
                  <a:latin typeface="Consolas"/>
                  <a:ea typeface="Consolas"/>
                  <a:cs typeface="Consolas"/>
                  <a:sym typeface="Consolas"/>
                </a:rPr>
                <a:t>WPA Handshake”</a:t>
              </a:r>
              <a:endParaRPr/>
            </a:p>
            <a:p>
              <a:pPr indent="0" lvl="0" marL="0" marR="0" rtl="0" algn="l">
                <a:lnSpc>
                  <a:spcPct val="139958"/>
                </a:lnSpc>
                <a:spcBef>
                  <a:spcPts val="0"/>
                </a:spcBef>
                <a:spcAft>
                  <a:spcPts val="0"/>
                </a:spcAft>
                <a:buNone/>
              </a:pPr>
              <a:r>
                <a:t/>
              </a:r>
              <a:endParaRPr b="1" i="1" sz="2400">
                <a:solidFill>
                  <a:srgbClr val="E6E7DB"/>
                </a:solidFill>
                <a:latin typeface="Consolas"/>
                <a:ea typeface="Consolas"/>
                <a:cs typeface="Consolas"/>
                <a:sym typeface="Consolas"/>
              </a:endParaRPr>
            </a:p>
            <a:p>
              <a:pPr indent="0" lvl="0" marL="0" marR="0" rtl="0" algn="l">
                <a:lnSpc>
                  <a:spcPct val="139958"/>
                </a:lnSpc>
                <a:spcBef>
                  <a:spcPts val="0"/>
                </a:spcBef>
                <a:spcAft>
                  <a:spcPts val="0"/>
                </a:spcAft>
                <a:buNone/>
              </a:pPr>
              <a:r>
                <a:t/>
              </a:r>
              <a:endParaRPr b="1" i="1" sz="2400">
                <a:solidFill>
                  <a:srgbClr val="E6E7DB"/>
                </a:solidFill>
                <a:latin typeface="Consolas"/>
                <a:ea typeface="Consolas"/>
                <a:cs typeface="Consolas"/>
                <a:sym typeface="Consolas"/>
              </a:endParaRPr>
            </a:p>
            <a:p>
              <a:pPr indent="0" lvl="0" marL="0" marR="0" rtl="0" algn="l">
                <a:lnSpc>
                  <a:spcPct val="139958"/>
                </a:lnSpc>
                <a:spcBef>
                  <a:spcPts val="0"/>
                </a:spcBef>
                <a:spcAft>
                  <a:spcPts val="0"/>
                </a:spcAft>
                <a:buNone/>
              </a:pPr>
              <a:r>
                <a:t/>
              </a:r>
              <a:endParaRPr b="1" i="1" sz="2400">
                <a:solidFill>
                  <a:srgbClr val="E6E7DB"/>
                </a:solidFill>
                <a:latin typeface="Consolas"/>
                <a:ea typeface="Consolas"/>
                <a:cs typeface="Consolas"/>
                <a:sym typeface="Consolas"/>
              </a:endParaRPr>
            </a:p>
          </p:txBody>
        </p:sp>
        <p:sp>
          <p:nvSpPr>
            <p:cNvPr id="268" name="Google Shape;268;p13"/>
            <p:cNvSpPr txBox="1"/>
            <p:nvPr/>
          </p:nvSpPr>
          <p:spPr>
            <a:xfrm>
              <a:off x="0" y="57150"/>
              <a:ext cx="21258811" cy="165311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E6E7DB"/>
                  </a:solidFill>
                  <a:latin typeface="Arial"/>
                  <a:ea typeface="Arial"/>
                  <a:cs typeface="Arial"/>
                  <a:sym typeface="Arial"/>
                </a:rPr>
                <a:t>Demonstration | WPA2-PSK (2) </a:t>
              </a:r>
              <a:endParaRPr/>
            </a:p>
          </p:txBody>
        </p:sp>
      </p:grpSp>
      <p:sp>
        <p:nvSpPr>
          <p:cNvPr id="269" name="Google Shape;269;p13"/>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73" name="Shape 273"/>
        <p:cNvGrpSpPr/>
        <p:nvPr/>
      </p:nvGrpSpPr>
      <p:grpSpPr>
        <a:xfrm>
          <a:off x="0" y="0"/>
          <a:ext cx="0" cy="0"/>
          <a:chOff x="0" y="0"/>
          <a:chExt cx="0" cy="0"/>
        </a:xfrm>
      </p:grpSpPr>
      <p:grpSp>
        <p:nvGrpSpPr>
          <p:cNvPr id="274" name="Google Shape;274;p14"/>
          <p:cNvGrpSpPr/>
          <p:nvPr/>
        </p:nvGrpSpPr>
        <p:grpSpPr>
          <a:xfrm>
            <a:off x="1075696" y="1071563"/>
            <a:ext cx="16040358" cy="9982423"/>
            <a:chOff x="-128333" y="57150"/>
            <a:chExt cx="21387144" cy="13309897"/>
          </a:xfrm>
        </p:grpSpPr>
        <p:sp>
          <p:nvSpPr>
            <p:cNvPr id="275" name="Google Shape;275;p14"/>
            <p:cNvSpPr/>
            <p:nvPr/>
          </p:nvSpPr>
          <p:spPr>
            <a:xfrm rot="5400000">
              <a:off x="9895152" y="2259360"/>
              <a:ext cx="1468507" cy="2578545"/>
            </a:xfrm>
            <a:custGeom>
              <a:rect b="b" l="l" r="r" t="t"/>
              <a:pathLst>
                <a:path extrusionOk="0" h="2578545" w="1468507">
                  <a:moveTo>
                    <a:pt x="0" y="0"/>
                  </a:moveTo>
                  <a:lnTo>
                    <a:pt x="1468507" y="0"/>
                  </a:lnTo>
                  <a:lnTo>
                    <a:pt x="1468507" y="2578545"/>
                  </a:lnTo>
                  <a:lnTo>
                    <a:pt x="0" y="257854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4"/>
            <p:cNvSpPr txBox="1"/>
            <p:nvPr/>
          </p:nvSpPr>
          <p:spPr>
            <a:xfrm>
              <a:off x="-128333" y="4601947"/>
              <a:ext cx="21258900" cy="8765100"/>
            </a:xfrm>
            <a:prstGeom prst="rect">
              <a:avLst/>
            </a:prstGeom>
            <a:noFill/>
            <a:ln>
              <a:noFill/>
            </a:ln>
          </p:spPr>
          <p:txBody>
            <a:bodyPr anchorCtr="0" anchor="t" bIns="0" lIns="0" spcFirstLastPara="1" rIns="0" wrap="square" tIns="0">
              <a:spAutoFit/>
            </a:bodyPr>
            <a:lstStyle/>
            <a:p>
              <a:pPr indent="-259079" lvl="1" marL="51816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Crack the WPA2 Key  </a:t>
              </a:r>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Use </a:t>
              </a:r>
              <a:r>
                <a:rPr b="1" i="1" lang="en-US" sz="2400" u="none" cap="none" strike="noStrike">
                  <a:solidFill>
                    <a:srgbClr val="E6E7DB"/>
                  </a:solidFill>
                  <a:latin typeface="Consolas"/>
                  <a:ea typeface="Consolas"/>
                  <a:cs typeface="Consolas"/>
                  <a:sym typeface="Consolas"/>
                </a:rPr>
                <a:t>aircrack-ng</a:t>
              </a:r>
              <a:r>
                <a:rPr b="0" i="0" lang="en-US" sz="2400" u="none" cap="none" strike="noStrike">
                  <a:solidFill>
                    <a:srgbClr val="E6E7DB"/>
                  </a:solidFill>
                  <a:latin typeface="Consolas"/>
                  <a:ea typeface="Consolas"/>
                  <a:cs typeface="Consolas"/>
                  <a:sym typeface="Consolas"/>
                </a:rPr>
                <a:t> with a dictionary file to crack the key:</a:t>
              </a:r>
              <a:endParaRPr/>
            </a:p>
            <a:p>
              <a:pPr indent="-388619" lvl="3" marL="1554480" marR="0" rtl="0" algn="l">
                <a:lnSpc>
                  <a:spcPct val="139958"/>
                </a:lnSpc>
                <a:spcBef>
                  <a:spcPts val="0"/>
                </a:spcBef>
                <a:spcAft>
                  <a:spcPts val="0"/>
                </a:spcAft>
                <a:buClr>
                  <a:srgbClr val="FFDE59"/>
                </a:buClr>
                <a:buSzPts val="2400"/>
                <a:buFont typeface="Arial"/>
                <a:buChar char="￭"/>
              </a:pPr>
              <a:r>
                <a:rPr b="1" i="0" lang="en-US" sz="2400" u="none" cap="none" strike="noStrike">
                  <a:solidFill>
                    <a:srgbClr val="FFDE59"/>
                  </a:solidFill>
                  <a:latin typeface="Consolas"/>
                  <a:ea typeface="Consolas"/>
                  <a:cs typeface="Consolas"/>
                  <a:sym typeface="Consolas"/>
                </a:rPr>
                <a:t>aircrack-ng -w /path/to/wordlist handshake.cap</a:t>
              </a:r>
              <a:endParaRPr/>
            </a:p>
            <a:p>
              <a:pPr indent="-414528" lvl="4" marL="2072640" marR="0" rtl="0" algn="l">
                <a:lnSpc>
                  <a:spcPct val="139958"/>
                </a:lnSpc>
                <a:spcBef>
                  <a:spcPts val="0"/>
                </a:spcBef>
                <a:spcAft>
                  <a:spcPts val="0"/>
                </a:spcAft>
                <a:buClr>
                  <a:srgbClr val="38B6FF"/>
                </a:buClr>
                <a:buSzPts val="2400"/>
                <a:buFont typeface="Arial"/>
                <a:buChar char="•"/>
              </a:pPr>
              <a:r>
                <a:rPr b="1" i="1" lang="en-US" sz="2400" u="none" cap="none" strike="noStrike">
                  <a:solidFill>
                    <a:srgbClr val="38B6FF"/>
                  </a:solidFill>
                  <a:latin typeface="Consolas"/>
                  <a:ea typeface="Consolas"/>
                  <a:cs typeface="Consolas"/>
                  <a:sym typeface="Consolas"/>
                </a:rPr>
                <a:t>i.e. rockyou.txt </a:t>
              </a:r>
              <a:endParaRPr/>
            </a:p>
            <a:p>
              <a:pPr indent="0" lvl="0" marL="0" marR="0" rtl="0" algn="l">
                <a:lnSpc>
                  <a:spcPct val="139958"/>
                </a:lnSpc>
                <a:spcBef>
                  <a:spcPts val="0"/>
                </a:spcBef>
                <a:spcAft>
                  <a:spcPts val="0"/>
                </a:spcAft>
                <a:buNone/>
              </a:pPr>
              <a:r>
                <a:t/>
              </a:r>
              <a:endParaRPr b="1" i="1" sz="2400">
                <a:solidFill>
                  <a:srgbClr val="38B6FF"/>
                </a:solidFill>
                <a:latin typeface="Consolas"/>
                <a:ea typeface="Consolas"/>
                <a:cs typeface="Consolas"/>
                <a:sym typeface="Consolas"/>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Alternatively, use </a:t>
              </a:r>
              <a:r>
                <a:rPr b="1" i="0" lang="en-US" sz="2400" u="none" cap="none" strike="noStrike">
                  <a:solidFill>
                    <a:srgbClr val="E6E7DB"/>
                  </a:solidFill>
                  <a:latin typeface="Consolas"/>
                  <a:ea typeface="Consolas"/>
                  <a:cs typeface="Consolas"/>
                  <a:sym typeface="Consolas"/>
                </a:rPr>
                <a:t>hashcat</a:t>
              </a:r>
              <a:r>
                <a:rPr b="0" i="0" lang="en-US" sz="2400" u="none" cap="none" strike="noStrike">
                  <a:solidFill>
                    <a:srgbClr val="E6E7DB"/>
                  </a:solidFill>
                  <a:latin typeface="Consolas"/>
                  <a:ea typeface="Consolas"/>
                  <a:cs typeface="Consolas"/>
                  <a:sym typeface="Consolas"/>
                </a:rPr>
                <a:t> for </a:t>
              </a:r>
              <a:r>
                <a:rPr b="0" i="0" lang="en-US" sz="2400" u="sng" cap="none" strike="noStrike">
                  <a:solidFill>
                    <a:srgbClr val="E6E7DB"/>
                  </a:solidFill>
                  <a:latin typeface="Consolas"/>
                  <a:ea typeface="Consolas"/>
                  <a:cs typeface="Consolas"/>
                  <a:sym typeface="Consolas"/>
                </a:rPr>
                <a:t>GPU-Powered cracking</a:t>
              </a:r>
              <a:r>
                <a:rPr b="0" i="0" lang="en-US" sz="2400" u="none" cap="none" strike="noStrike">
                  <a:solidFill>
                    <a:srgbClr val="E6E7DB"/>
                  </a:solidFill>
                  <a:latin typeface="Consolas"/>
                  <a:ea typeface="Consolas"/>
                  <a:cs typeface="Consolas"/>
                  <a:sym typeface="Consolas"/>
                </a:rPr>
                <a:t>:</a:t>
              </a:r>
              <a:endParaRPr/>
            </a:p>
            <a:p>
              <a:pPr indent="-388619" lvl="3" marL="155448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Convert the </a:t>
              </a:r>
              <a:r>
                <a:rPr b="0" i="1" lang="en-US" sz="2400" u="sng" cap="none" strike="noStrike">
                  <a:solidFill>
                    <a:srgbClr val="E6E7DB"/>
                  </a:solidFill>
                  <a:latin typeface="Consolas"/>
                  <a:ea typeface="Consolas"/>
                  <a:cs typeface="Consolas"/>
                  <a:sym typeface="Consolas"/>
                </a:rPr>
                <a:t>.cap</a:t>
              </a:r>
              <a:r>
                <a:rPr b="0" i="0" lang="en-US" sz="2400" u="none" cap="none" strike="noStrike">
                  <a:solidFill>
                    <a:srgbClr val="E6E7DB"/>
                  </a:solidFill>
                  <a:latin typeface="Consolas"/>
                  <a:ea typeface="Consolas"/>
                  <a:cs typeface="Consolas"/>
                  <a:sym typeface="Consolas"/>
                </a:rPr>
                <a:t> file to a </a:t>
              </a:r>
              <a:r>
                <a:rPr b="0" i="1" lang="en-US" sz="2400" u="sng" cap="none" strike="noStrike">
                  <a:solidFill>
                    <a:srgbClr val="E6E7DB"/>
                  </a:solidFill>
                  <a:latin typeface="Consolas"/>
                  <a:ea typeface="Consolas"/>
                  <a:cs typeface="Consolas"/>
                  <a:sym typeface="Consolas"/>
                </a:rPr>
                <a:t>hash</a:t>
              </a:r>
              <a:r>
                <a:rPr b="0" i="0" lang="en-US" sz="2400" u="none" cap="none" strike="noStrike">
                  <a:solidFill>
                    <a:srgbClr val="E6E7DB"/>
                  </a:solidFill>
                  <a:latin typeface="Consolas"/>
                  <a:ea typeface="Consolas"/>
                  <a:cs typeface="Consolas"/>
                  <a:sym typeface="Consolas"/>
                </a:rPr>
                <a:t> format...  </a:t>
              </a:r>
              <a:endParaRPr/>
            </a:p>
            <a:p>
              <a:pPr indent="-414528" lvl="4" marL="2072640" marR="0" rtl="0" algn="l">
                <a:lnSpc>
                  <a:spcPct val="139958"/>
                </a:lnSpc>
                <a:spcBef>
                  <a:spcPts val="0"/>
                </a:spcBef>
                <a:spcAft>
                  <a:spcPts val="0"/>
                </a:spcAft>
                <a:buClr>
                  <a:srgbClr val="FFDE59"/>
                </a:buClr>
                <a:buSzPts val="2400"/>
                <a:buFont typeface="Arial"/>
                <a:buChar char="•"/>
              </a:pPr>
              <a:r>
                <a:rPr b="1" i="0" lang="en-US" sz="2400" u="none" cap="none" strike="noStrike">
                  <a:solidFill>
                    <a:srgbClr val="FFDE59"/>
                  </a:solidFill>
                  <a:latin typeface="Consolas"/>
                  <a:ea typeface="Consolas"/>
                  <a:cs typeface="Consolas"/>
                  <a:sym typeface="Consolas"/>
                </a:rPr>
                <a:t>hcxpcapngtool -o handshake.hccapx handshake.cap</a:t>
              </a:r>
              <a:endParaRPr/>
            </a:p>
            <a:p>
              <a:pPr indent="-388619" lvl="3" marL="155448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Run </a:t>
              </a:r>
              <a:r>
                <a:rPr b="1" i="1" lang="en-US" sz="2400" u="none" cap="none" strike="noStrike">
                  <a:solidFill>
                    <a:srgbClr val="E6E7DB"/>
                  </a:solidFill>
                  <a:latin typeface="Consolas"/>
                  <a:ea typeface="Consolas"/>
                  <a:cs typeface="Consolas"/>
                  <a:sym typeface="Consolas"/>
                </a:rPr>
                <a:t>Hashcat</a:t>
              </a:r>
              <a:r>
                <a:rPr b="0" i="0" lang="en-US" sz="2400" u="none" cap="none" strike="noStrike">
                  <a:solidFill>
                    <a:srgbClr val="E6E7DB"/>
                  </a:solidFill>
                  <a:latin typeface="Consolas"/>
                  <a:ea typeface="Consolas"/>
                  <a:cs typeface="Consolas"/>
                  <a:sym typeface="Consolas"/>
                </a:rPr>
                <a:t>... </a:t>
              </a:r>
              <a:endParaRPr/>
            </a:p>
            <a:p>
              <a:pPr indent="-414528" lvl="4" marL="2072640" marR="0" rtl="0" algn="l">
                <a:lnSpc>
                  <a:spcPct val="139958"/>
                </a:lnSpc>
                <a:spcBef>
                  <a:spcPts val="0"/>
                </a:spcBef>
                <a:spcAft>
                  <a:spcPts val="0"/>
                </a:spcAft>
                <a:buClr>
                  <a:srgbClr val="FFDE59"/>
                </a:buClr>
                <a:buSzPts val="2400"/>
                <a:buFont typeface="Arial"/>
                <a:buChar char="•"/>
              </a:pPr>
              <a:r>
                <a:rPr b="1" i="0" lang="en-US" sz="2400" u="none" cap="none" strike="noStrike">
                  <a:solidFill>
                    <a:srgbClr val="FFDE59"/>
                  </a:solidFill>
                  <a:latin typeface="Consolas"/>
                  <a:ea typeface="Consolas"/>
                  <a:cs typeface="Consolas"/>
                  <a:sym typeface="Consolas"/>
                </a:rPr>
                <a:t>hashcat -m 2500 handshake.hccapx /path/to/wordlist</a:t>
              </a:r>
              <a:endParaRPr/>
            </a:p>
            <a:p>
              <a:pPr indent="0" lvl="0" marL="0" marR="0" rtl="0" algn="l">
                <a:lnSpc>
                  <a:spcPct val="139958"/>
                </a:lnSpc>
                <a:spcBef>
                  <a:spcPts val="0"/>
                </a:spcBef>
                <a:spcAft>
                  <a:spcPts val="0"/>
                </a:spcAft>
                <a:buNone/>
              </a:pPr>
              <a:r>
                <a:t/>
              </a:r>
              <a:endParaRPr b="1" sz="2400">
                <a:solidFill>
                  <a:srgbClr val="FFDE59"/>
                </a:solidFill>
                <a:latin typeface="Consolas"/>
                <a:ea typeface="Consolas"/>
                <a:cs typeface="Consolas"/>
                <a:sym typeface="Consolas"/>
              </a:endParaRPr>
            </a:p>
            <a:p>
              <a:pPr indent="0" lvl="0" marL="0" marR="0" rtl="0" algn="l">
                <a:lnSpc>
                  <a:spcPct val="139958"/>
                </a:lnSpc>
                <a:spcBef>
                  <a:spcPts val="0"/>
                </a:spcBef>
                <a:spcAft>
                  <a:spcPts val="0"/>
                </a:spcAft>
                <a:buNone/>
              </a:pPr>
              <a:r>
                <a:t/>
              </a:r>
              <a:endParaRPr b="1" sz="2400">
                <a:solidFill>
                  <a:srgbClr val="FFDE59"/>
                </a:solidFill>
                <a:latin typeface="Consolas"/>
                <a:ea typeface="Consolas"/>
                <a:cs typeface="Consolas"/>
                <a:sym typeface="Consolas"/>
              </a:endParaRPr>
            </a:p>
            <a:p>
              <a:pPr indent="0" lvl="0" marL="0" marR="0" rtl="0" algn="ctr">
                <a:lnSpc>
                  <a:spcPct val="139958"/>
                </a:lnSpc>
                <a:spcBef>
                  <a:spcPts val="0"/>
                </a:spcBef>
                <a:spcAft>
                  <a:spcPts val="0"/>
                </a:spcAft>
                <a:buNone/>
              </a:pPr>
              <a:r>
                <a:t/>
              </a:r>
              <a:endParaRPr b="1" sz="2400">
                <a:solidFill>
                  <a:srgbClr val="FFDE59"/>
                </a:solidFill>
                <a:latin typeface="Consolas"/>
                <a:ea typeface="Consolas"/>
                <a:cs typeface="Consolas"/>
                <a:sym typeface="Consolas"/>
              </a:endParaRPr>
            </a:p>
          </p:txBody>
        </p:sp>
        <p:sp>
          <p:nvSpPr>
            <p:cNvPr id="277" name="Google Shape;277;p14"/>
            <p:cNvSpPr txBox="1"/>
            <p:nvPr/>
          </p:nvSpPr>
          <p:spPr>
            <a:xfrm>
              <a:off x="0" y="57150"/>
              <a:ext cx="21258811" cy="165311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E6E7DB"/>
                  </a:solidFill>
                  <a:latin typeface="Arial"/>
                  <a:ea typeface="Arial"/>
                  <a:cs typeface="Arial"/>
                  <a:sym typeface="Arial"/>
                </a:rPr>
                <a:t>Demonstration | WPA2-PSK (3)</a:t>
              </a:r>
              <a:endParaRPr/>
            </a:p>
          </p:txBody>
        </p:sp>
      </p:grpSp>
      <p:sp>
        <p:nvSpPr>
          <p:cNvPr id="278" name="Google Shape;278;p14"/>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u"/>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82" name="Shape 282"/>
        <p:cNvGrpSpPr/>
        <p:nvPr/>
      </p:nvGrpSpPr>
      <p:grpSpPr>
        <a:xfrm>
          <a:off x="0" y="0"/>
          <a:ext cx="0" cy="0"/>
          <a:chOff x="0" y="0"/>
          <a:chExt cx="0" cy="0"/>
        </a:xfrm>
      </p:grpSpPr>
      <p:grpSp>
        <p:nvGrpSpPr>
          <p:cNvPr id="283" name="Google Shape;283;p15"/>
          <p:cNvGrpSpPr/>
          <p:nvPr/>
        </p:nvGrpSpPr>
        <p:grpSpPr>
          <a:xfrm>
            <a:off x="1171946" y="1700213"/>
            <a:ext cx="15944108" cy="8127425"/>
            <a:chOff x="0" y="57150"/>
            <a:chExt cx="21258811" cy="10836567"/>
          </a:xfrm>
        </p:grpSpPr>
        <p:sp>
          <p:nvSpPr>
            <p:cNvPr id="284" name="Google Shape;284;p15"/>
            <p:cNvSpPr/>
            <p:nvPr/>
          </p:nvSpPr>
          <p:spPr>
            <a:xfrm rot="5400000">
              <a:off x="9895152" y="2259360"/>
              <a:ext cx="1468507" cy="2578545"/>
            </a:xfrm>
            <a:custGeom>
              <a:rect b="b" l="l" r="r" t="t"/>
              <a:pathLst>
                <a:path extrusionOk="0" h="2578545" w="1468507">
                  <a:moveTo>
                    <a:pt x="0" y="0"/>
                  </a:moveTo>
                  <a:lnTo>
                    <a:pt x="1468507" y="0"/>
                  </a:lnTo>
                  <a:lnTo>
                    <a:pt x="1468507" y="2578545"/>
                  </a:lnTo>
                  <a:lnTo>
                    <a:pt x="0" y="257854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5"/>
            <p:cNvSpPr txBox="1"/>
            <p:nvPr/>
          </p:nvSpPr>
          <p:spPr>
            <a:xfrm>
              <a:off x="0" y="5291747"/>
              <a:ext cx="21258811" cy="5601970"/>
            </a:xfrm>
            <a:prstGeom prst="rect">
              <a:avLst/>
            </a:prstGeom>
            <a:noFill/>
            <a:ln>
              <a:noFill/>
            </a:ln>
          </p:spPr>
          <p:txBody>
            <a:bodyPr anchorCtr="0" anchor="t" bIns="0" lIns="0" spcFirstLastPara="1" rIns="0" wrap="square" tIns="0">
              <a:spAutoFit/>
            </a:bodyPr>
            <a:lstStyle/>
            <a:p>
              <a:pPr indent="-259079" lvl="1" marL="51816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Consolas"/>
                  <a:ea typeface="Consolas"/>
                  <a:cs typeface="Consolas"/>
                  <a:sym typeface="Consolas"/>
                </a:rPr>
                <a:t>File Conversion with </a:t>
              </a:r>
              <a:r>
                <a:rPr b="1" i="1" lang="en-US" sz="2400" u="sng" cap="none" strike="noStrike">
                  <a:solidFill>
                    <a:srgbClr val="E6E7DB"/>
                  </a:solidFill>
                  <a:latin typeface="Consolas"/>
                  <a:ea typeface="Consolas"/>
                  <a:cs typeface="Consolas"/>
                  <a:sym typeface="Consolas"/>
                </a:rPr>
                <a:t>Hashcat</a:t>
              </a:r>
              <a:r>
                <a:rPr b="1" i="0" lang="en-US" sz="2400" u="none" cap="none" strike="noStrike">
                  <a:solidFill>
                    <a:srgbClr val="E6E7DB"/>
                  </a:solidFill>
                  <a:latin typeface="Consolas"/>
                  <a:ea typeface="Consolas"/>
                  <a:cs typeface="Consolas"/>
                  <a:sym typeface="Consolas"/>
                </a:rPr>
                <a:t>  </a:t>
              </a:r>
              <a:endParaRPr/>
            </a:p>
            <a:p>
              <a:pPr indent="-388619" lvl="3" marL="1554480" marR="0" rtl="0" algn="l">
                <a:lnSpc>
                  <a:spcPct val="139958"/>
                </a:lnSpc>
                <a:spcBef>
                  <a:spcPts val="0"/>
                </a:spcBef>
                <a:spcAft>
                  <a:spcPts val="0"/>
                </a:spcAft>
                <a:buClr>
                  <a:srgbClr val="FFDE59"/>
                </a:buClr>
                <a:buSzPts val="2400"/>
                <a:buFont typeface="Arial"/>
                <a:buChar char="￭"/>
              </a:pPr>
              <a:r>
                <a:rPr b="1" i="0" lang="en-US" sz="2400" u="none" cap="none" strike="noStrike">
                  <a:solidFill>
                    <a:srgbClr val="FFDE59"/>
                  </a:solidFill>
                  <a:latin typeface="Consolas"/>
                  <a:ea typeface="Consolas"/>
                  <a:cs typeface="Consolas"/>
                  <a:sym typeface="Consolas"/>
                </a:rPr>
                <a:t>.cap file (capture file) which contains all captured packets in the trace</a:t>
              </a:r>
              <a:endParaRPr/>
            </a:p>
            <a:p>
              <a:pPr indent="-414528" lvl="4" marL="2072640" marR="0" rtl="0" algn="l">
                <a:lnSpc>
                  <a:spcPct val="139958"/>
                </a:lnSpc>
                <a:spcBef>
                  <a:spcPts val="0"/>
                </a:spcBef>
                <a:spcAft>
                  <a:spcPts val="0"/>
                </a:spcAft>
                <a:buClr>
                  <a:srgbClr val="38B6FF"/>
                </a:buClr>
                <a:buSzPts val="2400"/>
                <a:buFont typeface="Arial"/>
                <a:buChar char="•"/>
              </a:pPr>
              <a:r>
                <a:rPr b="1" i="1" lang="en-US" sz="2400" u="none" cap="none" strike="noStrike">
                  <a:solidFill>
                    <a:srgbClr val="38B6FF"/>
                  </a:solidFill>
                  <a:latin typeface="Consolas"/>
                  <a:ea typeface="Consolas"/>
                  <a:cs typeface="Consolas"/>
                  <a:sym typeface="Consolas"/>
                </a:rPr>
                <a:t>.hccapx (hash file used in our case to brute force the password) </a:t>
              </a:r>
              <a:endParaRPr/>
            </a:p>
            <a:p>
              <a:pPr indent="0" lvl="0" marL="0" marR="0" rtl="0" algn="l">
                <a:lnSpc>
                  <a:spcPct val="139958"/>
                </a:lnSpc>
                <a:spcBef>
                  <a:spcPts val="0"/>
                </a:spcBef>
                <a:spcAft>
                  <a:spcPts val="0"/>
                </a:spcAft>
                <a:buNone/>
              </a:pPr>
              <a:r>
                <a:t/>
              </a:r>
              <a:endParaRPr b="1" i="1" sz="2400">
                <a:solidFill>
                  <a:srgbClr val="38B6FF"/>
                </a:solidFill>
                <a:latin typeface="Consolas"/>
                <a:ea typeface="Consolas"/>
                <a:cs typeface="Consolas"/>
                <a:sym typeface="Consolas"/>
              </a:endParaRPr>
            </a:p>
            <a:p>
              <a:pPr indent="0" lvl="0" marL="0" marR="0" rtl="0" algn="ctr">
                <a:lnSpc>
                  <a:spcPct val="139958"/>
                </a:lnSpc>
                <a:spcBef>
                  <a:spcPts val="0"/>
                </a:spcBef>
                <a:spcAft>
                  <a:spcPts val="0"/>
                </a:spcAft>
                <a:buNone/>
              </a:pPr>
              <a:r>
                <a:rPr b="1" i="1" lang="en-US" sz="2400">
                  <a:solidFill>
                    <a:srgbClr val="5CE1E6"/>
                  </a:solidFill>
                  <a:latin typeface="Consolas"/>
                  <a:ea typeface="Consolas"/>
                  <a:cs typeface="Consolas"/>
                  <a:sym typeface="Consolas"/>
                </a:rPr>
                <a:t>aircrack-ng</a:t>
              </a:r>
              <a:r>
                <a:rPr b="1" i="1" lang="en-US" sz="2400">
                  <a:solidFill>
                    <a:srgbClr val="7ED957"/>
                  </a:solidFill>
                  <a:latin typeface="Consolas"/>
                  <a:ea typeface="Consolas"/>
                  <a:cs typeface="Consolas"/>
                  <a:sym typeface="Consolas"/>
                </a:rPr>
                <a:t> -j </a:t>
              </a:r>
              <a:r>
                <a:rPr b="1" i="1" lang="en-US" sz="2400">
                  <a:solidFill>
                    <a:srgbClr val="5271FF"/>
                  </a:solidFill>
                  <a:latin typeface="Consolas"/>
                  <a:ea typeface="Consolas"/>
                  <a:cs typeface="Consolas"/>
                  <a:sym typeface="Consolas"/>
                </a:rPr>
                <a:t>wifi</a:t>
              </a:r>
              <a:r>
                <a:rPr b="1" i="1" lang="en-US" sz="2400">
                  <a:solidFill>
                    <a:srgbClr val="7ED957"/>
                  </a:solidFill>
                  <a:latin typeface="Consolas"/>
                  <a:ea typeface="Consolas"/>
                  <a:cs typeface="Consolas"/>
                  <a:sym typeface="Consolas"/>
                </a:rPr>
                <a:t> </a:t>
              </a:r>
              <a:r>
                <a:rPr b="1" i="1" lang="en-US" sz="2400">
                  <a:solidFill>
                    <a:srgbClr val="FFDE59"/>
                  </a:solidFill>
                  <a:latin typeface="Consolas"/>
                  <a:ea typeface="Consolas"/>
                  <a:cs typeface="Consolas"/>
                  <a:sym typeface="Consolas"/>
                </a:rPr>
                <a:t>capturefilename.cap</a:t>
              </a:r>
              <a:endParaRPr/>
            </a:p>
            <a:p>
              <a:pPr indent="0" lvl="0" marL="0" marR="0" rtl="0" algn="l">
                <a:lnSpc>
                  <a:spcPct val="139958"/>
                </a:lnSpc>
                <a:spcBef>
                  <a:spcPts val="0"/>
                </a:spcBef>
                <a:spcAft>
                  <a:spcPts val="0"/>
                </a:spcAft>
                <a:buNone/>
              </a:pPr>
              <a:r>
                <a:t/>
              </a:r>
              <a:endParaRPr b="1" i="1" sz="2400">
                <a:solidFill>
                  <a:srgbClr val="FFDE59"/>
                </a:solidFill>
                <a:latin typeface="Consolas"/>
                <a:ea typeface="Consolas"/>
                <a:cs typeface="Consolas"/>
                <a:sym typeface="Consolas"/>
              </a:endParaRPr>
            </a:p>
            <a:p>
              <a:pPr indent="0" lvl="0" marL="0" marR="0" rtl="0" algn="l">
                <a:lnSpc>
                  <a:spcPct val="139958"/>
                </a:lnSpc>
                <a:spcBef>
                  <a:spcPts val="0"/>
                </a:spcBef>
                <a:spcAft>
                  <a:spcPts val="0"/>
                </a:spcAft>
                <a:buNone/>
              </a:pPr>
              <a:r>
                <a:t/>
              </a:r>
              <a:endParaRPr b="1" i="1" sz="2400">
                <a:solidFill>
                  <a:srgbClr val="FFDE59"/>
                </a:solidFill>
                <a:latin typeface="Consolas"/>
                <a:ea typeface="Consolas"/>
                <a:cs typeface="Consolas"/>
                <a:sym typeface="Consolas"/>
              </a:endParaRPr>
            </a:p>
            <a:p>
              <a:pPr indent="0" lvl="0" marL="0" marR="0" rtl="0" algn="l">
                <a:lnSpc>
                  <a:spcPct val="139958"/>
                </a:lnSpc>
                <a:spcBef>
                  <a:spcPts val="0"/>
                </a:spcBef>
                <a:spcAft>
                  <a:spcPts val="0"/>
                </a:spcAft>
                <a:buNone/>
              </a:pPr>
              <a:r>
                <a:t/>
              </a:r>
              <a:endParaRPr b="1" i="1" sz="2400">
                <a:solidFill>
                  <a:srgbClr val="FFDE59"/>
                </a:solidFill>
                <a:latin typeface="Consolas"/>
                <a:ea typeface="Consolas"/>
                <a:cs typeface="Consolas"/>
                <a:sym typeface="Consolas"/>
              </a:endParaRPr>
            </a:p>
            <a:p>
              <a:pPr indent="0" lvl="0" marL="0" marR="0" rtl="0" algn="l">
                <a:lnSpc>
                  <a:spcPct val="139958"/>
                </a:lnSpc>
                <a:spcBef>
                  <a:spcPts val="0"/>
                </a:spcBef>
                <a:spcAft>
                  <a:spcPts val="0"/>
                </a:spcAft>
                <a:buNone/>
              </a:pPr>
              <a:r>
                <a:t/>
              </a:r>
              <a:endParaRPr b="1" i="1" sz="2400">
                <a:solidFill>
                  <a:srgbClr val="FFDE59"/>
                </a:solidFill>
                <a:latin typeface="Consolas"/>
                <a:ea typeface="Consolas"/>
                <a:cs typeface="Consolas"/>
                <a:sym typeface="Consolas"/>
              </a:endParaRPr>
            </a:p>
            <a:p>
              <a:pPr indent="0" lvl="0" marL="0" marR="0" rtl="0" algn="ctr">
                <a:lnSpc>
                  <a:spcPct val="139958"/>
                </a:lnSpc>
                <a:spcBef>
                  <a:spcPts val="0"/>
                </a:spcBef>
                <a:spcAft>
                  <a:spcPts val="0"/>
                </a:spcAft>
                <a:buNone/>
              </a:pPr>
              <a:r>
                <a:t/>
              </a:r>
              <a:endParaRPr b="1" i="1" sz="2400">
                <a:solidFill>
                  <a:srgbClr val="FFDE59"/>
                </a:solidFill>
                <a:latin typeface="Consolas"/>
                <a:ea typeface="Consolas"/>
                <a:cs typeface="Consolas"/>
                <a:sym typeface="Consolas"/>
              </a:endParaRPr>
            </a:p>
          </p:txBody>
        </p:sp>
        <p:sp>
          <p:nvSpPr>
            <p:cNvPr id="286" name="Google Shape;286;p15"/>
            <p:cNvSpPr txBox="1"/>
            <p:nvPr/>
          </p:nvSpPr>
          <p:spPr>
            <a:xfrm>
              <a:off x="0" y="57150"/>
              <a:ext cx="21258811" cy="165311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E6E7DB"/>
                  </a:solidFill>
                  <a:latin typeface="Arial"/>
                  <a:ea typeface="Arial"/>
                  <a:cs typeface="Arial"/>
                  <a:sym typeface="Arial"/>
                </a:rPr>
                <a:t>Useful information</a:t>
              </a:r>
              <a:endParaRPr/>
            </a:p>
          </p:txBody>
        </p:sp>
      </p:grpSp>
      <p:sp>
        <p:nvSpPr>
          <p:cNvPr id="287" name="Google Shape;287;p15"/>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91" name="Shape 291"/>
        <p:cNvGrpSpPr/>
        <p:nvPr/>
      </p:nvGrpSpPr>
      <p:grpSpPr>
        <a:xfrm>
          <a:off x="0" y="0"/>
          <a:ext cx="0" cy="0"/>
          <a:chOff x="0" y="0"/>
          <a:chExt cx="0" cy="0"/>
        </a:xfrm>
      </p:grpSpPr>
      <p:grpSp>
        <p:nvGrpSpPr>
          <p:cNvPr id="292" name="Google Shape;292;p16"/>
          <p:cNvGrpSpPr/>
          <p:nvPr/>
        </p:nvGrpSpPr>
        <p:grpSpPr>
          <a:xfrm>
            <a:off x="1171946" y="2538413"/>
            <a:ext cx="15944108" cy="6451025"/>
            <a:chOff x="0" y="57150"/>
            <a:chExt cx="21258811" cy="8601367"/>
          </a:xfrm>
        </p:grpSpPr>
        <p:sp>
          <p:nvSpPr>
            <p:cNvPr id="293" name="Google Shape;293;p16"/>
            <p:cNvSpPr/>
            <p:nvPr/>
          </p:nvSpPr>
          <p:spPr>
            <a:xfrm rot="5400000">
              <a:off x="9895152" y="2259360"/>
              <a:ext cx="1468507" cy="2578545"/>
            </a:xfrm>
            <a:custGeom>
              <a:rect b="b" l="l" r="r" t="t"/>
              <a:pathLst>
                <a:path extrusionOk="0" h="2578545" w="1468507">
                  <a:moveTo>
                    <a:pt x="0" y="0"/>
                  </a:moveTo>
                  <a:lnTo>
                    <a:pt x="1468507" y="0"/>
                  </a:lnTo>
                  <a:lnTo>
                    <a:pt x="1468507" y="2578545"/>
                  </a:lnTo>
                  <a:lnTo>
                    <a:pt x="0" y="2578545"/>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6"/>
            <p:cNvSpPr txBox="1"/>
            <p:nvPr/>
          </p:nvSpPr>
          <p:spPr>
            <a:xfrm>
              <a:off x="0" y="5291747"/>
              <a:ext cx="21258811" cy="3366770"/>
            </a:xfrm>
            <a:prstGeom prst="rect">
              <a:avLst/>
            </a:prstGeom>
            <a:noFill/>
            <a:ln>
              <a:noFill/>
            </a:ln>
          </p:spPr>
          <p:txBody>
            <a:bodyPr anchorCtr="0" anchor="t" bIns="0" lIns="0" spcFirstLastPara="1" rIns="0" wrap="square" tIns="0">
              <a:spAutoFit/>
            </a:bodyPr>
            <a:lstStyle/>
            <a:p>
              <a:pPr indent="-259079" lvl="1" marL="518160" marR="0" rtl="0" algn="l">
                <a:lnSpc>
                  <a:spcPct val="139958"/>
                </a:lnSpc>
                <a:spcBef>
                  <a:spcPts val="0"/>
                </a:spcBef>
                <a:spcAft>
                  <a:spcPts val="0"/>
                </a:spcAft>
                <a:buClr>
                  <a:srgbClr val="E6E7DB"/>
                </a:buClr>
                <a:buSzPts val="2400"/>
                <a:buFont typeface="Consolas"/>
                <a:buAutoNum type="arabicPeriod"/>
              </a:pPr>
              <a:r>
                <a:rPr b="0" i="0" lang="en-US" sz="2400" u="none" cap="none" strike="noStrike">
                  <a:solidFill>
                    <a:srgbClr val="E6E7DB"/>
                  </a:solidFill>
                  <a:latin typeface="Consolas"/>
                  <a:ea typeface="Consolas"/>
                  <a:cs typeface="Consolas"/>
                  <a:sym typeface="Consolas"/>
                </a:rPr>
                <a:t> open the .pcapng file in wireshark</a:t>
              </a:r>
              <a:endParaRPr/>
            </a:p>
            <a:p>
              <a:pPr indent="0" lvl="0" marL="0" marR="0" rtl="0" algn="l">
                <a:lnSpc>
                  <a:spcPct val="139958"/>
                </a:lnSpc>
                <a:spcBef>
                  <a:spcPts val="0"/>
                </a:spcBef>
                <a:spcAft>
                  <a:spcPts val="0"/>
                </a:spcAft>
                <a:buNone/>
              </a:pPr>
              <a:r>
                <a:rPr lang="en-US" sz="2400">
                  <a:solidFill>
                    <a:srgbClr val="E6E7DB"/>
                  </a:solidFill>
                  <a:latin typeface="Consolas"/>
                  <a:ea typeface="Consolas"/>
                  <a:cs typeface="Consolas"/>
                  <a:sym typeface="Consolas"/>
                </a:rPr>
                <a:t> 2. observe the data, does anything look suspicious </a:t>
              </a:r>
              <a:endParaRPr/>
            </a:p>
            <a:p>
              <a:pPr indent="0" lvl="0" marL="0" marR="0" rtl="0" algn="l">
                <a:lnSpc>
                  <a:spcPct val="139958"/>
                </a:lnSpc>
                <a:spcBef>
                  <a:spcPts val="0"/>
                </a:spcBef>
                <a:spcAft>
                  <a:spcPts val="0"/>
                </a:spcAft>
                <a:buNone/>
              </a:pPr>
              <a:r>
                <a:rPr lang="en-US" sz="2400">
                  <a:solidFill>
                    <a:srgbClr val="E6E7DB"/>
                  </a:solidFill>
                  <a:latin typeface="Consolas"/>
                  <a:ea typeface="Consolas"/>
                  <a:cs typeface="Consolas"/>
                  <a:sym typeface="Consolas"/>
                </a:rPr>
                <a:t> 3. filter your search by protocol or by ID etc </a:t>
              </a:r>
              <a:endParaRPr/>
            </a:p>
            <a:p>
              <a:pPr indent="0" lvl="0" marL="0" marR="0" rtl="0" algn="l">
                <a:lnSpc>
                  <a:spcPct val="139958"/>
                </a:lnSpc>
                <a:spcBef>
                  <a:spcPts val="0"/>
                </a:spcBef>
                <a:spcAft>
                  <a:spcPts val="0"/>
                </a:spcAft>
                <a:buNone/>
              </a:pPr>
              <a:r>
                <a:rPr lang="en-US" sz="2400">
                  <a:solidFill>
                    <a:srgbClr val="E6E7DB"/>
                  </a:solidFill>
                  <a:latin typeface="Consolas"/>
                  <a:ea typeface="Consolas"/>
                  <a:cs typeface="Consolas"/>
                  <a:sym typeface="Consolas"/>
                </a:rPr>
                <a:t> 4. inspect the files that have been transferred, can we search for files of a type</a:t>
              </a:r>
              <a:endParaRPr/>
            </a:p>
            <a:p>
              <a:pPr indent="0" lvl="0" marL="0" marR="0" rtl="0" algn="l">
                <a:lnSpc>
                  <a:spcPct val="139958"/>
                </a:lnSpc>
                <a:spcBef>
                  <a:spcPts val="0"/>
                </a:spcBef>
                <a:spcAft>
                  <a:spcPts val="0"/>
                </a:spcAft>
                <a:buNone/>
              </a:pPr>
              <a:r>
                <a:rPr lang="en-US" sz="2400">
                  <a:solidFill>
                    <a:srgbClr val="E6E7DB"/>
                  </a:solidFill>
                  <a:latin typeface="Consolas"/>
                  <a:ea typeface="Consolas"/>
                  <a:cs typeface="Consolas"/>
                  <a:sym typeface="Consolas"/>
                </a:rPr>
                <a:t> 5. can we follow the transaction/stream of this transferred file in its journey</a:t>
              </a:r>
              <a:endParaRPr/>
            </a:p>
            <a:p>
              <a:pPr indent="0" lvl="0" marL="0" marR="0" rtl="0" algn="l">
                <a:lnSpc>
                  <a:spcPct val="139958"/>
                </a:lnSpc>
                <a:spcBef>
                  <a:spcPts val="0"/>
                </a:spcBef>
                <a:spcAft>
                  <a:spcPts val="0"/>
                </a:spcAft>
                <a:buNone/>
              </a:pPr>
              <a:r>
                <a:rPr lang="en-US" sz="2400">
                  <a:solidFill>
                    <a:srgbClr val="E6E7DB"/>
                  </a:solidFill>
                  <a:latin typeface="Consolas"/>
                  <a:ea typeface="Consolas"/>
                  <a:cs typeface="Consolas"/>
                  <a:sym typeface="Consolas"/>
                </a:rPr>
                <a:t> 6. is there any data attached?</a:t>
              </a:r>
              <a:endParaRPr/>
            </a:p>
          </p:txBody>
        </p:sp>
        <p:sp>
          <p:nvSpPr>
            <p:cNvPr id="295" name="Google Shape;295;p16"/>
            <p:cNvSpPr txBox="1"/>
            <p:nvPr/>
          </p:nvSpPr>
          <p:spPr>
            <a:xfrm>
              <a:off x="0" y="57150"/>
              <a:ext cx="21258811" cy="1653117"/>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8000">
                  <a:solidFill>
                    <a:srgbClr val="E6E7DB"/>
                  </a:solidFill>
                  <a:latin typeface="Arial"/>
                  <a:ea typeface="Arial"/>
                  <a:cs typeface="Arial"/>
                  <a:sym typeface="Arial"/>
                </a:rPr>
                <a:t>Wireshark</a:t>
              </a:r>
              <a:endParaRPr/>
            </a:p>
          </p:txBody>
        </p:sp>
      </p:grpSp>
      <p:sp>
        <p:nvSpPr>
          <p:cNvPr id="296" name="Google Shape;296;p16"/>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300" name="Shape 300"/>
        <p:cNvGrpSpPr/>
        <p:nvPr/>
      </p:nvGrpSpPr>
      <p:grpSpPr>
        <a:xfrm>
          <a:off x="0" y="0"/>
          <a:ext cx="0" cy="0"/>
          <a:chOff x="0" y="0"/>
          <a:chExt cx="0" cy="0"/>
        </a:xfrm>
      </p:grpSpPr>
      <p:cxnSp>
        <p:nvCxnSpPr>
          <p:cNvPr id="301" name="Google Shape;301;p17"/>
          <p:cNvCxnSpPr/>
          <p:nvPr/>
        </p:nvCxnSpPr>
        <p:spPr>
          <a:xfrm>
            <a:off x="8434614" y="4109778"/>
            <a:ext cx="1418771" cy="0"/>
          </a:xfrm>
          <a:prstGeom prst="straightConnector1">
            <a:avLst/>
          </a:prstGeom>
          <a:noFill/>
          <a:ln cap="flat" cmpd="sng" w="47625">
            <a:solidFill>
              <a:srgbClr val="A28231"/>
            </a:solidFill>
            <a:prstDash val="solid"/>
            <a:round/>
            <a:headEnd len="sm" w="sm" type="none"/>
            <a:tailEnd len="sm" w="sm" type="none"/>
          </a:ln>
        </p:spPr>
      </p:cxnSp>
      <p:sp>
        <p:nvSpPr>
          <p:cNvPr id="302" name="Google Shape;302;p17"/>
          <p:cNvSpPr/>
          <p:nvPr/>
        </p:nvSpPr>
        <p:spPr>
          <a:xfrm>
            <a:off x="3024226" y="5327903"/>
            <a:ext cx="12239547" cy="2477814"/>
          </a:xfrm>
          <a:custGeom>
            <a:rect b="b" l="l" r="r" t="t"/>
            <a:pathLst>
              <a:path extrusionOk="0" h="2477814" w="12239547">
                <a:moveTo>
                  <a:pt x="0" y="0"/>
                </a:moveTo>
                <a:lnTo>
                  <a:pt x="12239548" y="0"/>
                </a:lnTo>
                <a:lnTo>
                  <a:pt x="12239548" y="2477814"/>
                </a:lnTo>
                <a:lnTo>
                  <a:pt x="0" y="247781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7"/>
          <p:cNvSpPr/>
          <p:nvPr/>
        </p:nvSpPr>
        <p:spPr>
          <a:xfrm>
            <a:off x="531599" y="1874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7"/>
          <p:cNvSpPr txBox="1"/>
          <p:nvPr/>
        </p:nvSpPr>
        <p:spPr>
          <a:xfrm>
            <a:off x="4106515" y="2290783"/>
            <a:ext cx="10074970" cy="1651635"/>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1" lang="en-US" sz="9600">
                <a:solidFill>
                  <a:srgbClr val="E6E7DB"/>
                </a:solidFill>
                <a:latin typeface="Raleway Black"/>
                <a:ea typeface="Raleway Black"/>
                <a:cs typeface="Raleway Black"/>
                <a:sym typeface="Raleway Black"/>
              </a:rPr>
              <a:t>PRACTICAL #1</a:t>
            </a:r>
            <a:endParaRPr/>
          </a:p>
        </p:txBody>
      </p:sp>
      <p:sp>
        <p:nvSpPr>
          <p:cNvPr id="305" name="Google Shape;305;p17"/>
          <p:cNvSpPr txBox="1"/>
          <p:nvPr/>
        </p:nvSpPr>
        <p:spPr>
          <a:xfrm>
            <a:off x="3236659" y="4512563"/>
            <a:ext cx="11814681" cy="419346"/>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lang="en-US" sz="2400" u="sng">
                <a:solidFill>
                  <a:schemeClr val="lt1"/>
                </a:solidFill>
                <a:latin typeface="Arial"/>
                <a:ea typeface="Arial"/>
                <a:cs typeface="Arial"/>
                <a:sym typeface="Arial"/>
                <a:hlinkClick r:id="rId5">
                  <a:extLst>
                    <a:ext uri="{A12FA001-AC4F-418D-AE19-62706E023703}">
                      <ahyp:hlinkClr val="tx"/>
                    </a:ext>
                  </a:extLst>
                </a:hlinkClick>
              </a:rPr>
              <a:t>HTTPS://TRYHACKME.COM/R/ROOM/WIFIHACKING101</a:t>
            </a:r>
            <a:endParaRPr/>
          </a:p>
        </p:txBody>
      </p:sp>
      <p:sp>
        <p:nvSpPr>
          <p:cNvPr id="306" name="Google Shape;306;p17"/>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310" name="Shape 310"/>
        <p:cNvGrpSpPr/>
        <p:nvPr/>
      </p:nvGrpSpPr>
      <p:grpSpPr>
        <a:xfrm>
          <a:off x="0" y="0"/>
          <a:ext cx="0" cy="0"/>
          <a:chOff x="0" y="0"/>
          <a:chExt cx="0" cy="0"/>
        </a:xfrm>
      </p:grpSpPr>
      <p:cxnSp>
        <p:nvCxnSpPr>
          <p:cNvPr id="311" name="Google Shape;311;p18"/>
          <p:cNvCxnSpPr/>
          <p:nvPr/>
        </p:nvCxnSpPr>
        <p:spPr>
          <a:xfrm>
            <a:off x="8434614" y="3244515"/>
            <a:ext cx="1418771" cy="0"/>
          </a:xfrm>
          <a:prstGeom prst="straightConnector1">
            <a:avLst/>
          </a:prstGeom>
          <a:noFill/>
          <a:ln cap="flat" cmpd="sng" w="47625">
            <a:solidFill>
              <a:srgbClr val="A28231"/>
            </a:solidFill>
            <a:prstDash val="solid"/>
            <a:round/>
            <a:headEnd len="sm" w="sm" type="none"/>
            <a:tailEnd len="sm" w="sm" type="none"/>
          </a:ln>
        </p:spPr>
      </p:cxnSp>
      <p:sp>
        <p:nvSpPr>
          <p:cNvPr id="312" name="Google Shape;312;p18"/>
          <p:cNvSpPr/>
          <p:nvPr/>
        </p:nvSpPr>
        <p:spPr>
          <a:xfrm>
            <a:off x="531599" y="1874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8"/>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8"/>
          <p:cNvSpPr/>
          <p:nvPr/>
        </p:nvSpPr>
        <p:spPr>
          <a:xfrm>
            <a:off x="2721824" y="3649745"/>
            <a:ext cx="13153939" cy="4767306"/>
          </a:xfrm>
          <a:custGeom>
            <a:rect b="b" l="l" r="r" t="t"/>
            <a:pathLst>
              <a:path extrusionOk="0" h="4767306" w="13153939">
                <a:moveTo>
                  <a:pt x="0" y="0"/>
                </a:moveTo>
                <a:lnTo>
                  <a:pt x="13153939" y="0"/>
                </a:lnTo>
                <a:lnTo>
                  <a:pt x="13153939" y="4767307"/>
                </a:lnTo>
                <a:lnTo>
                  <a:pt x="0" y="476730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8"/>
          <p:cNvSpPr txBox="1"/>
          <p:nvPr/>
        </p:nvSpPr>
        <p:spPr>
          <a:xfrm>
            <a:off x="4106515" y="948881"/>
            <a:ext cx="10074970" cy="1651635"/>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1" lang="en-US" sz="9600">
                <a:solidFill>
                  <a:srgbClr val="E6E7DB"/>
                </a:solidFill>
                <a:latin typeface="Raleway Black"/>
                <a:ea typeface="Raleway Black"/>
                <a:cs typeface="Raleway Black"/>
                <a:sym typeface="Raleway Black"/>
              </a:rPr>
              <a:t>PRACTICAL #2</a:t>
            </a:r>
            <a:endParaRPr/>
          </a:p>
        </p:txBody>
      </p:sp>
      <p:sp>
        <p:nvSpPr>
          <p:cNvPr id="316" name="Google Shape;316;p18"/>
          <p:cNvSpPr txBox="1"/>
          <p:nvPr/>
        </p:nvSpPr>
        <p:spPr>
          <a:xfrm>
            <a:off x="3083803" y="2562416"/>
            <a:ext cx="12429979" cy="419346"/>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b="1" lang="en-US" sz="2400" u="sng">
                <a:solidFill>
                  <a:schemeClr val="lt1"/>
                </a:solidFill>
                <a:latin typeface="Arial"/>
                <a:ea typeface="Arial"/>
                <a:cs typeface="Arial"/>
                <a:sym typeface="Arial"/>
                <a:hlinkClick r:id="rId5">
                  <a:extLst>
                    <a:ext uri="{A12FA001-AC4F-418D-AE19-62706E023703}">
                      <ahyp:hlinkClr val="tx"/>
                    </a:ext>
                  </a:extLst>
                </a:hlinkClick>
              </a:rPr>
              <a:t>HTTPS://TRYHACKME.COM/R/ROOM/CTFCOLLECTIONVOL1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02" name="Shape 102"/>
        <p:cNvGrpSpPr/>
        <p:nvPr/>
      </p:nvGrpSpPr>
      <p:grpSpPr>
        <a:xfrm>
          <a:off x="0" y="0"/>
          <a:ext cx="0" cy="0"/>
          <a:chOff x="0" y="0"/>
          <a:chExt cx="0" cy="0"/>
        </a:xfrm>
      </p:grpSpPr>
      <p:grpSp>
        <p:nvGrpSpPr>
          <p:cNvPr id="103" name="Google Shape;103;p2"/>
          <p:cNvGrpSpPr/>
          <p:nvPr/>
        </p:nvGrpSpPr>
        <p:grpSpPr>
          <a:xfrm>
            <a:off x="1764332" y="7990110"/>
            <a:ext cx="3214155" cy="1268190"/>
            <a:chOff x="0" y="-47625"/>
            <a:chExt cx="846526" cy="334009"/>
          </a:xfrm>
        </p:grpSpPr>
        <p:sp>
          <p:nvSpPr>
            <p:cNvPr id="104" name="Google Shape;104;p2"/>
            <p:cNvSpPr/>
            <p:nvPr/>
          </p:nvSpPr>
          <p:spPr>
            <a:xfrm>
              <a:off x="0" y="0"/>
              <a:ext cx="846526" cy="286384"/>
            </a:xfrm>
            <a:custGeom>
              <a:rect b="b" l="l" r="r" t="t"/>
              <a:pathLst>
                <a:path extrusionOk="0" h="286384" w="846526">
                  <a:moveTo>
                    <a:pt x="122843" y="0"/>
                  </a:moveTo>
                  <a:lnTo>
                    <a:pt x="723683" y="0"/>
                  </a:lnTo>
                  <a:cubicBezTo>
                    <a:pt x="791527" y="0"/>
                    <a:pt x="846526" y="54999"/>
                    <a:pt x="846526" y="122843"/>
                  </a:cubicBezTo>
                  <a:lnTo>
                    <a:pt x="846526" y="163540"/>
                  </a:lnTo>
                  <a:cubicBezTo>
                    <a:pt x="846526" y="231385"/>
                    <a:pt x="791527" y="286384"/>
                    <a:pt x="723683" y="286384"/>
                  </a:cubicBezTo>
                  <a:lnTo>
                    <a:pt x="122843" y="286384"/>
                  </a:lnTo>
                  <a:cubicBezTo>
                    <a:pt x="54999" y="286384"/>
                    <a:pt x="0" y="231385"/>
                    <a:pt x="0" y="163540"/>
                  </a:cubicBezTo>
                  <a:lnTo>
                    <a:pt x="0" y="122843"/>
                  </a:lnTo>
                  <a:cubicBezTo>
                    <a:pt x="0" y="54999"/>
                    <a:pt x="54999" y="0"/>
                    <a:pt x="122843" y="0"/>
                  </a:cubicBezTo>
                  <a:close/>
                </a:path>
              </a:pathLst>
            </a:custGeom>
            <a:solidFill>
              <a:srgbClr val="222222"/>
            </a:solidFill>
            <a:ln cap="rnd" cmpd="sng" w="38100">
              <a:solidFill>
                <a:srgbClr val="E6E7D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2"/>
            <p:cNvSpPr txBox="1"/>
            <p:nvPr/>
          </p:nvSpPr>
          <p:spPr>
            <a:xfrm>
              <a:off x="0" y="-47625"/>
              <a:ext cx="846526" cy="33400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lang="en-US" sz="2500">
                  <a:solidFill>
                    <a:srgbClr val="E6E7DB"/>
                  </a:solidFill>
                  <a:latin typeface="Arial"/>
                  <a:ea typeface="Arial"/>
                  <a:cs typeface="Arial"/>
                  <a:sym typeface="Arial"/>
                </a:rPr>
                <a:t>Press button to do illegal sh1t</a:t>
              </a:r>
              <a:endParaRPr/>
            </a:p>
          </p:txBody>
        </p:sp>
      </p:grpSp>
      <p:sp>
        <p:nvSpPr>
          <p:cNvPr id="106" name="Google Shape;106;p2"/>
          <p:cNvSpPr/>
          <p:nvPr/>
        </p:nvSpPr>
        <p:spPr>
          <a:xfrm>
            <a:off x="12732470" y="255113"/>
            <a:ext cx="5246370" cy="524637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7" name="Google Shape;107;p2"/>
          <p:cNvGrpSpPr/>
          <p:nvPr/>
        </p:nvGrpSpPr>
        <p:grpSpPr>
          <a:xfrm>
            <a:off x="8471555" y="5546692"/>
            <a:ext cx="9326880" cy="4237513"/>
            <a:chOff x="0" y="0"/>
            <a:chExt cx="7620000" cy="3462020"/>
          </a:xfrm>
        </p:grpSpPr>
        <p:sp>
          <p:nvSpPr>
            <p:cNvPr id="108" name="Google Shape;108;p2"/>
            <p:cNvSpPr/>
            <p:nvPr/>
          </p:nvSpPr>
          <p:spPr>
            <a:xfrm>
              <a:off x="466090" y="466090"/>
              <a:ext cx="6687820" cy="2531110"/>
            </a:xfrm>
            <a:custGeom>
              <a:rect b="b" l="l" r="r" t="t"/>
              <a:pathLst>
                <a:path extrusionOk="0" h="2531110" w="6687820">
                  <a:moveTo>
                    <a:pt x="0" y="0"/>
                  </a:moveTo>
                  <a:lnTo>
                    <a:pt x="0" y="2531110"/>
                  </a:lnTo>
                  <a:lnTo>
                    <a:pt x="6687820" y="2531110"/>
                  </a:lnTo>
                  <a:lnTo>
                    <a:pt x="6687820" y="0"/>
                  </a:lnTo>
                  <a:close/>
                </a:path>
              </a:pathLst>
            </a:custGeom>
            <a:blipFill rotWithShape="1">
              <a:blip r:embed="rId4">
                <a:alphaModFix/>
              </a:blip>
              <a:stretch>
                <a:fillRect b="-24310" l="0" r="0" t="-2431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p:nvPr/>
          </p:nvSpPr>
          <p:spPr>
            <a:xfrm>
              <a:off x="0" y="0"/>
              <a:ext cx="7620000" cy="3462020"/>
            </a:xfrm>
            <a:custGeom>
              <a:rect b="b" l="l" r="r" t="t"/>
              <a:pathLst>
                <a:path extrusionOk="0" h="3462020" w="7620000">
                  <a:moveTo>
                    <a:pt x="388620" y="388620"/>
                  </a:moveTo>
                  <a:lnTo>
                    <a:pt x="388620" y="3074670"/>
                  </a:lnTo>
                  <a:lnTo>
                    <a:pt x="7231380" y="3074670"/>
                  </a:lnTo>
                  <a:lnTo>
                    <a:pt x="7231380" y="388620"/>
                  </a:lnTo>
                  <a:lnTo>
                    <a:pt x="388620" y="388620"/>
                  </a:lnTo>
                  <a:close/>
                  <a:moveTo>
                    <a:pt x="201930" y="0"/>
                  </a:moveTo>
                  <a:lnTo>
                    <a:pt x="490220" y="0"/>
                  </a:lnTo>
                  <a:cubicBezTo>
                    <a:pt x="490220" y="111760"/>
                    <a:pt x="580390" y="201930"/>
                    <a:pt x="692150" y="201930"/>
                  </a:cubicBezTo>
                  <a:cubicBezTo>
                    <a:pt x="803910" y="201930"/>
                    <a:pt x="895350" y="111760"/>
                    <a:pt x="895350" y="0"/>
                  </a:cubicBezTo>
                  <a:lnTo>
                    <a:pt x="1183640" y="0"/>
                  </a:lnTo>
                  <a:cubicBezTo>
                    <a:pt x="1183640" y="111760"/>
                    <a:pt x="1273810" y="201930"/>
                    <a:pt x="1385570" y="201930"/>
                  </a:cubicBezTo>
                  <a:cubicBezTo>
                    <a:pt x="1497330" y="201930"/>
                    <a:pt x="1587500" y="111760"/>
                    <a:pt x="1587500" y="0"/>
                  </a:cubicBezTo>
                  <a:lnTo>
                    <a:pt x="1875790" y="0"/>
                  </a:lnTo>
                  <a:cubicBezTo>
                    <a:pt x="1875790" y="111760"/>
                    <a:pt x="1965960" y="201930"/>
                    <a:pt x="2077720" y="201930"/>
                  </a:cubicBezTo>
                  <a:cubicBezTo>
                    <a:pt x="2189480" y="201930"/>
                    <a:pt x="2279650" y="111760"/>
                    <a:pt x="2279650" y="0"/>
                  </a:cubicBezTo>
                  <a:lnTo>
                    <a:pt x="2567940" y="0"/>
                  </a:lnTo>
                  <a:cubicBezTo>
                    <a:pt x="2567940" y="111760"/>
                    <a:pt x="2658110" y="201930"/>
                    <a:pt x="2769870" y="201930"/>
                  </a:cubicBezTo>
                  <a:cubicBezTo>
                    <a:pt x="2881630" y="201930"/>
                    <a:pt x="2973070" y="111760"/>
                    <a:pt x="2973070" y="0"/>
                  </a:cubicBezTo>
                  <a:lnTo>
                    <a:pt x="3261360" y="0"/>
                  </a:lnTo>
                  <a:cubicBezTo>
                    <a:pt x="3261360" y="111760"/>
                    <a:pt x="3351530" y="201930"/>
                    <a:pt x="3463290" y="201930"/>
                  </a:cubicBezTo>
                  <a:cubicBezTo>
                    <a:pt x="3575050" y="201930"/>
                    <a:pt x="3665220" y="111760"/>
                    <a:pt x="3665220" y="0"/>
                  </a:cubicBezTo>
                  <a:lnTo>
                    <a:pt x="3953510" y="0"/>
                  </a:lnTo>
                  <a:cubicBezTo>
                    <a:pt x="3953510" y="111760"/>
                    <a:pt x="4043680" y="201930"/>
                    <a:pt x="4155440" y="201930"/>
                  </a:cubicBezTo>
                  <a:cubicBezTo>
                    <a:pt x="4267200" y="201930"/>
                    <a:pt x="4357370" y="111760"/>
                    <a:pt x="4357370" y="0"/>
                  </a:cubicBezTo>
                  <a:lnTo>
                    <a:pt x="4645660" y="0"/>
                  </a:lnTo>
                  <a:cubicBezTo>
                    <a:pt x="4645660" y="111760"/>
                    <a:pt x="4735830" y="201930"/>
                    <a:pt x="4847590" y="201930"/>
                  </a:cubicBezTo>
                  <a:cubicBezTo>
                    <a:pt x="4959350" y="201930"/>
                    <a:pt x="5049520" y="111760"/>
                    <a:pt x="5049520" y="0"/>
                  </a:cubicBezTo>
                  <a:lnTo>
                    <a:pt x="5337810" y="0"/>
                  </a:lnTo>
                  <a:cubicBezTo>
                    <a:pt x="5337810" y="111760"/>
                    <a:pt x="5427980" y="201930"/>
                    <a:pt x="5539740" y="201930"/>
                  </a:cubicBezTo>
                  <a:cubicBezTo>
                    <a:pt x="5651500" y="201930"/>
                    <a:pt x="5741670" y="111760"/>
                    <a:pt x="5741670" y="0"/>
                  </a:cubicBezTo>
                  <a:lnTo>
                    <a:pt x="6032500" y="0"/>
                  </a:lnTo>
                  <a:cubicBezTo>
                    <a:pt x="6032500" y="111760"/>
                    <a:pt x="6122670" y="201930"/>
                    <a:pt x="6234430" y="201930"/>
                  </a:cubicBezTo>
                  <a:cubicBezTo>
                    <a:pt x="6346190" y="201930"/>
                    <a:pt x="6436360" y="111760"/>
                    <a:pt x="6436360" y="0"/>
                  </a:cubicBezTo>
                  <a:lnTo>
                    <a:pt x="6724650" y="0"/>
                  </a:lnTo>
                  <a:cubicBezTo>
                    <a:pt x="6724650" y="111760"/>
                    <a:pt x="6814820" y="201930"/>
                    <a:pt x="6926580" y="201930"/>
                  </a:cubicBezTo>
                  <a:cubicBezTo>
                    <a:pt x="7038341" y="201930"/>
                    <a:pt x="7128510" y="111760"/>
                    <a:pt x="7128510" y="0"/>
                  </a:cubicBezTo>
                  <a:lnTo>
                    <a:pt x="7416800" y="0"/>
                  </a:lnTo>
                  <a:cubicBezTo>
                    <a:pt x="7416800" y="111760"/>
                    <a:pt x="7506970" y="201930"/>
                    <a:pt x="7618730" y="201930"/>
                  </a:cubicBezTo>
                  <a:lnTo>
                    <a:pt x="7618730" y="490220"/>
                  </a:lnTo>
                  <a:cubicBezTo>
                    <a:pt x="7506970" y="490220"/>
                    <a:pt x="7416800" y="580390"/>
                    <a:pt x="7416800" y="692150"/>
                  </a:cubicBezTo>
                  <a:cubicBezTo>
                    <a:pt x="7416800" y="803910"/>
                    <a:pt x="7506970" y="894080"/>
                    <a:pt x="7618730" y="894080"/>
                  </a:cubicBezTo>
                  <a:lnTo>
                    <a:pt x="7618730" y="1182370"/>
                  </a:lnTo>
                  <a:cubicBezTo>
                    <a:pt x="7506970" y="1182370"/>
                    <a:pt x="7416800" y="1272540"/>
                    <a:pt x="7416800" y="1384300"/>
                  </a:cubicBezTo>
                  <a:cubicBezTo>
                    <a:pt x="7416800" y="1496060"/>
                    <a:pt x="7508240" y="1587500"/>
                    <a:pt x="7620000" y="1587500"/>
                  </a:cubicBezTo>
                  <a:lnTo>
                    <a:pt x="7620000" y="1875790"/>
                  </a:lnTo>
                  <a:cubicBezTo>
                    <a:pt x="7508240" y="1875790"/>
                    <a:pt x="7418070" y="1965960"/>
                    <a:pt x="7418070" y="2077720"/>
                  </a:cubicBezTo>
                  <a:cubicBezTo>
                    <a:pt x="7418070" y="2189480"/>
                    <a:pt x="7508239" y="2279650"/>
                    <a:pt x="7620000" y="2279650"/>
                  </a:cubicBezTo>
                  <a:lnTo>
                    <a:pt x="7620000" y="2567940"/>
                  </a:lnTo>
                  <a:cubicBezTo>
                    <a:pt x="7508240" y="2567940"/>
                    <a:pt x="7418070" y="2658110"/>
                    <a:pt x="7418070" y="2769870"/>
                  </a:cubicBezTo>
                  <a:cubicBezTo>
                    <a:pt x="7418070" y="2881630"/>
                    <a:pt x="7508240" y="2971800"/>
                    <a:pt x="7620000" y="2971800"/>
                  </a:cubicBezTo>
                  <a:lnTo>
                    <a:pt x="7620000" y="3260090"/>
                  </a:lnTo>
                  <a:cubicBezTo>
                    <a:pt x="7508240" y="3260090"/>
                    <a:pt x="7418070" y="3350260"/>
                    <a:pt x="7418070" y="3462020"/>
                  </a:cubicBezTo>
                  <a:lnTo>
                    <a:pt x="7129780" y="3462020"/>
                  </a:lnTo>
                  <a:cubicBezTo>
                    <a:pt x="7129780" y="3350260"/>
                    <a:pt x="7039610" y="3260090"/>
                    <a:pt x="6927849" y="3260090"/>
                  </a:cubicBezTo>
                  <a:cubicBezTo>
                    <a:pt x="6816089" y="3260090"/>
                    <a:pt x="6725919" y="3350260"/>
                    <a:pt x="6725919" y="3462020"/>
                  </a:cubicBezTo>
                  <a:lnTo>
                    <a:pt x="6437629" y="3462020"/>
                  </a:lnTo>
                  <a:cubicBezTo>
                    <a:pt x="6437629" y="3350260"/>
                    <a:pt x="6347459" y="3260090"/>
                    <a:pt x="6235699" y="3260090"/>
                  </a:cubicBezTo>
                  <a:cubicBezTo>
                    <a:pt x="6123939" y="3260090"/>
                    <a:pt x="6033769" y="3350260"/>
                    <a:pt x="6033769" y="3462020"/>
                  </a:cubicBezTo>
                  <a:lnTo>
                    <a:pt x="5745479" y="3462020"/>
                  </a:lnTo>
                  <a:cubicBezTo>
                    <a:pt x="5745479" y="3350260"/>
                    <a:pt x="5655309" y="3260090"/>
                    <a:pt x="5543549" y="3260090"/>
                  </a:cubicBezTo>
                  <a:cubicBezTo>
                    <a:pt x="5431789" y="3260090"/>
                    <a:pt x="5341619" y="3350260"/>
                    <a:pt x="5341619" y="3462020"/>
                  </a:cubicBezTo>
                  <a:lnTo>
                    <a:pt x="5053329" y="3462020"/>
                  </a:lnTo>
                  <a:cubicBezTo>
                    <a:pt x="5053329" y="3350260"/>
                    <a:pt x="4963159" y="3260090"/>
                    <a:pt x="4851399" y="3260090"/>
                  </a:cubicBezTo>
                  <a:cubicBezTo>
                    <a:pt x="4739639" y="3260090"/>
                    <a:pt x="4649469" y="3350260"/>
                    <a:pt x="4649469" y="3462020"/>
                  </a:cubicBezTo>
                  <a:lnTo>
                    <a:pt x="4361179" y="3462020"/>
                  </a:lnTo>
                  <a:cubicBezTo>
                    <a:pt x="4361179" y="3350260"/>
                    <a:pt x="4271009" y="3260090"/>
                    <a:pt x="4159249" y="3260090"/>
                  </a:cubicBezTo>
                  <a:cubicBezTo>
                    <a:pt x="4047489" y="3260090"/>
                    <a:pt x="3957319" y="3350260"/>
                    <a:pt x="3957319" y="3462020"/>
                  </a:cubicBezTo>
                  <a:lnTo>
                    <a:pt x="3669029" y="3462020"/>
                  </a:lnTo>
                  <a:cubicBezTo>
                    <a:pt x="3669029" y="3350260"/>
                    <a:pt x="3578859" y="3260090"/>
                    <a:pt x="3467099" y="3260090"/>
                  </a:cubicBezTo>
                  <a:cubicBezTo>
                    <a:pt x="3355339" y="3260090"/>
                    <a:pt x="3265169" y="3350260"/>
                    <a:pt x="3265169" y="3462020"/>
                  </a:cubicBezTo>
                  <a:lnTo>
                    <a:pt x="2976879" y="3462020"/>
                  </a:lnTo>
                  <a:cubicBezTo>
                    <a:pt x="2976879" y="3350260"/>
                    <a:pt x="2886709" y="3260090"/>
                    <a:pt x="2774949" y="3260090"/>
                  </a:cubicBezTo>
                  <a:cubicBezTo>
                    <a:pt x="2663189" y="3260090"/>
                    <a:pt x="2573019" y="3350260"/>
                    <a:pt x="2573019" y="3462020"/>
                  </a:cubicBezTo>
                  <a:lnTo>
                    <a:pt x="2284729" y="3462020"/>
                  </a:lnTo>
                  <a:cubicBezTo>
                    <a:pt x="2284729" y="3350260"/>
                    <a:pt x="2194559" y="3260090"/>
                    <a:pt x="2082799" y="3260090"/>
                  </a:cubicBezTo>
                  <a:cubicBezTo>
                    <a:pt x="1971039" y="3260090"/>
                    <a:pt x="1880869" y="3350260"/>
                    <a:pt x="1880869" y="3462020"/>
                  </a:cubicBezTo>
                  <a:lnTo>
                    <a:pt x="1587500" y="3462020"/>
                  </a:lnTo>
                  <a:cubicBezTo>
                    <a:pt x="1587500" y="3350260"/>
                    <a:pt x="1497330" y="3260090"/>
                    <a:pt x="1385570" y="3260090"/>
                  </a:cubicBezTo>
                  <a:cubicBezTo>
                    <a:pt x="1273810" y="3260090"/>
                    <a:pt x="1183640" y="3350260"/>
                    <a:pt x="1183640" y="3462020"/>
                  </a:cubicBezTo>
                  <a:lnTo>
                    <a:pt x="895350" y="3462020"/>
                  </a:lnTo>
                  <a:cubicBezTo>
                    <a:pt x="895350" y="3350260"/>
                    <a:pt x="805180" y="3260090"/>
                    <a:pt x="693420" y="3260090"/>
                  </a:cubicBezTo>
                  <a:cubicBezTo>
                    <a:pt x="581660" y="3260090"/>
                    <a:pt x="491490" y="3350260"/>
                    <a:pt x="491490" y="3462020"/>
                  </a:cubicBezTo>
                  <a:lnTo>
                    <a:pt x="201930" y="3462020"/>
                  </a:lnTo>
                  <a:cubicBezTo>
                    <a:pt x="201930" y="3350260"/>
                    <a:pt x="111760" y="3260090"/>
                    <a:pt x="0" y="3260090"/>
                  </a:cubicBezTo>
                  <a:lnTo>
                    <a:pt x="0" y="2971800"/>
                  </a:lnTo>
                  <a:cubicBezTo>
                    <a:pt x="111760" y="2971800"/>
                    <a:pt x="201930" y="2881630"/>
                    <a:pt x="201930" y="2769870"/>
                  </a:cubicBezTo>
                  <a:cubicBezTo>
                    <a:pt x="201930" y="2658110"/>
                    <a:pt x="111760" y="2567940"/>
                    <a:pt x="0" y="2567940"/>
                  </a:cubicBezTo>
                  <a:lnTo>
                    <a:pt x="0" y="2279650"/>
                  </a:lnTo>
                  <a:cubicBezTo>
                    <a:pt x="111760" y="2279650"/>
                    <a:pt x="201930" y="2189480"/>
                    <a:pt x="201930" y="2077720"/>
                  </a:cubicBezTo>
                  <a:cubicBezTo>
                    <a:pt x="201930" y="1965960"/>
                    <a:pt x="111760" y="1875790"/>
                    <a:pt x="0" y="1875790"/>
                  </a:cubicBezTo>
                  <a:lnTo>
                    <a:pt x="0" y="1587500"/>
                  </a:lnTo>
                  <a:cubicBezTo>
                    <a:pt x="111760" y="1587500"/>
                    <a:pt x="201930" y="1497330"/>
                    <a:pt x="201930" y="1385570"/>
                  </a:cubicBezTo>
                  <a:cubicBezTo>
                    <a:pt x="201930" y="1273810"/>
                    <a:pt x="111760" y="1183640"/>
                    <a:pt x="0" y="1183640"/>
                  </a:cubicBezTo>
                  <a:lnTo>
                    <a:pt x="0" y="895350"/>
                  </a:lnTo>
                  <a:cubicBezTo>
                    <a:pt x="111760" y="895350"/>
                    <a:pt x="201930" y="805180"/>
                    <a:pt x="201930" y="693420"/>
                  </a:cubicBezTo>
                  <a:cubicBezTo>
                    <a:pt x="201930" y="581660"/>
                    <a:pt x="111760" y="490220"/>
                    <a:pt x="0" y="490220"/>
                  </a:cubicBezTo>
                  <a:lnTo>
                    <a:pt x="0" y="201930"/>
                  </a:lnTo>
                  <a:cubicBezTo>
                    <a:pt x="111760" y="201930"/>
                    <a:pt x="201930" y="111760"/>
                    <a:pt x="201930" y="0"/>
                  </a:cubicBezTo>
                  <a:close/>
                </a:path>
              </a:pathLst>
            </a:custGeom>
            <a:solidFill>
              <a:srgbClr val="940D2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p:nvPr/>
          </p:nvSpPr>
          <p:spPr>
            <a:xfrm>
              <a:off x="370840" y="370840"/>
              <a:ext cx="6878320" cy="2721610"/>
            </a:xfrm>
            <a:custGeom>
              <a:rect b="b" l="l" r="r" t="t"/>
              <a:pathLst>
                <a:path extrusionOk="0" h="2721610" w="6878320">
                  <a:moveTo>
                    <a:pt x="0" y="0"/>
                  </a:moveTo>
                  <a:lnTo>
                    <a:pt x="0" y="2721610"/>
                  </a:lnTo>
                  <a:lnTo>
                    <a:pt x="6878320" y="2721610"/>
                  </a:lnTo>
                  <a:lnTo>
                    <a:pt x="6878320" y="0"/>
                  </a:lnTo>
                  <a:lnTo>
                    <a:pt x="0" y="0"/>
                  </a:lnTo>
                  <a:close/>
                  <a:moveTo>
                    <a:pt x="113030" y="2608580"/>
                  </a:moveTo>
                  <a:lnTo>
                    <a:pt x="113030" y="113030"/>
                  </a:lnTo>
                  <a:lnTo>
                    <a:pt x="6765290" y="113030"/>
                  </a:lnTo>
                  <a:lnTo>
                    <a:pt x="6765290" y="2608580"/>
                  </a:lnTo>
                  <a:lnTo>
                    <a:pt x="113030" y="2608580"/>
                  </a:lnTo>
                  <a:close/>
                </a:path>
              </a:pathLst>
            </a:custGeom>
            <a:solidFill>
              <a:srgbClr val="E6E7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1" name="Google Shape;111;p2"/>
          <p:cNvGrpSpPr/>
          <p:nvPr/>
        </p:nvGrpSpPr>
        <p:grpSpPr>
          <a:xfrm>
            <a:off x="1018357" y="1352170"/>
            <a:ext cx="12748075" cy="5599735"/>
            <a:chOff x="-994633" y="-485775"/>
            <a:chExt cx="16997433" cy="7466313"/>
          </a:xfrm>
        </p:grpSpPr>
        <p:sp>
          <p:nvSpPr>
            <p:cNvPr id="112" name="Google Shape;112;p2"/>
            <p:cNvSpPr txBox="1"/>
            <p:nvPr/>
          </p:nvSpPr>
          <p:spPr>
            <a:xfrm>
              <a:off x="-994600" y="-485775"/>
              <a:ext cx="16997400" cy="6249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14499">
                  <a:solidFill>
                    <a:srgbClr val="E6E7DB"/>
                  </a:solidFill>
                  <a:latin typeface="Arial"/>
                  <a:ea typeface="Arial"/>
                  <a:cs typeface="Arial"/>
                  <a:sym typeface="Arial"/>
                </a:rPr>
                <a:t>These be the rules</a:t>
              </a:r>
              <a:endParaRPr/>
            </a:p>
          </p:txBody>
        </p:sp>
        <p:sp>
          <p:nvSpPr>
            <p:cNvPr id="113" name="Google Shape;113;p2"/>
            <p:cNvSpPr txBox="1"/>
            <p:nvPr/>
          </p:nvSpPr>
          <p:spPr>
            <a:xfrm>
              <a:off x="-994633" y="6160338"/>
              <a:ext cx="16997400" cy="820200"/>
            </a:xfrm>
            <a:prstGeom prst="rect">
              <a:avLst/>
            </a:prstGeom>
            <a:noFill/>
            <a:ln>
              <a:noFill/>
            </a:ln>
          </p:spPr>
          <p:txBody>
            <a:bodyPr anchorCtr="0" anchor="t" bIns="0" lIns="0" spcFirstLastPara="1" rIns="0" wrap="square" tIns="0">
              <a:spAutoFit/>
            </a:bodyPr>
            <a:lstStyle/>
            <a:p>
              <a:pPr indent="0" lvl="1" marL="0" marR="0" rtl="0" algn="l">
                <a:lnSpc>
                  <a:spcPct val="140030"/>
                </a:lnSpc>
                <a:spcBef>
                  <a:spcPts val="0"/>
                </a:spcBef>
                <a:spcAft>
                  <a:spcPts val="0"/>
                </a:spcAft>
                <a:buNone/>
              </a:pPr>
              <a:r>
                <a:rPr b="0" i="0" lang="en-US" sz="3997" u="none" cap="none" strike="noStrike">
                  <a:solidFill>
                    <a:srgbClr val="E6E7DB"/>
                  </a:solidFill>
                  <a:latin typeface="Consolas"/>
                  <a:ea typeface="Consolas"/>
                  <a:cs typeface="Consolas"/>
                  <a:sym typeface="Consolas"/>
                </a:rPr>
                <a:t>D0nt D0 1Lleg3l Sh1T...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320" name="Shape 320"/>
        <p:cNvGrpSpPr/>
        <p:nvPr/>
      </p:nvGrpSpPr>
      <p:grpSpPr>
        <a:xfrm>
          <a:off x="0" y="0"/>
          <a:ext cx="0" cy="0"/>
          <a:chOff x="0" y="0"/>
          <a:chExt cx="0" cy="0"/>
        </a:xfrm>
      </p:grpSpPr>
      <p:sp>
        <p:nvSpPr>
          <p:cNvPr id="321" name="Google Shape;321;p19"/>
          <p:cNvSpPr/>
          <p:nvPr/>
        </p:nvSpPr>
        <p:spPr>
          <a:xfrm>
            <a:off x="5836318" y="1288019"/>
            <a:ext cx="6615363" cy="7710963"/>
          </a:xfrm>
          <a:custGeom>
            <a:rect b="b" l="l" r="r" t="t"/>
            <a:pathLst>
              <a:path extrusionOk="0" h="7710963" w="6615363">
                <a:moveTo>
                  <a:pt x="0" y="0"/>
                </a:moveTo>
                <a:lnTo>
                  <a:pt x="6615364" y="0"/>
                </a:lnTo>
                <a:lnTo>
                  <a:pt x="6615364" y="7710962"/>
                </a:lnTo>
                <a:lnTo>
                  <a:pt x="0" y="771096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17" name="Shape 117"/>
        <p:cNvGrpSpPr/>
        <p:nvPr/>
      </p:nvGrpSpPr>
      <p:grpSpPr>
        <a:xfrm>
          <a:off x="0" y="0"/>
          <a:ext cx="0" cy="0"/>
          <a:chOff x="0" y="0"/>
          <a:chExt cx="0" cy="0"/>
        </a:xfrm>
      </p:grpSpPr>
      <p:sp>
        <p:nvSpPr>
          <p:cNvPr id="118" name="Google Shape;118;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23" name="Shape 123"/>
        <p:cNvGrpSpPr/>
        <p:nvPr/>
      </p:nvGrpSpPr>
      <p:grpSpPr>
        <a:xfrm>
          <a:off x="0" y="0"/>
          <a:ext cx="0" cy="0"/>
          <a:chOff x="0" y="0"/>
          <a:chExt cx="0" cy="0"/>
        </a:xfrm>
      </p:grpSpPr>
      <p:grpSp>
        <p:nvGrpSpPr>
          <p:cNvPr id="124" name="Google Shape;124;p4"/>
          <p:cNvGrpSpPr/>
          <p:nvPr/>
        </p:nvGrpSpPr>
        <p:grpSpPr>
          <a:xfrm>
            <a:off x="1704650" y="6425820"/>
            <a:ext cx="7131382" cy="968160"/>
            <a:chOff x="0" y="-47625"/>
            <a:chExt cx="1927633" cy="261696"/>
          </a:xfrm>
        </p:grpSpPr>
        <p:sp>
          <p:nvSpPr>
            <p:cNvPr id="125" name="Google Shape;125;p4"/>
            <p:cNvSpPr/>
            <p:nvPr/>
          </p:nvSpPr>
          <p:spPr>
            <a:xfrm>
              <a:off x="0" y="0"/>
              <a:ext cx="1927633" cy="214071"/>
            </a:xfrm>
            <a:custGeom>
              <a:rect b="b" l="l" r="r" t="t"/>
              <a:pathLst>
                <a:path extrusionOk="0" h="214071" w="1927633">
                  <a:moveTo>
                    <a:pt x="55366" y="0"/>
                  </a:moveTo>
                  <a:lnTo>
                    <a:pt x="1872267" y="0"/>
                  </a:lnTo>
                  <a:cubicBezTo>
                    <a:pt x="1902845" y="0"/>
                    <a:pt x="1927633" y="24788"/>
                    <a:pt x="1927633" y="55366"/>
                  </a:cubicBezTo>
                  <a:lnTo>
                    <a:pt x="1927633" y="158704"/>
                  </a:lnTo>
                  <a:cubicBezTo>
                    <a:pt x="1927633" y="173388"/>
                    <a:pt x="1921800" y="187471"/>
                    <a:pt x="1911416" y="197854"/>
                  </a:cubicBezTo>
                  <a:cubicBezTo>
                    <a:pt x="1901033" y="208237"/>
                    <a:pt x="1886951" y="214071"/>
                    <a:pt x="1872267" y="214071"/>
                  </a:cubicBezTo>
                  <a:lnTo>
                    <a:pt x="55366" y="214071"/>
                  </a:lnTo>
                  <a:cubicBezTo>
                    <a:pt x="24788" y="214071"/>
                    <a:pt x="0" y="189282"/>
                    <a:pt x="0" y="158704"/>
                  </a:cubicBezTo>
                  <a:lnTo>
                    <a:pt x="0" y="55366"/>
                  </a:lnTo>
                  <a:cubicBezTo>
                    <a:pt x="0" y="40682"/>
                    <a:pt x="5833" y="26600"/>
                    <a:pt x="16216" y="16216"/>
                  </a:cubicBezTo>
                  <a:cubicBezTo>
                    <a:pt x="26600" y="5833"/>
                    <a:pt x="40682" y="0"/>
                    <a:pt x="55366" y="0"/>
                  </a:cubicBezTo>
                  <a:close/>
                </a:path>
              </a:pathLst>
            </a:custGeom>
            <a:solidFill>
              <a:srgbClr val="222222"/>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txBox="1"/>
            <p:nvPr/>
          </p:nvSpPr>
          <p:spPr>
            <a:xfrm>
              <a:off x="0" y="-47625"/>
              <a:ext cx="1927633" cy="261695"/>
            </a:xfrm>
            <a:prstGeom prst="rect">
              <a:avLst/>
            </a:prstGeom>
            <a:noFill/>
            <a:ln>
              <a:noFill/>
            </a:ln>
          </p:spPr>
          <p:txBody>
            <a:bodyPr anchorCtr="0" anchor="ctr" bIns="50800" lIns="50800" spcFirstLastPara="1" rIns="50800" wrap="square" tIns="50800">
              <a:noAutofit/>
            </a:bodyPr>
            <a:lstStyle/>
            <a:p>
              <a:pPr indent="0" lvl="1" marL="0" marR="0" rtl="0" algn="ctr">
                <a:lnSpc>
                  <a:spcPct val="139962"/>
                </a:lnSpc>
                <a:spcBef>
                  <a:spcPts val="0"/>
                </a:spcBef>
                <a:spcAft>
                  <a:spcPts val="0"/>
                </a:spcAft>
                <a:buNone/>
              </a:pPr>
              <a:r>
                <a:rPr b="0" i="0" lang="en-US" sz="2700" u="none" cap="none" strike="noStrike">
                  <a:solidFill>
                    <a:srgbClr val="E6E7DB"/>
                  </a:solidFill>
                  <a:latin typeface="Arial"/>
                  <a:ea typeface="Arial"/>
                  <a:cs typeface="Arial"/>
                  <a:sym typeface="Arial"/>
                </a:rPr>
                <a:t>WPA/WPA(2)</a:t>
              </a:r>
              <a:endParaRPr/>
            </a:p>
          </p:txBody>
        </p:sp>
      </p:grpSp>
      <p:grpSp>
        <p:nvGrpSpPr>
          <p:cNvPr id="127" name="Google Shape;127;p4"/>
          <p:cNvGrpSpPr/>
          <p:nvPr/>
        </p:nvGrpSpPr>
        <p:grpSpPr>
          <a:xfrm>
            <a:off x="9451968" y="3767891"/>
            <a:ext cx="7131382" cy="968160"/>
            <a:chOff x="0" y="-47625"/>
            <a:chExt cx="1927633" cy="261696"/>
          </a:xfrm>
        </p:grpSpPr>
        <p:sp>
          <p:nvSpPr>
            <p:cNvPr id="128" name="Google Shape;128;p4"/>
            <p:cNvSpPr/>
            <p:nvPr/>
          </p:nvSpPr>
          <p:spPr>
            <a:xfrm>
              <a:off x="0" y="0"/>
              <a:ext cx="1927633" cy="214071"/>
            </a:xfrm>
            <a:custGeom>
              <a:rect b="b" l="l" r="r" t="t"/>
              <a:pathLst>
                <a:path extrusionOk="0" h="214071" w="1927633">
                  <a:moveTo>
                    <a:pt x="55366" y="0"/>
                  </a:moveTo>
                  <a:lnTo>
                    <a:pt x="1872267" y="0"/>
                  </a:lnTo>
                  <a:cubicBezTo>
                    <a:pt x="1902845" y="0"/>
                    <a:pt x="1927633" y="24788"/>
                    <a:pt x="1927633" y="55366"/>
                  </a:cubicBezTo>
                  <a:lnTo>
                    <a:pt x="1927633" y="158704"/>
                  </a:lnTo>
                  <a:cubicBezTo>
                    <a:pt x="1927633" y="173388"/>
                    <a:pt x="1921800" y="187471"/>
                    <a:pt x="1911416" y="197854"/>
                  </a:cubicBezTo>
                  <a:cubicBezTo>
                    <a:pt x="1901033" y="208237"/>
                    <a:pt x="1886951" y="214071"/>
                    <a:pt x="1872267" y="214071"/>
                  </a:cubicBezTo>
                  <a:lnTo>
                    <a:pt x="55366" y="214071"/>
                  </a:lnTo>
                  <a:cubicBezTo>
                    <a:pt x="24788" y="214071"/>
                    <a:pt x="0" y="189282"/>
                    <a:pt x="0" y="158704"/>
                  </a:cubicBezTo>
                  <a:lnTo>
                    <a:pt x="0" y="55366"/>
                  </a:lnTo>
                  <a:cubicBezTo>
                    <a:pt x="0" y="40682"/>
                    <a:pt x="5833" y="26600"/>
                    <a:pt x="16216" y="16216"/>
                  </a:cubicBezTo>
                  <a:cubicBezTo>
                    <a:pt x="26600" y="5833"/>
                    <a:pt x="40682" y="0"/>
                    <a:pt x="55366" y="0"/>
                  </a:cubicBezTo>
                  <a:close/>
                </a:path>
              </a:pathLst>
            </a:custGeom>
            <a:solidFill>
              <a:srgbClr val="222222"/>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txBox="1"/>
            <p:nvPr/>
          </p:nvSpPr>
          <p:spPr>
            <a:xfrm>
              <a:off x="0" y="-47625"/>
              <a:ext cx="1927633" cy="261695"/>
            </a:xfrm>
            <a:prstGeom prst="rect">
              <a:avLst/>
            </a:prstGeom>
            <a:noFill/>
            <a:ln>
              <a:noFill/>
            </a:ln>
          </p:spPr>
          <p:txBody>
            <a:bodyPr anchorCtr="0" anchor="ctr" bIns="50800" lIns="50800" spcFirstLastPara="1" rIns="50800" wrap="square" tIns="50800">
              <a:noAutofit/>
            </a:bodyPr>
            <a:lstStyle/>
            <a:p>
              <a:pPr indent="0" lvl="1" marL="0" marR="0" rtl="0" algn="ctr">
                <a:lnSpc>
                  <a:spcPct val="139962"/>
                </a:lnSpc>
                <a:spcBef>
                  <a:spcPts val="0"/>
                </a:spcBef>
                <a:spcAft>
                  <a:spcPts val="0"/>
                </a:spcAft>
                <a:buNone/>
              </a:pPr>
              <a:r>
                <a:rPr b="0" i="0" lang="en-US" sz="2700" u="sng" cap="none" strike="noStrike">
                  <a:solidFill>
                    <a:srgbClr val="E6E7DB"/>
                  </a:solidFill>
                  <a:latin typeface="Arial"/>
                  <a:ea typeface="Arial"/>
                  <a:cs typeface="Arial"/>
                  <a:sym typeface="Arial"/>
                </a:rPr>
                <a:t>Wireshark</a:t>
              </a:r>
              <a:endParaRPr/>
            </a:p>
          </p:txBody>
        </p:sp>
      </p:grpSp>
      <p:grpSp>
        <p:nvGrpSpPr>
          <p:cNvPr id="130" name="Google Shape;130;p4"/>
          <p:cNvGrpSpPr/>
          <p:nvPr/>
        </p:nvGrpSpPr>
        <p:grpSpPr>
          <a:xfrm>
            <a:off x="9451968" y="5096997"/>
            <a:ext cx="7131382" cy="968160"/>
            <a:chOff x="0" y="-47625"/>
            <a:chExt cx="1927633" cy="261696"/>
          </a:xfrm>
        </p:grpSpPr>
        <p:sp>
          <p:nvSpPr>
            <p:cNvPr id="131" name="Google Shape;131;p4"/>
            <p:cNvSpPr/>
            <p:nvPr/>
          </p:nvSpPr>
          <p:spPr>
            <a:xfrm>
              <a:off x="0" y="0"/>
              <a:ext cx="1927633" cy="214071"/>
            </a:xfrm>
            <a:custGeom>
              <a:rect b="b" l="l" r="r" t="t"/>
              <a:pathLst>
                <a:path extrusionOk="0" h="214071" w="1927633">
                  <a:moveTo>
                    <a:pt x="55366" y="0"/>
                  </a:moveTo>
                  <a:lnTo>
                    <a:pt x="1872267" y="0"/>
                  </a:lnTo>
                  <a:cubicBezTo>
                    <a:pt x="1902845" y="0"/>
                    <a:pt x="1927633" y="24788"/>
                    <a:pt x="1927633" y="55366"/>
                  </a:cubicBezTo>
                  <a:lnTo>
                    <a:pt x="1927633" y="158704"/>
                  </a:lnTo>
                  <a:cubicBezTo>
                    <a:pt x="1927633" y="173388"/>
                    <a:pt x="1921800" y="187471"/>
                    <a:pt x="1911416" y="197854"/>
                  </a:cubicBezTo>
                  <a:cubicBezTo>
                    <a:pt x="1901033" y="208237"/>
                    <a:pt x="1886951" y="214071"/>
                    <a:pt x="1872267" y="214071"/>
                  </a:cubicBezTo>
                  <a:lnTo>
                    <a:pt x="55366" y="214071"/>
                  </a:lnTo>
                  <a:cubicBezTo>
                    <a:pt x="24788" y="214071"/>
                    <a:pt x="0" y="189282"/>
                    <a:pt x="0" y="158704"/>
                  </a:cubicBezTo>
                  <a:lnTo>
                    <a:pt x="0" y="55366"/>
                  </a:lnTo>
                  <a:cubicBezTo>
                    <a:pt x="0" y="40682"/>
                    <a:pt x="5833" y="26600"/>
                    <a:pt x="16216" y="16216"/>
                  </a:cubicBezTo>
                  <a:cubicBezTo>
                    <a:pt x="26600" y="5833"/>
                    <a:pt x="40682" y="0"/>
                    <a:pt x="55366" y="0"/>
                  </a:cubicBezTo>
                  <a:close/>
                </a:path>
              </a:pathLst>
            </a:custGeom>
            <a:solidFill>
              <a:srgbClr val="E6E7DB"/>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4"/>
            <p:cNvSpPr txBox="1"/>
            <p:nvPr/>
          </p:nvSpPr>
          <p:spPr>
            <a:xfrm>
              <a:off x="0" y="-47625"/>
              <a:ext cx="1927633" cy="261695"/>
            </a:xfrm>
            <a:prstGeom prst="rect">
              <a:avLst/>
            </a:prstGeom>
            <a:noFill/>
            <a:ln>
              <a:noFill/>
            </a:ln>
          </p:spPr>
          <p:txBody>
            <a:bodyPr anchorCtr="0" anchor="ctr" bIns="50800" lIns="50800" spcFirstLastPara="1" rIns="50800" wrap="square" tIns="50800">
              <a:noAutofit/>
            </a:bodyPr>
            <a:lstStyle/>
            <a:p>
              <a:pPr indent="0" lvl="1" marL="0" marR="0" rtl="0" algn="ctr">
                <a:lnSpc>
                  <a:spcPct val="139962"/>
                </a:lnSpc>
                <a:spcBef>
                  <a:spcPts val="0"/>
                </a:spcBef>
                <a:spcAft>
                  <a:spcPts val="0"/>
                </a:spcAft>
                <a:buNone/>
              </a:pPr>
              <a:r>
                <a:rPr b="0" i="0" lang="en-US" sz="2700" u="none" cap="none" strike="noStrike">
                  <a:solidFill>
                    <a:srgbClr val="2B2B2B"/>
                  </a:solidFill>
                  <a:latin typeface="Arial"/>
                  <a:ea typeface="Arial"/>
                  <a:cs typeface="Arial"/>
                  <a:sym typeface="Arial"/>
                </a:rPr>
                <a:t>WEP</a:t>
              </a:r>
              <a:endParaRPr/>
            </a:p>
          </p:txBody>
        </p:sp>
      </p:grpSp>
      <p:grpSp>
        <p:nvGrpSpPr>
          <p:cNvPr id="133" name="Google Shape;133;p4"/>
          <p:cNvGrpSpPr/>
          <p:nvPr/>
        </p:nvGrpSpPr>
        <p:grpSpPr>
          <a:xfrm>
            <a:off x="9451968" y="6426103"/>
            <a:ext cx="7131382" cy="968160"/>
            <a:chOff x="0" y="-47625"/>
            <a:chExt cx="1927633" cy="261696"/>
          </a:xfrm>
        </p:grpSpPr>
        <p:sp>
          <p:nvSpPr>
            <p:cNvPr id="134" name="Google Shape;134;p4"/>
            <p:cNvSpPr/>
            <p:nvPr/>
          </p:nvSpPr>
          <p:spPr>
            <a:xfrm>
              <a:off x="0" y="0"/>
              <a:ext cx="1927633" cy="214071"/>
            </a:xfrm>
            <a:custGeom>
              <a:rect b="b" l="l" r="r" t="t"/>
              <a:pathLst>
                <a:path extrusionOk="0" h="214071" w="1927633">
                  <a:moveTo>
                    <a:pt x="55366" y="0"/>
                  </a:moveTo>
                  <a:lnTo>
                    <a:pt x="1872267" y="0"/>
                  </a:lnTo>
                  <a:cubicBezTo>
                    <a:pt x="1902845" y="0"/>
                    <a:pt x="1927633" y="24788"/>
                    <a:pt x="1927633" y="55366"/>
                  </a:cubicBezTo>
                  <a:lnTo>
                    <a:pt x="1927633" y="158704"/>
                  </a:lnTo>
                  <a:cubicBezTo>
                    <a:pt x="1927633" y="173388"/>
                    <a:pt x="1921800" y="187471"/>
                    <a:pt x="1911416" y="197854"/>
                  </a:cubicBezTo>
                  <a:cubicBezTo>
                    <a:pt x="1901033" y="208237"/>
                    <a:pt x="1886951" y="214071"/>
                    <a:pt x="1872267" y="214071"/>
                  </a:cubicBezTo>
                  <a:lnTo>
                    <a:pt x="55366" y="214071"/>
                  </a:lnTo>
                  <a:cubicBezTo>
                    <a:pt x="24788" y="214071"/>
                    <a:pt x="0" y="189282"/>
                    <a:pt x="0" y="158704"/>
                  </a:cubicBezTo>
                  <a:lnTo>
                    <a:pt x="0" y="55366"/>
                  </a:lnTo>
                  <a:cubicBezTo>
                    <a:pt x="0" y="40682"/>
                    <a:pt x="5833" y="26600"/>
                    <a:pt x="16216" y="16216"/>
                  </a:cubicBezTo>
                  <a:cubicBezTo>
                    <a:pt x="26600" y="5833"/>
                    <a:pt x="40682" y="0"/>
                    <a:pt x="55366" y="0"/>
                  </a:cubicBezTo>
                  <a:close/>
                </a:path>
              </a:pathLst>
            </a:custGeom>
            <a:solidFill>
              <a:srgbClr val="222222"/>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
            <p:cNvSpPr txBox="1"/>
            <p:nvPr/>
          </p:nvSpPr>
          <p:spPr>
            <a:xfrm>
              <a:off x="0" y="-47625"/>
              <a:ext cx="1927633" cy="261695"/>
            </a:xfrm>
            <a:prstGeom prst="rect">
              <a:avLst/>
            </a:prstGeom>
            <a:noFill/>
            <a:ln>
              <a:noFill/>
            </a:ln>
          </p:spPr>
          <p:txBody>
            <a:bodyPr anchorCtr="0" anchor="ctr" bIns="50800" lIns="50800" spcFirstLastPara="1" rIns="50800" wrap="square" tIns="50800">
              <a:noAutofit/>
            </a:bodyPr>
            <a:lstStyle/>
            <a:p>
              <a:pPr indent="0" lvl="1" marL="0" marR="0" rtl="0" algn="ctr">
                <a:lnSpc>
                  <a:spcPct val="139962"/>
                </a:lnSpc>
                <a:spcBef>
                  <a:spcPts val="0"/>
                </a:spcBef>
                <a:spcAft>
                  <a:spcPts val="0"/>
                </a:spcAft>
                <a:buNone/>
              </a:pPr>
              <a:r>
                <a:rPr b="0" i="0" lang="en-US" sz="2700" u="none" cap="none" strike="noStrike">
                  <a:solidFill>
                    <a:srgbClr val="E6E7DB"/>
                  </a:solidFill>
                  <a:latin typeface="Arial"/>
                  <a:ea typeface="Arial"/>
                  <a:cs typeface="Arial"/>
                  <a:sym typeface="Arial"/>
                </a:rPr>
                <a:t>HTTP-POST forms</a:t>
              </a:r>
              <a:endParaRPr/>
            </a:p>
          </p:txBody>
        </p:sp>
      </p:grpSp>
      <p:grpSp>
        <p:nvGrpSpPr>
          <p:cNvPr id="136" name="Google Shape;136;p4"/>
          <p:cNvGrpSpPr/>
          <p:nvPr/>
        </p:nvGrpSpPr>
        <p:grpSpPr>
          <a:xfrm>
            <a:off x="1704650" y="3767043"/>
            <a:ext cx="7131382" cy="968160"/>
            <a:chOff x="0" y="-47625"/>
            <a:chExt cx="1927633" cy="261696"/>
          </a:xfrm>
        </p:grpSpPr>
        <p:sp>
          <p:nvSpPr>
            <p:cNvPr id="137" name="Google Shape;137;p4"/>
            <p:cNvSpPr/>
            <p:nvPr/>
          </p:nvSpPr>
          <p:spPr>
            <a:xfrm>
              <a:off x="0" y="0"/>
              <a:ext cx="1927633" cy="214071"/>
            </a:xfrm>
            <a:custGeom>
              <a:rect b="b" l="l" r="r" t="t"/>
              <a:pathLst>
                <a:path extrusionOk="0" h="214071" w="1927633">
                  <a:moveTo>
                    <a:pt x="55366" y="0"/>
                  </a:moveTo>
                  <a:lnTo>
                    <a:pt x="1872267" y="0"/>
                  </a:lnTo>
                  <a:cubicBezTo>
                    <a:pt x="1902845" y="0"/>
                    <a:pt x="1927633" y="24788"/>
                    <a:pt x="1927633" y="55366"/>
                  </a:cubicBezTo>
                  <a:lnTo>
                    <a:pt x="1927633" y="158704"/>
                  </a:lnTo>
                  <a:cubicBezTo>
                    <a:pt x="1927633" y="173388"/>
                    <a:pt x="1921800" y="187471"/>
                    <a:pt x="1911416" y="197854"/>
                  </a:cubicBezTo>
                  <a:cubicBezTo>
                    <a:pt x="1901033" y="208237"/>
                    <a:pt x="1886951" y="214071"/>
                    <a:pt x="1872267" y="214071"/>
                  </a:cubicBezTo>
                  <a:lnTo>
                    <a:pt x="55366" y="214071"/>
                  </a:lnTo>
                  <a:cubicBezTo>
                    <a:pt x="24788" y="214071"/>
                    <a:pt x="0" y="189282"/>
                    <a:pt x="0" y="158704"/>
                  </a:cubicBezTo>
                  <a:lnTo>
                    <a:pt x="0" y="55366"/>
                  </a:lnTo>
                  <a:cubicBezTo>
                    <a:pt x="0" y="40682"/>
                    <a:pt x="5833" y="26600"/>
                    <a:pt x="16216" y="16216"/>
                  </a:cubicBezTo>
                  <a:cubicBezTo>
                    <a:pt x="26600" y="5833"/>
                    <a:pt x="40682" y="0"/>
                    <a:pt x="55366" y="0"/>
                  </a:cubicBezTo>
                  <a:close/>
                </a:path>
              </a:pathLst>
            </a:custGeom>
            <a:solidFill>
              <a:srgbClr val="222222"/>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4"/>
            <p:cNvSpPr txBox="1"/>
            <p:nvPr/>
          </p:nvSpPr>
          <p:spPr>
            <a:xfrm>
              <a:off x="0" y="-47625"/>
              <a:ext cx="1927633" cy="261695"/>
            </a:xfrm>
            <a:prstGeom prst="rect">
              <a:avLst/>
            </a:prstGeom>
            <a:noFill/>
            <a:ln>
              <a:noFill/>
            </a:ln>
          </p:spPr>
          <p:txBody>
            <a:bodyPr anchorCtr="0" anchor="ctr" bIns="50800" lIns="50800" spcFirstLastPara="1" rIns="50800" wrap="square" tIns="50800">
              <a:noAutofit/>
            </a:bodyPr>
            <a:lstStyle/>
            <a:p>
              <a:pPr indent="0" lvl="1" marL="0" marR="0" rtl="0" algn="ctr">
                <a:lnSpc>
                  <a:spcPct val="139962"/>
                </a:lnSpc>
                <a:spcBef>
                  <a:spcPts val="0"/>
                </a:spcBef>
                <a:spcAft>
                  <a:spcPts val="0"/>
                </a:spcAft>
                <a:buNone/>
              </a:pPr>
              <a:r>
                <a:rPr b="0" i="0" lang="en-US" sz="2700" u="sng" cap="none" strike="noStrike">
                  <a:solidFill>
                    <a:srgbClr val="E6E7DB"/>
                  </a:solidFill>
                  <a:latin typeface="Arial"/>
                  <a:ea typeface="Arial"/>
                  <a:cs typeface="Arial"/>
                  <a:sym typeface="Arial"/>
                </a:rPr>
                <a:t>Aircrack-ng</a:t>
              </a:r>
              <a:endParaRPr/>
            </a:p>
          </p:txBody>
        </p:sp>
      </p:grpSp>
      <p:grpSp>
        <p:nvGrpSpPr>
          <p:cNvPr id="139" name="Google Shape;139;p4"/>
          <p:cNvGrpSpPr/>
          <p:nvPr/>
        </p:nvGrpSpPr>
        <p:grpSpPr>
          <a:xfrm>
            <a:off x="1704650" y="5096432"/>
            <a:ext cx="7131382" cy="968160"/>
            <a:chOff x="0" y="-47625"/>
            <a:chExt cx="1927633" cy="261696"/>
          </a:xfrm>
        </p:grpSpPr>
        <p:sp>
          <p:nvSpPr>
            <p:cNvPr id="140" name="Google Shape;140;p4"/>
            <p:cNvSpPr/>
            <p:nvPr/>
          </p:nvSpPr>
          <p:spPr>
            <a:xfrm>
              <a:off x="0" y="0"/>
              <a:ext cx="1927633" cy="214071"/>
            </a:xfrm>
            <a:custGeom>
              <a:rect b="b" l="l" r="r" t="t"/>
              <a:pathLst>
                <a:path extrusionOk="0" h="214071" w="1927633">
                  <a:moveTo>
                    <a:pt x="55366" y="0"/>
                  </a:moveTo>
                  <a:lnTo>
                    <a:pt x="1872267" y="0"/>
                  </a:lnTo>
                  <a:cubicBezTo>
                    <a:pt x="1902845" y="0"/>
                    <a:pt x="1927633" y="24788"/>
                    <a:pt x="1927633" y="55366"/>
                  </a:cubicBezTo>
                  <a:lnTo>
                    <a:pt x="1927633" y="158704"/>
                  </a:lnTo>
                  <a:cubicBezTo>
                    <a:pt x="1927633" y="173388"/>
                    <a:pt x="1921800" y="187471"/>
                    <a:pt x="1911416" y="197854"/>
                  </a:cubicBezTo>
                  <a:cubicBezTo>
                    <a:pt x="1901033" y="208237"/>
                    <a:pt x="1886951" y="214071"/>
                    <a:pt x="1872267" y="214071"/>
                  </a:cubicBezTo>
                  <a:lnTo>
                    <a:pt x="55366" y="214071"/>
                  </a:lnTo>
                  <a:cubicBezTo>
                    <a:pt x="24788" y="214071"/>
                    <a:pt x="0" y="189282"/>
                    <a:pt x="0" y="158704"/>
                  </a:cubicBezTo>
                  <a:lnTo>
                    <a:pt x="0" y="55366"/>
                  </a:lnTo>
                  <a:cubicBezTo>
                    <a:pt x="0" y="40682"/>
                    <a:pt x="5833" y="26600"/>
                    <a:pt x="16216" y="16216"/>
                  </a:cubicBezTo>
                  <a:cubicBezTo>
                    <a:pt x="26600" y="5833"/>
                    <a:pt x="40682" y="0"/>
                    <a:pt x="55366" y="0"/>
                  </a:cubicBezTo>
                  <a:close/>
                </a:path>
              </a:pathLst>
            </a:custGeom>
            <a:solidFill>
              <a:srgbClr val="E6E7DB"/>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4"/>
            <p:cNvSpPr txBox="1"/>
            <p:nvPr/>
          </p:nvSpPr>
          <p:spPr>
            <a:xfrm>
              <a:off x="0" y="-47625"/>
              <a:ext cx="1927633" cy="261695"/>
            </a:xfrm>
            <a:prstGeom prst="rect">
              <a:avLst/>
            </a:prstGeom>
            <a:noFill/>
            <a:ln>
              <a:noFill/>
            </a:ln>
          </p:spPr>
          <p:txBody>
            <a:bodyPr anchorCtr="0" anchor="ctr" bIns="50800" lIns="50800" spcFirstLastPara="1" rIns="50800" wrap="square" tIns="50800">
              <a:noAutofit/>
            </a:bodyPr>
            <a:lstStyle/>
            <a:p>
              <a:pPr indent="0" lvl="1" marL="0" marR="0" rtl="0" algn="ctr">
                <a:lnSpc>
                  <a:spcPct val="139962"/>
                </a:lnSpc>
                <a:spcBef>
                  <a:spcPts val="0"/>
                </a:spcBef>
                <a:spcAft>
                  <a:spcPts val="0"/>
                </a:spcAft>
                <a:buNone/>
              </a:pPr>
              <a:r>
                <a:rPr b="0" i="0" lang="en-US" sz="2700" u="sng" cap="none" strike="noStrike">
                  <a:solidFill>
                    <a:srgbClr val="2B2B2B"/>
                  </a:solidFill>
                  <a:latin typeface="Arial"/>
                  <a:ea typeface="Arial"/>
                  <a:cs typeface="Arial"/>
                  <a:sym typeface="Arial"/>
                </a:rPr>
                <a:t>Hydra</a:t>
              </a:r>
              <a:endParaRPr/>
            </a:p>
          </p:txBody>
        </p:sp>
      </p:grpSp>
      <p:grpSp>
        <p:nvGrpSpPr>
          <p:cNvPr id="142" name="Google Shape;142;p4"/>
          <p:cNvGrpSpPr/>
          <p:nvPr/>
        </p:nvGrpSpPr>
        <p:grpSpPr>
          <a:xfrm>
            <a:off x="1704650" y="7755209"/>
            <a:ext cx="14878700" cy="968160"/>
            <a:chOff x="0" y="-47625"/>
            <a:chExt cx="4021755" cy="261696"/>
          </a:xfrm>
        </p:grpSpPr>
        <p:sp>
          <p:nvSpPr>
            <p:cNvPr id="143" name="Google Shape;143;p4"/>
            <p:cNvSpPr/>
            <p:nvPr/>
          </p:nvSpPr>
          <p:spPr>
            <a:xfrm>
              <a:off x="0" y="0"/>
              <a:ext cx="4021755" cy="214071"/>
            </a:xfrm>
            <a:custGeom>
              <a:rect b="b" l="l" r="r" t="t"/>
              <a:pathLst>
                <a:path extrusionOk="0" h="214071" w="4021755">
                  <a:moveTo>
                    <a:pt x="26537" y="0"/>
                  </a:moveTo>
                  <a:lnTo>
                    <a:pt x="3995218" y="0"/>
                  </a:lnTo>
                  <a:cubicBezTo>
                    <a:pt x="4009874" y="0"/>
                    <a:pt x="4021755" y="11881"/>
                    <a:pt x="4021755" y="26537"/>
                  </a:cubicBezTo>
                  <a:lnTo>
                    <a:pt x="4021755" y="187533"/>
                  </a:lnTo>
                  <a:cubicBezTo>
                    <a:pt x="4021755" y="194571"/>
                    <a:pt x="4018959" y="201321"/>
                    <a:pt x="4013983" y="206298"/>
                  </a:cubicBezTo>
                  <a:cubicBezTo>
                    <a:pt x="4009006" y="211275"/>
                    <a:pt x="4002256" y="214071"/>
                    <a:pt x="3995218" y="214071"/>
                  </a:cubicBezTo>
                  <a:lnTo>
                    <a:pt x="26537" y="214071"/>
                  </a:lnTo>
                  <a:cubicBezTo>
                    <a:pt x="11881" y="214071"/>
                    <a:pt x="0" y="202189"/>
                    <a:pt x="0" y="187533"/>
                  </a:cubicBezTo>
                  <a:lnTo>
                    <a:pt x="0" y="26537"/>
                  </a:lnTo>
                  <a:cubicBezTo>
                    <a:pt x="0" y="19499"/>
                    <a:pt x="2796" y="12749"/>
                    <a:pt x="7773" y="7773"/>
                  </a:cubicBezTo>
                  <a:cubicBezTo>
                    <a:pt x="12749" y="2796"/>
                    <a:pt x="19499" y="0"/>
                    <a:pt x="26537" y="0"/>
                  </a:cubicBezTo>
                  <a:close/>
                </a:path>
              </a:pathLst>
            </a:custGeom>
            <a:solidFill>
              <a:srgbClr val="E6E7DB"/>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4"/>
            <p:cNvSpPr txBox="1"/>
            <p:nvPr/>
          </p:nvSpPr>
          <p:spPr>
            <a:xfrm>
              <a:off x="0" y="-47625"/>
              <a:ext cx="4021755" cy="261695"/>
            </a:xfrm>
            <a:prstGeom prst="rect">
              <a:avLst/>
            </a:prstGeom>
            <a:noFill/>
            <a:ln>
              <a:noFill/>
            </a:ln>
          </p:spPr>
          <p:txBody>
            <a:bodyPr anchorCtr="0" anchor="ctr" bIns="50800" lIns="50800" spcFirstLastPara="1" rIns="50800" wrap="square" tIns="50800">
              <a:noAutofit/>
            </a:bodyPr>
            <a:lstStyle/>
            <a:p>
              <a:pPr indent="0" lvl="1" marL="0" marR="0" rtl="0" algn="ctr">
                <a:lnSpc>
                  <a:spcPct val="139962"/>
                </a:lnSpc>
                <a:spcBef>
                  <a:spcPts val="0"/>
                </a:spcBef>
                <a:spcAft>
                  <a:spcPts val="0"/>
                </a:spcAft>
                <a:buNone/>
              </a:pPr>
              <a:r>
                <a:rPr b="0" i="0" lang="en-US" sz="2700" u="none" cap="none" strike="noStrike">
                  <a:solidFill>
                    <a:srgbClr val="2B2B2B"/>
                  </a:solidFill>
                  <a:latin typeface="Arial"/>
                  <a:ea typeface="Arial"/>
                  <a:cs typeface="Arial"/>
                  <a:sym typeface="Arial"/>
                </a:rPr>
                <a:t>Practical Exercise</a:t>
              </a:r>
              <a:endParaRPr/>
            </a:p>
          </p:txBody>
        </p:sp>
      </p:grpSp>
      <p:sp>
        <p:nvSpPr>
          <p:cNvPr id="145" name="Google Shape;145;p4"/>
          <p:cNvSpPr txBox="1"/>
          <p:nvPr/>
        </p:nvSpPr>
        <p:spPr>
          <a:xfrm>
            <a:off x="1704650" y="1620784"/>
            <a:ext cx="7131382" cy="123023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8000">
                <a:solidFill>
                  <a:srgbClr val="E6E7DB"/>
                </a:solidFill>
                <a:latin typeface="Arial"/>
                <a:ea typeface="Arial"/>
                <a:cs typeface="Arial"/>
                <a:sym typeface="Arial"/>
              </a:rPr>
              <a:t>Overview</a:t>
            </a:r>
            <a:endParaRPr/>
          </a:p>
        </p:txBody>
      </p:sp>
      <p:sp>
        <p:nvSpPr>
          <p:cNvPr id="146" name="Google Shape;146;p4"/>
          <p:cNvSpPr/>
          <p:nvPr/>
        </p:nvSpPr>
        <p:spPr>
          <a:xfrm>
            <a:off x="10957475" y="-2057400"/>
            <a:ext cx="4120368" cy="4114800"/>
          </a:xfrm>
          <a:custGeom>
            <a:rect b="b" l="l" r="r" t="t"/>
            <a:pathLst>
              <a:path extrusionOk="0" h="4114800" w="4120368">
                <a:moveTo>
                  <a:pt x="0" y="0"/>
                </a:moveTo>
                <a:lnTo>
                  <a:pt x="4120368" y="0"/>
                </a:lnTo>
                <a:lnTo>
                  <a:pt x="4120368" y="4114800"/>
                </a:lnTo>
                <a:lnTo>
                  <a:pt x="0" y="41148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4"/>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52" name="Shape 152"/>
        <p:cNvGrpSpPr/>
        <p:nvPr/>
      </p:nvGrpSpPr>
      <p:grpSpPr>
        <a:xfrm>
          <a:off x="0" y="0"/>
          <a:ext cx="0" cy="0"/>
          <a:chOff x="0" y="0"/>
          <a:chExt cx="0" cy="0"/>
        </a:xfrm>
      </p:grpSpPr>
      <p:sp>
        <p:nvSpPr>
          <p:cNvPr id="153" name="Google Shape;153;p5"/>
          <p:cNvSpPr/>
          <p:nvPr/>
        </p:nvSpPr>
        <p:spPr>
          <a:xfrm>
            <a:off x="11274136" y="5143500"/>
            <a:ext cx="5985164" cy="4114800"/>
          </a:xfrm>
          <a:custGeom>
            <a:rect b="b" l="l" r="r" t="t"/>
            <a:pathLst>
              <a:path extrusionOk="0" h="4114800" w="5985164">
                <a:moveTo>
                  <a:pt x="0" y="0"/>
                </a:moveTo>
                <a:lnTo>
                  <a:pt x="5985164" y="0"/>
                </a:lnTo>
                <a:lnTo>
                  <a:pt x="5985164" y="4114800"/>
                </a:lnTo>
                <a:lnTo>
                  <a:pt x="0" y="41148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5"/>
          <p:cNvSpPr txBox="1"/>
          <p:nvPr/>
        </p:nvSpPr>
        <p:spPr>
          <a:xfrm>
            <a:off x="751975" y="-99275"/>
            <a:ext cx="8290500" cy="9825300"/>
          </a:xfrm>
          <a:prstGeom prst="rect">
            <a:avLst/>
          </a:prstGeom>
          <a:noFill/>
          <a:ln>
            <a:noFill/>
          </a:ln>
        </p:spPr>
        <p:txBody>
          <a:bodyPr anchorCtr="0" anchor="t" bIns="0" lIns="0" spcFirstLastPara="1" rIns="0" wrap="square" tIns="0">
            <a:spAutoFit/>
          </a:bodyPr>
          <a:lstStyle/>
          <a:p>
            <a:pPr indent="0" lvl="0" marL="0" marR="0" rtl="0" algn="l">
              <a:lnSpc>
                <a:spcPct val="225666"/>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39972"/>
              </a:lnSpc>
              <a:spcBef>
                <a:spcPts val="0"/>
              </a:spcBef>
              <a:spcAft>
                <a:spcPts val="0"/>
              </a:spcAft>
              <a:buNone/>
            </a:pPr>
            <a:r>
              <a:rPr b="1" i="1" lang="en-US" sz="2902">
                <a:solidFill>
                  <a:srgbClr val="E6E7DB"/>
                </a:solidFill>
                <a:latin typeface="Arial"/>
                <a:ea typeface="Arial"/>
                <a:cs typeface="Arial"/>
                <a:sym typeface="Arial"/>
              </a:rPr>
              <a:t>WiFi</a:t>
            </a:r>
            <a:r>
              <a:rPr lang="en-US" sz="2902">
                <a:solidFill>
                  <a:srgbClr val="E6E7DB"/>
                </a:solidFill>
                <a:latin typeface="Arial"/>
                <a:ea typeface="Arial"/>
                <a:cs typeface="Arial"/>
                <a:sym typeface="Arial"/>
              </a:rPr>
              <a:t>, short for </a:t>
            </a:r>
            <a:r>
              <a:rPr i="1" lang="en-US" sz="2902" u="sng">
                <a:solidFill>
                  <a:srgbClr val="E6E7DB"/>
                </a:solidFill>
                <a:latin typeface="Arial"/>
                <a:ea typeface="Arial"/>
                <a:cs typeface="Arial"/>
                <a:sym typeface="Arial"/>
              </a:rPr>
              <a:t>Wireless Fidelity</a:t>
            </a:r>
            <a:r>
              <a:rPr lang="en-US" sz="2902">
                <a:solidFill>
                  <a:srgbClr val="E6E7DB"/>
                </a:solidFill>
                <a:latin typeface="Arial"/>
                <a:ea typeface="Arial"/>
                <a:cs typeface="Arial"/>
                <a:sym typeface="Arial"/>
              </a:rPr>
              <a:t>, is a technology that enables devices to connect to the </a:t>
            </a:r>
            <a:r>
              <a:rPr i="1" lang="en-US" sz="2902">
                <a:solidFill>
                  <a:srgbClr val="E6E7DB"/>
                </a:solidFill>
                <a:latin typeface="Arial"/>
                <a:ea typeface="Arial"/>
                <a:cs typeface="Arial"/>
                <a:sym typeface="Arial"/>
              </a:rPr>
              <a:t>internet</a:t>
            </a:r>
            <a:r>
              <a:rPr lang="en-US" sz="2902">
                <a:solidFill>
                  <a:srgbClr val="E6E7DB"/>
                </a:solidFill>
                <a:latin typeface="Arial"/>
                <a:ea typeface="Arial"/>
                <a:cs typeface="Arial"/>
                <a:sym typeface="Arial"/>
              </a:rPr>
              <a:t> or communicate wirelessly using </a:t>
            </a:r>
            <a:r>
              <a:rPr i="1" lang="en-US" sz="2902">
                <a:solidFill>
                  <a:srgbClr val="E6E7DB"/>
                </a:solidFill>
                <a:latin typeface="Arial"/>
                <a:ea typeface="Arial"/>
                <a:cs typeface="Arial"/>
                <a:sym typeface="Arial"/>
              </a:rPr>
              <a:t>radio waves</a:t>
            </a:r>
            <a:r>
              <a:rPr lang="en-US" sz="2902">
                <a:solidFill>
                  <a:srgbClr val="E6E7DB"/>
                </a:solidFill>
                <a:latin typeface="Arial"/>
                <a:ea typeface="Arial"/>
                <a:cs typeface="Arial"/>
                <a:sym typeface="Arial"/>
              </a:rPr>
              <a:t>. It is based on the </a:t>
            </a:r>
            <a:r>
              <a:rPr b="1" i="1" lang="en-US" sz="2902">
                <a:solidFill>
                  <a:srgbClr val="E6E7DB"/>
                </a:solidFill>
                <a:latin typeface="Arial"/>
                <a:ea typeface="Arial"/>
                <a:cs typeface="Arial"/>
                <a:sym typeface="Arial"/>
              </a:rPr>
              <a:t>IEEE 802.11 </a:t>
            </a:r>
            <a:r>
              <a:rPr lang="en-US" sz="2902">
                <a:solidFill>
                  <a:srgbClr val="E6E7DB"/>
                </a:solidFill>
                <a:latin typeface="Arial"/>
                <a:ea typeface="Arial"/>
                <a:cs typeface="Arial"/>
                <a:sym typeface="Arial"/>
              </a:rPr>
              <a:t>standards, first introduced in </a:t>
            </a:r>
            <a:r>
              <a:rPr b="1" lang="en-US" sz="2902" u="sng">
                <a:solidFill>
                  <a:srgbClr val="E6E7DB"/>
                </a:solidFill>
                <a:latin typeface="Arial"/>
                <a:ea typeface="Arial"/>
                <a:cs typeface="Arial"/>
                <a:sym typeface="Arial"/>
              </a:rPr>
              <a:t>1997</a:t>
            </a:r>
            <a:r>
              <a:rPr lang="en-US" sz="2902">
                <a:solidFill>
                  <a:srgbClr val="E6E7DB"/>
                </a:solidFill>
                <a:latin typeface="Arial"/>
                <a:ea typeface="Arial"/>
                <a:cs typeface="Arial"/>
                <a:sym typeface="Arial"/>
              </a:rPr>
              <a:t>.</a:t>
            </a:r>
            <a:endParaRPr/>
          </a:p>
          <a:p>
            <a:pPr indent="0" lvl="0" marL="0" marR="0" rtl="0" algn="l">
              <a:lnSpc>
                <a:spcPct val="139972"/>
              </a:lnSpc>
              <a:spcBef>
                <a:spcPts val="0"/>
              </a:spcBef>
              <a:spcAft>
                <a:spcPts val="0"/>
              </a:spcAft>
              <a:buNone/>
            </a:pPr>
            <a:r>
              <a:t/>
            </a:r>
            <a:endParaRPr sz="2902">
              <a:solidFill>
                <a:srgbClr val="E6E7DB"/>
              </a:solidFill>
              <a:latin typeface="Arial"/>
              <a:ea typeface="Arial"/>
              <a:cs typeface="Arial"/>
              <a:sym typeface="Arial"/>
            </a:endParaRPr>
          </a:p>
          <a:p>
            <a:pPr indent="0" lvl="0" marL="0" marR="0" rtl="0" algn="l">
              <a:lnSpc>
                <a:spcPct val="139972"/>
              </a:lnSpc>
              <a:spcBef>
                <a:spcPts val="0"/>
              </a:spcBef>
              <a:spcAft>
                <a:spcPts val="0"/>
              </a:spcAft>
              <a:buNone/>
            </a:pPr>
            <a:r>
              <a:rPr lang="en-US" sz="2902">
                <a:solidFill>
                  <a:srgbClr val="E6E7DB"/>
                </a:solidFill>
                <a:latin typeface="Arial"/>
                <a:ea typeface="Arial"/>
                <a:cs typeface="Arial"/>
                <a:sym typeface="Arial"/>
              </a:rPr>
              <a:t>WiFi can be vulnerable due to weaknesses in encryption protocols, such as </a:t>
            </a:r>
            <a:r>
              <a:rPr b="1" lang="en-US" sz="2902" u="sng">
                <a:solidFill>
                  <a:srgbClr val="E6E7DB"/>
                </a:solidFill>
                <a:latin typeface="Arial"/>
                <a:ea typeface="Arial"/>
                <a:cs typeface="Arial"/>
                <a:sym typeface="Arial"/>
              </a:rPr>
              <a:t>outdated WEP</a:t>
            </a:r>
            <a:r>
              <a:rPr lang="en-US" sz="2902">
                <a:solidFill>
                  <a:srgbClr val="E6E7DB"/>
                </a:solidFill>
                <a:latin typeface="Arial"/>
                <a:ea typeface="Arial"/>
                <a:cs typeface="Arial"/>
                <a:sym typeface="Arial"/>
              </a:rPr>
              <a:t> or </a:t>
            </a:r>
            <a:r>
              <a:rPr b="1" lang="en-US" sz="2902" u="sng">
                <a:solidFill>
                  <a:srgbClr val="E6E7DB"/>
                </a:solidFill>
                <a:latin typeface="Arial"/>
                <a:ea typeface="Arial"/>
                <a:cs typeface="Arial"/>
                <a:sym typeface="Arial"/>
              </a:rPr>
              <a:t>improperly configured WPA2</a:t>
            </a:r>
            <a:r>
              <a:rPr lang="en-US" sz="2902">
                <a:solidFill>
                  <a:srgbClr val="E6E7DB"/>
                </a:solidFill>
                <a:latin typeface="Arial"/>
                <a:ea typeface="Arial"/>
                <a:cs typeface="Arial"/>
                <a:sym typeface="Arial"/>
              </a:rPr>
              <a:t>. Attackers can exploit these weaknesses to </a:t>
            </a:r>
            <a:r>
              <a:rPr b="1" i="1" lang="en-US" sz="2902">
                <a:solidFill>
                  <a:srgbClr val="E6E7DB"/>
                </a:solidFill>
                <a:latin typeface="Arial"/>
                <a:ea typeface="Arial"/>
                <a:cs typeface="Arial"/>
                <a:sym typeface="Arial"/>
              </a:rPr>
              <a:t>intercept data</a:t>
            </a:r>
            <a:r>
              <a:rPr lang="en-US" sz="2902">
                <a:solidFill>
                  <a:srgbClr val="E6E7DB"/>
                </a:solidFill>
                <a:latin typeface="Arial"/>
                <a:ea typeface="Arial"/>
                <a:cs typeface="Arial"/>
                <a:sym typeface="Arial"/>
              </a:rPr>
              <a:t>, perform </a:t>
            </a:r>
            <a:r>
              <a:rPr b="1" i="1" lang="en-US" sz="2902">
                <a:solidFill>
                  <a:srgbClr val="E6E7DB"/>
                </a:solidFill>
                <a:latin typeface="Arial"/>
                <a:ea typeface="Arial"/>
                <a:cs typeface="Arial"/>
                <a:sym typeface="Arial"/>
              </a:rPr>
              <a:t>man-in-the-middle attacks</a:t>
            </a:r>
            <a:r>
              <a:rPr lang="en-US" sz="2902">
                <a:solidFill>
                  <a:srgbClr val="E6E7DB"/>
                </a:solidFill>
                <a:latin typeface="Arial"/>
                <a:ea typeface="Arial"/>
                <a:cs typeface="Arial"/>
                <a:sym typeface="Arial"/>
              </a:rPr>
              <a:t>, or gain unauthorised access to networks. Common methods include </a:t>
            </a:r>
            <a:r>
              <a:rPr b="1" i="1" lang="en-US" sz="2902">
                <a:solidFill>
                  <a:srgbClr val="E6E7DB"/>
                </a:solidFill>
                <a:latin typeface="Arial"/>
                <a:ea typeface="Arial"/>
                <a:cs typeface="Arial"/>
                <a:sym typeface="Arial"/>
              </a:rPr>
              <a:t>brute-forcing weak passwords</a:t>
            </a:r>
            <a:r>
              <a:rPr lang="en-US" sz="2902">
                <a:solidFill>
                  <a:srgbClr val="E6E7DB"/>
                </a:solidFill>
                <a:latin typeface="Arial"/>
                <a:ea typeface="Arial"/>
                <a:cs typeface="Arial"/>
                <a:sym typeface="Arial"/>
              </a:rPr>
              <a:t>, exploiting misconfigured access points, or </a:t>
            </a:r>
            <a:r>
              <a:rPr b="1" i="1" lang="en-US" sz="2902">
                <a:solidFill>
                  <a:srgbClr val="E6E7DB"/>
                </a:solidFill>
                <a:latin typeface="Arial"/>
                <a:ea typeface="Arial"/>
                <a:cs typeface="Arial"/>
                <a:sym typeface="Arial"/>
              </a:rPr>
              <a:t>capturing handshakes</a:t>
            </a:r>
            <a:r>
              <a:rPr lang="en-US" sz="2902">
                <a:solidFill>
                  <a:srgbClr val="E6E7DB"/>
                </a:solidFill>
                <a:latin typeface="Arial"/>
                <a:ea typeface="Arial"/>
                <a:cs typeface="Arial"/>
                <a:sym typeface="Arial"/>
              </a:rPr>
              <a:t> for offline cracking.</a:t>
            </a:r>
            <a:endParaRPr/>
          </a:p>
        </p:txBody>
      </p:sp>
      <p:sp>
        <p:nvSpPr>
          <p:cNvPr id="155" name="Google Shape;155;p5"/>
          <p:cNvSpPr txBox="1"/>
          <p:nvPr/>
        </p:nvSpPr>
        <p:spPr>
          <a:xfrm>
            <a:off x="11530005" y="1085850"/>
            <a:ext cx="5729295" cy="12255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8000">
                <a:solidFill>
                  <a:srgbClr val="E6E7DB"/>
                </a:solidFill>
                <a:latin typeface="Arial"/>
                <a:ea typeface="Arial"/>
                <a:cs typeface="Arial"/>
                <a:sym typeface="Arial"/>
              </a:rPr>
              <a:t>What is WiFi?</a:t>
            </a:r>
            <a:endParaRPr/>
          </a:p>
        </p:txBody>
      </p:sp>
      <p:sp>
        <p:nvSpPr>
          <p:cNvPr id="156" name="Google Shape;156;p5"/>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61" name="Shape 161"/>
        <p:cNvGrpSpPr/>
        <p:nvPr/>
      </p:nvGrpSpPr>
      <p:grpSpPr>
        <a:xfrm>
          <a:off x="0" y="0"/>
          <a:ext cx="0" cy="0"/>
          <a:chOff x="0" y="0"/>
          <a:chExt cx="0" cy="0"/>
        </a:xfrm>
      </p:grpSpPr>
      <p:sp>
        <p:nvSpPr>
          <p:cNvPr id="162" name="Google Shape;162;p6"/>
          <p:cNvSpPr/>
          <p:nvPr/>
        </p:nvSpPr>
        <p:spPr>
          <a:xfrm rot="5400000">
            <a:off x="13837683" y="600504"/>
            <a:ext cx="2340447" cy="4109582"/>
          </a:xfrm>
          <a:custGeom>
            <a:rect b="b" l="l" r="r" t="t"/>
            <a:pathLst>
              <a:path extrusionOk="0" h="4109582" w="2340447">
                <a:moveTo>
                  <a:pt x="0" y="0"/>
                </a:moveTo>
                <a:lnTo>
                  <a:pt x="2340447" y="0"/>
                </a:lnTo>
                <a:lnTo>
                  <a:pt x="2340447" y="4109583"/>
                </a:lnTo>
                <a:lnTo>
                  <a:pt x="0" y="410958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6"/>
          <p:cNvSpPr/>
          <p:nvPr/>
        </p:nvSpPr>
        <p:spPr>
          <a:xfrm>
            <a:off x="1225302" y="3296646"/>
            <a:ext cx="2005435" cy="1443913"/>
          </a:xfrm>
          <a:custGeom>
            <a:rect b="b" l="l" r="r" t="t"/>
            <a:pathLst>
              <a:path extrusionOk="0" h="1443913" w="2005435">
                <a:moveTo>
                  <a:pt x="0" y="0"/>
                </a:moveTo>
                <a:lnTo>
                  <a:pt x="2005435" y="0"/>
                </a:lnTo>
                <a:lnTo>
                  <a:pt x="2005435" y="1443913"/>
                </a:lnTo>
                <a:lnTo>
                  <a:pt x="0" y="144391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6"/>
          <p:cNvSpPr txBox="1"/>
          <p:nvPr/>
        </p:nvSpPr>
        <p:spPr>
          <a:xfrm>
            <a:off x="1225302" y="5528266"/>
            <a:ext cx="15837396" cy="249174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lang="en-US" sz="2400" u="sng">
                <a:solidFill>
                  <a:srgbClr val="E6E7DB"/>
                </a:solidFill>
                <a:latin typeface="Arial"/>
                <a:ea typeface="Arial"/>
                <a:cs typeface="Arial"/>
                <a:sym typeface="Arial"/>
              </a:rPr>
              <a:t>WiFi is the backbone of modern day technology,</a:t>
            </a:r>
            <a:r>
              <a:rPr b="1" lang="en-US" sz="2400">
                <a:solidFill>
                  <a:srgbClr val="E6E7DB"/>
                </a:solidFill>
                <a:latin typeface="Arial"/>
                <a:ea typeface="Arial"/>
                <a:cs typeface="Arial"/>
                <a:sym typeface="Arial"/>
              </a:rPr>
              <a:t> </a:t>
            </a:r>
            <a:r>
              <a:rPr lang="en-US" sz="2400">
                <a:solidFill>
                  <a:srgbClr val="E6E7DB"/>
                </a:solidFill>
                <a:latin typeface="Arial"/>
                <a:ea typeface="Arial"/>
                <a:cs typeface="Arial"/>
                <a:sym typeface="Arial"/>
              </a:rPr>
              <a:t>used in</a:t>
            </a:r>
            <a:r>
              <a:rPr b="1" lang="en-US" sz="2400">
                <a:solidFill>
                  <a:srgbClr val="E6E7DB"/>
                </a:solidFill>
                <a:latin typeface="Arial"/>
                <a:ea typeface="Arial"/>
                <a:cs typeface="Arial"/>
                <a:sym typeface="Arial"/>
              </a:rPr>
              <a:t> homes, businesses </a:t>
            </a:r>
            <a:r>
              <a:rPr lang="en-US" sz="2400">
                <a:solidFill>
                  <a:srgbClr val="E6E7DB"/>
                </a:solidFill>
                <a:latin typeface="Arial"/>
                <a:ea typeface="Arial"/>
                <a:cs typeface="Arial"/>
                <a:sym typeface="Arial"/>
              </a:rPr>
              <a:t>and</a:t>
            </a:r>
            <a:r>
              <a:rPr b="1" lang="en-US" sz="2400">
                <a:solidFill>
                  <a:srgbClr val="E6E7DB"/>
                </a:solidFill>
                <a:latin typeface="Arial"/>
                <a:ea typeface="Arial"/>
                <a:cs typeface="Arial"/>
                <a:sym typeface="Arial"/>
              </a:rPr>
              <a:t> public spaces</a:t>
            </a:r>
            <a:r>
              <a:rPr lang="en-US" sz="2400">
                <a:solidFill>
                  <a:srgbClr val="E6E7DB"/>
                </a:solidFill>
                <a:latin typeface="Arial"/>
                <a:ea typeface="Arial"/>
                <a:cs typeface="Arial"/>
                <a:sym typeface="Arial"/>
              </a:rPr>
              <a:t>. We put mountains of trust into public WiFi networks to carry our data and store our details. Often this comes in the form of sensitive </a:t>
            </a:r>
            <a:r>
              <a:rPr b="1" lang="en-US" sz="2400">
                <a:solidFill>
                  <a:srgbClr val="E6E7DB"/>
                </a:solidFill>
                <a:latin typeface="Arial"/>
                <a:ea typeface="Arial"/>
                <a:cs typeface="Arial"/>
                <a:sym typeface="Arial"/>
              </a:rPr>
              <a:t>personal, financial </a:t>
            </a:r>
            <a:r>
              <a:rPr lang="en-US" sz="2400">
                <a:solidFill>
                  <a:srgbClr val="E6E7DB"/>
                </a:solidFill>
                <a:latin typeface="Arial"/>
                <a:ea typeface="Arial"/>
                <a:cs typeface="Arial"/>
                <a:sym typeface="Arial"/>
              </a:rPr>
              <a:t>and </a:t>
            </a:r>
            <a:r>
              <a:rPr b="1" lang="en-US" sz="2400">
                <a:solidFill>
                  <a:srgbClr val="E6E7DB"/>
                </a:solidFill>
                <a:latin typeface="Arial"/>
                <a:ea typeface="Arial"/>
                <a:cs typeface="Arial"/>
                <a:sym typeface="Arial"/>
              </a:rPr>
              <a:t>organisational </a:t>
            </a:r>
            <a:r>
              <a:rPr lang="en-US" sz="2400">
                <a:solidFill>
                  <a:srgbClr val="E6E7DB"/>
                </a:solidFill>
                <a:latin typeface="Arial"/>
                <a:ea typeface="Arial"/>
                <a:cs typeface="Arial"/>
                <a:sym typeface="Arial"/>
              </a:rPr>
              <a:t>data.   </a:t>
            </a:r>
            <a:endParaRPr/>
          </a:p>
          <a:p>
            <a:pPr indent="0" lvl="0" marL="0" marR="0" rtl="0" algn="l">
              <a:lnSpc>
                <a:spcPct val="139958"/>
              </a:lnSpc>
              <a:spcBef>
                <a:spcPts val="0"/>
              </a:spcBef>
              <a:spcAft>
                <a:spcPts val="0"/>
              </a:spcAft>
              <a:buNone/>
            </a:pPr>
            <a:r>
              <a:t/>
            </a:r>
            <a:endParaRPr sz="2400">
              <a:solidFill>
                <a:srgbClr val="E6E7DB"/>
              </a:solidFill>
              <a:latin typeface="Arial"/>
              <a:ea typeface="Arial"/>
              <a:cs typeface="Arial"/>
              <a:sym typeface="Arial"/>
            </a:endParaRPr>
          </a:p>
          <a:p>
            <a:pPr indent="0" lvl="0" marL="0" marR="0" rtl="0" algn="l">
              <a:lnSpc>
                <a:spcPct val="139958"/>
              </a:lnSpc>
              <a:spcBef>
                <a:spcPts val="0"/>
              </a:spcBef>
              <a:spcAft>
                <a:spcPts val="0"/>
              </a:spcAft>
              <a:buNone/>
            </a:pPr>
            <a:r>
              <a:rPr b="1" lang="en-US" sz="2400" u="sng">
                <a:solidFill>
                  <a:srgbClr val="E6E7DB"/>
                </a:solidFill>
                <a:latin typeface="Arial"/>
                <a:ea typeface="Arial"/>
                <a:cs typeface="Arial"/>
                <a:sym typeface="Arial"/>
              </a:rPr>
              <a:t>WiFi can be an easy target</a:t>
            </a:r>
            <a:r>
              <a:rPr lang="en-US" sz="2400">
                <a:solidFill>
                  <a:srgbClr val="E6E7DB"/>
                </a:solidFill>
                <a:latin typeface="Arial"/>
                <a:ea typeface="Arial"/>
                <a:cs typeface="Arial"/>
                <a:sym typeface="Arial"/>
              </a:rPr>
              <a:t>. Hackers exploit </a:t>
            </a:r>
            <a:r>
              <a:rPr i="1" lang="en-US" sz="2400" u="sng">
                <a:solidFill>
                  <a:srgbClr val="E6E7DB"/>
                </a:solidFill>
                <a:latin typeface="Arial"/>
                <a:ea typeface="Arial"/>
                <a:cs typeface="Arial"/>
                <a:sym typeface="Arial"/>
              </a:rPr>
              <a:t>WiFi vulnerabilities</a:t>
            </a:r>
            <a:r>
              <a:rPr lang="en-US" sz="2400">
                <a:solidFill>
                  <a:srgbClr val="E6E7DB"/>
                </a:solidFill>
                <a:latin typeface="Arial"/>
                <a:ea typeface="Arial"/>
                <a:cs typeface="Arial"/>
                <a:sym typeface="Arial"/>
              </a:rPr>
              <a:t> for </a:t>
            </a:r>
            <a:r>
              <a:rPr b="1" lang="en-US" sz="2400">
                <a:solidFill>
                  <a:srgbClr val="E6E7DB"/>
                </a:solidFill>
                <a:latin typeface="Arial"/>
                <a:ea typeface="Arial"/>
                <a:cs typeface="Arial"/>
                <a:sym typeface="Arial"/>
              </a:rPr>
              <a:t>unauthorised access</a:t>
            </a:r>
            <a:r>
              <a:rPr lang="en-US" sz="2400">
                <a:solidFill>
                  <a:srgbClr val="E6E7DB"/>
                </a:solidFill>
                <a:latin typeface="Arial"/>
                <a:ea typeface="Arial"/>
                <a:cs typeface="Arial"/>
                <a:sym typeface="Arial"/>
              </a:rPr>
              <a:t>, </a:t>
            </a:r>
            <a:r>
              <a:rPr b="1" lang="en-US" sz="2400">
                <a:solidFill>
                  <a:srgbClr val="E6E7DB"/>
                </a:solidFill>
                <a:latin typeface="Arial"/>
                <a:ea typeface="Arial"/>
                <a:cs typeface="Arial"/>
                <a:sym typeface="Arial"/>
              </a:rPr>
              <a:t>data theft</a:t>
            </a:r>
            <a:r>
              <a:rPr lang="en-US" sz="2400">
                <a:solidFill>
                  <a:srgbClr val="E6E7DB"/>
                </a:solidFill>
                <a:latin typeface="Arial"/>
                <a:ea typeface="Arial"/>
                <a:cs typeface="Arial"/>
                <a:sym typeface="Arial"/>
              </a:rPr>
              <a:t>, and </a:t>
            </a:r>
            <a:r>
              <a:rPr b="1" lang="en-US" sz="2400">
                <a:solidFill>
                  <a:srgbClr val="E6E7DB"/>
                </a:solidFill>
                <a:latin typeface="Arial"/>
                <a:ea typeface="Arial"/>
                <a:cs typeface="Arial"/>
                <a:sym typeface="Arial"/>
              </a:rPr>
              <a:t>surveillance.</a:t>
            </a:r>
            <a:endParaRPr/>
          </a:p>
        </p:txBody>
      </p:sp>
      <p:sp>
        <p:nvSpPr>
          <p:cNvPr id="165" name="Google Shape;165;p6"/>
          <p:cNvSpPr txBox="1"/>
          <p:nvPr/>
        </p:nvSpPr>
        <p:spPr>
          <a:xfrm>
            <a:off x="1225302" y="2071095"/>
            <a:ext cx="8815721" cy="12255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8000">
                <a:solidFill>
                  <a:srgbClr val="E6E7DB"/>
                </a:solidFill>
                <a:latin typeface="Arial"/>
                <a:ea typeface="Arial"/>
                <a:cs typeface="Arial"/>
                <a:sym typeface="Arial"/>
              </a:rPr>
              <a:t>Why hack WiFi?</a:t>
            </a:r>
            <a:endParaRPr/>
          </a:p>
        </p:txBody>
      </p:sp>
      <p:sp>
        <p:nvSpPr>
          <p:cNvPr id="166" name="Google Shape;166;p6"/>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71" name="Shape 171"/>
        <p:cNvGrpSpPr/>
        <p:nvPr/>
      </p:nvGrpSpPr>
      <p:grpSpPr>
        <a:xfrm>
          <a:off x="0" y="0"/>
          <a:ext cx="0" cy="0"/>
          <a:chOff x="0" y="0"/>
          <a:chExt cx="0" cy="0"/>
        </a:xfrm>
      </p:grpSpPr>
      <p:pic>
        <p:nvPicPr>
          <p:cNvPr id="172" name="Google Shape;172;p7"/>
          <p:cNvPicPr preferRelativeResize="0"/>
          <p:nvPr/>
        </p:nvPicPr>
        <p:blipFill rotWithShape="1">
          <a:blip r:embed="rId3">
            <a:alphaModFix/>
          </a:blip>
          <a:srcRect b="0" l="0" r="0" t="0"/>
          <a:stretch/>
        </p:blipFill>
        <p:spPr>
          <a:xfrm>
            <a:off x="731982" y="886871"/>
            <a:ext cx="3886126" cy="8513257"/>
          </a:xfrm>
          <a:prstGeom prst="rect">
            <a:avLst/>
          </a:prstGeom>
          <a:noFill/>
          <a:ln>
            <a:noFill/>
          </a:ln>
        </p:spPr>
      </p:pic>
      <p:sp>
        <p:nvSpPr>
          <p:cNvPr id="173" name="Google Shape;173;p7"/>
          <p:cNvSpPr txBox="1"/>
          <p:nvPr/>
        </p:nvSpPr>
        <p:spPr>
          <a:xfrm>
            <a:off x="6070640" y="1911835"/>
            <a:ext cx="10406100" cy="7607700"/>
          </a:xfrm>
          <a:prstGeom prst="rect">
            <a:avLst/>
          </a:prstGeom>
          <a:noFill/>
          <a:ln>
            <a:noFill/>
          </a:ln>
        </p:spPr>
        <p:txBody>
          <a:bodyPr anchorCtr="0" anchor="t" bIns="0" lIns="0" spcFirstLastPara="1" rIns="0" wrap="square" tIns="0">
            <a:spAutoFit/>
          </a:bodyPr>
          <a:lstStyle/>
          <a:p>
            <a:pPr indent="-259079" lvl="1" marL="518160" marR="0" rtl="0" algn="l">
              <a:lnSpc>
                <a:spcPct val="139958"/>
              </a:lnSpc>
              <a:spcBef>
                <a:spcPts val="0"/>
              </a:spcBef>
              <a:spcAft>
                <a:spcPts val="0"/>
              </a:spcAft>
              <a:buClr>
                <a:srgbClr val="FFDE59"/>
              </a:buClr>
              <a:buSzPts val="2400"/>
              <a:buFont typeface="Arial"/>
              <a:buAutoNum type="arabicPeriod"/>
            </a:pPr>
            <a:r>
              <a:rPr b="1" i="0" lang="en-US" sz="2400" u="sng" cap="none" strike="noStrike">
                <a:solidFill>
                  <a:srgbClr val="FFDE59"/>
                </a:solidFill>
                <a:latin typeface="Arial"/>
                <a:ea typeface="Arial"/>
                <a:cs typeface="Arial"/>
                <a:sym typeface="Arial"/>
              </a:rPr>
              <a:t>Weak Passwords and Brute-Forcing</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Using tools such as </a:t>
            </a:r>
            <a:r>
              <a:rPr b="1" i="0" lang="en-US" sz="2400" u="none" cap="none" strike="noStrike">
                <a:solidFill>
                  <a:srgbClr val="E6E7DB"/>
                </a:solidFill>
                <a:latin typeface="Arial"/>
                <a:ea typeface="Arial"/>
                <a:cs typeface="Arial"/>
                <a:sym typeface="Arial"/>
              </a:rPr>
              <a:t>Hydra</a:t>
            </a:r>
            <a:r>
              <a:rPr b="0" i="0" lang="en-US" sz="2400" u="none" cap="none" strike="noStrike">
                <a:solidFill>
                  <a:srgbClr val="E6E7DB"/>
                </a:solidFill>
                <a:latin typeface="Arial"/>
                <a:ea typeface="Arial"/>
                <a:cs typeface="Arial"/>
                <a:sym typeface="Arial"/>
              </a:rPr>
              <a:t>. </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Easy to guess passwords increase vulnerability...</a:t>
            </a:r>
            <a:endParaRPr/>
          </a:p>
          <a:p>
            <a:pPr indent="-259079" lvl="1" marL="518160" marR="0" rtl="0" algn="l">
              <a:lnSpc>
                <a:spcPct val="139958"/>
              </a:lnSpc>
              <a:spcBef>
                <a:spcPts val="0"/>
              </a:spcBef>
              <a:spcAft>
                <a:spcPts val="0"/>
              </a:spcAft>
              <a:buClr>
                <a:srgbClr val="FFDE59"/>
              </a:buClr>
              <a:buSzPts val="2400"/>
              <a:buFont typeface="Arial"/>
              <a:buAutoNum type="arabicPeriod"/>
            </a:pPr>
            <a:r>
              <a:rPr b="1" i="0" lang="en-US" sz="2400" u="sng" cap="none" strike="noStrike">
                <a:solidFill>
                  <a:srgbClr val="FFDE59"/>
                </a:solidFill>
                <a:latin typeface="Arial"/>
                <a:ea typeface="Arial"/>
                <a:cs typeface="Arial"/>
                <a:sym typeface="Arial"/>
              </a:rPr>
              <a:t>Packet Sniffing and Eavesdropping</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Using tools such as </a:t>
            </a:r>
            <a:r>
              <a:rPr b="1" i="0" lang="en-US" sz="2400" u="none" cap="none" strike="noStrike">
                <a:solidFill>
                  <a:srgbClr val="E6E7DB"/>
                </a:solidFill>
                <a:latin typeface="Arial"/>
                <a:ea typeface="Arial"/>
                <a:cs typeface="Arial"/>
                <a:sym typeface="Arial"/>
              </a:rPr>
              <a:t>Wireshark.</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Users on open or poorly secured networks are at greater risk.</a:t>
            </a:r>
            <a:endParaRPr/>
          </a:p>
          <a:p>
            <a:pPr indent="-259079" lvl="1" marL="518160" marR="0" rtl="0" algn="l">
              <a:lnSpc>
                <a:spcPct val="139958"/>
              </a:lnSpc>
              <a:spcBef>
                <a:spcPts val="0"/>
              </a:spcBef>
              <a:spcAft>
                <a:spcPts val="0"/>
              </a:spcAft>
              <a:buClr>
                <a:srgbClr val="FFDE59"/>
              </a:buClr>
              <a:buSzPts val="2400"/>
              <a:buFont typeface="Arial"/>
              <a:buAutoNum type="arabicPeriod"/>
            </a:pPr>
            <a:r>
              <a:rPr b="1" i="0" lang="en-US" sz="2400" u="sng" cap="none" strike="noStrike">
                <a:solidFill>
                  <a:srgbClr val="FFDE59"/>
                </a:solidFill>
                <a:latin typeface="Arial"/>
                <a:ea typeface="Arial"/>
                <a:cs typeface="Arial"/>
                <a:sym typeface="Arial"/>
              </a:rPr>
              <a:t>Rogue Access Points and Evil Twins</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Fake access points mimic legitimate networks to lure users</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Often used for credential theft i.e. “</a:t>
            </a:r>
            <a:r>
              <a:rPr b="1" i="0" lang="en-US" sz="2400" u="none" cap="none" strike="noStrike">
                <a:solidFill>
                  <a:srgbClr val="E6E7DB"/>
                </a:solidFill>
                <a:latin typeface="Arial"/>
                <a:ea typeface="Arial"/>
                <a:cs typeface="Arial"/>
                <a:sym typeface="Arial"/>
              </a:rPr>
              <a:t>MitM</a:t>
            </a:r>
            <a:r>
              <a:rPr b="0" i="0" lang="en-US" sz="2400" u="none" cap="none" strike="noStrike">
                <a:solidFill>
                  <a:srgbClr val="E6E7DB"/>
                </a:solidFill>
                <a:latin typeface="Arial"/>
                <a:ea typeface="Arial"/>
                <a:cs typeface="Arial"/>
                <a:sym typeface="Arial"/>
              </a:rPr>
              <a:t>” attacks </a:t>
            </a:r>
            <a:endParaRPr/>
          </a:p>
          <a:p>
            <a:pPr indent="-259079" lvl="1" marL="518160" marR="0" rtl="0" algn="l">
              <a:lnSpc>
                <a:spcPct val="139958"/>
              </a:lnSpc>
              <a:spcBef>
                <a:spcPts val="0"/>
              </a:spcBef>
              <a:spcAft>
                <a:spcPts val="0"/>
              </a:spcAft>
              <a:buClr>
                <a:srgbClr val="FFDE59"/>
              </a:buClr>
              <a:buSzPts val="2400"/>
              <a:buFont typeface="Arial"/>
              <a:buAutoNum type="arabicPeriod"/>
            </a:pPr>
            <a:r>
              <a:rPr b="1" i="0" lang="en-US" sz="2400" u="sng" cap="none" strike="noStrike">
                <a:solidFill>
                  <a:srgbClr val="FFDE59"/>
                </a:solidFill>
                <a:latin typeface="Arial"/>
                <a:ea typeface="Arial"/>
                <a:cs typeface="Arial"/>
                <a:sym typeface="Arial"/>
              </a:rPr>
              <a:t>Encryption Weaknesses</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1" lang="en-US" sz="2400" u="sng" cap="none" strike="noStrike">
                <a:solidFill>
                  <a:srgbClr val="E6E7DB"/>
                </a:solidFill>
                <a:latin typeface="Arial"/>
                <a:ea typeface="Arial"/>
                <a:cs typeface="Arial"/>
                <a:sym typeface="Arial"/>
              </a:rPr>
              <a:t>Outdated protocols</a:t>
            </a:r>
            <a:r>
              <a:rPr b="0" i="0" lang="en-US" sz="2400" u="none" cap="none" strike="noStrike">
                <a:solidFill>
                  <a:srgbClr val="E6E7DB"/>
                </a:solidFill>
                <a:latin typeface="Arial"/>
                <a:ea typeface="Arial"/>
                <a:cs typeface="Arial"/>
                <a:sym typeface="Arial"/>
              </a:rPr>
              <a:t> like </a:t>
            </a:r>
            <a:r>
              <a:rPr b="1" i="0" lang="en-US" sz="2400" u="none" cap="none" strike="noStrike">
                <a:solidFill>
                  <a:srgbClr val="E6E7DB"/>
                </a:solidFill>
                <a:latin typeface="Arial"/>
                <a:ea typeface="Arial"/>
                <a:cs typeface="Arial"/>
                <a:sym typeface="Arial"/>
              </a:rPr>
              <a:t>WEP</a:t>
            </a:r>
            <a:r>
              <a:rPr b="0" i="0" lang="en-US" sz="2400" u="none" cap="none" strike="noStrike">
                <a:solidFill>
                  <a:srgbClr val="E6E7DB"/>
                </a:solidFill>
                <a:latin typeface="Arial"/>
                <a:ea typeface="Arial"/>
                <a:cs typeface="Arial"/>
                <a:sym typeface="Arial"/>
              </a:rPr>
              <a:t> can be cracked in</a:t>
            </a:r>
            <a:r>
              <a:rPr b="1" i="0" lang="en-US" sz="2400" u="none" cap="none" strike="noStrike">
                <a:solidFill>
                  <a:srgbClr val="E6E7DB"/>
                </a:solidFill>
                <a:latin typeface="Arial"/>
                <a:ea typeface="Arial"/>
                <a:cs typeface="Arial"/>
                <a:sym typeface="Arial"/>
              </a:rPr>
              <a:t> </a:t>
            </a:r>
            <a:r>
              <a:rPr b="1" i="1" lang="en-US" sz="2400" u="sng" cap="none" strike="noStrike">
                <a:solidFill>
                  <a:srgbClr val="E6E7DB"/>
                </a:solidFill>
                <a:latin typeface="Arial"/>
                <a:ea typeface="Arial"/>
                <a:cs typeface="Arial"/>
                <a:sym typeface="Arial"/>
              </a:rPr>
              <a:t>minutes</a:t>
            </a:r>
            <a:r>
              <a:rPr b="1" i="0" lang="en-US" sz="2400" u="none" cap="none" strike="noStrike">
                <a:solidFill>
                  <a:srgbClr val="E6E7DB"/>
                </a:solidFill>
                <a:latin typeface="Arial"/>
                <a:ea typeface="Arial"/>
                <a:cs typeface="Arial"/>
                <a:sym typeface="Arial"/>
              </a:rPr>
              <a:t> </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Even WPA2 is vulnerable if weak passwords are used </a:t>
            </a:r>
            <a:endParaRPr/>
          </a:p>
          <a:p>
            <a:pPr indent="-259079" lvl="1" marL="518160" marR="0" rtl="0" algn="l">
              <a:lnSpc>
                <a:spcPct val="139958"/>
              </a:lnSpc>
              <a:spcBef>
                <a:spcPts val="0"/>
              </a:spcBef>
              <a:spcAft>
                <a:spcPts val="0"/>
              </a:spcAft>
              <a:buClr>
                <a:srgbClr val="FFDE59"/>
              </a:buClr>
              <a:buSzPts val="2400"/>
              <a:buFont typeface="Arial"/>
              <a:buAutoNum type="arabicPeriod"/>
            </a:pPr>
            <a:r>
              <a:rPr b="1" i="0" lang="en-US" sz="2400" u="sng" cap="none" strike="noStrike">
                <a:solidFill>
                  <a:srgbClr val="FFDE59"/>
                </a:solidFill>
                <a:latin typeface="Arial"/>
                <a:ea typeface="Arial"/>
                <a:cs typeface="Arial"/>
                <a:sym typeface="Arial"/>
              </a:rPr>
              <a:t>De-authentication Attacks</a:t>
            </a:r>
            <a:endParaRPr/>
          </a:p>
          <a:p>
            <a:pPr indent="-345439" lvl="2" marL="1036320" marR="0" rtl="0" algn="l">
              <a:lnSpc>
                <a:spcPct val="139958"/>
              </a:lnSpc>
              <a:spcBef>
                <a:spcPts val="0"/>
              </a:spcBef>
              <a:spcAft>
                <a:spcPts val="0"/>
              </a:spcAft>
              <a:buClr>
                <a:srgbClr val="E6E7DB"/>
              </a:buClr>
              <a:buSzPts val="2400"/>
              <a:buFont typeface="Arial"/>
              <a:buAutoNum type="alphaLcPeriod"/>
            </a:pPr>
            <a:r>
              <a:rPr b="0" i="0" lang="en-US" sz="2400" u="none" cap="none" strike="noStrike">
                <a:solidFill>
                  <a:srgbClr val="E6E7DB"/>
                </a:solidFill>
                <a:latin typeface="Arial"/>
                <a:ea typeface="Arial"/>
                <a:cs typeface="Arial"/>
                <a:sym typeface="Arial"/>
              </a:rPr>
              <a:t>Using tools such as </a:t>
            </a:r>
            <a:r>
              <a:rPr b="1" i="0" lang="en-US" sz="2400" u="none" cap="none" strike="noStrike">
                <a:solidFill>
                  <a:srgbClr val="E6E7DB"/>
                </a:solidFill>
                <a:latin typeface="Arial"/>
                <a:ea typeface="Arial"/>
                <a:cs typeface="Arial"/>
                <a:sym typeface="Arial"/>
              </a:rPr>
              <a:t>aireplay-ng</a:t>
            </a:r>
            <a:r>
              <a:rPr b="0" i="0" lang="en-US" sz="2400" u="none" cap="none" strike="noStrike">
                <a:solidFill>
                  <a:srgbClr val="E6E7DB"/>
                </a:solidFill>
                <a:latin typeface="Arial"/>
                <a:ea typeface="Arial"/>
                <a:cs typeface="Arial"/>
                <a:sym typeface="Arial"/>
              </a:rPr>
              <a:t> to force devices to disconnect, capturing handshakes for </a:t>
            </a:r>
            <a:r>
              <a:rPr b="0" i="1" lang="en-US" sz="2400" u="sng" cap="none" strike="noStrike">
                <a:solidFill>
                  <a:srgbClr val="E6E7DB"/>
                </a:solidFill>
                <a:latin typeface="Arial"/>
                <a:ea typeface="Arial"/>
                <a:cs typeface="Arial"/>
                <a:sym typeface="Arial"/>
              </a:rPr>
              <a:t>password cracking</a:t>
            </a:r>
            <a:r>
              <a:rPr b="0" i="0" lang="en-US" sz="2400" u="none" cap="none" strike="noStrike">
                <a:solidFill>
                  <a:srgbClr val="E6E7DB"/>
                </a:solidFill>
                <a:latin typeface="Arial"/>
                <a:ea typeface="Arial"/>
                <a:cs typeface="Arial"/>
                <a:sym typeface="Arial"/>
              </a:rPr>
              <a:t>. </a:t>
            </a:r>
            <a:endParaRPr/>
          </a:p>
        </p:txBody>
      </p:sp>
      <p:sp>
        <p:nvSpPr>
          <p:cNvPr id="174" name="Google Shape;174;p7"/>
          <p:cNvSpPr txBox="1"/>
          <p:nvPr/>
        </p:nvSpPr>
        <p:spPr>
          <a:xfrm>
            <a:off x="5125450" y="392075"/>
            <a:ext cx="12296400" cy="1231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8000">
                <a:solidFill>
                  <a:srgbClr val="E6E7DB"/>
                </a:solidFill>
                <a:latin typeface="Arial"/>
                <a:ea typeface="Arial"/>
                <a:cs typeface="Arial"/>
                <a:sym typeface="Arial"/>
              </a:rPr>
              <a:t>Common Attack Vectors</a:t>
            </a:r>
            <a:endParaRPr/>
          </a:p>
        </p:txBody>
      </p:sp>
      <p:sp>
        <p:nvSpPr>
          <p:cNvPr id="175" name="Google Shape;175;p7"/>
          <p:cNvSpPr txBox="1"/>
          <p:nvPr/>
        </p:nvSpPr>
        <p:spPr>
          <a:xfrm rot="5400000">
            <a:off x="-2714204" y="4711567"/>
            <a:ext cx="7123858" cy="83439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rgbClr val="FFFFFF"/>
                </a:solidFill>
                <a:latin typeface="Yeseva One"/>
                <a:ea typeface="Yeseva One"/>
                <a:cs typeface="Yeseva One"/>
                <a:sym typeface="Yeseva One"/>
              </a:rPr>
              <a:t>7 out of 15 peope waste their time reading stupid graphics on canva slides</a:t>
            </a:r>
            <a:endParaRPr/>
          </a:p>
        </p:txBody>
      </p:sp>
      <p:sp>
        <p:nvSpPr>
          <p:cNvPr id="176" name="Google Shape;176;p7"/>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u"/>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81" name="Shape 181"/>
        <p:cNvGrpSpPr/>
        <p:nvPr/>
      </p:nvGrpSpPr>
      <p:grpSpPr>
        <a:xfrm>
          <a:off x="0" y="0"/>
          <a:ext cx="0" cy="0"/>
          <a:chOff x="0" y="0"/>
          <a:chExt cx="0" cy="0"/>
        </a:xfrm>
      </p:grpSpPr>
      <p:sp>
        <p:nvSpPr>
          <p:cNvPr id="182" name="Google Shape;182;p8"/>
          <p:cNvSpPr/>
          <p:nvPr/>
        </p:nvSpPr>
        <p:spPr>
          <a:xfrm>
            <a:off x="578377" y="4146825"/>
            <a:ext cx="5987143" cy="4114800"/>
          </a:xfrm>
          <a:custGeom>
            <a:rect b="b" l="l" r="r" t="t"/>
            <a:pathLst>
              <a:path extrusionOk="0" h="4114800" w="5987143">
                <a:moveTo>
                  <a:pt x="0" y="0"/>
                </a:moveTo>
                <a:lnTo>
                  <a:pt x="5987143" y="0"/>
                </a:lnTo>
                <a:lnTo>
                  <a:pt x="5987143" y="4114800"/>
                </a:lnTo>
                <a:lnTo>
                  <a:pt x="0" y="41148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8"/>
          <p:cNvSpPr txBox="1"/>
          <p:nvPr/>
        </p:nvSpPr>
        <p:spPr>
          <a:xfrm>
            <a:off x="7502514" y="2202180"/>
            <a:ext cx="9756786" cy="5844540"/>
          </a:xfrm>
          <a:prstGeom prst="rect">
            <a:avLst/>
          </a:prstGeom>
          <a:noFill/>
          <a:ln>
            <a:noFill/>
          </a:ln>
        </p:spPr>
        <p:txBody>
          <a:bodyPr anchorCtr="0" anchor="t" bIns="0" lIns="0" spcFirstLastPara="1" rIns="0" wrap="square" tIns="0">
            <a:spAutoFit/>
          </a:bodyPr>
          <a:lstStyle/>
          <a:p>
            <a:pPr indent="-259079" lvl="1" marL="518160" marR="0" rtl="0" algn="l">
              <a:lnSpc>
                <a:spcPct val="139958"/>
              </a:lnSpc>
              <a:spcBef>
                <a:spcPts val="0"/>
              </a:spcBef>
              <a:spcAft>
                <a:spcPts val="0"/>
              </a:spcAft>
              <a:buClr>
                <a:srgbClr val="FFDE59"/>
              </a:buClr>
              <a:buSzPts val="2400"/>
              <a:buFont typeface="Arial"/>
              <a:buChar char="•"/>
            </a:pPr>
            <a:r>
              <a:rPr b="1" i="0" lang="en-US" sz="2400" u="sng" cap="none" strike="noStrike">
                <a:solidFill>
                  <a:srgbClr val="FFDE59"/>
                </a:solidFill>
                <a:latin typeface="Arial"/>
                <a:ea typeface="Arial"/>
                <a:cs typeface="Arial"/>
                <a:sym typeface="Arial"/>
              </a:rPr>
              <a:t>Use Strong Passwords:</a:t>
            </a:r>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Arial"/>
                <a:ea typeface="Arial"/>
                <a:cs typeface="Arial"/>
                <a:sym typeface="Arial"/>
              </a:rPr>
              <a:t>Enforcing </a:t>
            </a:r>
            <a:r>
              <a:rPr b="1" i="0" lang="en-US" sz="2400" u="none" cap="none" strike="noStrike">
                <a:solidFill>
                  <a:srgbClr val="E6E7DB"/>
                </a:solidFill>
                <a:latin typeface="Arial"/>
                <a:ea typeface="Arial"/>
                <a:cs typeface="Arial"/>
                <a:sym typeface="Arial"/>
              </a:rPr>
              <a:t>long</a:t>
            </a:r>
            <a:r>
              <a:rPr b="0" i="0" lang="en-US" sz="2400" u="none" cap="none" strike="noStrike">
                <a:solidFill>
                  <a:srgbClr val="E6E7DB"/>
                </a:solidFill>
                <a:latin typeface="Arial"/>
                <a:ea typeface="Arial"/>
                <a:cs typeface="Arial"/>
                <a:sym typeface="Arial"/>
              </a:rPr>
              <a:t>, </a:t>
            </a:r>
            <a:r>
              <a:rPr b="1" i="1" lang="en-US" sz="2400" u="none" cap="none" strike="noStrike">
                <a:solidFill>
                  <a:srgbClr val="E6E7DB"/>
                </a:solidFill>
                <a:latin typeface="Arial"/>
                <a:ea typeface="Arial"/>
                <a:cs typeface="Arial"/>
                <a:sym typeface="Arial"/>
              </a:rPr>
              <a:t>complex passwords</a:t>
            </a:r>
            <a:r>
              <a:rPr b="0" i="0" lang="en-US" sz="2400" u="none" cap="none" strike="noStrike">
                <a:solidFill>
                  <a:srgbClr val="E6E7DB"/>
                </a:solidFill>
                <a:latin typeface="Arial"/>
                <a:ea typeface="Arial"/>
                <a:cs typeface="Arial"/>
                <a:sym typeface="Arial"/>
              </a:rPr>
              <a:t> to resist </a:t>
            </a:r>
            <a:r>
              <a:rPr b="1" i="0" lang="en-US" sz="2400" u="none" cap="none" strike="noStrike">
                <a:solidFill>
                  <a:srgbClr val="E6E7DB"/>
                </a:solidFill>
                <a:latin typeface="Arial"/>
                <a:ea typeface="Arial"/>
                <a:cs typeface="Arial"/>
                <a:sym typeface="Arial"/>
              </a:rPr>
              <a:t>brute-force</a:t>
            </a:r>
            <a:r>
              <a:rPr b="0" i="0" lang="en-US" sz="2400" u="none" cap="none" strike="noStrike">
                <a:solidFill>
                  <a:srgbClr val="E6E7DB"/>
                </a:solidFill>
                <a:latin typeface="Arial"/>
                <a:ea typeface="Arial"/>
                <a:cs typeface="Arial"/>
                <a:sym typeface="Arial"/>
              </a:rPr>
              <a:t> </a:t>
            </a:r>
            <a:r>
              <a:rPr b="1" i="0" lang="en-US" sz="2400" u="none" cap="none" strike="noStrike">
                <a:solidFill>
                  <a:srgbClr val="E6E7DB"/>
                </a:solidFill>
                <a:latin typeface="Arial"/>
                <a:ea typeface="Arial"/>
                <a:cs typeface="Arial"/>
                <a:sym typeface="Arial"/>
              </a:rPr>
              <a:t>attacks</a:t>
            </a:r>
            <a:endParaRPr/>
          </a:p>
          <a:p>
            <a:pPr indent="-259079" lvl="1" marL="518160" marR="0" rtl="0" algn="l">
              <a:lnSpc>
                <a:spcPct val="139958"/>
              </a:lnSpc>
              <a:spcBef>
                <a:spcPts val="0"/>
              </a:spcBef>
              <a:spcAft>
                <a:spcPts val="0"/>
              </a:spcAft>
              <a:buClr>
                <a:srgbClr val="FFDE59"/>
              </a:buClr>
              <a:buSzPts val="2400"/>
              <a:buFont typeface="Arial"/>
              <a:buChar char="•"/>
            </a:pPr>
            <a:r>
              <a:rPr b="1" i="0" lang="en-US" sz="2400" u="sng" cap="none" strike="noStrike">
                <a:solidFill>
                  <a:srgbClr val="FFDE59"/>
                </a:solidFill>
                <a:latin typeface="Arial"/>
                <a:ea typeface="Arial"/>
                <a:cs typeface="Arial"/>
                <a:sym typeface="Arial"/>
              </a:rPr>
              <a:t>Upgrade Encryption: </a:t>
            </a:r>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Arial"/>
                <a:ea typeface="Arial"/>
                <a:cs typeface="Arial"/>
                <a:sym typeface="Arial"/>
              </a:rPr>
              <a:t>Always use </a:t>
            </a:r>
            <a:r>
              <a:rPr b="1" i="0" lang="en-US" sz="2400" u="none" cap="none" strike="noStrike">
                <a:solidFill>
                  <a:srgbClr val="E6E7DB"/>
                </a:solidFill>
                <a:latin typeface="Arial"/>
                <a:ea typeface="Arial"/>
                <a:cs typeface="Arial"/>
                <a:sym typeface="Arial"/>
              </a:rPr>
              <a:t>WPA3</a:t>
            </a:r>
            <a:r>
              <a:rPr b="0" i="0" lang="en-US" sz="2400" u="none" cap="none" strike="noStrike">
                <a:solidFill>
                  <a:srgbClr val="E6E7DB"/>
                </a:solidFill>
                <a:latin typeface="Arial"/>
                <a:ea typeface="Arial"/>
                <a:cs typeface="Arial"/>
                <a:sym typeface="Arial"/>
              </a:rPr>
              <a:t> or </a:t>
            </a:r>
            <a:r>
              <a:rPr b="1" i="0" lang="en-US" sz="2400" u="none" cap="none" strike="noStrike">
                <a:solidFill>
                  <a:srgbClr val="E6E7DB"/>
                </a:solidFill>
                <a:latin typeface="Arial"/>
                <a:ea typeface="Arial"/>
                <a:cs typeface="Arial"/>
                <a:sym typeface="Arial"/>
              </a:rPr>
              <a:t>WPA2</a:t>
            </a:r>
            <a:r>
              <a:rPr b="0" i="0" lang="en-US" sz="2400" u="none" cap="none" strike="noStrike">
                <a:solidFill>
                  <a:srgbClr val="E6E7DB"/>
                </a:solidFill>
                <a:latin typeface="Arial"/>
                <a:ea typeface="Arial"/>
                <a:cs typeface="Arial"/>
                <a:sym typeface="Arial"/>
              </a:rPr>
              <a:t> with </a:t>
            </a:r>
            <a:r>
              <a:rPr b="0" i="1" lang="en-US" sz="2400" u="sng" cap="none" strike="noStrike">
                <a:solidFill>
                  <a:srgbClr val="E6E7DB"/>
                </a:solidFill>
                <a:latin typeface="Arial"/>
                <a:ea typeface="Arial"/>
                <a:cs typeface="Arial"/>
                <a:sym typeface="Arial"/>
              </a:rPr>
              <a:t>AES encryption</a:t>
            </a:r>
            <a:r>
              <a:rPr b="0" i="0" lang="en-US" sz="2400" u="none" cap="none" strike="noStrike">
                <a:solidFill>
                  <a:srgbClr val="E6E7DB"/>
                </a:solidFill>
                <a:latin typeface="Arial"/>
                <a:ea typeface="Arial"/>
                <a:cs typeface="Arial"/>
                <a:sym typeface="Arial"/>
              </a:rPr>
              <a:t>. Avoid </a:t>
            </a:r>
            <a:r>
              <a:rPr b="1" i="0" lang="en-US" sz="2400" u="none" cap="none" strike="noStrike">
                <a:solidFill>
                  <a:srgbClr val="E6E7DB"/>
                </a:solidFill>
                <a:latin typeface="Arial"/>
                <a:ea typeface="Arial"/>
                <a:cs typeface="Arial"/>
                <a:sym typeface="Arial"/>
              </a:rPr>
              <a:t>WEP</a:t>
            </a:r>
            <a:r>
              <a:rPr b="0" i="0" lang="en-US" sz="2400" u="none" cap="none" strike="noStrike">
                <a:solidFill>
                  <a:srgbClr val="E6E7DB"/>
                </a:solidFill>
                <a:latin typeface="Arial"/>
                <a:ea typeface="Arial"/>
                <a:cs typeface="Arial"/>
                <a:sym typeface="Arial"/>
              </a:rPr>
              <a:t>.</a:t>
            </a:r>
            <a:endParaRPr/>
          </a:p>
          <a:p>
            <a:pPr indent="-259079" lvl="1" marL="518160" marR="0" rtl="0" algn="l">
              <a:lnSpc>
                <a:spcPct val="139958"/>
              </a:lnSpc>
              <a:spcBef>
                <a:spcPts val="0"/>
              </a:spcBef>
              <a:spcAft>
                <a:spcPts val="0"/>
              </a:spcAft>
              <a:buClr>
                <a:srgbClr val="FFDE59"/>
              </a:buClr>
              <a:buSzPts val="2400"/>
              <a:buFont typeface="Arial"/>
              <a:buChar char="•"/>
            </a:pPr>
            <a:r>
              <a:rPr b="1" i="0" lang="en-US" sz="2400" u="sng" cap="none" strike="noStrike">
                <a:solidFill>
                  <a:srgbClr val="FFDE59"/>
                </a:solidFill>
                <a:latin typeface="Arial"/>
                <a:ea typeface="Arial"/>
                <a:cs typeface="Arial"/>
                <a:sym typeface="Arial"/>
              </a:rPr>
              <a:t>Regular Monitoring:</a:t>
            </a:r>
            <a:endParaRPr/>
          </a:p>
          <a:p>
            <a:pPr indent="-345439" lvl="2" marL="1036320" marR="0" rtl="0" algn="l">
              <a:lnSpc>
                <a:spcPct val="139958"/>
              </a:lnSpc>
              <a:spcBef>
                <a:spcPts val="0"/>
              </a:spcBef>
              <a:spcAft>
                <a:spcPts val="0"/>
              </a:spcAft>
              <a:buClr>
                <a:srgbClr val="E6E7DB"/>
              </a:buClr>
              <a:buSzPts val="2400"/>
              <a:buFont typeface="Arial"/>
              <a:buChar char="⚬"/>
            </a:pPr>
            <a:r>
              <a:rPr b="1" i="0" lang="en-US" sz="2400" u="none" cap="none" strike="noStrike">
                <a:solidFill>
                  <a:srgbClr val="E6E7DB"/>
                </a:solidFill>
                <a:latin typeface="Arial"/>
                <a:ea typeface="Arial"/>
                <a:cs typeface="Arial"/>
                <a:sym typeface="Arial"/>
              </a:rPr>
              <a:t>Audit networks</a:t>
            </a:r>
            <a:r>
              <a:rPr b="0" i="0" lang="en-US" sz="2400" u="none" cap="none" strike="noStrike">
                <a:solidFill>
                  <a:srgbClr val="E6E7DB"/>
                </a:solidFill>
                <a:latin typeface="Arial"/>
                <a:ea typeface="Arial"/>
                <a:cs typeface="Arial"/>
                <a:sym typeface="Arial"/>
              </a:rPr>
              <a:t> for rogue access points etc. </a:t>
            </a:r>
            <a:endParaRPr/>
          </a:p>
          <a:p>
            <a:pPr indent="-259079" lvl="1" marL="518160" marR="0" rtl="0" algn="l">
              <a:lnSpc>
                <a:spcPct val="139958"/>
              </a:lnSpc>
              <a:spcBef>
                <a:spcPts val="0"/>
              </a:spcBef>
              <a:spcAft>
                <a:spcPts val="0"/>
              </a:spcAft>
              <a:buClr>
                <a:srgbClr val="FFDE59"/>
              </a:buClr>
              <a:buSzPts val="2400"/>
              <a:buFont typeface="Arial"/>
              <a:buChar char="•"/>
            </a:pPr>
            <a:r>
              <a:rPr b="1" i="0" lang="en-US" sz="2400" u="sng" cap="none" strike="noStrike">
                <a:solidFill>
                  <a:srgbClr val="FFDE59"/>
                </a:solidFill>
                <a:latin typeface="Arial"/>
                <a:ea typeface="Arial"/>
                <a:cs typeface="Arial"/>
                <a:sym typeface="Arial"/>
              </a:rPr>
              <a:t>Educate Users: </a:t>
            </a:r>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Arial"/>
                <a:ea typeface="Arial"/>
                <a:cs typeface="Arial"/>
                <a:sym typeface="Arial"/>
              </a:rPr>
              <a:t>Train users how to spot </a:t>
            </a:r>
            <a:r>
              <a:rPr b="1" i="1" lang="en-US" sz="2400" u="none" cap="none" strike="noStrike">
                <a:solidFill>
                  <a:srgbClr val="E6E7DB"/>
                </a:solidFill>
                <a:latin typeface="Arial"/>
                <a:ea typeface="Arial"/>
                <a:cs typeface="Arial"/>
                <a:sym typeface="Arial"/>
              </a:rPr>
              <a:t>suspicious networks and phishing attempts</a:t>
            </a:r>
            <a:endParaRPr/>
          </a:p>
          <a:p>
            <a:pPr indent="-259079" lvl="1" marL="518160" marR="0" rtl="0" algn="l">
              <a:lnSpc>
                <a:spcPct val="139958"/>
              </a:lnSpc>
              <a:spcBef>
                <a:spcPts val="0"/>
              </a:spcBef>
              <a:spcAft>
                <a:spcPts val="0"/>
              </a:spcAft>
              <a:buClr>
                <a:srgbClr val="FFDE59"/>
              </a:buClr>
              <a:buSzPts val="2400"/>
              <a:buFont typeface="Arial"/>
              <a:buChar char="•"/>
            </a:pPr>
            <a:r>
              <a:rPr b="1" i="0" lang="en-US" sz="2400" u="sng" cap="none" strike="noStrike">
                <a:solidFill>
                  <a:srgbClr val="FFDE59"/>
                </a:solidFill>
                <a:latin typeface="Arial"/>
                <a:ea typeface="Arial"/>
                <a:cs typeface="Arial"/>
                <a:sym typeface="Arial"/>
              </a:rPr>
              <a:t>VPN’s </a:t>
            </a:r>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Arial"/>
                <a:ea typeface="Arial"/>
                <a:cs typeface="Arial"/>
                <a:sym typeface="Arial"/>
              </a:rPr>
              <a:t>Try to use </a:t>
            </a:r>
            <a:r>
              <a:rPr b="1" i="0" lang="en-US" sz="2400" u="none" cap="none" strike="noStrike">
                <a:solidFill>
                  <a:srgbClr val="E6E7DB"/>
                </a:solidFill>
                <a:latin typeface="Arial"/>
                <a:ea typeface="Arial"/>
                <a:cs typeface="Arial"/>
                <a:sym typeface="Arial"/>
              </a:rPr>
              <a:t>VPN’s</a:t>
            </a:r>
            <a:r>
              <a:rPr b="0" i="0" lang="en-US" sz="2400" u="none" cap="none" strike="noStrike">
                <a:solidFill>
                  <a:srgbClr val="E6E7DB"/>
                </a:solidFill>
                <a:latin typeface="Arial"/>
                <a:ea typeface="Arial"/>
                <a:cs typeface="Arial"/>
                <a:sym typeface="Arial"/>
              </a:rPr>
              <a:t> on public networks to </a:t>
            </a:r>
            <a:r>
              <a:rPr b="0" i="0" lang="en-US" sz="2400" u="sng" cap="none" strike="noStrike">
                <a:solidFill>
                  <a:srgbClr val="E6E7DB"/>
                </a:solidFill>
                <a:latin typeface="Arial"/>
                <a:ea typeface="Arial"/>
                <a:cs typeface="Arial"/>
                <a:sym typeface="Arial"/>
              </a:rPr>
              <a:t>shield personal traffic</a:t>
            </a:r>
            <a:endParaRPr/>
          </a:p>
          <a:p>
            <a:pPr indent="-259079" lvl="1" marL="518160" marR="0" rtl="0" algn="l">
              <a:lnSpc>
                <a:spcPct val="139958"/>
              </a:lnSpc>
              <a:spcBef>
                <a:spcPts val="0"/>
              </a:spcBef>
              <a:spcAft>
                <a:spcPts val="0"/>
              </a:spcAft>
              <a:buClr>
                <a:srgbClr val="FFDE59"/>
              </a:buClr>
              <a:buSzPts val="2400"/>
              <a:buFont typeface="Arial"/>
              <a:buChar char="•"/>
            </a:pPr>
            <a:r>
              <a:rPr b="1" i="0" lang="en-US" sz="2400" u="sng" cap="none" strike="noStrike">
                <a:solidFill>
                  <a:srgbClr val="FFDE59"/>
                </a:solidFill>
                <a:latin typeface="Arial"/>
                <a:ea typeface="Arial"/>
                <a:cs typeface="Arial"/>
                <a:sym typeface="Arial"/>
              </a:rPr>
              <a:t>Disable WPS: </a:t>
            </a:r>
            <a:endParaRPr/>
          </a:p>
          <a:p>
            <a:pPr indent="-345439" lvl="2" marL="1036320" marR="0" rtl="0" algn="l">
              <a:lnSpc>
                <a:spcPct val="139958"/>
              </a:lnSpc>
              <a:spcBef>
                <a:spcPts val="0"/>
              </a:spcBef>
              <a:spcAft>
                <a:spcPts val="0"/>
              </a:spcAft>
              <a:buClr>
                <a:srgbClr val="E6E7DB"/>
              </a:buClr>
              <a:buSzPts val="2400"/>
              <a:buFont typeface="Arial"/>
              <a:buChar char="⚬"/>
            </a:pPr>
            <a:r>
              <a:rPr b="0" i="0" lang="en-US" sz="2400" u="none" cap="none" strike="noStrike">
                <a:solidFill>
                  <a:srgbClr val="E6E7DB"/>
                </a:solidFill>
                <a:latin typeface="Arial"/>
                <a:ea typeface="Arial"/>
                <a:cs typeface="Arial"/>
                <a:sym typeface="Arial"/>
              </a:rPr>
              <a:t>Prevent exploitation of this feature by </a:t>
            </a:r>
            <a:r>
              <a:rPr b="1" i="0" lang="en-US" sz="2400" u="none" cap="none" strike="noStrike">
                <a:solidFill>
                  <a:srgbClr val="E6E7DB"/>
                </a:solidFill>
                <a:latin typeface="Arial"/>
                <a:ea typeface="Arial"/>
                <a:cs typeface="Arial"/>
                <a:sym typeface="Arial"/>
              </a:rPr>
              <a:t>disabling WPS</a:t>
            </a:r>
            <a:endParaRPr/>
          </a:p>
        </p:txBody>
      </p:sp>
      <p:sp>
        <p:nvSpPr>
          <p:cNvPr id="184" name="Google Shape;184;p8"/>
          <p:cNvSpPr txBox="1"/>
          <p:nvPr/>
        </p:nvSpPr>
        <p:spPr>
          <a:xfrm>
            <a:off x="578373" y="341900"/>
            <a:ext cx="13209900" cy="25860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8000">
                <a:solidFill>
                  <a:srgbClr val="E6E7DB"/>
                </a:solidFill>
                <a:latin typeface="Arial"/>
                <a:ea typeface="Arial"/>
                <a:cs typeface="Arial"/>
                <a:sym typeface="Arial"/>
              </a:rPr>
              <a:t>Steps to Strengthen WiFi Security</a:t>
            </a:r>
            <a:endParaRPr/>
          </a:p>
        </p:txBody>
      </p:sp>
      <p:sp>
        <p:nvSpPr>
          <p:cNvPr id="185" name="Google Shape;185;p8"/>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90" name="Shape 190"/>
        <p:cNvGrpSpPr/>
        <p:nvPr/>
      </p:nvGrpSpPr>
      <p:grpSpPr>
        <a:xfrm>
          <a:off x="0" y="0"/>
          <a:ext cx="0" cy="0"/>
          <a:chOff x="0" y="0"/>
          <a:chExt cx="0" cy="0"/>
        </a:xfrm>
      </p:grpSpPr>
      <p:grpSp>
        <p:nvGrpSpPr>
          <p:cNvPr id="191" name="Google Shape;191;p9"/>
          <p:cNvGrpSpPr/>
          <p:nvPr/>
        </p:nvGrpSpPr>
        <p:grpSpPr>
          <a:xfrm>
            <a:off x="1816911" y="6982604"/>
            <a:ext cx="3666459" cy="1131741"/>
            <a:chOff x="-3745" y="-91839"/>
            <a:chExt cx="991042" cy="305909"/>
          </a:xfrm>
        </p:grpSpPr>
        <p:sp>
          <p:nvSpPr>
            <p:cNvPr id="192" name="Google Shape;192;p9"/>
            <p:cNvSpPr/>
            <p:nvPr/>
          </p:nvSpPr>
          <p:spPr>
            <a:xfrm>
              <a:off x="-3745" y="-91839"/>
              <a:ext cx="987297" cy="214071"/>
            </a:xfrm>
            <a:custGeom>
              <a:rect b="b" l="l" r="r" t="t"/>
              <a:pathLst>
                <a:path extrusionOk="0" h="214071" w="987297">
                  <a:moveTo>
                    <a:pt x="107035" y="0"/>
                  </a:moveTo>
                  <a:lnTo>
                    <a:pt x="880262" y="0"/>
                  </a:lnTo>
                  <a:cubicBezTo>
                    <a:pt x="908649" y="0"/>
                    <a:pt x="935874" y="11277"/>
                    <a:pt x="955947" y="31350"/>
                  </a:cubicBezTo>
                  <a:cubicBezTo>
                    <a:pt x="976020" y="51423"/>
                    <a:pt x="987297" y="78648"/>
                    <a:pt x="987297" y="107035"/>
                  </a:cubicBezTo>
                  <a:lnTo>
                    <a:pt x="987297" y="107035"/>
                  </a:lnTo>
                  <a:cubicBezTo>
                    <a:pt x="987297" y="135423"/>
                    <a:pt x="976020" y="162648"/>
                    <a:pt x="955947" y="182721"/>
                  </a:cubicBezTo>
                  <a:cubicBezTo>
                    <a:pt x="935874" y="202794"/>
                    <a:pt x="908649" y="214071"/>
                    <a:pt x="880262" y="214071"/>
                  </a:cubicBezTo>
                  <a:lnTo>
                    <a:pt x="107035" y="214071"/>
                  </a:lnTo>
                  <a:cubicBezTo>
                    <a:pt x="78648" y="214071"/>
                    <a:pt x="51423" y="202794"/>
                    <a:pt x="31350" y="182721"/>
                  </a:cubicBezTo>
                  <a:cubicBezTo>
                    <a:pt x="11277" y="162648"/>
                    <a:pt x="0" y="135423"/>
                    <a:pt x="0" y="107035"/>
                  </a:cubicBezTo>
                  <a:lnTo>
                    <a:pt x="0" y="107035"/>
                  </a:lnTo>
                  <a:cubicBezTo>
                    <a:pt x="0" y="78648"/>
                    <a:pt x="11277" y="51423"/>
                    <a:pt x="31350" y="31350"/>
                  </a:cubicBezTo>
                  <a:cubicBezTo>
                    <a:pt x="51423" y="11277"/>
                    <a:pt x="78648" y="0"/>
                    <a:pt x="107035" y="0"/>
                  </a:cubicBezTo>
                  <a:close/>
                </a:path>
              </a:pathLst>
            </a:custGeom>
            <a:solidFill>
              <a:srgbClr val="222222"/>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9"/>
            <p:cNvSpPr txBox="1"/>
            <p:nvPr/>
          </p:nvSpPr>
          <p:spPr>
            <a:xfrm>
              <a:off x="0" y="-66675"/>
              <a:ext cx="987297" cy="280745"/>
            </a:xfrm>
            <a:prstGeom prst="rect">
              <a:avLst/>
            </a:prstGeom>
            <a:noFill/>
            <a:ln>
              <a:noFill/>
            </a:ln>
          </p:spPr>
          <p:txBody>
            <a:bodyPr anchorCtr="0" anchor="t" bIns="50800" lIns="50800" spcFirstLastPara="1" rIns="50800" wrap="square" tIns="50800">
              <a:noAutofit/>
            </a:bodyPr>
            <a:lstStyle/>
            <a:p>
              <a:pPr indent="0" lvl="1" marL="0" marR="0" rtl="0" algn="ctr">
                <a:lnSpc>
                  <a:spcPct val="140000"/>
                </a:lnSpc>
                <a:spcBef>
                  <a:spcPts val="0"/>
                </a:spcBef>
                <a:spcAft>
                  <a:spcPts val="0"/>
                </a:spcAft>
                <a:buNone/>
              </a:pPr>
              <a:r>
                <a:rPr b="0" i="0" lang="en-US" sz="3000" u="none" cap="none" strike="noStrike">
                  <a:solidFill>
                    <a:srgbClr val="FAFAFA"/>
                  </a:solidFill>
                  <a:latin typeface="Arial"/>
                  <a:ea typeface="Arial"/>
                  <a:cs typeface="Arial"/>
                  <a:sym typeface="Arial"/>
                </a:rPr>
                <a:t>WEP</a:t>
              </a:r>
              <a:endParaRPr/>
            </a:p>
          </p:txBody>
        </p:sp>
      </p:grpSp>
      <p:grpSp>
        <p:nvGrpSpPr>
          <p:cNvPr id="194" name="Google Shape;194;p9"/>
          <p:cNvGrpSpPr/>
          <p:nvPr/>
        </p:nvGrpSpPr>
        <p:grpSpPr>
          <a:xfrm>
            <a:off x="7338408" y="6967550"/>
            <a:ext cx="3682504" cy="1095222"/>
            <a:chOff x="0" y="-81968"/>
            <a:chExt cx="995379" cy="296038"/>
          </a:xfrm>
        </p:grpSpPr>
        <p:sp>
          <p:nvSpPr>
            <p:cNvPr id="195" name="Google Shape;195;p9"/>
            <p:cNvSpPr/>
            <p:nvPr/>
          </p:nvSpPr>
          <p:spPr>
            <a:xfrm>
              <a:off x="8082" y="-81968"/>
              <a:ext cx="987297" cy="214071"/>
            </a:xfrm>
            <a:custGeom>
              <a:rect b="b" l="l" r="r" t="t"/>
              <a:pathLst>
                <a:path extrusionOk="0" h="214071" w="987297">
                  <a:moveTo>
                    <a:pt x="107035" y="0"/>
                  </a:moveTo>
                  <a:lnTo>
                    <a:pt x="880262" y="0"/>
                  </a:lnTo>
                  <a:cubicBezTo>
                    <a:pt x="908649" y="0"/>
                    <a:pt x="935874" y="11277"/>
                    <a:pt x="955947" y="31350"/>
                  </a:cubicBezTo>
                  <a:cubicBezTo>
                    <a:pt x="976020" y="51423"/>
                    <a:pt x="987297" y="78648"/>
                    <a:pt x="987297" y="107035"/>
                  </a:cubicBezTo>
                  <a:lnTo>
                    <a:pt x="987297" y="107035"/>
                  </a:lnTo>
                  <a:cubicBezTo>
                    <a:pt x="987297" y="135423"/>
                    <a:pt x="976020" y="162648"/>
                    <a:pt x="955947" y="182721"/>
                  </a:cubicBezTo>
                  <a:cubicBezTo>
                    <a:pt x="935874" y="202794"/>
                    <a:pt x="908649" y="214071"/>
                    <a:pt x="880262" y="214071"/>
                  </a:cubicBezTo>
                  <a:lnTo>
                    <a:pt x="107035" y="214071"/>
                  </a:lnTo>
                  <a:cubicBezTo>
                    <a:pt x="78648" y="214071"/>
                    <a:pt x="51423" y="202794"/>
                    <a:pt x="31350" y="182721"/>
                  </a:cubicBezTo>
                  <a:cubicBezTo>
                    <a:pt x="11277" y="162648"/>
                    <a:pt x="0" y="135423"/>
                    <a:pt x="0" y="107035"/>
                  </a:cubicBezTo>
                  <a:lnTo>
                    <a:pt x="0" y="107035"/>
                  </a:lnTo>
                  <a:cubicBezTo>
                    <a:pt x="0" y="78648"/>
                    <a:pt x="11277" y="51423"/>
                    <a:pt x="31350" y="31350"/>
                  </a:cubicBezTo>
                  <a:cubicBezTo>
                    <a:pt x="51423" y="11277"/>
                    <a:pt x="78648" y="0"/>
                    <a:pt x="107035" y="0"/>
                  </a:cubicBezTo>
                  <a:close/>
                </a:path>
              </a:pathLst>
            </a:custGeom>
            <a:solidFill>
              <a:srgbClr val="E6E7DB"/>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9"/>
            <p:cNvSpPr txBox="1"/>
            <p:nvPr/>
          </p:nvSpPr>
          <p:spPr>
            <a:xfrm>
              <a:off x="0" y="-66675"/>
              <a:ext cx="987297" cy="280745"/>
            </a:xfrm>
            <a:prstGeom prst="rect">
              <a:avLst/>
            </a:prstGeom>
            <a:noFill/>
            <a:ln>
              <a:noFill/>
            </a:ln>
          </p:spPr>
          <p:txBody>
            <a:bodyPr anchorCtr="0" anchor="t" bIns="50800" lIns="50800" spcFirstLastPara="1" rIns="50800" wrap="square" tIns="50800">
              <a:noAutofit/>
            </a:bodyPr>
            <a:lstStyle/>
            <a:p>
              <a:pPr indent="0" lvl="1" marL="0" marR="0" rtl="0" algn="ctr">
                <a:lnSpc>
                  <a:spcPct val="140000"/>
                </a:lnSpc>
                <a:spcBef>
                  <a:spcPts val="0"/>
                </a:spcBef>
                <a:spcAft>
                  <a:spcPts val="0"/>
                </a:spcAft>
                <a:buNone/>
              </a:pPr>
              <a:r>
                <a:rPr b="0" i="0" lang="en-US" sz="3000" u="none" cap="none" strike="noStrike">
                  <a:solidFill>
                    <a:srgbClr val="222222"/>
                  </a:solidFill>
                  <a:latin typeface="Arial"/>
                  <a:ea typeface="Arial"/>
                  <a:cs typeface="Arial"/>
                  <a:sym typeface="Arial"/>
                </a:rPr>
                <a:t>WPA</a:t>
              </a:r>
              <a:endParaRPr/>
            </a:p>
          </p:txBody>
        </p:sp>
      </p:grpSp>
      <p:grpSp>
        <p:nvGrpSpPr>
          <p:cNvPr id="197" name="Google Shape;197;p9"/>
          <p:cNvGrpSpPr/>
          <p:nvPr/>
        </p:nvGrpSpPr>
        <p:grpSpPr>
          <a:xfrm>
            <a:off x="12788595" y="6970085"/>
            <a:ext cx="3682504" cy="1092688"/>
            <a:chOff x="-8082" y="-81283"/>
            <a:chExt cx="995379" cy="295353"/>
          </a:xfrm>
        </p:grpSpPr>
        <p:sp>
          <p:nvSpPr>
            <p:cNvPr id="198" name="Google Shape;198;p9"/>
            <p:cNvSpPr/>
            <p:nvPr/>
          </p:nvSpPr>
          <p:spPr>
            <a:xfrm>
              <a:off x="-8082" y="-81283"/>
              <a:ext cx="987297" cy="214071"/>
            </a:xfrm>
            <a:custGeom>
              <a:rect b="b" l="l" r="r" t="t"/>
              <a:pathLst>
                <a:path extrusionOk="0" h="214071" w="987297">
                  <a:moveTo>
                    <a:pt x="107035" y="0"/>
                  </a:moveTo>
                  <a:lnTo>
                    <a:pt x="880262" y="0"/>
                  </a:lnTo>
                  <a:cubicBezTo>
                    <a:pt x="908649" y="0"/>
                    <a:pt x="935874" y="11277"/>
                    <a:pt x="955947" y="31350"/>
                  </a:cubicBezTo>
                  <a:cubicBezTo>
                    <a:pt x="976020" y="51423"/>
                    <a:pt x="987297" y="78648"/>
                    <a:pt x="987297" y="107035"/>
                  </a:cubicBezTo>
                  <a:lnTo>
                    <a:pt x="987297" y="107035"/>
                  </a:lnTo>
                  <a:cubicBezTo>
                    <a:pt x="987297" y="135423"/>
                    <a:pt x="976020" y="162648"/>
                    <a:pt x="955947" y="182721"/>
                  </a:cubicBezTo>
                  <a:cubicBezTo>
                    <a:pt x="935874" y="202794"/>
                    <a:pt x="908649" y="214071"/>
                    <a:pt x="880262" y="214071"/>
                  </a:cubicBezTo>
                  <a:lnTo>
                    <a:pt x="107035" y="214071"/>
                  </a:lnTo>
                  <a:cubicBezTo>
                    <a:pt x="78648" y="214071"/>
                    <a:pt x="51423" y="202794"/>
                    <a:pt x="31350" y="182721"/>
                  </a:cubicBezTo>
                  <a:cubicBezTo>
                    <a:pt x="11277" y="162648"/>
                    <a:pt x="0" y="135423"/>
                    <a:pt x="0" y="107035"/>
                  </a:cubicBezTo>
                  <a:lnTo>
                    <a:pt x="0" y="107035"/>
                  </a:lnTo>
                  <a:cubicBezTo>
                    <a:pt x="0" y="78648"/>
                    <a:pt x="11277" y="51423"/>
                    <a:pt x="31350" y="31350"/>
                  </a:cubicBezTo>
                  <a:cubicBezTo>
                    <a:pt x="51423" y="11277"/>
                    <a:pt x="78648" y="0"/>
                    <a:pt x="107035" y="0"/>
                  </a:cubicBezTo>
                  <a:close/>
                </a:path>
              </a:pathLst>
            </a:custGeom>
            <a:solidFill>
              <a:srgbClr val="222222"/>
            </a:solidFill>
            <a:ln cap="rnd" cmpd="sng" w="38100">
              <a:solidFill>
                <a:srgbClr val="22222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9"/>
            <p:cNvSpPr txBox="1"/>
            <p:nvPr/>
          </p:nvSpPr>
          <p:spPr>
            <a:xfrm>
              <a:off x="0" y="-66675"/>
              <a:ext cx="987297" cy="280745"/>
            </a:xfrm>
            <a:prstGeom prst="rect">
              <a:avLst/>
            </a:prstGeom>
            <a:noFill/>
            <a:ln>
              <a:noFill/>
            </a:ln>
          </p:spPr>
          <p:txBody>
            <a:bodyPr anchorCtr="0" anchor="t" bIns="50800" lIns="50800" spcFirstLastPara="1" rIns="50800" wrap="square" tIns="50800">
              <a:noAutofit/>
            </a:bodyPr>
            <a:lstStyle/>
            <a:p>
              <a:pPr indent="0" lvl="1" marL="0" marR="0" rtl="0" algn="ctr">
                <a:lnSpc>
                  <a:spcPct val="140000"/>
                </a:lnSpc>
                <a:spcBef>
                  <a:spcPts val="0"/>
                </a:spcBef>
                <a:spcAft>
                  <a:spcPts val="0"/>
                </a:spcAft>
                <a:buNone/>
              </a:pPr>
              <a:r>
                <a:rPr b="0" i="0" lang="en-US" sz="3000" u="none" cap="none" strike="noStrike">
                  <a:solidFill>
                    <a:srgbClr val="FAFAFA"/>
                  </a:solidFill>
                  <a:latin typeface="Arial"/>
                  <a:ea typeface="Arial"/>
                  <a:cs typeface="Arial"/>
                  <a:sym typeface="Arial"/>
                </a:rPr>
                <a:t>WPA2</a:t>
              </a:r>
              <a:endParaRPr/>
            </a:p>
          </p:txBody>
        </p:sp>
      </p:grpSp>
      <p:sp>
        <p:nvSpPr>
          <p:cNvPr id="200" name="Google Shape;200;p9"/>
          <p:cNvSpPr/>
          <p:nvPr/>
        </p:nvSpPr>
        <p:spPr>
          <a:xfrm>
            <a:off x="-1299742" y="3843758"/>
            <a:ext cx="2599484" cy="2599484"/>
          </a:xfrm>
          <a:custGeom>
            <a:rect b="b" l="l" r="r" t="t"/>
            <a:pathLst>
              <a:path extrusionOk="0" h="2599484" w="2599484">
                <a:moveTo>
                  <a:pt x="0" y="0"/>
                </a:moveTo>
                <a:lnTo>
                  <a:pt x="2599484" y="0"/>
                </a:lnTo>
                <a:lnTo>
                  <a:pt x="2599484" y="2599484"/>
                </a:lnTo>
                <a:lnTo>
                  <a:pt x="0" y="25994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9"/>
          <p:cNvSpPr/>
          <p:nvPr/>
        </p:nvSpPr>
        <p:spPr>
          <a:xfrm>
            <a:off x="5756579" y="-947268"/>
            <a:ext cx="2396731" cy="2396731"/>
          </a:xfrm>
          <a:custGeom>
            <a:rect b="b" l="l" r="r" t="t"/>
            <a:pathLst>
              <a:path extrusionOk="0" h="2396731" w="2396731">
                <a:moveTo>
                  <a:pt x="0" y="0"/>
                </a:moveTo>
                <a:lnTo>
                  <a:pt x="2396731" y="0"/>
                </a:lnTo>
                <a:lnTo>
                  <a:pt x="2396731" y="2396731"/>
                </a:lnTo>
                <a:lnTo>
                  <a:pt x="0" y="239673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9"/>
          <p:cNvSpPr/>
          <p:nvPr/>
        </p:nvSpPr>
        <p:spPr>
          <a:xfrm>
            <a:off x="11005929" y="2059806"/>
            <a:ext cx="2396731" cy="2396731"/>
          </a:xfrm>
          <a:custGeom>
            <a:rect b="b" l="l" r="r" t="t"/>
            <a:pathLst>
              <a:path extrusionOk="0" h="2396731" w="2396731">
                <a:moveTo>
                  <a:pt x="0" y="0"/>
                </a:moveTo>
                <a:lnTo>
                  <a:pt x="2396731" y="0"/>
                </a:lnTo>
                <a:lnTo>
                  <a:pt x="2396731" y="2396731"/>
                </a:lnTo>
                <a:lnTo>
                  <a:pt x="0" y="239673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9"/>
          <p:cNvSpPr txBox="1"/>
          <p:nvPr/>
        </p:nvSpPr>
        <p:spPr>
          <a:xfrm>
            <a:off x="1604707" y="1602954"/>
            <a:ext cx="4187400" cy="34716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a:t>
            </a:r>
            <a:r>
              <a:rPr b="1" lang="en-US" sz="2400" u="sng">
                <a:solidFill>
                  <a:srgbClr val="E6E7DB"/>
                </a:solidFill>
                <a:latin typeface="Arial"/>
                <a:ea typeface="Arial"/>
                <a:cs typeface="Arial"/>
                <a:sym typeface="Arial"/>
              </a:rPr>
              <a:t>Wired Equivalent Privacy</a:t>
            </a:r>
            <a:r>
              <a:rPr lang="en-US" sz="2400">
                <a:solidFill>
                  <a:srgbClr val="E6E7DB"/>
                </a:solidFill>
                <a:latin typeface="Arial"/>
                <a:ea typeface="Arial"/>
                <a:cs typeface="Arial"/>
                <a:sym typeface="Arial"/>
              </a:rPr>
              <a:t>”</a:t>
            </a:r>
            <a:endParaRPr/>
          </a:p>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Uses </a:t>
            </a:r>
            <a:r>
              <a:rPr b="1" i="1" lang="en-US" sz="2400">
                <a:solidFill>
                  <a:srgbClr val="E6E7DB"/>
                </a:solidFill>
                <a:latin typeface="Arial"/>
                <a:ea typeface="Arial"/>
                <a:cs typeface="Arial"/>
                <a:sym typeface="Arial"/>
              </a:rPr>
              <a:t>RC4 Encryption</a:t>
            </a:r>
            <a:r>
              <a:rPr lang="en-US" sz="2400">
                <a:solidFill>
                  <a:srgbClr val="E6E7DB"/>
                </a:solidFill>
                <a:latin typeface="Arial"/>
                <a:ea typeface="Arial"/>
                <a:cs typeface="Arial"/>
                <a:sym typeface="Arial"/>
              </a:rPr>
              <a:t> and a </a:t>
            </a:r>
            <a:r>
              <a:rPr b="1" i="1" lang="en-US" sz="2400">
                <a:solidFill>
                  <a:srgbClr val="E6E7DB"/>
                </a:solidFill>
                <a:latin typeface="Arial"/>
                <a:ea typeface="Arial"/>
                <a:cs typeface="Arial"/>
                <a:sym typeface="Arial"/>
              </a:rPr>
              <a:t>static key</a:t>
            </a:r>
            <a:r>
              <a:rPr lang="en-US" sz="2400">
                <a:solidFill>
                  <a:srgbClr val="E6E7DB"/>
                </a:solidFill>
                <a:latin typeface="Arial"/>
                <a:ea typeface="Arial"/>
                <a:cs typeface="Arial"/>
                <a:sym typeface="Arial"/>
              </a:rPr>
              <a:t>, uses weak (</a:t>
            </a:r>
            <a:r>
              <a:rPr b="1" i="1" lang="en-US" sz="2400" u="sng">
                <a:solidFill>
                  <a:srgbClr val="E6E7DB"/>
                </a:solidFill>
                <a:latin typeface="Arial"/>
                <a:ea typeface="Arial"/>
                <a:cs typeface="Arial"/>
                <a:sym typeface="Arial"/>
              </a:rPr>
              <a:t>IV</a:t>
            </a:r>
            <a:r>
              <a:rPr lang="en-US" sz="2400">
                <a:solidFill>
                  <a:srgbClr val="E6E7DB"/>
                </a:solidFill>
                <a:latin typeface="Arial"/>
                <a:ea typeface="Arial"/>
                <a:cs typeface="Arial"/>
                <a:sym typeface="Arial"/>
              </a:rPr>
              <a:t>) </a:t>
            </a:r>
            <a:r>
              <a:rPr i="1" lang="en-US" sz="2400" u="sng">
                <a:solidFill>
                  <a:srgbClr val="E6E7DB"/>
                </a:solidFill>
                <a:latin typeface="Arial"/>
                <a:ea typeface="Arial"/>
                <a:cs typeface="Arial"/>
                <a:sym typeface="Arial"/>
              </a:rPr>
              <a:t>initialisation vectors</a:t>
            </a:r>
            <a:r>
              <a:rPr lang="en-US" sz="2400">
                <a:solidFill>
                  <a:srgbClr val="E6E7DB"/>
                </a:solidFill>
                <a:latin typeface="Arial"/>
                <a:ea typeface="Arial"/>
                <a:cs typeface="Arial"/>
                <a:sym typeface="Arial"/>
              </a:rPr>
              <a:t> and is now obsolete.</a:t>
            </a:r>
            <a:endParaRPr/>
          </a:p>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WEP can be cracked with </a:t>
            </a:r>
            <a:r>
              <a:rPr b="1" lang="en-US" sz="2400">
                <a:solidFill>
                  <a:srgbClr val="E6E7DB"/>
                </a:solidFill>
                <a:latin typeface="Arial"/>
                <a:ea typeface="Arial"/>
                <a:cs typeface="Arial"/>
                <a:sym typeface="Arial"/>
              </a:rPr>
              <a:t>aircrack-ng </a:t>
            </a:r>
            <a:endParaRPr/>
          </a:p>
        </p:txBody>
      </p:sp>
      <p:sp>
        <p:nvSpPr>
          <p:cNvPr id="204" name="Google Shape;204;p9"/>
          <p:cNvSpPr txBox="1"/>
          <p:nvPr/>
        </p:nvSpPr>
        <p:spPr>
          <a:xfrm>
            <a:off x="7085889" y="1602954"/>
            <a:ext cx="4187400" cy="45057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a:t>
            </a:r>
            <a:r>
              <a:rPr b="1" lang="en-US" sz="2400" u="sng">
                <a:solidFill>
                  <a:srgbClr val="E6E7DB"/>
                </a:solidFill>
                <a:latin typeface="Arial"/>
                <a:ea typeface="Arial"/>
                <a:cs typeface="Arial"/>
                <a:sym typeface="Arial"/>
              </a:rPr>
              <a:t>WiFi Protected Access.</a:t>
            </a:r>
            <a:r>
              <a:rPr lang="en-US" sz="2400">
                <a:solidFill>
                  <a:srgbClr val="E6E7DB"/>
                </a:solidFill>
                <a:latin typeface="Arial"/>
                <a:ea typeface="Arial"/>
                <a:cs typeface="Arial"/>
                <a:sym typeface="Arial"/>
              </a:rPr>
              <a:t>”</a:t>
            </a:r>
            <a:endParaRPr/>
          </a:p>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Uses </a:t>
            </a:r>
            <a:r>
              <a:rPr b="1" lang="en-US" sz="2400">
                <a:solidFill>
                  <a:srgbClr val="E6E7DB"/>
                </a:solidFill>
                <a:latin typeface="Arial"/>
                <a:ea typeface="Arial"/>
                <a:cs typeface="Arial"/>
                <a:sym typeface="Arial"/>
              </a:rPr>
              <a:t>TKIP</a:t>
            </a:r>
            <a:r>
              <a:rPr lang="en-US" sz="2400">
                <a:solidFill>
                  <a:srgbClr val="E6E7DB"/>
                </a:solidFill>
                <a:latin typeface="Arial"/>
                <a:ea typeface="Arial"/>
                <a:cs typeface="Arial"/>
                <a:sym typeface="Arial"/>
              </a:rPr>
              <a:t> </a:t>
            </a:r>
            <a:endParaRPr/>
          </a:p>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a:t>
            </a:r>
            <a:r>
              <a:rPr b="1" i="1" lang="en-US" sz="2400" u="sng">
                <a:solidFill>
                  <a:srgbClr val="E6E7DB"/>
                </a:solidFill>
                <a:latin typeface="Arial"/>
                <a:ea typeface="Arial"/>
                <a:cs typeface="Arial"/>
                <a:sym typeface="Arial"/>
              </a:rPr>
              <a:t>Temporal Key Integrity Protocol</a:t>
            </a:r>
            <a:r>
              <a:rPr lang="en-US" sz="2400">
                <a:solidFill>
                  <a:srgbClr val="E6E7DB"/>
                </a:solidFill>
                <a:latin typeface="Arial"/>
                <a:ea typeface="Arial"/>
                <a:cs typeface="Arial"/>
                <a:sym typeface="Arial"/>
              </a:rPr>
              <a:t>) which dynamically changes encryption keys...</a:t>
            </a:r>
            <a:endParaRPr/>
          </a:p>
          <a:p>
            <a:pPr indent="0" lvl="0" marL="0" marR="0" rtl="0" algn="ctr">
              <a:lnSpc>
                <a:spcPct val="139958"/>
              </a:lnSpc>
              <a:spcBef>
                <a:spcPts val="0"/>
              </a:spcBef>
              <a:spcAft>
                <a:spcPts val="0"/>
              </a:spcAft>
              <a:buNone/>
            </a:pPr>
            <a:r>
              <a:rPr b="1" lang="en-US" sz="2400">
                <a:solidFill>
                  <a:srgbClr val="E6E7DB"/>
                </a:solidFill>
                <a:latin typeface="Arial"/>
                <a:ea typeface="Arial"/>
                <a:cs typeface="Arial"/>
                <a:sym typeface="Arial"/>
              </a:rPr>
              <a:t>WPA</a:t>
            </a:r>
            <a:r>
              <a:rPr lang="en-US" sz="2400">
                <a:solidFill>
                  <a:srgbClr val="E6E7DB"/>
                </a:solidFill>
                <a:latin typeface="Arial"/>
                <a:ea typeface="Arial"/>
                <a:cs typeface="Arial"/>
                <a:sym typeface="Arial"/>
              </a:rPr>
              <a:t> still used </a:t>
            </a:r>
            <a:r>
              <a:rPr b="1" lang="en-US" sz="2400">
                <a:solidFill>
                  <a:srgbClr val="E6E7DB"/>
                </a:solidFill>
                <a:latin typeface="Arial"/>
                <a:ea typeface="Arial"/>
                <a:cs typeface="Arial"/>
                <a:sym typeface="Arial"/>
              </a:rPr>
              <a:t>RC4</a:t>
            </a:r>
            <a:r>
              <a:rPr lang="en-US" sz="2400">
                <a:solidFill>
                  <a:srgbClr val="E6E7DB"/>
                </a:solidFill>
                <a:latin typeface="Arial"/>
                <a:ea typeface="Arial"/>
                <a:cs typeface="Arial"/>
                <a:sym typeface="Arial"/>
              </a:rPr>
              <a:t> and had vulnerabilities, especially to </a:t>
            </a:r>
            <a:r>
              <a:rPr b="1" i="1" lang="en-US" sz="2400">
                <a:solidFill>
                  <a:srgbClr val="E6E7DB"/>
                </a:solidFill>
                <a:latin typeface="Arial"/>
                <a:ea typeface="Arial"/>
                <a:cs typeface="Arial"/>
                <a:sym typeface="Arial"/>
              </a:rPr>
              <a:t>brute-force attacks</a:t>
            </a:r>
            <a:r>
              <a:rPr lang="en-US" sz="2400">
                <a:solidFill>
                  <a:srgbClr val="E6E7DB"/>
                </a:solidFill>
                <a:latin typeface="Arial"/>
                <a:ea typeface="Arial"/>
                <a:cs typeface="Arial"/>
                <a:sym typeface="Arial"/>
              </a:rPr>
              <a:t> on its </a:t>
            </a:r>
            <a:r>
              <a:rPr i="1" lang="en-US" sz="2400" u="sng">
                <a:solidFill>
                  <a:srgbClr val="E6E7DB"/>
                </a:solidFill>
                <a:latin typeface="Arial"/>
                <a:ea typeface="Arial"/>
                <a:cs typeface="Arial"/>
                <a:sym typeface="Arial"/>
              </a:rPr>
              <a:t>pre-shared keys</a:t>
            </a:r>
            <a:r>
              <a:rPr lang="en-US" sz="2400">
                <a:solidFill>
                  <a:srgbClr val="E6E7DB"/>
                </a:solidFill>
                <a:latin typeface="Arial"/>
                <a:ea typeface="Arial"/>
                <a:cs typeface="Arial"/>
                <a:sym typeface="Arial"/>
              </a:rPr>
              <a:t> (</a:t>
            </a:r>
            <a:r>
              <a:rPr b="1" i="1" lang="en-US" sz="2400" u="sng">
                <a:solidFill>
                  <a:srgbClr val="E6E7DB"/>
                </a:solidFill>
                <a:latin typeface="Arial"/>
                <a:ea typeface="Arial"/>
                <a:cs typeface="Arial"/>
                <a:sym typeface="Arial"/>
              </a:rPr>
              <a:t>PSK</a:t>
            </a:r>
            <a:r>
              <a:rPr lang="en-US" sz="2400">
                <a:solidFill>
                  <a:srgbClr val="E6E7DB"/>
                </a:solidFill>
                <a:latin typeface="Arial"/>
                <a:ea typeface="Arial"/>
                <a:cs typeface="Arial"/>
                <a:sym typeface="Arial"/>
              </a:rPr>
              <a:t>)</a:t>
            </a:r>
            <a:endParaRPr/>
          </a:p>
        </p:txBody>
      </p:sp>
      <p:sp>
        <p:nvSpPr>
          <p:cNvPr id="205" name="Google Shape;205;p9"/>
          <p:cNvSpPr txBox="1"/>
          <p:nvPr/>
        </p:nvSpPr>
        <p:spPr>
          <a:xfrm>
            <a:off x="12567071" y="1602954"/>
            <a:ext cx="4187400" cy="50226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a:t>
            </a:r>
            <a:r>
              <a:rPr b="1" lang="en-US" sz="2400">
                <a:solidFill>
                  <a:srgbClr val="E6E7DB"/>
                </a:solidFill>
                <a:latin typeface="Arial"/>
                <a:ea typeface="Arial"/>
                <a:cs typeface="Arial"/>
                <a:sym typeface="Arial"/>
              </a:rPr>
              <a:t>WiFi Protected Access 2.</a:t>
            </a:r>
            <a:r>
              <a:rPr lang="en-US" sz="2400">
                <a:solidFill>
                  <a:srgbClr val="E6E7DB"/>
                </a:solidFill>
                <a:latin typeface="Arial"/>
                <a:ea typeface="Arial"/>
                <a:cs typeface="Arial"/>
                <a:sym typeface="Arial"/>
              </a:rPr>
              <a:t>”</a:t>
            </a:r>
            <a:endParaRPr/>
          </a:p>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replaced </a:t>
            </a:r>
            <a:r>
              <a:rPr b="1" lang="en-US" sz="2400">
                <a:solidFill>
                  <a:srgbClr val="E6E7DB"/>
                </a:solidFill>
                <a:latin typeface="Arial"/>
                <a:ea typeface="Arial"/>
                <a:cs typeface="Arial"/>
                <a:sym typeface="Arial"/>
              </a:rPr>
              <a:t>TKIP</a:t>
            </a:r>
            <a:r>
              <a:rPr lang="en-US" sz="2400">
                <a:solidFill>
                  <a:srgbClr val="E6E7DB"/>
                </a:solidFill>
                <a:latin typeface="Arial"/>
                <a:ea typeface="Arial"/>
                <a:cs typeface="Arial"/>
                <a:sym typeface="Arial"/>
              </a:rPr>
              <a:t> with </a:t>
            </a:r>
            <a:r>
              <a:rPr b="1" lang="en-US" sz="2400">
                <a:solidFill>
                  <a:srgbClr val="E6E7DB"/>
                </a:solidFill>
                <a:latin typeface="Arial"/>
                <a:ea typeface="Arial"/>
                <a:cs typeface="Arial"/>
                <a:sym typeface="Arial"/>
              </a:rPr>
              <a:t>AES (Advanced Encryption Standard). </a:t>
            </a:r>
            <a:endParaRPr/>
          </a:p>
          <a:p>
            <a:pPr indent="0" lvl="0" marL="0" marR="0" rtl="0" algn="ctr">
              <a:lnSpc>
                <a:spcPct val="139958"/>
              </a:lnSpc>
              <a:spcBef>
                <a:spcPts val="0"/>
              </a:spcBef>
              <a:spcAft>
                <a:spcPts val="0"/>
              </a:spcAft>
              <a:buNone/>
            </a:pPr>
            <a:r>
              <a:rPr lang="en-US" sz="2400">
                <a:solidFill>
                  <a:srgbClr val="E6E7DB"/>
                </a:solidFill>
                <a:latin typeface="Arial"/>
                <a:ea typeface="Arial"/>
                <a:cs typeface="Arial"/>
                <a:sym typeface="Arial"/>
              </a:rPr>
              <a:t>It remains the standard for secure WiFi offering stronger protection... </a:t>
            </a:r>
            <a:r>
              <a:rPr b="1" lang="en-US" sz="2400">
                <a:solidFill>
                  <a:srgbClr val="E6E7DB"/>
                </a:solidFill>
                <a:latin typeface="Arial"/>
                <a:ea typeface="Arial"/>
                <a:cs typeface="Arial"/>
                <a:sym typeface="Arial"/>
              </a:rPr>
              <a:t>WPA2-PSK</a:t>
            </a:r>
            <a:r>
              <a:rPr lang="en-US" sz="2400">
                <a:solidFill>
                  <a:srgbClr val="E6E7DB"/>
                </a:solidFill>
                <a:latin typeface="Arial"/>
                <a:ea typeface="Arial"/>
                <a:cs typeface="Arial"/>
                <a:sym typeface="Arial"/>
              </a:rPr>
              <a:t> can still be vulnerable to </a:t>
            </a:r>
            <a:r>
              <a:rPr b="1" lang="en-US" sz="2400" u="sng">
                <a:solidFill>
                  <a:srgbClr val="E6E7DB"/>
                </a:solidFill>
                <a:latin typeface="Arial"/>
                <a:ea typeface="Arial"/>
                <a:cs typeface="Arial"/>
                <a:sym typeface="Arial"/>
              </a:rPr>
              <a:t>weak passwords</a:t>
            </a:r>
            <a:r>
              <a:rPr lang="en-US" sz="2400">
                <a:solidFill>
                  <a:srgbClr val="E6E7DB"/>
                </a:solidFill>
                <a:latin typeface="Arial"/>
                <a:ea typeface="Arial"/>
                <a:cs typeface="Arial"/>
                <a:sym typeface="Arial"/>
              </a:rPr>
              <a:t> and </a:t>
            </a:r>
            <a:r>
              <a:rPr b="1" i="1" lang="en-US" sz="2400" u="sng">
                <a:solidFill>
                  <a:srgbClr val="E6E7DB"/>
                </a:solidFill>
                <a:latin typeface="Arial"/>
                <a:ea typeface="Arial"/>
                <a:cs typeface="Arial"/>
                <a:sym typeface="Arial"/>
              </a:rPr>
              <a:t>handshake capture attacks</a:t>
            </a:r>
            <a:r>
              <a:rPr lang="en-US" sz="2400">
                <a:solidFill>
                  <a:srgbClr val="E6E7DB"/>
                </a:solidFill>
                <a:latin typeface="Arial"/>
                <a:ea typeface="Arial"/>
                <a:cs typeface="Arial"/>
                <a:sym typeface="Arial"/>
              </a:rPr>
              <a:t>... </a:t>
            </a:r>
            <a:endParaRPr/>
          </a:p>
        </p:txBody>
      </p:sp>
      <p:sp>
        <p:nvSpPr>
          <p:cNvPr id="206" name="Google Shape;206;p9"/>
          <p:cNvSpPr/>
          <p:nvPr/>
        </p:nvSpPr>
        <p:spPr>
          <a:xfrm>
            <a:off x="16718943" y="-947268"/>
            <a:ext cx="2396731" cy="2396731"/>
          </a:xfrm>
          <a:custGeom>
            <a:rect b="b" l="l" r="r" t="t"/>
            <a:pathLst>
              <a:path extrusionOk="0" h="2396731" w="2396731">
                <a:moveTo>
                  <a:pt x="0" y="0"/>
                </a:moveTo>
                <a:lnTo>
                  <a:pt x="2396731" y="0"/>
                </a:lnTo>
                <a:lnTo>
                  <a:pt x="2396731" y="2396731"/>
                </a:lnTo>
                <a:lnTo>
                  <a:pt x="0" y="239673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txBox="1"/>
          <p:nvPr/>
        </p:nvSpPr>
        <p:spPr>
          <a:xfrm>
            <a:off x="0" y="8267051"/>
            <a:ext cx="18347798" cy="676835"/>
          </a:xfrm>
          <a:prstGeom prst="rect">
            <a:avLst/>
          </a:prstGeom>
          <a:noFill/>
          <a:ln>
            <a:noFill/>
          </a:ln>
        </p:spPr>
        <p:txBody>
          <a:bodyPr anchorCtr="0" anchor="t" bIns="0" lIns="0" spcFirstLastPara="1" rIns="0" wrap="square" tIns="0">
            <a:spAutoFit/>
          </a:bodyPr>
          <a:lstStyle/>
          <a:p>
            <a:pPr indent="0" lvl="0" marL="0" marR="0" rtl="0" algn="ctr">
              <a:lnSpc>
                <a:spcPct val="140081"/>
              </a:lnSpc>
              <a:spcBef>
                <a:spcPts val="0"/>
              </a:spcBef>
              <a:spcAft>
                <a:spcPts val="0"/>
              </a:spcAft>
              <a:buNone/>
            </a:pPr>
            <a:r>
              <a:rPr lang="en-US" sz="1971">
                <a:solidFill>
                  <a:srgbClr val="E6E7DB"/>
                </a:solidFill>
                <a:latin typeface="Arial"/>
                <a:ea typeface="Arial"/>
                <a:cs typeface="Arial"/>
                <a:sym typeface="Arial"/>
              </a:rPr>
              <a:t>“</a:t>
            </a:r>
            <a:r>
              <a:rPr b="1" lang="en-US" sz="1971" u="sng">
                <a:solidFill>
                  <a:srgbClr val="E6E7DB"/>
                </a:solidFill>
                <a:latin typeface="Arial"/>
                <a:ea typeface="Arial"/>
                <a:cs typeface="Arial"/>
                <a:sym typeface="Arial"/>
              </a:rPr>
              <a:t>WiFi Protected Access 3.</a:t>
            </a:r>
            <a:r>
              <a:rPr lang="en-US" sz="1971">
                <a:solidFill>
                  <a:srgbClr val="E6E7DB"/>
                </a:solidFill>
                <a:latin typeface="Arial"/>
                <a:ea typeface="Arial"/>
                <a:cs typeface="Arial"/>
                <a:sym typeface="Arial"/>
              </a:rPr>
              <a:t>”</a:t>
            </a:r>
            <a:endParaRPr/>
          </a:p>
          <a:p>
            <a:pPr indent="0" lvl="0" marL="0" marR="0" rtl="0" algn="ctr">
              <a:lnSpc>
                <a:spcPct val="140081"/>
              </a:lnSpc>
              <a:spcBef>
                <a:spcPts val="0"/>
              </a:spcBef>
              <a:spcAft>
                <a:spcPts val="0"/>
              </a:spcAft>
              <a:buNone/>
            </a:pPr>
            <a:r>
              <a:rPr lang="en-US" sz="1971">
                <a:solidFill>
                  <a:srgbClr val="E6E7DB"/>
                </a:solidFill>
                <a:latin typeface="Arial"/>
                <a:ea typeface="Arial"/>
                <a:cs typeface="Arial"/>
                <a:sym typeface="Arial"/>
              </a:rPr>
              <a:t>The Latest and Most Secure Protocol </a:t>
            </a:r>
            <a:endParaRPr/>
          </a:p>
        </p:txBody>
      </p:sp>
      <p:sp>
        <p:nvSpPr>
          <p:cNvPr id="208" name="Google Shape;208;p9"/>
          <p:cNvSpPr/>
          <p:nvPr/>
        </p:nvSpPr>
        <p:spPr>
          <a:xfrm>
            <a:off x="531599" y="1874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9"/>
          <p:cNvSpPr/>
          <p:nvPr/>
        </p:nvSpPr>
        <p:spPr>
          <a:xfrm>
            <a:off x="16762199" y="8417052"/>
            <a:ext cx="994203" cy="1682497"/>
          </a:xfrm>
          <a:custGeom>
            <a:rect b="b" l="l" r="r" t="t"/>
            <a:pathLst>
              <a:path extrusionOk="0" h="1682497" w="994203">
                <a:moveTo>
                  <a:pt x="0" y="0"/>
                </a:moveTo>
                <a:lnTo>
                  <a:pt x="994202" y="0"/>
                </a:lnTo>
                <a:lnTo>
                  <a:pt x="994202" y="1682496"/>
                </a:lnTo>
                <a:lnTo>
                  <a:pt x="0" y="1682496"/>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p:wipe dir="d"/>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