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58"/>
  </p:normalViewPr>
  <p:slideViewPr>
    <p:cSldViewPr snapToGrid="0">
      <p:cViewPr varScale="1">
        <p:scale>
          <a:sx n="120" d="100"/>
          <a:sy n="120"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88A76-1AF6-432E-B508-4DB2DBC22603}" type="datetimeFigureOut">
              <a:rPr lang="en-GB" smtClean="0"/>
              <a:t>23/05/2025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3E49B-5F03-4AFE-BB6E-BA1B1007CD42}" type="slidenum">
              <a:rPr lang="en-GB" smtClean="0"/>
              <a:t>‹#›</a:t>
            </a:fld>
            <a:endParaRPr lang="en-GB"/>
          </a:p>
        </p:txBody>
      </p:sp>
    </p:spTree>
    <p:extLst>
      <p:ext uri="{BB962C8B-B14F-4D97-AF65-F5344CB8AC3E}">
        <p14:creationId xmlns:p14="http://schemas.microsoft.com/office/powerpoint/2010/main" val="420704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63E49B-5F03-4AFE-BB6E-BA1B1007CD42}" type="slidenum">
              <a:rPr lang="en-GB" smtClean="0"/>
              <a:t>6</a:t>
            </a:fld>
            <a:endParaRPr lang="en-GB"/>
          </a:p>
        </p:txBody>
      </p:sp>
    </p:spTree>
    <p:extLst>
      <p:ext uri="{BB962C8B-B14F-4D97-AF65-F5344CB8AC3E}">
        <p14:creationId xmlns:p14="http://schemas.microsoft.com/office/powerpoint/2010/main" val="284806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63E49B-5F03-4AFE-BB6E-BA1B1007CD42}" type="slidenum">
              <a:rPr lang="en-GB" smtClean="0"/>
              <a:t>8</a:t>
            </a:fld>
            <a:endParaRPr lang="en-GB"/>
          </a:p>
        </p:txBody>
      </p:sp>
    </p:spTree>
    <p:extLst>
      <p:ext uri="{BB962C8B-B14F-4D97-AF65-F5344CB8AC3E}">
        <p14:creationId xmlns:p14="http://schemas.microsoft.com/office/powerpoint/2010/main" val="3646908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C63E49B-5F03-4AFE-BB6E-BA1B1007CD42}" type="slidenum">
              <a:rPr lang="en-GB" smtClean="0"/>
              <a:t>11</a:t>
            </a:fld>
            <a:endParaRPr lang="en-GB"/>
          </a:p>
        </p:txBody>
      </p:sp>
    </p:spTree>
    <p:extLst>
      <p:ext uri="{BB962C8B-B14F-4D97-AF65-F5344CB8AC3E}">
        <p14:creationId xmlns:p14="http://schemas.microsoft.com/office/powerpoint/2010/main" val="353221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ADB9-BDF4-E94E-DAED-E24583A230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BC8A2EF-7721-3F53-19CD-DA0CFC5C2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BC62D2B-F59C-2B44-0FA6-7B1028AC6FD5}"/>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64DDE22E-B477-0465-2556-3B5CFF942C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2A6A79-B15C-753E-D2CC-6DBB39793544}"/>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91302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50C1-76E6-2D56-4C90-72564330360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F58B8D0-355E-8C23-E1A6-28DEAC7914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5C61391-260F-9E74-4D38-2C962F9A3F5A}"/>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150F35F8-ECE4-EE73-3759-720BF3ED93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9D43C28-5E5C-03A2-7C44-33EBC28F5B4F}"/>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47951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74C5D-085F-6020-8CD3-FB85087D3C7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FE45382-2248-261F-59C3-08789C1C5CB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9CEFDF3-B84E-24F8-B9D3-083B25B84395}"/>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9A7EF857-8C12-D648-3E72-2A1695250E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5DDC89-2E3C-A13C-3804-C351113B8F92}"/>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168169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3D322-0410-6562-56E8-97CB4925FE7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FC59A66-9931-0A3E-728B-C8DD1A79B6F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B332C41-66E8-2641-0895-D12A384D6225}"/>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8FFDCAC3-DD3B-8265-1651-C5367A0101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FCE304-82E5-DB67-AF92-5CAC49156AD7}"/>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126018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D4BC-BC58-7B4B-E1AB-9BF07430D2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3FF2281-5B6C-A229-C458-B7F177D52C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2D5C09-7E88-EEB2-FAF8-C7AB4C6605BA}"/>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77571551-4FE8-65A5-3C38-7E46F36D9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D77B66-DC9B-3CEA-D46F-0E4ECE35A3BC}"/>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187776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06E8-8FAD-31ED-9A88-7E91E8DBD72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01FACFF-2093-2DB4-C878-C742C9BB6E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6C188EE-6652-C506-A7EF-AB318859E08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D0825D7-1771-5B5A-955F-536430019393}"/>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6" name="Footer Placeholder 5">
            <a:extLst>
              <a:ext uri="{FF2B5EF4-FFF2-40B4-BE49-F238E27FC236}">
                <a16:creationId xmlns:a16="http://schemas.microsoft.com/office/drawing/2014/main" id="{14E8F13F-5027-A89B-97E6-545EDFDDA6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CF04DF-CEEE-2202-56A7-D16AA355C025}"/>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178052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7181-C9FF-AE59-4735-7C3D3583A5F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E26161F-3378-F589-5364-F126607CC7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51859A-55B4-FDC8-535E-0490D6C24F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3B1BF5D-249C-310A-6788-6D5181271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87E630-2B90-6EBB-97C1-A50C6972B43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126F79D-1364-5211-4F5B-A4605A3EF3BC}"/>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8" name="Footer Placeholder 7">
            <a:extLst>
              <a:ext uri="{FF2B5EF4-FFF2-40B4-BE49-F238E27FC236}">
                <a16:creationId xmlns:a16="http://schemas.microsoft.com/office/drawing/2014/main" id="{19C23CE9-AD82-DA90-4F45-36503CE53B2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36D6963-133B-B5D1-C49F-799D653B7283}"/>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27957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9A83-B519-2EDF-0004-3CE13BC3ED5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9565211-D242-D68A-BA43-335813A093BE}"/>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4" name="Footer Placeholder 3">
            <a:extLst>
              <a:ext uri="{FF2B5EF4-FFF2-40B4-BE49-F238E27FC236}">
                <a16:creationId xmlns:a16="http://schemas.microsoft.com/office/drawing/2014/main" id="{4E789241-EFDF-9205-F740-6A14D1EC98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37EE83-2D5B-898D-EBB1-E81DCB250FB4}"/>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2268559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6B00A-6D2A-E8DD-92D1-A9F8968C731E}"/>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3" name="Footer Placeholder 2">
            <a:extLst>
              <a:ext uri="{FF2B5EF4-FFF2-40B4-BE49-F238E27FC236}">
                <a16:creationId xmlns:a16="http://schemas.microsoft.com/office/drawing/2014/main" id="{4546B642-141D-F934-4D0B-84877382E0B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D78FB0-09E3-A20F-BD14-091396376097}"/>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354627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A0DD-0B1F-DD09-53AD-0F519187DD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77D7310-412B-E809-B0F9-6B74376FE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FE6CEA7-D401-EE89-9AE5-8F4837103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2BDB1B3-C9FB-571B-0B57-322DE21E7F29}"/>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6" name="Footer Placeholder 5">
            <a:extLst>
              <a:ext uri="{FF2B5EF4-FFF2-40B4-BE49-F238E27FC236}">
                <a16:creationId xmlns:a16="http://schemas.microsoft.com/office/drawing/2014/main" id="{99BEF442-B584-6C1E-6894-C19D3EC3BE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E308F0-8F00-0118-29F9-F2453A864A2F}"/>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387396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F414-78E2-850D-DAF3-10372B29C0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449CE9F-55F5-56FA-5E3E-3E2F47C82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814EBD8-46C8-2DF9-6DC7-8943DA8E0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944D39-E7E5-26AB-137F-7E38E4DC3959}"/>
              </a:ext>
            </a:extLst>
          </p:cNvPr>
          <p:cNvSpPr>
            <a:spLocks noGrp="1"/>
          </p:cNvSpPr>
          <p:nvPr>
            <p:ph type="dt" sz="half" idx="10"/>
          </p:nvPr>
        </p:nvSpPr>
        <p:spPr/>
        <p:txBody>
          <a:bodyPr/>
          <a:lstStyle/>
          <a:p>
            <a:fld id="{D263447A-7E11-4D71-8D85-8C8CC1A3CE74}" type="datetimeFigureOut">
              <a:rPr lang="en-GB" smtClean="0"/>
              <a:t>23/05/2025</a:t>
            </a:fld>
            <a:endParaRPr lang="en-GB"/>
          </a:p>
        </p:txBody>
      </p:sp>
      <p:sp>
        <p:nvSpPr>
          <p:cNvPr id="6" name="Footer Placeholder 5">
            <a:extLst>
              <a:ext uri="{FF2B5EF4-FFF2-40B4-BE49-F238E27FC236}">
                <a16:creationId xmlns:a16="http://schemas.microsoft.com/office/drawing/2014/main" id="{9CD5D3D0-88F3-89EE-2052-B625B11059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D903A1-2271-10E6-9D37-6202C5C64805}"/>
              </a:ext>
            </a:extLst>
          </p:cNvPr>
          <p:cNvSpPr>
            <a:spLocks noGrp="1"/>
          </p:cNvSpPr>
          <p:nvPr>
            <p:ph type="sldNum" sz="quarter" idx="12"/>
          </p:nvPr>
        </p:nvSpPr>
        <p:spPr/>
        <p:txBody>
          <a:bodyPr/>
          <a:lstStyle/>
          <a:p>
            <a:fld id="{E3BF8018-82A7-42F4-9F6D-4C947062B4DB}" type="slidenum">
              <a:rPr lang="en-GB" smtClean="0"/>
              <a:t>‹#›</a:t>
            </a:fld>
            <a:endParaRPr lang="en-GB"/>
          </a:p>
        </p:txBody>
      </p:sp>
    </p:spTree>
    <p:extLst>
      <p:ext uri="{BB962C8B-B14F-4D97-AF65-F5344CB8AC3E}">
        <p14:creationId xmlns:p14="http://schemas.microsoft.com/office/powerpoint/2010/main" val="1980616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0CF303-7B59-B93F-EFBA-FCF92A2BA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186D247-FACE-54D0-B0D8-5D764F4528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2845D1-2A28-3DB1-7B7A-D084A11C2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63447A-7E11-4D71-8D85-8C8CC1A3CE74}" type="datetimeFigureOut">
              <a:rPr lang="en-GB" smtClean="0"/>
              <a:t>23/05/2025</a:t>
            </a:fld>
            <a:endParaRPr lang="en-GB"/>
          </a:p>
        </p:txBody>
      </p:sp>
      <p:sp>
        <p:nvSpPr>
          <p:cNvPr id="5" name="Footer Placeholder 4">
            <a:extLst>
              <a:ext uri="{FF2B5EF4-FFF2-40B4-BE49-F238E27FC236}">
                <a16:creationId xmlns:a16="http://schemas.microsoft.com/office/drawing/2014/main" id="{B24E74EC-2CE2-D0DA-CE81-1556A2F1B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D57146D-1FA8-19A9-6DF8-2E4008578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BF8018-82A7-42F4-9F6D-4C947062B4DB}" type="slidenum">
              <a:rPr lang="en-GB" smtClean="0"/>
              <a:t>‹#›</a:t>
            </a:fld>
            <a:endParaRPr lang="en-GB"/>
          </a:p>
        </p:txBody>
      </p:sp>
    </p:spTree>
    <p:extLst>
      <p:ext uri="{BB962C8B-B14F-4D97-AF65-F5344CB8AC3E}">
        <p14:creationId xmlns:p14="http://schemas.microsoft.com/office/powerpoint/2010/main" val="185537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0E5E-8095-2344-619D-54F5ED7CDE1C}"/>
              </a:ext>
            </a:extLst>
          </p:cNvPr>
          <p:cNvSpPr>
            <a:spLocks noGrp="1"/>
          </p:cNvSpPr>
          <p:nvPr>
            <p:ph type="ctrTitle"/>
          </p:nvPr>
        </p:nvSpPr>
        <p:spPr/>
        <p:txBody>
          <a:bodyPr/>
          <a:lstStyle/>
          <a:p>
            <a:r>
              <a:rPr lang="en-GB" dirty="0"/>
              <a:t>Binary Exploitation (32-bit)</a:t>
            </a:r>
          </a:p>
        </p:txBody>
      </p:sp>
    </p:spTree>
    <p:extLst>
      <p:ext uri="{BB962C8B-B14F-4D97-AF65-F5344CB8AC3E}">
        <p14:creationId xmlns:p14="http://schemas.microsoft.com/office/powerpoint/2010/main" val="178207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04DD-DD6A-E0FB-5D9F-A69794652EC6}"/>
              </a:ext>
            </a:extLst>
          </p:cNvPr>
          <p:cNvSpPr>
            <a:spLocks noGrp="1"/>
          </p:cNvSpPr>
          <p:nvPr>
            <p:ph type="title"/>
          </p:nvPr>
        </p:nvSpPr>
        <p:spPr/>
        <p:txBody>
          <a:bodyPr/>
          <a:lstStyle/>
          <a:p>
            <a:r>
              <a:rPr lang="en-GB" dirty="0"/>
              <a:t>Finding the address of functions</a:t>
            </a:r>
          </a:p>
        </p:txBody>
      </p:sp>
      <p:sp>
        <p:nvSpPr>
          <p:cNvPr id="3" name="Content Placeholder 2">
            <a:extLst>
              <a:ext uri="{FF2B5EF4-FFF2-40B4-BE49-F238E27FC236}">
                <a16:creationId xmlns:a16="http://schemas.microsoft.com/office/drawing/2014/main" id="{F88AA15B-6093-4825-5A68-A296D46FD306}"/>
              </a:ext>
            </a:extLst>
          </p:cNvPr>
          <p:cNvSpPr>
            <a:spLocks noGrp="1"/>
          </p:cNvSpPr>
          <p:nvPr>
            <p:ph idx="1"/>
          </p:nvPr>
        </p:nvSpPr>
        <p:spPr/>
        <p:txBody>
          <a:bodyPr/>
          <a:lstStyle/>
          <a:p>
            <a:pPr marL="0" indent="0">
              <a:buNone/>
            </a:pPr>
            <a:r>
              <a:rPr lang="en-GB" dirty="0"/>
              <a:t>Using </a:t>
            </a:r>
            <a:r>
              <a:rPr lang="en-GB" dirty="0" err="1"/>
              <a:t>objdump</a:t>
            </a:r>
            <a:r>
              <a:rPr lang="en-GB" dirty="0"/>
              <a:t> to disassemble the binary, it’ll show the function names too (if the binary is not stripped)</a:t>
            </a:r>
          </a:p>
          <a:p>
            <a:pPr marL="0" indent="0">
              <a:buNone/>
            </a:pPr>
            <a:r>
              <a:rPr lang="en-GB" dirty="0"/>
              <a:t>Command: </a:t>
            </a:r>
            <a:r>
              <a:rPr lang="en-GB" dirty="0" err="1"/>
              <a:t>objdump</a:t>
            </a:r>
            <a:r>
              <a:rPr lang="en-GB" dirty="0"/>
              <a:t> –d /path/to/binary</a:t>
            </a:r>
          </a:p>
          <a:p>
            <a:pPr marL="0" indent="0">
              <a:buNone/>
            </a:pPr>
            <a:endParaRPr lang="en-GB" dirty="0"/>
          </a:p>
        </p:txBody>
      </p:sp>
      <p:pic>
        <p:nvPicPr>
          <p:cNvPr id="7" name="Picture 6">
            <a:extLst>
              <a:ext uri="{FF2B5EF4-FFF2-40B4-BE49-F238E27FC236}">
                <a16:creationId xmlns:a16="http://schemas.microsoft.com/office/drawing/2014/main" id="{F00976CD-B2C9-9CCC-6D60-0EDEF7419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164843"/>
            <a:ext cx="7756933" cy="3615884"/>
          </a:xfrm>
          <a:prstGeom prst="rect">
            <a:avLst/>
          </a:prstGeom>
        </p:spPr>
      </p:pic>
    </p:spTree>
    <p:extLst>
      <p:ext uri="{BB962C8B-B14F-4D97-AF65-F5344CB8AC3E}">
        <p14:creationId xmlns:p14="http://schemas.microsoft.com/office/powerpoint/2010/main" val="93789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6A35-75CF-2F6F-A904-7DCCA9EB836B}"/>
              </a:ext>
            </a:extLst>
          </p:cNvPr>
          <p:cNvSpPr>
            <a:spLocks noGrp="1"/>
          </p:cNvSpPr>
          <p:nvPr>
            <p:ph type="title"/>
          </p:nvPr>
        </p:nvSpPr>
        <p:spPr/>
        <p:txBody>
          <a:bodyPr/>
          <a:lstStyle/>
          <a:p>
            <a:r>
              <a:rPr lang="en-GB" dirty="0"/>
              <a:t>Finding the address of functions (GDB-GEF)</a:t>
            </a:r>
          </a:p>
        </p:txBody>
      </p:sp>
      <p:pic>
        <p:nvPicPr>
          <p:cNvPr id="5" name="Content Placeholder 4">
            <a:extLst>
              <a:ext uri="{FF2B5EF4-FFF2-40B4-BE49-F238E27FC236}">
                <a16:creationId xmlns:a16="http://schemas.microsoft.com/office/drawing/2014/main" id="{12DDC667-F407-87C3-A91C-3F96360BE1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0263" y="1374865"/>
            <a:ext cx="7011473" cy="5345562"/>
          </a:xfrm>
        </p:spPr>
      </p:pic>
    </p:spTree>
    <p:extLst>
      <p:ext uri="{BB962C8B-B14F-4D97-AF65-F5344CB8AC3E}">
        <p14:creationId xmlns:p14="http://schemas.microsoft.com/office/powerpoint/2010/main" val="185966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36EF-6481-A9A5-5937-9EE908A83261}"/>
              </a:ext>
            </a:extLst>
          </p:cNvPr>
          <p:cNvSpPr>
            <a:spLocks noGrp="1"/>
          </p:cNvSpPr>
          <p:nvPr>
            <p:ph type="title"/>
          </p:nvPr>
        </p:nvSpPr>
        <p:spPr/>
        <p:txBody>
          <a:bodyPr/>
          <a:lstStyle/>
          <a:p>
            <a:r>
              <a:rPr lang="en-GB" dirty="0"/>
              <a:t>Finding the offset</a:t>
            </a:r>
          </a:p>
        </p:txBody>
      </p:sp>
      <p:sp>
        <p:nvSpPr>
          <p:cNvPr id="3" name="Content Placeholder 2">
            <a:extLst>
              <a:ext uri="{FF2B5EF4-FFF2-40B4-BE49-F238E27FC236}">
                <a16:creationId xmlns:a16="http://schemas.microsoft.com/office/drawing/2014/main" id="{2C4DBD42-0297-79C7-5580-02234A098498}"/>
              </a:ext>
            </a:extLst>
          </p:cNvPr>
          <p:cNvSpPr>
            <a:spLocks noGrp="1"/>
          </p:cNvSpPr>
          <p:nvPr>
            <p:ph idx="1"/>
          </p:nvPr>
        </p:nvSpPr>
        <p:spPr/>
        <p:txBody>
          <a:bodyPr/>
          <a:lstStyle/>
          <a:p>
            <a:pPr marL="0" indent="0">
              <a:buNone/>
            </a:pPr>
            <a:r>
              <a:rPr lang="en-GB" dirty="0"/>
              <a:t>The offset, in terms of a buffer overflow, is how many bytes you need to write into a buffer and overflowing onto the stack, before you overwrite the return address.</a:t>
            </a:r>
          </a:p>
          <a:p>
            <a:pPr marL="0" indent="0">
              <a:buNone/>
            </a:pPr>
            <a:r>
              <a:rPr lang="en-GB" dirty="0"/>
              <a:t>You can use a tool named </a:t>
            </a:r>
            <a:r>
              <a:rPr lang="en-GB" i="1" dirty="0"/>
              <a:t>pattern create &lt;length&gt;</a:t>
            </a:r>
            <a:r>
              <a:rPr lang="en-GB" dirty="0"/>
              <a:t> built into GDB-GEF to create a “cyclic pattern” string of a given length. You can then enter this string into the binary and see what the return address is overwritten with.</a:t>
            </a:r>
          </a:p>
          <a:p>
            <a:pPr marL="0" indent="0">
              <a:buNone/>
            </a:pPr>
            <a:r>
              <a:rPr lang="en-GB" dirty="0"/>
              <a:t>Then, use </a:t>
            </a:r>
            <a:r>
              <a:rPr lang="en-GB" i="1" dirty="0"/>
              <a:t>pattern offset &lt;value&gt;</a:t>
            </a:r>
            <a:r>
              <a:rPr lang="en-GB" dirty="0"/>
              <a:t> to find the offset</a:t>
            </a:r>
          </a:p>
          <a:p>
            <a:pPr marL="0" indent="0">
              <a:buNone/>
            </a:pPr>
            <a:r>
              <a:rPr lang="en-GB" dirty="0"/>
              <a:t>(You can also use </a:t>
            </a:r>
            <a:r>
              <a:rPr lang="en-GB" dirty="0" err="1"/>
              <a:t>pwntools</a:t>
            </a:r>
            <a:r>
              <a:rPr lang="en-GB" dirty="0"/>
              <a:t>)</a:t>
            </a:r>
          </a:p>
        </p:txBody>
      </p:sp>
    </p:spTree>
    <p:extLst>
      <p:ext uri="{BB962C8B-B14F-4D97-AF65-F5344CB8AC3E}">
        <p14:creationId xmlns:p14="http://schemas.microsoft.com/office/powerpoint/2010/main" val="240131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8CC8-37EA-0798-B7F8-23B0EFC7AABA}"/>
              </a:ext>
            </a:extLst>
          </p:cNvPr>
          <p:cNvSpPr>
            <a:spLocks noGrp="1"/>
          </p:cNvSpPr>
          <p:nvPr>
            <p:ph type="title"/>
          </p:nvPr>
        </p:nvSpPr>
        <p:spPr/>
        <p:txBody>
          <a:bodyPr/>
          <a:lstStyle/>
          <a:p>
            <a:r>
              <a:rPr lang="en-GB" dirty="0"/>
              <a:t>Exploitation</a:t>
            </a:r>
          </a:p>
        </p:txBody>
      </p:sp>
      <p:sp>
        <p:nvSpPr>
          <p:cNvPr id="3" name="Content Placeholder 2">
            <a:extLst>
              <a:ext uri="{FF2B5EF4-FFF2-40B4-BE49-F238E27FC236}">
                <a16:creationId xmlns:a16="http://schemas.microsoft.com/office/drawing/2014/main" id="{97FE1C07-56F0-6959-0327-2C39600061F3}"/>
              </a:ext>
            </a:extLst>
          </p:cNvPr>
          <p:cNvSpPr>
            <a:spLocks noGrp="1"/>
          </p:cNvSpPr>
          <p:nvPr>
            <p:ph idx="1"/>
          </p:nvPr>
        </p:nvSpPr>
        <p:spPr/>
        <p:txBody>
          <a:bodyPr/>
          <a:lstStyle/>
          <a:p>
            <a:pPr marL="0" indent="0">
              <a:buNone/>
            </a:pPr>
            <a:r>
              <a:rPr lang="en-GB" dirty="0"/>
              <a:t>You know the offset; you know the address of the function you want to return to. Now to build the exploit. You can use Python to write a quick one-line exploit or use the </a:t>
            </a:r>
            <a:r>
              <a:rPr lang="en-GB" dirty="0" err="1"/>
              <a:t>pwntools</a:t>
            </a:r>
            <a:r>
              <a:rPr lang="en-GB" dirty="0"/>
              <a:t> module to make life easier.</a:t>
            </a:r>
          </a:p>
          <a:p>
            <a:pPr marL="0" indent="0">
              <a:buNone/>
            </a:pPr>
            <a:r>
              <a:rPr lang="en-GB" dirty="0"/>
              <a:t>One-liner:</a:t>
            </a:r>
          </a:p>
          <a:p>
            <a:pPr marL="0" indent="0">
              <a:buNone/>
            </a:pPr>
            <a:r>
              <a:rPr lang="en-GB" dirty="0"/>
              <a:t>python2.7 –c ‘print “A”*offset + “</a:t>
            </a:r>
            <a:r>
              <a:rPr lang="en-GB" dirty="0" err="1"/>
              <a:t>address_in_little_endian</a:t>
            </a:r>
            <a:r>
              <a:rPr lang="en-GB" dirty="0"/>
              <a:t>” ’ | ./binary</a:t>
            </a:r>
          </a:p>
          <a:p>
            <a:pPr marL="0" indent="0">
              <a:buNone/>
            </a:pPr>
            <a:endParaRPr lang="en-GB" dirty="0"/>
          </a:p>
          <a:p>
            <a:pPr marL="0" indent="0">
              <a:buNone/>
            </a:pPr>
            <a:r>
              <a:rPr lang="en-GB" sz="2000" dirty="0"/>
              <a:t>Little-endian is just the way the memory addresses need to be written basically. Example: </a:t>
            </a:r>
          </a:p>
          <a:p>
            <a:pPr marL="0" indent="0">
              <a:buNone/>
            </a:pPr>
            <a:r>
              <a:rPr lang="en-GB" sz="2000" dirty="0"/>
              <a:t>Function Address: 0x12345678</a:t>
            </a:r>
          </a:p>
          <a:p>
            <a:pPr marL="0" indent="0">
              <a:buNone/>
            </a:pPr>
            <a:r>
              <a:rPr lang="en-GB" sz="2000" dirty="0"/>
              <a:t>Little-Endian: \x78\x56\x34\x12</a:t>
            </a:r>
          </a:p>
        </p:txBody>
      </p:sp>
    </p:spTree>
    <p:extLst>
      <p:ext uri="{BB962C8B-B14F-4D97-AF65-F5344CB8AC3E}">
        <p14:creationId xmlns:p14="http://schemas.microsoft.com/office/powerpoint/2010/main" val="51263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FDE0-10C7-07A8-9F78-1A908E07ECC0}"/>
              </a:ext>
            </a:extLst>
          </p:cNvPr>
          <p:cNvSpPr>
            <a:spLocks noGrp="1"/>
          </p:cNvSpPr>
          <p:nvPr>
            <p:ph type="title"/>
          </p:nvPr>
        </p:nvSpPr>
        <p:spPr/>
        <p:txBody>
          <a:bodyPr/>
          <a:lstStyle/>
          <a:p>
            <a:r>
              <a:rPr lang="en-GB" dirty="0" err="1"/>
              <a:t>Pwntools</a:t>
            </a:r>
            <a:endParaRPr lang="en-GB" dirty="0"/>
          </a:p>
        </p:txBody>
      </p:sp>
      <p:sp>
        <p:nvSpPr>
          <p:cNvPr id="3" name="Content Placeholder 2">
            <a:extLst>
              <a:ext uri="{FF2B5EF4-FFF2-40B4-BE49-F238E27FC236}">
                <a16:creationId xmlns:a16="http://schemas.microsoft.com/office/drawing/2014/main" id="{63CAA16C-D27F-C1BB-6AAE-3683E64EA048}"/>
              </a:ext>
            </a:extLst>
          </p:cNvPr>
          <p:cNvSpPr>
            <a:spLocks noGrp="1"/>
          </p:cNvSpPr>
          <p:nvPr>
            <p:ph idx="1"/>
          </p:nvPr>
        </p:nvSpPr>
        <p:spPr/>
        <p:txBody>
          <a:bodyPr/>
          <a:lstStyle/>
          <a:p>
            <a:pPr marL="0" indent="0">
              <a:buNone/>
            </a:pPr>
            <a:r>
              <a:rPr lang="en-GB" dirty="0"/>
              <a:t>Installation:</a:t>
            </a:r>
          </a:p>
          <a:p>
            <a:pPr>
              <a:buFontTx/>
              <a:buChar char="-"/>
            </a:pPr>
            <a:r>
              <a:rPr lang="en-GB" dirty="0" err="1"/>
              <a:t>sudo</a:t>
            </a:r>
            <a:r>
              <a:rPr lang="en-GB" dirty="0"/>
              <a:t> apt update</a:t>
            </a:r>
          </a:p>
          <a:p>
            <a:pPr>
              <a:buFontTx/>
              <a:buChar char="-"/>
            </a:pPr>
            <a:r>
              <a:rPr lang="en-GB" dirty="0" err="1"/>
              <a:t>sudo</a:t>
            </a:r>
            <a:r>
              <a:rPr lang="en-GB" dirty="0"/>
              <a:t> apt install python3 python3-pip python3-dev git </a:t>
            </a:r>
            <a:r>
              <a:rPr lang="en-GB" dirty="0" err="1"/>
              <a:t>libssl</a:t>
            </a:r>
            <a:r>
              <a:rPr lang="en-GB" dirty="0"/>
              <a:t>-dev </a:t>
            </a:r>
            <a:r>
              <a:rPr lang="en-GB" dirty="0" err="1"/>
              <a:t>libffi</a:t>
            </a:r>
            <a:r>
              <a:rPr lang="en-GB" dirty="0"/>
              <a:t>-dev build-essential</a:t>
            </a:r>
          </a:p>
          <a:p>
            <a:pPr>
              <a:buFontTx/>
              <a:buChar char="-"/>
            </a:pPr>
            <a:r>
              <a:rPr lang="sv-SE" dirty="0"/>
              <a:t>python3 -m pip install --upgrade pip</a:t>
            </a:r>
            <a:endParaRPr lang="en-GB" dirty="0"/>
          </a:p>
          <a:p>
            <a:pPr>
              <a:buFontTx/>
              <a:buChar char="-"/>
            </a:pPr>
            <a:r>
              <a:rPr lang="en-GB" dirty="0"/>
              <a:t>python3 -m pip install --upgrade </a:t>
            </a:r>
            <a:r>
              <a:rPr lang="en-GB" dirty="0" err="1"/>
              <a:t>pwntools</a:t>
            </a:r>
            <a:endParaRPr lang="en-GB" dirty="0"/>
          </a:p>
        </p:txBody>
      </p:sp>
    </p:spTree>
    <p:extLst>
      <p:ext uri="{BB962C8B-B14F-4D97-AF65-F5344CB8AC3E}">
        <p14:creationId xmlns:p14="http://schemas.microsoft.com/office/powerpoint/2010/main" val="135374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70CB-29A1-04CB-8CE4-32001E857373}"/>
              </a:ext>
            </a:extLst>
          </p:cNvPr>
          <p:cNvSpPr>
            <a:spLocks noGrp="1"/>
          </p:cNvSpPr>
          <p:nvPr>
            <p:ph type="title"/>
          </p:nvPr>
        </p:nvSpPr>
        <p:spPr/>
        <p:txBody>
          <a:bodyPr/>
          <a:lstStyle/>
          <a:p>
            <a:r>
              <a:rPr lang="en-GB" dirty="0"/>
              <a:t>Exploits with </a:t>
            </a:r>
            <a:r>
              <a:rPr lang="en-GB" dirty="0" err="1"/>
              <a:t>pwntools</a:t>
            </a:r>
            <a:endParaRPr lang="en-GB" dirty="0"/>
          </a:p>
        </p:txBody>
      </p:sp>
      <p:pic>
        <p:nvPicPr>
          <p:cNvPr id="5" name="Content Placeholder 4">
            <a:extLst>
              <a:ext uri="{FF2B5EF4-FFF2-40B4-BE49-F238E27FC236}">
                <a16:creationId xmlns:a16="http://schemas.microsoft.com/office/drawing/2014/main" id="{92969F13-AA51-514D-47E9-DAF1EB71B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30324"/>
            <a:ext cx="6526163" cy="5432426"/>
          </a:xfrm>
        </p:spPr>
      </p:pic>
    </p:spTree>
    <p:extLst>
      <p:ext uri="{BB962C8B-B14F-4D97-AF65-F5344CB8AC3E}">
        <p14:creationId xmlns:p14="http://schemas.microsoft.com/office/powerpoint/2010/main" val="4012147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5A46-11C0-EA45-CD77-BA94245D0B61}"/>
              </a:ext>
            </a:extLst>
          </p:cNvPr>
          <p:cNvSpPr>
            <a:spLocks noGrp="1"/>
          </p:cNvSpPr>
          <p:nvPr>
            <p:ph type="title"/>
          </p:nvPr>
        </p:nvSpPr>
        <p:spPr/>
        <p:txBody>
          <a:bodyPr/>
          <a:lstStyle/>
          <a:p>
            <a:r>
              <a:rPr lang="en-GB" dirty="0"/>
              <a:t>Format String Vulnerabilities</a:t>
            </a:r>
          </a:p>
        </p:txBody>
      </p:sp>
      <p:sp>
        <p:nvSpPr>
          <p:cNvPr id="3" name="Content Placeholder 2">
            <a:extLst>
              <a:ext uri="{FF2B5EF4-FFF2-40B4-BE49-F238E27FC236}">
                <a16:creationId xmlns:a16="http://schemas.microsoft.com/office/drawing/2014/main" id="{82CAF565-7F37-AD60-40FA-F93C6D673108}"/>
              </a:ext>
            </a:extLst>
          </p:cNvPr>
          <p:cNvSpPr>
            <a:spLocks noGrp="1"/>
          </p:cNvSpPr>
          <p:nvPr>
            <p:ph idx="1"/>
          </p:nvPr>
        </p:nvSpPr>
        <p:spPr/>
        <p:txBody>
          <a:bodyPr/>
          <a:lstStyle/>
          <a:p>
            <a:pPr marL="0" indent="0">
              <a:buNone/>
            </a:pPr>
            <a:r>
              <a:rPr lang="en-GB" dirty="0"/>
              <a:t>Occurs when user input is used as the format string in functions like </a:t>
            </a:r>
            <a:r>
              <a:rPr lang="en-GB" dirty="0" err="1"/>
              <a:t>printf</a:t>
            </a:r>
            <a:r>
              <a:rPr lang="en-GB" dirty="0"/>
              <a:t>(), </a:t>
            </a:r>
            <a:r>
              <a:rPr lang="en-GB" dirty="0" err="1"/>
              <a:t>fprintf</a:t>
            </a:r>
            <a:r>
              <a:rPr lang="en-GB" dirty="0"/>
              <a:t>(), or </a:t>
            </a:r>
            <a:r>
              <a:rPr lang="en-GB" dirty="0" err="1"/>
              <a:t>sprintf</a:t>
            </a:r>
            <a:r>
              <a:rPr lang="en-GB" dirty="0"/>
              <a:t>() without proper sanitization.</a:t>
            </a:r>
          </a:p>
          <a:p>
            <a:pPr marL="0" indent="0">
              <a:buNone/>
            </a:pPr>
            <a:r>
              <a:rPr lang="en-GB" dirty="0"/>
              <a:t>These functions should always specify what data type they are outputting (such as %s [string] or %p [pointer]).</a:t>
            </a:r>
          </a:p>
          <a:p>
            <a:pPr marL="0" indent="0">
              <a:buNone/>
            </a:pPr>
            <a:r>
              <a:rPr lang="en-GB" dirty="0"/>
              <a:t>If they don’t, an attacker could provide input like “%s”, “%p”, “%x”, etc to leak values from the stack.</a:t>
            </a:r>
          </a:p>
        </p:txBody>
      </p:sp>
    </p:spTree>
    <p:extLst>
      <p:ext uri="{BB962C8B-B14F-4D97-AF65-F5344CB8AC3E}">
        <p14:creationId xmlns:p14="http://schemas.microsoft.com/office/powerpoint/2010/main" val="223159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7608-6E0E-BD44-CD8B-E544870CD5BB}"/>
              </a:ext>
            </a:extLst>
          </p:cNvPr>
          <p:cNvSpPr>
            <a:spLocks noGrp="1"/>
          </p:cNvSpPr>
          <p:nvPr>
            <p:ph type="title"/>
          </p:nvPr>
        </p:nvSpPr>
        <p:spPr/>
        <p:txBody>
          <a:bodyPr/>
          <a:lstStyle/>
          <a:p>
            <a:r>
              <a:rPr lang="en-GB" dirty="0"/>
              <a:t>Format String Vulnerabilities</a:t>
            </a:r>
          </a:p>
        </p:txBody>
      </p:sp>
      <p:pic>
        <p:nvPicPr>
          <p:cNvPr id="5" name="Content Placeholder 4">
            <a:extLst>
              <a:ext uri="{FF2B5EF4-FFF2-40B4-BE49-F238E27FC236}">
                <a16:creationId xmlns:a16="http://schemas.microsoft.com/office/drawing/2014/main" id="{C6E60728-42F3-F80C-FC35-EEE3BE31CB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24075"/>
            <a:ext cx="10515600" cy="876300"/>
          </a:xfrm>
        </p:spPr>
      </p:pic>
      <p:pic>
        <p:nvPicPr>
          <p:cNvPr id="8" name="Picture 7">
            <a:extLst>
              <a:ext uri="{FF2B5EF4-FFF2-40B4-BE49-F238E27FC236}">
                <a16:creationId xmlns:a16="http://schemas.microsoft.com/office/drawing/2014/main" id="{B3F35951-B3A9-5B68-735C-71EBDC9E0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78208"/>
            <a:ext cx="10515601" cy="1558427"/>
          </a:xfrm>
          <a:prstGeom prst="rect">
            <a:avLst/>
          </a:prstGeom>
        </p:spPr>
      </p:pic>
    </p:spTree>
    <p:extLst>
      <p:ext uri="{BB962C8B-B14F-4D97-AF65-F5344CB8AC3E}">
        <p14:creationId xmlns:p14="http://schemas.microsoft.com/office/powerpoint/2010/main" val="143132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D934B-3F63-21CF-7633-069E6C3E7F48}"/>
              </a:ext>
            </a:extLst>
          </p:cNvPr>
          <p:cNvSpPr>
            <a:spLocks noGrp="1"/>
          </p:cNvSpPr>
          <p:nvPr>
            <p:ph type="title"/>
          </p:nvPr>
        </p:nvSpPr>
        <p:spPr>
          <a:xfrm>
            <a:off x="838200" y="2428875"/>
            <a:ext cx="10515600" cy="1325563"/>
          </a:xfrm>
        </p:spPr>
        <p:txBody>
          <a:bodyPr/>
          <a:lstStyle/>
          <a:p>
            <a:r>
              <a:rPr lang="en-GB" dirty="0"/>
              <a:t>Questions?</a:t>
            </a:r>
          </a:p>
        </p:txBody>
      </p:sp>
    </p:spTree>
    <p:extLst>
      <p:ext uri="{BB962C8B-B14F-4D97-AF65-F5344CB8AC3E}">
        <p14:creationId xmlns:p14="http://schemas.microsoft.com/office/powerpoint/2010/main" val="367386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FA28-F08C-1280-6CC2-F2BC41903A3A}"/>
              </a:ext>
            </a:extLst>
          </p:cNvPr>
          <p:cNvSpPr>
            <a:spLocks noGrp="1"/>
          </p:cNvSpPr>
          <p:nvPr>
            <p:ph type="title"/>
          </p:nvPr>
        </p:nvSpPr>
        <p:spPr/>
        <p:txBody>
          <a:bodyPr/>
          <a:lstStyle/>
          <a:p>
            <a:r>
              <a:rPr lang="en-GB" dirty="0"/>
              <a:t>Practical</a:t>
            </a:r>
          </a:p>
        </p:txBody>
      </p:sp>
      <p:sp>
        <p:nvSpPr>
          <p:cNvPr id="3" name="Content Placeholder 2">
            <a:extLst>
              <a:ext uri="{FF2B5EF4-FFF2-40B4-BE49-F238E27FC236}">
                <a16:creationId xmlns:a16="http://schemas.microsoft.com/office/drawing/2014/main" id="{36151607-9444-C1DD-4767-4E9D67220B56}"/>
              </a:ext>
            </a:extLst>
          </p:cNvPr>
          <p:cNvSpPr>
            <a:spLocks noGrp="1"/>
          </p:cNvSpPr>
          <p:nvPr>
            <p:ph idx="1"/>
          </p:nvPr>
        </p:nvSpPr>
        <p:spPr/>
        <p:txBody>
          <a:bodyPr/>
          <a:lstStyle/>
          <a:p>
            <a:pPr marL="0" indent="0">
              <a:buNone/>
            </a:pPr>
            <a:r>
              <a:rPr lang="en-GB" dirty="0"/>
              <a:t>https://github.com/DMUHackers/weekly_sessions/tree/master/2024-2025/Session34</a:t>
            </a:r>
          </a:p>
        </p:txBody>
      </p:sp>
    </p:spTree>
    <p:extLst>
      <p:ext uri="{BB962C8B-B14F-4D97-AF65-F5344CB8AC3E}">
        <p14:creationId xmlns:p14="http://schemas.microsoft.com/office/powerpoint/2010/main" val="97031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E95-3418-EAC1-E09D-A26E1BFFA976}"/>
              </a:ext>
            </a:extLst>
          </p:cNvPr>
          <p:cNvSpPr>
            <a:spLocks noGrp="1"/>
          </p:cNvSpPr>
          <p:nvPr>
            <p:ph type="title"/>
          </p:nvPr>
        </p:nvSpPr>
        <p:spPr>
          <a:xfrm>
            <a:off x="838200" y="1843088"/>
            <a:ext cx="10515600" cy="1500187"/>
          </a:xfrm>
        </p:spPr>
        <p:txBody>
          <a:bodyPr/>
          <a:lstStyle/>
          <a:p>
            <a:pPr algn="ctr"/>
            <a:r>
              <a:rPr lang="en-GB" dirty="0"/>
              <a:t>Don’t do illegal stuff</a:t>
            </a:r>
          </a:p>
        </p:txBody>
      </p:sp>
      <p:sp>
        <p:nvSpPr>
          <p:cNvPr id="3" name="Text Placeholder 2">
            <a:extLst>
              <a:ext uri="{FF2B5EF4-FFF2-40B4-BE49-F238E27FC236}">
                <a16:creationId xmlns:a16="http://schemas.microsoft.com/office/drawing/2014/main" id="{663F6E49-1E37-FFBE-09E9-BB50A403B8DD}"/>
              </a:ext>
            </a:extLst>
          </p:cNvPr>
          <p:cNvSpPr>
            <a:spLocks noGrp="1"/>
          </p:cNvSpPr>
          <p:nvPr>
            <p:ph type="body" idx="1"/>
          </p:nvPr>
        </p:nvSpPr>
        <p:spPr/>
        <p:txBody>
          <a:bodyPr/>
          <a:lstStyle/>
          <a:p>
            <a:pPr algn="ctr"/>
            <a:r>
              <a:rPr lang="en-GB" dirty="0">
                <a:solidFill>
                  <a:schemeClr val="tx1"/>
                </a:solidFill>
              </a:rPr>
              <a:t>Or do, I don’t care</a:t>
            </a:r>
          </a:p>
        </p:txBody>
      </p:sp>
    </p:spTree>
    <p:extLst>
      <p:ext uri="{BB962C8B-B14F-4D97-AF65-F5344CB8AC3E}">
        <p14:creationId xmlns:p14="http://schemas.microsoft.com/office/powerpoint/2010/main" val="1491540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B08F-2DFA-1C66-2504-830BC00B10B2}"/>
              </a:ext>
            </a:extLst>
          </p:cNvPr>
          <p:cNvSpPr>
            <a:spLocks noGrp="1"/>
          </p:cNvSpPr>
          <p:nvPr>
            <p:ph type="title"/>
          </p:nvPr>
        </p:nvSpPr>
        <p:spPr/>
        <p:txBody>
          <a:bodyPr/>
          <a:lstStyle/>
          <a:p>
            <a:r>
              <a:rPr lang="en-GB" dirty="0"/>
              <a:t>Useful Commands</a:t>
            </a:r>
          </a:p>
        </p:txBody>
      </p:sp>
      <p:sp>
        <p:nvSpPr>
          <p:cNvPr id="3" name="Content Placeholder 2">
            <a:extLst>
              <a:ext uri="{FF2B5EF4-FFF2-40B4-BE49-F238E27FC236}">
                <a16:creationId xmlns:a16="http://schemas.microsoft.com/office/drawing/2014/main" id="{59E20BE9-C72C-9467-8124-E9493D395CC3}"/>
              </a:ext>
            </a:extLst>
          </p:cNvPr>
          <p:cNvSpPr>
            <a:spLocks noGrp="1"/>
          </p:cNvSpPr>
          <p:nvPr>
            <p:ph idx="1"/>
          </p:nvPr>
        </p:nvSpPr>
        <p:spPr>
          <a:xfrm>
            <a:off x="838200" y="1825624"/>
            <a:ext cx="10515600" cy="4740275"/>
          </a:xfrm>
        </p:spPr>
        <p:txBody>
          <a:bodyPr>
            <a:normAutofit/>
          </a:bodyPr>
          <a:lstStyle/>
          <a:p>
            <a:pPr marL="0" indent="0">
              <a:buNone/>
            </a:pPr>
            <a:r>
              <a:rPr lang="en-GB" sz="1800" dirty="0"/>
              <a:t>Installing GDB-GEF: </a:t>
            </a:r>
            <a:r>
              <a:rPr kumimoji="0" lang="en-US" altLang="en-US" sz="1800" b="0" i="0" u="none" strike="noStrike" cap="none" normalizeH="0" baseline="0" dirty="0">
                <a:ln>
                  <a:noFill/>
                </a:ln>
                <a:solidFill>
                  <a:schemeClr val="tx1"/>
                </a:solidFill>
                <a:effectLst/>
                <a:latin typeface="Arial Unicode MS"/>
              </a:rPr>
              <a:t>bash -c "$(</a:t>
            </a:r>
            <a:r>
              <a:rPr kumimoji="0" lang="en-US" altLang="en-US" sz="1800" b="0" i="0" u="none" strike="noStrike" cap="none" normalizeH="0" baseline="0" dirty="0" err="1">
                <a:ln>
                  <a:noFill/>
                </a:ln>
                <a:solidFill>
                  <a:schemeClr val="tx1"/>
                </a:solidFill>
                <a:effectLst/>
                <a:latin typeface="Arial Unicode MS"/>
              </a:rPr>
              <a:t>wget</a:t>
            </a:r>
            <a:r>
              <a:rPr kumimoji="0" lang="en-US" altLang="en-US" sz="1800" b="0" i="0" u="none" strike="noStrike" cap="none" normalizeH="0" baseline="0" dirty="0">
                <a:ln>
                  <a:noFill/>
                </a:ln>
                <a:solidFill>
                  <a:schemeClr val="tx1"/>
                </a:solidFill>
                <a:effectLst/>
                <a:latin typeface="Arial Unicode MS"/>
              </a:rPr>
              <a:t> https://gef.blah.cat/sh -O -)"</a:t>
            </a:r>
            <a:r>
              <a:rPr kumimoji="0" lang="en-US" altLang="en-US" sz="1800" b="0" i="0" u="none" strike="noStrike" cap="none" normalizeH="0" baseline="0" dirty="0">
                <a:ln>
                  <a:noFill/>
                </a:ln>
                <a:solidFill>
                  <a:schemeClr val="tx1"/>
                </a:solidFill>
                <a:effectLst/>
              </a:rPr>
              <a:t> </a:t>
            </a:r>
            <a:endParaRPr kumimoji="0" lang="en-GB" altLang="en-US" sz="1800" b="0" i="0" u="none" strike="noStrike" cap="none" normalizeH="0" baseline="0" dirty="0">
              <a:ln>
                <a:noFill/>
              </a:ln>
              <a:solidFill>
                <a:schemeClr val="tx1"/>
              </a:solidFill>
              <a:effectLst/>
            </a:endParaRPr>
          </a:p>
          <a:p>
            <a:pPr marL="0" indent="0">
              <a:buNone/>
            </a:pPr>
            <a:r>
              <a:rPr lang="en-GB" altLang="en-US" sz="1800" dirty="0">
                <a:latin typeface="Arial" panose="020B0604020202020204" pitchFamily="34" charset="0"/>
              </a:rPr>
              <a:t>Installing </a:t>
            </a:r>
            <a:r>
              <a:rPr lang="en-GB" altLang="en-US" sz="1800" dirty="0" err="1">
                <a:latin typeface="Arial" panose="020B0604020202020204" pitchFamily="34" charset="0"/>
              </a:rPr>
              <a:t>Pwntools</a:t>
            </a:r>
            <a:r>
              <a:rPr lang="en-GB" altLang="en-US" sz="1800" dirty="0">
                <a:latin typeface="Arial" panose="020B0604020202020204" pitchFamily="34" charset="0"/>
              </a:rPr>
              <a:t>:</a:t>
            </a:r>
          </a:p>
          <a:p>
            <a:pPr>
              <a:buFontTx/>
              <a:buChar char="-"/>
            </a:pPr>
            <a:r>
              <a:rPr lang="en-GB" sz="1800" dirty="0" err="1"/>
              <a:t>sudo</a:t>
            </a:r>
            <a:r>
              <a:rPr lang="en-GB" sz="1800" dirty="0"/>
              <a:t> apt update</a:t>
            </a:r>
          </a:p>
          <a:p>
            <a:pPr>
              <a:buFontTx/>
              <a:buChar char="-"/>
            </a:pPr>
            <a:r>
              <a:rPr lang="en-GB" sz="1800" dirty="0" err="1"/>
              <a:t>sudo</a:t>
            </a:r>
            <a:r>
              <a:rPr lang="en-GB" sz="1800" dirty="0"/>
              <a:t> apt install python3 python3-pip python3-dev git </a:t>
            </a:r>
            <a:r>
              <a:rPr lang="en-GB" sz="1800" dirty="0" err="1"/>
              <a:t>libssl</a:t>
            </a:r>
            <a:r>
              <a:rPr lang="en-GB" sz="1800" dirty="0"/>
              <a:t>-dev </a:t>
            </a:r>
            <a:r>
              <a:rPr lang="en-GB" sz="1800" dirty="0" err="1"/>
              <a:t>libffi</a:t>
            </a:r>
            <a:r>
              <a:rPr lang="en-GB" sz="1800" dirty="0"/>
              <a:t>-dev build-essential</a:t>
            </a:r>
          </a:p>
          <a:p>
            <a:pPr>
              <a:buFontTx/>
              <a:buChar char="-"/>
            </a:pPr>
            <a:r>
              <a:rPr lang="sv-SE" sz="1800" dirty="0"/>
              <a:t>python3 -m pip install --upgrade pip</a:t>
            </a:r>
            <a:endParaRPr lang="en-GB" sz="1800" dirty="0"/>
          </a:p>
          <a:p>
            <a:pPr>
              <a:buFontTx/>
              <a:buChar char="-"/>
            </a:pPr>
            <a:r>
              <a:rPr lang="en-GB" sz="1800" dirty="0"/>
              <a:t>python3 -m pip install --upgrade </a:t>
            </a:r>
            <a:r>
              <a:rPr lang="en-GB" sz="1800" dirty="0" err="1"/>
              <a:t>pwntools</a:t>
            </a:r>
            <a:endParaRPr lang="en-US" sz="1800" dirty="0">
              <a:latin typeface="Arial" panose="020B0604020202020204" pitchFamily="34" charset="0"/>
            </a:endParaRPr>
          </a:p>
          <a:p>
            <a:pPr marL="0" indent="0">
              <a:buNone/>
            </a:pPr>
            <a:r>
              <a:rPr lang="en-GB" sz="1800" dirty="0"/>
              <a:t>Finding Function Addresses: </a:t>
            </a:r>
            <a:r>
              <a:rPr lang="en-GB" sz="1800" dirty="0" err="1"/>
              <a:t>objdump</a:t>
            </a:r>
            <a:r>
              <a:rPr lang="en-GB" sz="1800" dirty="0"/>
              <a:t> –d /path/to/binary</a:t>
            </a:r>
          </a:p>
          <a:p>
            <a:pPr marL="0" indent="0">
              <a:buNone/>
            </a:pPr>
            <a:r>
              <a:rPr lang="en-GB" sz="1800" dirty="0"/>
              <a:t>OR with GDB: disassemble &lt;function name&gt;</a:t>
            </a:r>
          </a:p>
          <a:p>
            <a:pPr marL="0" indent="0">
              <a:buNone/>
            </a:pPr>
            <a:r>
              <a:rPr lang="en-GB" sz="1800" dirty="0"/>
              <a:t>Generating cyclic patterns: pattern create &lt;length&gt; or with </a:t>
            </a:r>
            <a:r>
              <a:rPr lang="en-GB" sz="1800" dirty="0" err="1"/>
              <a:t>pwntools</a:t>
            </a:r>
            <a:r>
              <a:rPr lang="en-GB" sz="1800" dirty="0"/>
              <a:t>: </a:t>
            </a:r>
            <a:r>
              <a:rPr lang="en-GB" sz="1800" dirty="0" err="1"/>
              <a:t>pwn</a:t>
            </a:r>
            <a:r>
              <a:rPr lang="en-GB" sz="1800" dirty="0"/>
              <a:t> cyclic &lt;length&gt;</a:t>
            </a:r>
          </a:p>
          <a:p>
            <a:pPr marL="0" indent="0">
              <a:buNone/>
            </a:pPr>
            <a:r>
              <a:rPr lang="en-GB" sz="1800" dirty="0"/>
              <a:t>Finding the offset: pattern offset &lt;value&gt; or with </a:t>
            </a:r>
            <a:r>
              <a:rPr lang="en-GB" sz="1800" dirty="0" err="1"/>
              <a:t>pwntools</a:t>
            </a:r>
            <a:r>
              <a:rPr lang="en-GB" sz="1800" dirty="0"/>
              <a:t>: </a:t>
            </a:r>
            <a:r>
              <a:rPr lang="en-GB" sz="1800" dirty="0" err="1"/>
              <a:t>pwn</a:t>
            </a:r>
            <a:r>
              <a:rPr lang="en-GB" sz="1800" dirty="0"/>
              <a:t> cyclic –l &lt;value&gt;</a:t>
            </a:r>
          </a:p>
          <a:p>
            <a:pPr marL="0" indent="0">
              <a:buNone/>
            </a:pPr>
            <a:r>
              <a:rPr lang="en-GB" sz="1800" dirty="0"/>
              <a:t>Python2.7 one-liner:</a:t>
            </a:r>
          </a:p>
          <a:p>
            <a:pPr marL="0" indent="0">
              <a:buNone/>
            </a:pPr>
            <a:r>
              <a:rPr lang="en-GB" sz="1800" dirty="0"/>
              <a:t>python2.7 –c ‘print “A”*offset + “</a:t>
            </a:r>
            <a:r>
              <a:rPr lang="en-GB" sz="1800" dirty="0" err="1"/>
              <a:t>address_in_little_endian</a:t>
            </a:r>
            <a:r>
              <a:rPr lang="en-GB" sz="1800" dirty="0"/>
              <a:t>” ’ | ./binary</a:t>
            </a:r>
          </a:p>
        </p:txBody>
      </p:sp>
    </p:spTree>
    <p:extLst>
      <p:ext uri="{BB962C8B-B14F-4D97-AF65-F5344CB8AC3E}">
        <p14:creationId xmlns:p14="http://schemas.microsoft.com/office/powerpoint/2010/main" val="37799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23F5896A-6326-D4CF-40D7-61A0586E8D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AC060-B49F-68C7-6692-68CF44BF3268}"/>
              </a:ext>
            </a:extLst>
          </p:cNvPr>
          <p:cNvSpPr>
            <a:spLocks noGrp="1"/>
          </p:cNvSpPr>
          <p:nvPr>
            <p:ph type="title"/>
          </p:nvPr>
        </p:nvSpPr>
        <p:spPr/>
        <p:txBody>
          <a:bodyPr/>
          <a:lstStyle/>
          <a:p>
            <a:r>
              <a:rPr lang="en-GB" dirty="0"/>
              <a:t>What is Binary Exploitation</a:t>
            </a:r>
          </a:p>
        </p:txBody>
      </p:sp>
      <p:sp>
        <p:nvSpPr>
          <p:cNvPr id="3" name="Content Placeholder 2">
            <a:extLst>
              <a:ext uri="{FF2B5EF4-FFF2-40B4-BE49-F238E27FC236}">
                <a16:creationId xmlns:a16="http://schemas.microsoft.com/office/drawing/2014/main" id="{4D3EAFFE-9196-74A4-CF45-EE3F084FA1A5}"/>
              </a:ext>
            </a:extLst>
          </p:cNvPr>
          <p:cNvSpPr>
            <a:spLocks noGrp="1"/>
          </p:cNvSpPr>
          <p:nvPr>
            <p:ph idx="1"/>
          </p:nvPr>
        </p:nvSpPr>
        <p:spPr/>
        <p:txBody>
          <a:bodyPr/>
          <a:lstStyle/>
          <a:p>
            <a:pPr marL="0" indent="0">
              <a:buNone/>
            </a:pPr>
            <a:r>
              <a:rPr lang="en-GB" dirty="0"/>
              <a:t>Binary Exploitation is really an umbrella term for many different vulnerabilities and attacks you can perform on binaries. To put it shortly, it’s making a binary do something it isn’t supposed to.</a:t>
            </a:r>
          </a:p>
          <a:p>
            <a:pPr marL="0" indent="0">
              <a:buNone/>
            </a:pPr>
            <a:r>
              <a:rPr lang="en-GB" dirty="0"/>
              <a:t>Be that, making it leak data, forcing it to jump to a function it wasn’t supposed to, making it execute code you inject, or even just making it crash.</a:t>
            </a:r>
          </a:p>
        </p:txBody>
      </p:sp>
    </p:spTree>
    <p:extLst>
      <p:ext uri="{BB962C8B-B14F-4D97-AF65-F5344CB8AC3E}">
        <p14:creationId xmlns:p14="http://schemas.microsoft.com/office/powerpoint/2010/main" val="299739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4C85-3E8C-4044-147D-141073E5005A}"/>
              </a:ext>
            </a:extLst>
          </p:cNvPr>
          <p:cNvSpPr>
            <a:spLocks noGrp="1"/>
          </p:cNvSpPr>
          <p:nvPr>
            <p:ph type="title"/>
          </p:nvPr>
        </p:nvSpPr>
        <p:spPr/>
        <p:txBody>
          <a:bodyPr/>
          <a:lstStyle/>
          <a:p>
            <a:r>
              <a:rPr lang="en-GB" dirty="0"/>
              <a:t>The Stack</a:t>
            </a:r>
          </a:p>
        </p:txBody>
      </p:sp>
      <p:sp>
        <p:nvSpPr>
          <p:cNvPr id="3" name="Content Placeholder 2">
            <a:extLst>
              <a:ext uri="{FF2B5EF4-FFF2-40B4-BE49-F238E27FC236}">
                <a16:creationId xmlns:a16="http://schemas.microsoft.com/office/drawing/2014/main" id="{8F8021DA-ACF4-A38A-829A-367E93BB27AE}"/>
              </a:ext>
            </a:extLst>
          </p:cNvPr>
          <p:cNvSpPr>
            <a:spLocks noGrp="1"/>
          </p:cNvSpPr>
          <p:nvPr>
            <p:ph idx="1"/>
          </p:nvPr>
        </p:nvSpPr>
        <p:spPr/>
        <p:txBody>
          <a:bodyPr/>
          <a:lstStyle/>
          <a:p>
            <a:pPr marL="0" indent="0">
              <a:buNone/>
            </a:pPr>
            <a:r>
              <a:rPr lang="en-GB" dirty="0"/>
              <a:t>The stack is a region of memory that is allocated for a binary when it is run. It stores function parameters, local variables, return address, and some other stuff.</a:t>
            </a:r>
          </a:p>
        </p:txBody>
      </p:sp>
      <p:pic>
        <p:nvPicPr>
          <p:cNvPr id="5" name="Picture 4">
            <a:extLst>
              <a:ext uri="{FF2B5EF4-FFF2-40B4-BE49-F238E27FC236}">
                <a16:creationId xmlns:a16="http://schemas.microsoft.com/office/drawing/2014/main" id="{95F7F5D8-D341-D9FB-113D-D86B6F46E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2179" y="2619392"/>
            <a:ext cx="2421173" cy="4238608"/>
          </a:xfrm>
          <a:prstGeom prst="rect">
            <a:avLst/>
          </a:prstGeom>
        </p:spPr>
      </p:pic>
      <p:sp>
        <p:nvSpPr>
          <p:cNvPr id="6" name="Arrow: Up 5">
            <a:extLst>
              <a:ext uri="{FF2B5EF4-FFF2-40B4-BE49-F238E27FC236}">
                <a16:creationId xmlns:a16="http://schemas.microsoft.com/office/drawing/2014/main" id="{8F99621F-8B92-7CCA-7771-FD00801B8CDE}"/>
              </a:ext>
            </a:extLst>
          </p:cNvPr>
          <p:cNvSpPr/>
          <p:nvPr/>
        </p:nvSpPr>
        <p:spPr>
          <a:xfrm>
            <a:off x="6980349" y="3258355"/>
            <a:ext cx="772733" cy="336138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8260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44A2-8ED5-3118-0CF1-4570CCF88F08}"/>
              </a:ext>
            </a:extLst>
          </p:cNvPr>
          <p:cNvSpPr>
            <a:spLocks noGrp="1"/>
          </p:cNvSpPr>
          <p:nvPr>
            <p:ph type="title"/>
          </p:nvPr>
        </p:nvSpPr>
        <p:spPr/>
        <p:txBody>
          <a:bodyPr/>
          <a:lstStyle/>
          <a:p>
            <a:r>
              <a:rPr lang="en-GB" dirty="0"/>
              <a:t>Buffer Overflows</a:t>
            </a:r>
          </a:p>
        </p:txBody>
      </p:sp>
      <p:sp>
        <p:nvSpPr>
          <p:cNvPr id="3" name="Content Placeholder 2">
            <a:extLst>
              <a:ext uri="{FF2B5EF4-FFF2-40B4-BE49-F238E27FC236}">
                <a16:creationId xmlns:a16="http://schemas.microsoft.com/office/drawing/2014/main" id="{47FF7180-1FE0-D71E-721C-C960782D398E}"/>
              </a:ext>
            </a:extLst>
          </p:cNvPr>
          <p:cNvSpPr>
            <a:spLocks noGrp="1"/>
          </p:cNvSpPr>
          <p:nvPr>
            <p:ph idx="1"/>
          </p:nvPr>
        </p:nvSpPr>
        <p:spPr/>
        <p:txBody>
          <a:bodyPr>
            <a:normAutofit lnSpcReduction="10000"/>
          </a:bodyPr>
          <a:lstStyle/>
          <a:p>
            <a:pPr marL="0" indent="0">
              <a:buNone/>
            </a:pPr>
            <a:r>
              <a:rPr lang="en-GB" dirty="0"/>
              <a:t>A buffer overflow, is when the program writes more data into a fixed-size buffer than it is supposed to hold.</a:t>
            </a:r>
          </a:p>
          <a:p>
            <a:pPr marL="0" indent="0">
              <a:buNone/>
            </a:pPr>
            <a:endParaRPr lang="en-GB" dirty="0"/>
          </a:p>
          <a:p>
            <a:pPr marL="0" indent="0">
              <a:buNone/>
            </a:pPr>
            <a:r>
              <a:rPr lang="en-GB" dirty="0"/>
              <a:t>(A buffer is a fixed-size region on the stack allocated for storing whatever you want to put in there)</a:t>
            </a:r>
          </a:p>
          <a:p>
            <a:pPr marL="0" indent="0">
              <a:buNone/>
            </a:pPr>
            <a:endParaRPr lang="en-GB" dirty="0"/>
          </a:p>
          <a:p>
            <a:pPr marL="0" indent="0">
              <a:buNone/>
            </a:pPr>
            <a:r>
              <a:rPr lang="en-GB" dirty="0"/>
              <a:t>Functions like</a:t>
            </a:r>
            <a:r>
              <a:rPr lang="en-GB" i="1" dirty="0"/>
              <a:t> gets()</a:t>
            </a:r>
            <a:r>
              <a:rPr lang="en-GB" dirty="0"/>
              <a:t> in C are infamous for causing buffer overflows because there is zero checking to see if the data you provide will actually fit into the buffer, it just crams it in. Thankfully now </a:t>
            </a:r>
            <a:r>
              <a:rPr lang="en-GB" i="1" dirty="0"/>
              <a:t>gets()</a:t>
            </a:r>
            <a:r>
              <a:rPr lang="en-GB" dirty="0"/>
              <a:t> is deprecated</a:t>
            </a:r>
          </a:p>
        </p:txBody>
      </p:sp>
    </p:spTree>
    <p:extLst>
      <p:ext uri="{BB962C8B-B14F-4D97-AF65-F5344CB8AC3E}">
        <p14:creationId xmlns:p14="http://schemas.microsoft.com/office/powerpoint/2010/main" val="374724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CB70-AA82-3CA3-A2BA-713B7A627520}"/>
              </a:ext>
            </a:extLst>
          </p:cNvPr>
          <p:cNvSpPr>
            <a:spLocks noGrp="1"/>
          </p:cNvSpPr>
          <p:nvPr>
            <p:ph type="title"/>
          </p:nvPr>
        </p:nvSpPr>
        <p:spPr/>
        <p:txBody>
          <a:bodyPr/>
          <a:lstStyle/>
          <a:p>
            <a:r>
              <a:rPr lang="en-GB" dirty="0"/>
              <a:t>Buffer Overflows</a:t>
            </a:r>
          </a:p>
        </p:txBody>
      </p:sp>
      <p:pic>
        <p:nvPicPr>
          <p:cNvPr id="5" name="Content Placeholder 4">
            <a:extLst>
              <a:ext uri="{FF2B5EF4-FFF2-40B4-BE49-F238E27FC236}">
                <a16:creationId xmlns:a16="http://schemas.microsoft.com/office/drawing/2014/main" id="{FB88D94A-2964-59B7-4EE9-FD33210047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90912"/>
            <a:ext cx="10179676" cy="4815103"/>
          </a:xfrm>
        </p:spPr>
      </p:pic>
    </p:spTree>
    <p:extLst>
      <p:ext uri="{BB962C8B-B14F-4D97-AF65-F5344CB8AC3E}">
        <p14:creationId xmlns:p14="http://schemas.microsoft.com/office/powerpoint/2010/main" val="232236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E7F1-6EB9-D8D4-62E7-D7B506B76DC1}"/>
              </a:ext>
            </a:extLst>
          </p:cNvPr>
          <p:cNvSpPr>
            <a:spLocks noGrp="1"/>
          </p:cNvSpPr>
          <p:nvPr>
            <p:ph type="title"/>
          </p:nvPr>
        </p:nvSpPr>
        <p:spPr/>
        <p:txBody>
          <a:bodyPr/>
          <a:lstStyle/>
          <a:p>
            <a:r>
              <a:rPr lang="en-GB" dirty="0"/>
              <a:t>Buffer Overflows</a:t>
            </a:r>
          </a:p>
        </p:txBody>
      </p:sp>
      <p:pic>
        <p:nvPicPr>
          <p:cNvPr id="9" name="Content Placeholder 8">
            <a:extLst>
              <a:ext uri="{FF2B5EF4-FFF2-40B4-BE49-F238E27FC236}">
                <a16:creationId xmlns:a16="http://schemas.microsoft.com/office/drawing/2014/main" id="{54004BE7-A8BB-24ED-B274-E968B4174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06685"/>
            <a:ext cx="8684879" cy="4351338"/>
          </a:xfrm>
        </p:spPr>
      </p:pic>
    </p:spTree>
    <p:extLst>
      <p:ext uri="{BB962C8B-B14F-4D97-AF65-F5344CB8AC3E}">
        <p14:creationId xmlns:p14="http://schemas.microsoft.com/office/powerpoint/2010/main" val="272030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045C-D473-41F1-E9BD-4EBF1449DC4B}"/>
              </a:ext>
            </a:extLst>
          </p:cNvPr>
          <p:cNvSpPr>
            <a:spLocks noGrp="1"/>
          </p:cNvSpPr>
          <p:nvPr>
            <p:ph type="title"/>
          </p:nvPr>
        </p:nvSpPr>
        <p:spPr/>
        <p:txBody>
          <a:bodyPr/>
          <a:lstStyle/>
          <a:p>
            <a:r>
              <a:rPr lang="en-GB" dirty="0"/>
              <a:t>Buffer Overflows</a:t>
            </a:r>
          </a:p>
        </p:txBody>
      </p:sp>
      <p:sp>
        <p:nvSpPr>
          <p:cNvPr id="3" name="Content Placeholder 2">
            <a:extLst>
              <a:ext uri="{FF2B5EF4-FFF2-40B4-BE49-F238E27FC236}">
                <a16:creationId xmlns:a16="http://schemas.microsoft.com/office/drawing/2014/main" id="{6EA79C75-EA86-4E61-BD0A-91F73BEB6325}"/>
              </a:ext>
            </a:extLst>
          </p:cNvPr>
          <p:cNvSpPr>
            <a:spLocks noGrp="1"/>
          </p:cNvSpPr>
          <p:nvPr>
            <p:ph idx="1"/>
          </p:nvPr>
        </p:nvSpPr>
        <p:spPr/>
        <p:txBody>
          <a:bodyPr/>
          <a:lstStyle/>
          <a:p>
            <a:pPr marL="0" indent="0">
              <a:buNone/>
            </a:pPr>
            <a:r>
              <a:rPr lang="en-GB" dirty="0"/>
              <a:t>The </a:t>
            </a:r>
            <a:r>
              <a:rPr lang="en-GB" i="1" dirty="0" err="1"/>
              <a:t>fgets</a:t>
            </a:r>
            <a:r>
              <a:rPr lang="en-GB" i="1" dirty="0"/>
              <a:t>()</a:t>
            </a:r>
            <a:r>
              <a:rPr lang="en-GB" dirty="0"/>
              <a:t> function has been instructed to copy 32 bytes from stdin, and write it into the 16 byte buffer</a:t>
            </a:r>
          </a:p>
          <a:p>
            <a:pPr marL="0" indent="0">
              <a:buNone/>
            </a:pPr>
            <a:endParaRPr lang="en-GB" dirty="0"/>
          </a:p>
        </p:txBody>
      </p:sp>
      <p:pic>
        <p:nvPicPr>
          <p:cNvPr id="5" name="Picture 4">
            <a:extLst>
              <a:ext uri="{FF2B5EF4-FFF2-40B4-BE49-F238E27FC236}">
                <a16:creationId xmlns:a16="http://schemas.microsoft.com/office/drawing/2014/main" id="{E03B3D10-729F-A0A1-D056-6FF85E14C6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645630"/>
            <a:ext cx="7700493" cy="4093724"/>
          </a:xfrm>
          <a:prstGeom prst="rect">
            <a:avLst/>
          </a:prstGeom>
        </p:spPr>
      </p:pic>
    </p:spTree>
    <p:extLst>
      <p:ext uri="{BB962C8B-B14F-4D97-AF65-F5344CB8AC3E}">
        <p14:creationId xmlns:p14="http://schemas.microsoft.com/office/powerpoint/2010/main" val="261984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ADE37-0FC5-CD64-6AAC-B97FAA2C21D9}"/>
              </a:ext>
            </a:extLst>
          </p:cNvPr>
          <p:cNvSpPr>
            <a:spLocks noGrp="1"/>
          </p:cNvSpPr>
          <p:nvPr>
            <p:ph type="title"/>
          </p:nvPr>
        </p:nvSpPr>
        <p:spPr/>
        <p:txBody>
          <a:bodyPr/>
          <a:lstStyle/>
          <a:p>
            <a:r>
              <a:rPr lang="en-GB" dirty="0"/>
              <a:t>GDB or GDB-GEF</a:t>
            </a:r>
          </a:p>
        </p:txBody>
      </p:sp>
      <p:sp>
        <p:nvSpPr>
          <p:cNvPr id="3" name="Content Placeholder 2">
            <a:extLst>
              <a:ext uri="{FF2B5EF4-FFF2-40B4-BE49-F238E27FC236}">
                <a16:creationId xmlns:a16="http://schemas.microsoft.com/office/drawing/2014/main" id="{CC4BB32E-4F45-852C-747A-4A110DF19FDE}"/>
              </a:ext>
            </a:extLst>
          </p:cNvPr>
          <p:cNvSpPr>
            <a:spLocks noGrp="1"/>
          </p:cNvSpPr>
          <p:nvPr>
            <p:ph idx="1"/>
          </p:nvPr>
        </p:nvSpPr>
        <p:spPr/>
        <p:txBody>
          <a:bodyPr/>
          <a:lstStyle/>
          <a:p>
            <a:pPr marL="0" indent="0">
              <a:buNone/>
            </a:pPr>
            <a:r>
              <a:rPr lang="en-GB" dirty="0"/>
              <a:t>GDB (GNU Project Debugger) allows you to debug binaries whilst running them. You can set breakpoints, view the stack and registers, overwrite locations in memory, etc…</a:t>
            </a:r>
          </a:p>
          <a:p>
            <a:pPr marL="0" indent="0">
              <a:buNone/>
            </a:pPr>
            <a:endParaRPr lang="en-GB" dirty="0"/>
          </a:p>
          <a:p>
            <a:pPr marL="0" indent="0">
              <a:buNone/>
            </a:pPr>
            <a:r>
              <a:rPr lang="en-GB" dirty="0"/>
              <a:t>GEF is an add-on for GDB specifically designed for assisting in exploit development for binaries.</a:t>
            </a:r>
          </a:p>
          <a:p>
            <a:pPr marL="0" indent="0">
              <a:buNone/>
            </a:pPr>
            <a:r>
              <a:rPr lang="en-GB" dirty="0"/>
              <a:t>Installation: </a:t>
            </a:r>
          </a:p>
          <a:p>
            <a:pPr marL="0" indent="0">
              <a:buNone/>
            </a:pPr>
            <a:r>
              <a:rPr lang="en-GB" dirty="0"/>
              <a:t>(You shouldn’t just trust random scripts online, </a:t>
            </a:r>
            <a:r>
              <a:rPr lang="en-GB" sz="1200" dirty="0"/>
              <a:t>linpeas.sh</a:t>
            </a:r>
            <a:r>
              <a:rPr lang="en-GB" dirty="0"/>
              <a:t>, but this ones safe)</a:t>
            </a:r>
          </a:p>
        </p:txBody>
      </p:sp>
      <p:sp>
        <p:nvSpPr>
          <p:cNvPr id="7" name="Rectangle 3">
            <a:extLst>
              <a:ext uri="{FF2B5EF4-FFF2-40B4-BE49-F238E27FC236}">
                <a16:creationId xmlns:a16="http://schemas.microsoft.com/office/drawing/2014/main" id="{8AB665BB-DAEE-6FC4-4E5A-3BE2C130C598}"/>
              </a:ext>
            </a:extLst>
          </p:cNvPr>
          <p:cNvSpPr>
            <a:spLocks noChangeArrowheads="1"/>
          </p:cNvSpPr>
          <p:nvPr/>
        </p:nvSpPr>
        <p:spPr bwMode="auto">
          <a:xfrm>
            <a:off x="2730321" y="4480008"/>
            <a:ext cx="85274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bash -c "$(</a:t>
            </a:r>
            <a:r>
              <a:rPr kumimoji="0" lang="en-US" altLang="en-US" sz="2800" b="0" i="0" u="none" strike="noStrike" cap="none" normalizeH="0" baseline="0" dirty="0" err="1">
                <a:ln>
                  <a:noFill/>
                </a:ln>
                <a:solidFill>
                  <a:schemeClr val="tx1"/>
                </a:solidFill>
                <a:effectLst/>
                <a:latin typeface="Arial Unicode MS"/>
              </a:rPr>
              <a:t>wget</a:t>
            </a:r>
            <a:r>
              <a:rPr kumimoji="0" lang="en-US" altLang="en-US" sz="2800" b="0" i="0" u="none" strike="noStrike" cap="none" normalizeH="0" baseline="0" dirty="0">
                <a:ln>
                  <a:noFill/>
                </a:ln>
                <a:solidFill>
                  <a:schemeClr val="tx1"/>
                </a:solidFill>
                <a:effectLst/>
                <a:latin typeface="Arial Unicode MS"/>
              </a:rPr>
              <a:t> https://gef.blah.cat/sh -O -)"</a:t>
            </a:r>
            <a:r>
              <a:rPr kumimoji="0" lang="en-US" altLang="en-US" sz="2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2144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858</Words>
  <Application>Microsoft Macintosh PowerPoint</Application>
  <PresentationFormat>Widescreen</PresentationFormat>
  <Paragraphs>73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Aptos</vt:lpstr>
      <vt:lpstr>Aptos Display</vt:lpstr>
      <vt:lpstr>Arial</vt:lpstr>
      <vt:lpstr>Office Theme</vt:lpstr>
      <vt:lpstr>Binary Exploitation (32-bit)</vt:lpstr>
      <vt:lpstr>Don’t do illegal stuff</vt:lpstr>
      <vt:lpstr>What is Binary Exploitation</vt:lpstr>
      <vt:lpstr>The Stack</vt:lpstr>
      <vt:lpstr>Buffer Overflows</vt:lpstr>
      <vt:lpstr>Buffer Overflows</vt:lpstr>
      <vt:lpstr>Buffer Overflows</vt:lpstr>
      <vt:lpstr>Buffer Overflows</vt:lpstr>
      <vt:lpstr>GDB or GDB-GEF</vt:lpstr>
      <vt:lpstr>Finding the address of functions</vt:lpstr>
      <vt:lpstr>Finding the address of functions (GDB-GEF)</vt:lpstr>
      <vt:lpstr>Finding the offset</vt:lpstr>
      <vt:lpstr>Exploitation</vt:lpstr>
      <vt:lpstr>Pwntools</vt:lpstr>
      <vt:lpstr>Exploits with pwntools</vt:lpstr>
      <vt:lpstr>Format String Vulnerabilities</vt:lpstr>
      <vt:lpstr>Format String Vulnerabilities</vt:lpstr>
      <vt:lpstr>Questions?</vt:lpstr>
      <vt:lpstr>Practical</vt:lpstr>
      <vt:lpstr>Useful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Firth</dc:creator>
  <cp:lastModifiedBy>Dilan Goodwin</cp:lastModifiedBy>
  <cp:revision>8</cp:revision>
  <dcterms:created xsi:type="dcterms:W3CDTF">2025-05-21T20:01:37Z</dcterms:created>
  <dcterms:modified xsi:type="dcterms:W3CDTF">2025-05-23T08:04:05Z</dcterms:modified>
</cp:coreProperties>
</file>