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1" r:id="rId6"/>
    <p:sldId id="287" r:id="rId7"/>
    <p:sldId id="304" r:id="rId8"/>
    <p:sldId id="259" r:id="rId9"/>
    <p:sldId id="306" r:id="rId10"/>
    <p:sldId id="305" r:id="rId11"/>
    <p:sldId id="302" r:id="rId12"/>
    <p:sldId id="307" r:id="rId13"/>
    <p:sldId id="308" r:id="rId14"/>
    <p:sldId id="303" r:id="rId1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84A21-FE73-4B80-81B0-4968C2B5E40F}" v="62" dt="2025-03-06T16:52:09.68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589" autoAdjust="0"/>
  </p:normalViewPr>
  <p:slideViewPr>
    <p:cSldViewPr snapToGrid="0">
      <p:cViewPr varScale="1">
        <p:scale>
          <a:sx n="120" d="100"/>
          <a:sy n="120" d="100"/>
        </p:scale>
        <p:origin x="84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63C334-78CA-4E1A-9D54-3E3430963041}" type="datetime1">
              <a:rPr lang="en-GB" smtClean="0"/>
              <a:t>22/05/2025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CC6D6D-E986-427F-AD9C-4E9408DDB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705E-AAE8-4335-B5A5-B8C4E9E55DA7}" type="datetime1">
              <a:rPr lang="en-GB" smtClean="0"/>
              <a:pPr/>
              <a:t>22/05/2025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15A580F-E35D-42E1-AF82-E41CC201EA9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0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47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And I know what you're thinking… </a:t>
            </a:r>
            <a:r>
              <a:rPr lang="en-GB" i="1" dirty="0"/>
              <a:t>"Surely this was just an old laptop hard drive, nothing important?“</a:t>
            </a:r>
          </a:p>
          <a:p>
            <a:pPr rtl="0"/>
            <a:endParaRPr lang="en-GB" b="1" i="1" dirty="0"/>
          </a:p>
          <a:p>
            <a:pPr rtl="0"/>
            <a:r>
              <a:rPr lang="en-GB" b="1" dirty="0"/>
              <a:t>Wrong.</a:t>
            </a:r>
            <a:r>
              <a:rPr lang="en-GB" dirty="0"/>
              <a:t> It contained </a:t>
            </a:r>
            <a:r>
              <a:rPr lang="en-GB" b="1" dirty="0"/>
              <a:t>details on UK military personnel, operations, and equipment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7769C21-FF48-4BAC-88E9-1290DC654E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5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BA5C6-A537-974F-B2B1-049B90CF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83EC9-ECEB-20C6-C9C4-23EDC668E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F346F5-DF30-B84A-7839-7135B80B5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Chinese Blueprint theft </a:t>
            </a:r>
          </a:p>
          <a:p>
            <a:pPr rtl="0"/>
            <a:r>
              <a:rPr lang="en-GB" dirty="0"/>
              <a:t>Table leg USB </a:t>
            </a:r>
          </a:p>
          <a:p>
            <a:pPr rtl="0"/>
            <a:r>
              <a:rPr lang="en-GB" dirty="0"/>
              <a:t>Naughty…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0F14F-682E-3D71-0129-70CA55A33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7769C21-FF48-4BAC-88E9-1290DC654E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72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What was revealed, surely nothing bad right?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72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EC0C-0ADA-B529-83FA-2293227E5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444FF-C024-BCB8-8DE7-01E9B13E7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9ECF67-AFD2-F2F1-29C3-3FF9B5748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What was revealed, surely nothing bad right?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5FCBF-7003-9430-5210-D63841121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66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"And that, ladies and gentlemen, is the story of how the UK’s national security was sold for the price of a Nando’s meal. God save the Queen… I mean, King. Thank you."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860736-8275-4107-A315-F10155774D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79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224DCA5-A7A8-4689-8651-5E03C020EB3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2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sz="4000" noProof="0">
                <a:solidFill>
                  <a:schemeClr val="bg1"/>
                </a:solidFill>
              </a:rPr>
              <a:t>Click to edit Master title style</a:t>
            </a:r>
            <a:endParaRPr lang="en-GB" sz="4000" noProof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1800" noProof="0">
                <a:solidFill>
                  <a:schemeClr val="bg1"/>
                </a:solidFill>
              </a:rPr>
              <a:t>Insert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39FAB6-0B6C-402C-A107-EFFF8228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2/11/20XX</a:t>
            </a: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en-GB" noProof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6F075D-9008-4BD3-A772-7AF7AD667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185B95-5C0F-400E-B7DF-8FF8432907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Insert subtitle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725AFD-5A48-451D-B91D-9E63953F8E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n-GB" noProof="0"/>
              <a:t>Insert text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ACDC650-288E-4CF5-8546-9F2D5CEC8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7611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Insert subtitle here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956E1F7E-0B80-40DB-8F21-F06D9DD56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n-GB" noProof="0"/>
              <a:t>Insert text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1B92C0-6B36-412A-9A49-16AB59FF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B4EFB36A-E4FD-4966-A091-9BDAF29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9B52EA1F-D8D0-4F42-B00A-F0E943F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498A6230-35B8-4147-9494-90708BFC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C332FB-CD3F-4398-958A-CBE45129A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9">
            <a:extLst>
              <a:ext uri="{FF2B5EF4-FFF2-40B4-BE49-F238E27FC236}">
                <a16:creationId xmlns:a16="http://schemas.microsoft.com/office/drawing/2014/main" id="{E566CA14-5018-43EE-BB8F-E12209B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76201F-C7C2-400C-BE9B-F185A832C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09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Insert subtitle here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A742F7E8-0787-4D2C-B53F-B62C309ED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n-GB" noProof="0"/>
              <a:t>Insert text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178B9A-B987-49A0-B73F-70B855C424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91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Insert subtitle here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407D5990-6E05-4ECC-B930-EA5CF0774C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n-GB" noProof="0"/>
              <a:t>Insert text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6A58550-98E5-4548-82F6-EE971733A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173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Insert subtitle here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6B90AFA0-EDA3-4F21-A480-F56AA1D0BEB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n-GB" noProof="0"/>
              <a:t>Insert text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6E7C8-F905-4B13-8FD6-185A0418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A0E3EE3A-87F3-4F60-90D8-938E4BB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F1449B0C-8214-4186-9666-E63CCA0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5DDBFC0-CC80-4B03-B5F5-3C57166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1BF5DB-2BF3-4196-B1CF-82B7CDCC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87523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2">
            <a:extLst>
              <a:ext uri="{FF2B5EF4-FFF2-40B4-BE49-F238E27FC236}">
                <a16:creationId xmlns:a16="http://schemas.microsoft.com/office/drawing/2014/main" id="{168DC13D-FFC6-4CC5-B9F8-B3B0961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1" name="Picture Placeholder 37">
            <a:extLst>
              <a:ext uri="{FF2B5EF4-FFF2-40B4-BE49-F238E27FC236}">
                <a16:creationId xmlns:a16="http://schemas.microsoft.com/office/drawing/2014/main" id="{F1AD5C34-DDA9-421B-A3C2-4D014B3D3F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53" name="Picture Placeholder 43">
            <a:extLst>
              <a:ext uri="{FF2B5EF4-FFF2-40B4-BE49-F238E27FC236}">
                <a16:creationId xmlns:a16="http://schemas.microsoft.com/office/drawing/2014/main" id="{11508423-C6F4-4605-9E6D-1ED73334D0F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1692DD91-8169-4A90-9D17-8A60286225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54" name="Picture Placeholder 45">
            <a:extLst>
              <a:ext uri="{FF2B5EF4-FFF2-40B4-BE49-F238E27FC236}">
                <a16:creationId xmlns:a16="http://schemas.microsoft.com/office/drawing/2014/main" id="{30A5BEAE-CA80-4FFD-8DD4-5B7413AF51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B2044C0-1C45-402D-BC20-0EB82BDB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Footer Placeholder 7">
            <a:extLst>
              <a:ext uri="{FF2B5EF4-FFF2-40B4-BE49-F238E27FC236}">
                <a16:creationId xmlns:a16="http://schemas.microsoft.com/office/drawing/2014/main" id="{30EE29E3-4F8E-469E-9B99-E291760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5" name="Date Placeholder 6">
            <a:extLst>
              <a:ext uri="{FF2B5EF4-FFF2-40B4-BE49-F238E27FC236}">
                <a16:creationId xmlns:a16="http://schemas.microsoft.com/office/drawing/2014/main" id="{58513823-D81E-4B8B-85E6-EB11EA5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36" name="Slide Number Placeholder 8">
            <a:extLst>
              <a:ext uri="{FF2B5EF4-FFF2-40B4-BE49-F238E27FC236}">
                <a16:creationId xmlns:a16="http://schemas.microsoft.com/office/drawing/2014/main" id="{9D43A613-4A7D-4C9F-B407-154A1FB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2270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2404A1-BF4E-4858-BD1C-1BEFE71B63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053544-3012-4C81-98D6-E2665A3A3F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subtitle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C177CBDB-952D-484B-B43B-F988558931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D789E88D-76E7-4745-B062-102E233A67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3A5CE3-0C01-4DBF-926A-2F9BFD043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1">
            <a:extLst>
              <a:ext uri="{FF2B5EF4-FFF2-40B4-BE49-F238E27FC236}">
                <a16:creationId xmlns:a16="http://schemas.microsoft.com/office/drawing/2014/main" id="{083D82F8-F43B-4D01-891B-F77BC6F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B8CBC856-A31F-40C2-B7EA-91B860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2/11/20XX</a:t>
            </a:r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966FFB51-C55B-469E-B3C6-1A63699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53D7EE4-1EDB-42FD-B6B7-A82C9F31F0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709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n-US" sz="4000" noProof="0"/>
              <a:t>Click to edit Master title style</a:t>
            </a:r>
            <a:endParaRPr lang="en-GB" sz="4000" noProof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FF70A-3EED-4002-B2F8-FB8301C80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53D7EE4-1EDB-42FD-B6B7-A82C9F31F0F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100" y="0"/>
            <a:ext cx="56769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E8A8BA-B48F-4CEA-A820-8955D55D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4FBB1-EC2B-4CAB-AE4E-A7A15624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EFB8CD-537B-4E5E-8F93-82EED2C8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0" name="Date Placeholder 8">
            <a:extLst>
              <a:ext uri="{FF2B5EF4-FFF2-40B4-BE49-F238E27FC236}">
                <a16:creationId xmlns:a16="http://schemas.microsoft.com/office/drawing/2014/main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21" name="Slide Number Placeholder 10">
            <a:extLst>
              <a:ext uri="{FF2B5EF4-FFF2-40B4-BE49-F238E27FC236}">
                <a16:creationId xmlns:a16="http://schemas.microsoft.com/office/drawing/2014/main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4C3E1-495D-437D-A1DB-87F3028B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 rtlCol="0"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Insert text here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sz="1800" noProof="0">
                <a:solidFill>
                  <a:schemeClr val="bg1"/>
                </a:solidFill>
              </a:rPr>
              <a:t>Insert subtitle here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2/11/20XX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A2AE2B76-F97F-4BE2-8670-72276A5F21A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DF219B-DD0E-4D26-8B59-3FE43A25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1DFFB204-6AE4-4FC9-9B60-312D720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54F317-DDB0-4841-A973-FFC1296082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669" y="1789993"/>
            <a:ext cx="11407487" cy="43513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B3A45C-71C1-4ADC-89E0-AF6924CA1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B9239148-0308-46C3-9FF0-4027CC8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Date Placeholder 8">
            <a:extLst>
              <a:ext uri="{FF2B5EF4-FFF2-40B4-BE49-F238E27FC236}">
                <a16:creationId xmlns:a16="http://schemas.microsoft.com/office/drawing/2014/main" id="{774C5953-38DD-4451-A5AA-9A578D5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39D06D66-ACB3-4B9C-B4EB-FC3E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BCC9BE23-A0EC-4866-A7A4-FD7255E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3BC10E-3DDD-4EC5-BD6D-D8D180BF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D4AD3C-6727-49EE-9625-F87A6B8AE0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89FA96-DDCF-4A83-91EB-4F5F617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F7CC7848-0B2C-4FBE-96B0-0717CC5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4CD16377-DD1B-4262-BDAE-760577F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2/11/20XX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7.jpe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AE5B2F-2CD3-4E51-91D5-FEF8CE8F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How the MoD Sold National Security for </a:t>
            </a:r>
            <a:r>
              <a:rPr lang="en-GB" b="1" dirty="0"/>
              <a:t>£35 </a:t>
            </a:r>
            <a:r>
              <a:rPr lang="en-GB" dirty="0"/>
              <a:t>on eBay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2DE27F-5BED-4BCC-887D-5872F79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 rtlCol="0">
            <a:normAutofit/>
          </a:bodyPr>
          <a:lstStyle/>
          <a:p>
            <a:pPr rtl="0"/>
            <a:r>
              <a:rPr lang="en-GB" i="1" dirty="0"/>
              <a:t>“The Gaffer”</a:t>
            </a:r>
          </a:p>
        </p:txBody>
      </p:sp>
      <p:pic>
        <p:nvPicPr>
          <p:cNvPr id="3" name="Picture 2" descr="A logo of a military insignia&#10;&#10;AI-generated content may be incorrect.">
            <a:extLst>
              <a:ext uri="{FF2B5EF4-FFF2-40B4-BE49-F238E27FC236}">
                <a16:creationId xmlns:a16="http://schemas.microsoft.com/office/drawing/2014/main" id="{776C23E3-F64A-3D22-E20A-6276708C5B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56" r="22894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343839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754BE-53B7-B269-FD88-6E54448D8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53BD-DF92-81A8-E0C0-CC2E4DDB7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671907"/>
          </a:xfrm>
        </p:spPr>
        <p:txBody>
          <a:bodyPr/>
          <a:lstStyle/>
          <a:p>
            <a:r>
              <a:rPr lang="en-GB" dirty="0"/>
              <a:t>Data protection – How to guide (MoD)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1EDBD-BFE3-ABA7-A781-5767D416E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2448232"/>
            <a:ext cx="5819776" cy="334296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b="1" dirty="0"/>
              <a:t>Use a password no one will guess, like ‘123456’ or ‘password’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Store classified files in the ‘Secret Stuff’ folder on your desktop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Forget to encrypt your hard drive, but make sure to put a ‘DO NOT OPEN’ sticker on it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If you lose it, don’t worry—just say ‘We take security very seriously’ and move on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Placeholder 5" descr="A logo of a military insignia&#10;&#10;AI-generated content may be incorrect.">
            <a:extLst>
              <a:ext uri="{FF2B5EF4-FFF2-40B4-BE49-F238E27FC236}">
                <a16:creationId xmlns:a16="http://schemas.microsoft.com/office/drawing/2014/main" id="{5EED26A1-601A-C92B-E22E-2464C38919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960" r="209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6569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E66B-357D-4937-B92F-BDC71B7B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4296094"/>
            <a:ext cx="10782299" cy="1100621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3B907-C059-432D-9E6C-B6A08FA77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5533242"/>
            <a:ext cx="9972675" cy="543505"/>
          </a:xfrm>
        </p:spPr>
        <p:txBody>
          <a:bodyPr rtlCol="0" anchor="t">
            <a:normAutofit/>
          </a:bodyPr>
          <a:lstStyle/>
          <a:p>
            <a:pPr rtl="0"/>
            <a:r>
              <a:rPr lang="en-GB" i="1" dirty="0"/>
              <a:t>“The Gaffer”</a:t>
            </a:r>
          </a:p>
        </p:txBody>
      </p:sp>
      <p:pic>
        <p:nvPicPr>
          <p:cNvPr id="13" name="Picture Placeholder 12" descr="A young person in a sailor suit&#10;&#10;AI-generated content may be incorrect.">
            <a:extLst>
              <a:ext uri="{FF2B5EF4-FFF2-40B4-BE49-F238E27FC236}">
                <a16:creationId xmlns:a16="http://schemas.microsoft.com/office/drawing/2014/main" id="{07352C3D-F7EC-1FF4-8F4B-8217FBD19E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r="-1" b="55496"/>
          <a:stretch/>
        </p:blipFill>
        <p:spPr>
          <a:xfrm>
            <a:off x="800100" y="727075"/>
            <a:ext cx="5176838" cy="3071813"/>
          </a:xfrm>
          <a:noFill/>
        </p:spPr>
      </p:pic>
      <p:pic>
        <p:nvPicPr>
          <p:cNvPr id="15" name="Picture Placeholder 14" descr="A group of people in uniform&#10;&#10;AI-generated content may be incorrect.">
            <a:extLst>
              <a:ext uri="{FF2B5EF4-FFF2-40B4-BE49-F238E27FC236}">
                <a16:creationId xmlns:a16="http://schemas.microsoft.com/office/drawing/2014/main" id="{A1C287D8-3998-9DAA-AE13-3C7DE22A74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10868" b="10868"/>
          <a:stretch>
            <a:fillRect/>
          </a:stretch>
        </p:blipFill>
        <p:spPr>
          <a:xfrm>
            <a:off x="6146800" y="727075"/>
            <a:ext cx="5245100" cy="3070225"/>
          </a:xfrm>
        </p:spPr>
      </p:pic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4F955413-111E-CE0E-00C4-AD3F77C9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MoD</a:t>
            </a:r>
          </a:p>
        </p:txBody>
      </p:sp>
      <p:sp>
        <p:nvSpPr>
          <p:cNvPr id="22" name="Date Placeholder 6">
            <a:extLst>
              <a:ext uri="{FF2B5EF4-FFF2-40B4-BE49-F238E27FC236}">
                <a16:creationId xmlns:a16="http://schemas.microsoft.com/office/drawing/2014/main" id="{58EAF830-0E09-C7B0-67CF-AC71EFA5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06/03/25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CF82-DD52-4DF2-A97B-A6A198D3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A53D7EE4-1EDB-42FD-B6B7-A82C9F31F0F4}" type="slidenum">
              <a:rPr lang="en-GB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22101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Agenda</a:t>
            </a:r>
          </a:p>
        </p:txBody>
      </p:sp>
      <p:pic>
        <p:nvPicPr>
          <p:cNvPr id="5" name="Picture Placeholder 4" descr="A military tank in a field&#10;&#10;AI-generated content may be incorrect.">
            <a:extLst>
              <a:ext uri="{FF2B5EF4-FFF2-40B4-BE49-F238E27FC236}">
                <a16:creationId xmlns:a16="http://schemas.microsoft.com/office/drawing/2014/main" id="{EF94E5DD-B26C-CAF6-7965-1BB99B730C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0357" r="22798"/>
          <a:stretch/>
        </p:blipFill>
        <p:spPr>
          <a:xfrm>
            <a:off x="-1" y="1"/>
            <a:ext cx="4876799" cy="6858000"/>
          </a:xfrm>
          <a:noFill/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36CB73-B78B-49B6-935C-9C0ABBB4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Introduction</a:t>
            </a:r>
          </a:p>
          <a:p>
            <a:pPr rtl="0"/>
            <a:r>
              <a:rPr lang="en-GB" dirty="0"/>
              <a:t>Why is our data wanted 	</a:t>
            </a:r>
          </a:p>
          <a:p>
            <a:pPr rtl="0"/>
            <a:r>
              <a:rPr lang="en-GB" dirty="0"/>
              <a:t>The Big Reveal</a:t>
            </a:r>
          </a:p>
          <a:p>
            <a:pPr rtl="0"/>
            <a:r>
              <a:rPr lang="en-GB" dirty="0"/>
              <a:t>The </a:t>
            </a:r>
            <a:r>
              <a:rPr lang="en-GB" dirty="0" err="1"/>
              <a:t>MoDs</a:t>
            </a:r>
            <a:r>
              <a:rPr lang="en-GB" dirty="0"/>
              <a:t> Response </a:t>
            </a:r>
          </a:p>
          <a:p>
            <a:pPr rtl="0"/>
            <a:r>
              <a:rPr lang="en-GB" dirty="0"/>
              <a:t>The Bigger Picture</a:t>
            </a:r>
          </a:p>
          <a:p>
            <a:pPr rtl="0"/>
            <a:r>
              <a:rPr lang="en-GB" dirty="0"/>
              <a:t>What we can learn (apparently)</a:t>
            </a:r>
          </a:p>
          <a:p>
            <a:pPr rtl="0"/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A9A318B-C356-4589-A8F8-8553636F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MoD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83B1F06-4CB0-449A-A15D-1B0E201D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06/03/25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654C7F-5F04-43D8-88C7-1335530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GB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02890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C7F04A-6CF6-4CF1-BAEE-2B210EFC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 rtlCol="0" anchor="ctr">
            <a:normAutofit/>
          </a:bodyPr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FCE68-0761-421A-922F-077DEB02E0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9662" y="1789993"/>
            <a:ext cx="5608493" cy="435133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In military intelligence, we’re always warned about the risks of cyber espionage, state-sponsored hackers, and insider threats… but no one ever thought the real danger would be… </a:t>
            </a:r>
            <a:r>
              <a:rPr lang="en-GB" b="1" dirty="0"/>
              <a:t>eBay</a:t>
            </a:r>
            <a:r>
              <a:rPr lang="en-GB" dirty="0"/>
              <a:t>.</a:t>
            </a:r>
          </a:p>
          <a:p>
            <a:pPr marL="285750" indent="-285750" rtl="0">
              <a:buFontTx/>
              <a:buChar char="-"/>
            </a:pPr>
            <a:r>
              <a:rPr lang="en-GB" dirty="0"/>
              <a:t>Rule #1: Don’t trust the MoD </a:t>
            </a:r>
          </a:p>
          <a:p>
            <a:pPr marL="285750" indent="-285750" rtl="0">
              <a:buFontTx/>
              <a:buChar char="-"/>
            </a:pPr>
            <a:r>
              <a:rPr lang="en-GB" dirty="0"/>
              <a:t>Rule #2: Don’t cry to us when you did…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D8EB9-86D8-46F2-805C-7BA07DB9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MoD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6D7AB-45AD-4E39-B4E3-CC178605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06/03/25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3454-C461-4318-8C59-919AC8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A53D7EE4-1EDB-42FD-B6B7-A82C9F31F0F4}" type="slidenum">
              <a:rPr lang="en-GB" smtClean="0"/>
              <a:pPr rtl="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12" name="Picture Placeholder 11" descr="A group of soldiers standing in a line&#10;&#10;AI-generated content may be incorrect.">
            <a:extLst>
              <a:ext uri="{FF2B5EF4-FFF2-40B4-BE49-F238E27FC236}">
                <a16:creationId xmlns:a16="http://schemas.microsoft.com/office/drawing/2014/main" id="{E2A6857F-C949-10C5-9BC1-BB4CC27CB3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l="21453" r="6045" b="-1"/>
          <a:stretch/>
        </p:blipFill>
        <p:spPr>
          <a:xfrm>
            <a:off x="390669" y="1789993"/>
            <a:ext cx="560849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372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8CA8-EB17-68F5-C963-FE3F9D6E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FDD3F4-9C91-BC44-31FE-E4C7634E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Why is our data wanted?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50860-6084-FCBA-FA26-30E688A426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9662" y="1789993"/>
            <a:ext cx="5608493" cy="4351338"/>
          </a:xfrm>
        </p:spPr>
        <p:txBody>
          <a:bodyPr rtlCol="0">
            <a:normAutofit/>
          </a:bodyPr>
          <a:lstStyle/>
          <a:p>
            <a:pPr marL="342900" indent="-342900" rtl="0">
              <a:buFontTx/>
              <a:buChar char="-"/>
            </a:pPr>
            <a:r>
              <a:rPr lang="en-GB" dirty="0"/>
              <a:t>HMNB Clyde</a:t>
            </a:r>
          </a:p>
          <a:p>
            <a:pPr marL="342900" indent="-342900" rtl="0">
              <a:buFontTx/>
              <a:buChar char="-"/>
            </a:pPr>
            <a:r>
              <a:rPr lang="en-GB" dirty="0"/>
              <a:t>Located just outside of Glasgow</a:t>
            </a:r>
          </a:p>
          <a:p>
            <a:pPr marL="342900" indent="-342900" rtl="0">
              <a:buFontTx/>
              <a:buChar char="-"/>
            </a:pPr>
            <a:r>
              <a:rPr lang="en-GB" dirty="0"/>
              <a:t>Home to the Royal Navy Submarine Fleet</a:t>
            </a:r>
          </a:p>
          <a:p>
            <a:pPr marL="342900" indent="-342900" rtl="0">
              <a:buFontTx/>
              <a:buChar char="-"/>
            </a:pPr>
            <a:r>
              <a:rPr lang="en-GB" dirty="0"/>
              <a:t>Home to 43 Commando (Units) </a:t>
            </a:r>
          </a:p>
          <a:p>
            <a:pPr marL="342900" indent="-342900" rtl="0">
              <a:buFontTx/>
              <a:buChar char="-"/>
            </a:pPr>
            <a:r>
              <a:rPr lang="en-GB" dirty="0"/>
              <a:t>Home to the Trident CASD</a:t>
            </a:r>
          </a:p>
          <a:p>
            <a:pPr marL="342900" indent="-342900" rtl="0">
              <a:buFontTx/>
              <a:buChar char="-"/>
            </a:pPr>
            <a:r>
              <a:rPr lang="en-GB" dirty="0"/>
              <a:t>Home to STATE SECRETS </a:t>
            </a:r>
          </a:p>
          <a:p>
            <a:pPr marL="342900" indent="-342900" rtl="0">
              <a:buFontTx/>
              <a:buChar char="-"/>
            </a:pPr>
            <a:r>
              <a:rPr lang="en-GB" dirty="0"/>
              <a:t>HOME TO SPIES </a:t>
            </a:r>
          </a:p>
          <a:p>
            <a:pPr marL="342900" indent="-342900" rtl="0">
              <a:buFontTx/>
              <a:buChar char="-"/>
            </a:pPr>
            <a:r>
              <a:rPr lang="en-GB" dirty="0"/>
              <a:t>HOME TO THE ENEMY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F06D4-B6DE-C85E-DC18-BC4DB7E1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MoD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082AB-608E-56AF-30E5-877470D2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06/03/25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34A62-570E-F810-E5B9-122C55F7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A53D7EE4-1EDB-42FD-B6B7-A82C9F31F0F4}" type="slidenum">
              <a:rPr lang="en-GB" smtClean="0"/>
              <a:pPr rtl="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GB" dirty="0"/>
          </a:p>
        </p:txBody>
      </p:sp>
      <p:pic>
        <p:nvPicPr>
          <p:cNvPr id="8" name="Picture 7" descr="An aerial view of a city&#10;&#10;AI-generated content may be incorrect.">
            <a:extLst>
              <a:ext uri="{FF2B5EF4-FFF2-40B4-BE49-F238E27FC236}">
                <a16:creationId xmlns:a16="http://schemas.microsoft.com/office/drawing/2014/main" id="{4C51A394-AF0A-7771-8140-6880173A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93" y="1789993"/>
            <a:ext cx="2975548" cy="36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906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436F-4535-4BBF-B451-F7AC9E8A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</p:spPr>
        <p:txBody>
          <a:bodyPr rtlCol="0"/>
          <a:lstStyle/>
          <a:p>
            <a:pPr rtl="0"/>
            <a:r>
              <a:rPr lang="en-GB" dirty="0"/>
              <a:t>The mods response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B98E-7C7D-4502-828B-DCB91E08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643" y="1785760"/>
            <a:ext cx="4857857" cy="3871143"/>
          </a:xfrm>
        </p:spPr>
        <p:txBody>
          <a:bodyPr rtlCol="0"/>
          <a:lstStyle/>
          <a:p>
            <a:pPr>
              <a:buNone/>
            </a:pPr>
            <a:r>
              <a:rPr lang="en-GB" b="1" i="1" dirty="0"/>
              <a:t>"Now, how do you think the Ministry of Defence reacted? Did they:”</a:t>
            </a:r>
          </a:p>
          <a:p>
            <a:pPr>
              <a:buNone/>
            </a:pPr>
            <a:br>
              <a:rPr lang="en-GB" dirty="0"/>
            </a:br>
            <a:r>
              <a:rPr lang="en-GB" b="1" dirty="0"/>
              <a:t>A) Activate a high-priority national security response?</a:t>
            </a:r>
          </a:p>
          <a:p>
            <a:pPr>
              <a:buNone/>
            </a:pPr>
            <a:br>
              <a:rPr lang="en-GB" dirty="0"/>
            </a:br>
            <a:r>
              <a:rPr lang="en-GB" b="1" dirty="0"/>
              <a:t>B) Track down the buyer immediately and recover the files?</a:t>
            </a:r>
          </a:p>
          <a:p>
            <a:pPr>
              <a:buNone/>
            </a:pPr>
            <a:br>
              <a:rPr lang="en-GB" dirty="0"/>
            </a:br>
            <a:r>
              <a:rPr lang="en-GB" b="1" dirty="0"/>
              <a:t>C) Say ‘Oops’ and hope no one noticed?</a:t>
            </a:r>
          </a:p>
        </p:txBody>
      </p:sp>
      <p:pic>
        <p:nvPicPr>
          <p:cNvPr id="12" name="Picture Placeholder 11" descr="A group of people in military uniforms running on a runway&#10;&#10;AI-generated content may be incorrect.">
            <a:extLst>
              <a:ext uri="{FF2B5EF4-FFF2-40B4-BE49-F238E27FC236}">
                <a16:creationId xmlns:a16="http://schemas.microsoft.com/office/drawing/2014/main" id="{9301C696-2F71-2FC2-6C9C-4C5FEC2D40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891" r="268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43286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2F35D-EFE4-F195-45CB-F4384FE0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88E6-8E37-7202-3922-FC9A86C3B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</p:spPr>
        <p:txBody>
          <a:bodyPr rtlCol="0"/>
          <a:lstStyle/>
          <a:p>
            <a:pPr rtl="0"/>
            <a:r>
              <a:rPr lang="en-GB" dirty="0"/>
              <a:t>The mods response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2946-655B-3895-CAEB-BD2C5638D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643" y="1785760"/>
            <a:ext cx="4857857" cy="3871143"/>
          </a:xfrm>
        </p:spPr>
        <p:txBody>
          <a:bodyPr rtlCol="0"/>
          <a:lstStyle/>
          <a:p>
            <a:r>
              <a:rPr lang="en-GB" dirty="0"/>
              <a:t>If you guessed </a:t>
            </a:r>
            <a:r>
              <a:rPr lang="en-GB" b="1" dirty="0"/>
              <a:t>C</a:t>
            </a:r>
            <a:r>
              <a:rPr lang="en-GB" dirty="0"/>
              <a:t>, congratulations—you understand British military bureaucracy.</a:t>
            </a:r>
          </a:p>
          <a:p>
            <a:endParaRPr lang="en-GB" dirty="0"/>
          </a:p>
          <a:p>
            <a:r>
              <a:rPr lang="en-GB" dirty="0"/>
              <a:t>Their actual statement? </a:t>
            </a:r>
          </a:p>
          <a:p>
            <a:endParaRPr lang="en-GB" dirty="0"/>
          </a:p>
          <a:p>
            <a:r>
              <a:rPr lang="en-GB" b="1" dirty="0"/>
              <a:t>“We take security very seriously.”</a:t>
            </a:r>
          </a:p>
          <a:p>
            <a:endParaRPr lang="en-GB" dirty="0"/>
          </a:p>
          <a:p>
            <a:r>
              <a:rPr lang="en-GB" b="1" dirty="0"/>
              <a:t>No, you don’t.</a:t>
            </a:r>
            <a:r>
              <a:rPr lang="en-GB" dirty="0"/>
              <a:t> If you did, </a:t>
            </a:r>
            <a:r>
              <a:rPr lang="en-GB" b="1" dirty="0"/>
              <a:t>national secrets wouldn’t be on eBay next to second-hand PlayStations.</a:t>
            </a:r>
            <a:endParaRPr lang="en-GB" dirty="0"/>
          </a:p>
          <a:p>
            <a:pPr>
              <a:buNone/>
            </a:pPr>
            <a:endParaRPr lang="en-GB" b="1" dirty="0"/>
          </a:p>
        </p:txBody>
      </p:sp>
      <p:pic>
        <p:nvPicPr>
          <p:cNvPr id="7" name="Picture Placeholder 6" descr="A soldier holding an object">
            <a:extLst>
              <a:ext uri="{FF2B5EF4-FFF2-40B4-BE49-F238E27FC236}">
                <a16:creationId xmlns:a16="http://schemas.microsoft.com/office/drawing/2014/main" id="{A4B779E7-3BC9-B8E5-0FF9-D1BCE52440B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704" r="26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02809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49F2-54C7-3B93-3170-930D7BC06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671907"/>
          </a:xfrm>
        </p:spPr>
        <p:txBody>
          <a:bodyPr/>
          <a:lstStyle/>
          <a:p>
            <a:r>
              <a:rPr lang="en-GB" dirty="0"/>
              <a:t>The bigger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FFDE6-F70F-D5AE-286D-5E1EC363F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651819"/>
            <a:ext cx="5676900" cy="4139381"/>
          </a:xfrm>
        </p:spPr>
        <p:txBody>
          <a:bodyPr/>
          <a:lstStyle/>
          <a:p>
            <a:pPr>
              <a:buNone/>
            </a:pPr>
            <a:r>
              <a:rPr lang="en-GB" b="1" dirty="0"/>
              <a:t>"And if this was just a one-off mistake, maybe we could forgive it. But, ladies and gentlemen… this was not an isolated incident."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2000s was a golden age for MoD losing things.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 2008 alone, three laptops containing classified data were stolen from MoD offices.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One was found </a:t>
            </a:r>
            <a:r>
              <a:rPr lang="en-GB" b="1" dirty="0"/>
              <a:t>left in a taxi.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Another incident? </a:t>
            </a:r>
            <a:r>
              <a:rPr lang="en-GB" b="1" dirty="0"/>
              <a:t>An entire Royal Navy database went missing</a:t>
            </a:r>
            <a:r>
              <a:rPr lang="en-GB" dirty="0"/>
              <a:t>—they still don’t know where it is.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Placeholder 5" descr="A logo of a military insignia&#10;&#10;AI-generated content may be incorrect.">
            <a:extLst>
              <a:ext uri="{FF2B5EF4-FFF2-40B4-BE49-F238E27FC236}">
                <a16:creationId xmlns:a16="http://schemas.microsoft.com/office/drawing/2014/main" id="{04F67FF8-AB17-459C-B97C-C36A9D7523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960" r="209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65871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B9FC-B1A4-42E1-B2DC-D0C0A1C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Lessons learned?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4ACCB-B6BA-4CC9-8CCA-E2AD5B56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</p:spPr>
        <p:txBody>
          <a:bodyPr rtlCol="0">
            <a:normAutofit/>
          </a:bodyPr>
          <a:lstStyle/>
          <a:p>
            <a:pPr>
              <a:buNone/>
            </a:pPr>
            <a:r>
              <a:rPr lang="en-GB" i="1" dirty="0"/>
              <a:t>"Now, we’re constantly being told about the importance of cybersecurity: strong passwords, encryption, multi-factor authentication… but clearly, back in 2008, the MoD’s cybersecurity policy was:”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“Hope for the best.”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“If it’s lost, just don’t tell anyone.”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“Blame the junior officer.”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3E4BF-9AC6-4D06-8588-EDC2D3F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en-GB" dirty="0"/>
              <a:t>MoD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B575E-9DC4-4E76-81D3-A29FB27E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r>
              <a:rPr lang="en-GB" dirty="0"/>
              <a:t>06/03/25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22C8D-E9B4-48F2-9C7F-21F2902F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en-GB" smtClean="0"/>
              <a:pPr rtl="0"/>
              <a:t>8</a:t>
            </a:fld>
            <a:endParaRPr lang="en-GB"/>
          </a:p>
        </p:txBody>
      </p:sp>
      <p:pic>
        <p:nvPicPr>
          <p:cNvPr id="19" name="Picture Placeholder 18" descr="A soldier holding an object&#10;&#10;AI-generated content may be incorrect.">
            <a:extLst>
              <a:ext uri="{FF2B5EF4-FFF2-40B4-BE49-F238E27FC236}">
                <a16:creationId xmlns:a16="http://schemas.microsoft.com/office/drawing/2014/main" id="{9AB64E4E-5F77-FD07-704F-9CAF16C1D3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582" r="8582"/>
          <a:stretch>
            <a:fillRect/>
          </a:stretch>
        </p:blipFill>
        <p:spPr/>
      </p:pic>
      <p:pic>
        <p:nvPicPr>
          <p:cNvPr id="24" name="Picture Placeholder 23" descr="An aerial view of a city&#10;&#10;AI-generated content may be incorrect.">
            <a:extLst>
              <a:ext uri="{FF2B5EF4-FFF2-40B4-BE49-F238E27FC236}">
                <a16:creationId xmlns:a16="http://schemas.microsoft.com/office/drawing/2014/main" id="{51A1D519-5468-082F-FA7F-46206501FEE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0767" b="10767"/>
          <a:stretch>
            <a:fillRect/>
          </a:stretch>
        </p:blipFill>
        <p:spPr/>
      </p:pic>
      <p:pic>
        <p:nvPicPr>
          <p:cNvPr id="21" name="Picture Placeholder 20" descr="Military tanks in a field with helicopters flying over them&#10;&#10;AI-generated content may be incorrect.">
            <a:extLst>
              <a:ext uri="{FF2B5EF4-FFF2-40B4-BE49-F238E27FC236}">
                <a16:creationId xmlns:a16="http://schemas.microsoft.com/office/drawing/2014/main" id="{D470D679-222A-B56C-7C26-925E9D4E595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l="14412" r="14412"/>
          <a:stretch>
            <a:fillRect/>
          </a:stretch>
        </p:blipFill>
        <p:spPr/>
      </p:pic>
      <p:pic>
        <p:nvPicPr>
          <p:cNvPr id="26" name="Picture Placeholder 25" descr="A group of people in military uniforms running on a runway&#10;&#10;AI-generated content may be incorrect.">
            <a:extLst>
              <a:ext uri="{FF2B5EF4-FFF2-40B4-BE49-F238E27FC236}">
                <a16:creationId xmlns:a16="http://schemas.microsoft.com/office/drawing/2014/main" id="{CBB9F808-52DD-DD76-3E7B-1FFFA6EBC45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5080" r="50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3274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2F584-99D0-B855-DD3E-F7EA21DA3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BA11-D7DF-9E53-B2DF-1509D5EBA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671907"/>
          </a:xfrm>
        </p:spPr>
        <p:txBody>
          <a:bodyPr/>
          <a:lstStyle/>
          <a:p>
            <a:r>
              <a:rPr lang="en-GB" dirty="0"/>
              <a:t>Lost and found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B8DC7-59D5-A753-C8C6-63DFA933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651819"/>
            <a:ext cx="5819776" cy="4139381"/>
          </a:xfrm>
        </p:spPr>
        <p:txBody>
          <a:bodyPr/>
          <a:lstStyle/>
          <a:p>
            <a:r>
              <a:rPr lang="en-GB" i="1" dirty="0"/>
              <a:t>"The MoD losing a hard drive wasn’t a one-time event. Losing sensitive data is basically a British military tradition."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2008:</a:t>
            </a:r>
            <a:r>
              <a:rPr lang="en-GB" dirty="0"/>
              <a:t> MoD laptop with </a:t>
            </a:r>
            <a:r>
              <a:rPr lang="en-GB" b="1" dirty="0"/>
              <a:t>classified intelligence on Al-Qaeda</a:t>
            </a:r>
            <a:r>
              <a:rPr lang="en-GB" dirty="0"/>
              <a:t>—</a:t>
            </a:r>
            <a:r>
              <a:rPr lang="en-GB" b="1" dirty="0"/>
              <a:t>stolen from a car boot.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2017:</a:t>
            </a:r>
            <a:r>
              <a:rPr lang="en-GB" dirty="0"/>
              <a:t> RAF accidentally </a:t>
            </a:r>
            <a:r>
              <a:rPr lang="en-GB" b="1" dirty="0"/>
              <a:t>left a Top Secret document in a pub.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2019:</a:t>
            </a:r>
            <a:r>
              <a:rPr lang="en-GB" dirty="0"/>
              <a:t> A worker at a military base </a:t>
            </a:r>
            <a:r>
              <a:rPr lang="en-GB" b="1" dirty="0"/>
              <a:t>sold a missile system manual on eBay.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2021:</a:t>
            </a:r>
            <a:r>
              <a:rPr lang="en-GB" dirty="0"/>
              <a:t> Secret MoD files about UK military operations in Afghanistan were </a:t>
            </a:r>
            <a:r>
              <a:rPr lang="en-GB" b="1" dirty="0"/>
              <a:t>found at a bus stop in Kent.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Placeholder 5" descr="A logo of a military insignia&#10;&#10;AI-generated content may be incorrect.">
            <a:extLst>
              <a:ext uri="{FF2B5EF4-FFF2-40B4-BE49-F238E27FC236}">
                <a16:creationId xmlns:a16="http://schemas.microsoft.com/office/drawing/2014/main" id="{79BF75B2-65E7-C339-5449-D240C2A7AA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960" r="209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3648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ustom 9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660_TF67498733_Win32" id="{1D31F981-026B-433D-B1FE-22EDA482C3D7}" vid="{FE91BBCF-7CA3-436B-9474-A0CB3B4C50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0F876D-ECAD-49DD-95DE-E4DA3D4E9CA1}">
  <ds:schemaRefs>
    <ds:schemaRef ds:uri="http://schemas.microsoft.com/office/2006/documentManagement/types"/>
    <ds:schemaRef ds:uri="16c05727-aa75-4e4a-9b5f-8a80a1165891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230e9df3-be65-4c73-a93b-d1236ebd677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EC785CC-7DC7-486B-AC4F-90AD768E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9187C1-630C-405A-830B-EED062A4969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{255FD9AF-3FE6-45B0-81E9-D98CE65883E0}tf67498733_win32</Template>
  <TotalTime>46</TotalTime>
  <Words>683</Words>
  <Application>Microsoft Macintosh PowerPoint</Application>
  <PresentationFormat>Widescreen</PresentationFormat>
  <Paragraphs>91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Calisto MT</vt:lpstr>
      <vt:lpstr>Univers Condensed</vt:lpstr>
      <vt:lpstr>ChronicleVTI</vt:lpstr>
      <vt:lpstr>How the MoD Sold National Security for £35 on eBay</vt:lpstr>
      <vt:lpstr>Agenda</vt:lpstr>
      <vt:lpstr>Introduction</vt:lpstr>
      <vt:lpstr>Why is our data wanted? </vt:lpstr>
      <vt:lpstr>The mods response </vt:lpstr>
      <vt:lpstr>The mods response </vt:lpstr>
      <vt:lpstr>The bigger picture</vt:lpstr>
      <vt:lpstr>Lessons learned? </vt:lpstr>
      <vt:lpstr>Lost and found</vt:lpstr>
      <vt:lpstr>Data protection – How to guide (MoD)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adamwelbourneutility@gmail.com</dc:creator>
  <cp:lastModifiedBy>Dilan Goodwin</cp:lastModifiedBy>
  <cp:revision>4</cp:revision>
  <dcterms:created xsi:type="dcterms:W3CDTF">2025-03-06T16:08:09Z</dcterms:created>
  <dcterms:modified xsi:type="dcterms:W3CDTF">2025-05-22T09:34:21Z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