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4" r:id="rId5"/>
    <p:sldId id="269" r:id="rId6"/>
    <p:sldId id="263" r:id="rId7"/>
    <p:sldId id="267" r:id="rId8"/>
    <p:sldId id="258" r:id="rId9"/>
    <p:sldId id="265" r:id="rId10"/>
    <p:sldId id="266" r:id="rId11"/>
    <p:sldId id="268" r:id="rId12"/>
    <p:sldId id="271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B6B0BA-387F-48FC-8248-E33A83E2E3A9}" v="364" dt="2025-03-06T17:29:33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730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C446D5-64EF-4AC9-A8EE-02A10B3683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0C9A66F-1503-4964-9A9D-96A6B931CF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Organisations</a:t>
          </a:r>
          <a:r>
            <a:rPr lang="en-US" dirty="0"/>
            <a:t> are starting to integrate AIOps (Artificial Intelligence for IT Operations) </a:t>
          </a:r>
          <a:r>
            <a:rPr lang="en-GB" dirty="0"/>
            <a:t>into Observability platforms</a:t>
          </a:r>
          <a:endParaRPr lang="en-US" dirty="0"/>
        </a:p>
      </dgm:t>
    </dgm:pt>
    <dgm:pt modelId="{EEEC7E3F-7AA3-4379-8005-99712504E3F7}" type="parTrans" cxnId="{F07263EC-8ACB-49A6-B992-2E899766268F}">
      <dgm:prSet/>
      <dgm:spPr/>
      <dgm:t>
        <a:bodyPr/>
        <a:lstStyle/>
        <a:p>
          <a:endParaRPr lang="en-US"/>
        </a:p>
      </dgm:t>
    </dgm:pt>
    <dgm:pt modelId="{821F7367-5DC3-4178-B639-A7165DD8382B}" type="sibTrans" cxnId="{F07263EC-8ACB-49A6-B992-2E899766268F}">
      <dgm:prSet/>
      <dgm:spPr/>
      <dgm:t>
        <a:bodyPr/>
        <a:lstStyle/>
        <a:p>
          <a:endParaRPr lang="en-US"/>
        </a:p>
      </dgm:t>
    </dgm:pt>
    <dgm:pt modelId="{BF5B4CFD-7AAD-4D44-89C3-3A684C26378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Focus on Cost-Efficiency and Security</a:t>
          </a:r>
          <a:endParaRPr lang="en-US" dirty="0"/>
        </a:p>
      </dgm:t>
    </dgm:pt>
    <dgm:pt modelId="{6E9165C8-861F-4FDB-9F1D-F036B9DA8410}" type="parTrans" cxnId="{2DC208D4-6315-45E4-B129-2E6471D3A7A9}">
      <dgm:prSet/>
      <dgm:spPr/>
      <dgm:t>
        <a:bodyPr/>
        <a:lstStyle/>
        <a:p>
          <a:endParaRPr lang="en-US"/>
        </a:p>
      </dgm:t>
    </dgm:pt>
    <dgm:pt modelId="{2D5A538B-3037-4C5B-997C-639BA1AE0972}" type="sibTrans" cxnId="{2DC208D4-6315-45E4-B129-2E6471D3A7A9}">
      <dgm:prSet/>
      <dgm:spPr/>
      <dgm:t>
        <a:bodyPr/>
        <a:lstStyle/>
        <a:p>
          <a:endParaRPr lang="en-US"/>
        </a:p>
      </dgm:t>
    </dgm:pt>
    <dgm:pt modelId="{366BDDB0-07CC-4B61-A9B9-CE20FA21EBA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Multi-cloud and cross platform architectures</a:t>
          </a:r>
          <a:endParaRPr lang="en-US"/>
        </a:p>
      </dgm:t>
    </dgm:pt>
    <dgm:pt modelId="{A4BCAC4E-17BA-48E1-A761-3DEC2A8156B6}" type="parTrans" cxnId="{B9D8C9B6-78D5-4C0A-829C-BE80EF0869A0}">
      <dgm:prSet/>
      <dgm:spPr/>
      <dgm:t>
        <a:bodyPr/>
        <a:lstStyle/>
        <a:p>
          <a:endParaRPr lang="en-US"/>
        </a:p>
      </dgm:t>
    </dgm:pt>
    <dgm:pt modelId="{490BED4B-9435-479F-B618-84D65D887BD9}" type="sibTrans" cxnId="{B9D8C9B6-78D5-4C0A-829C-BE80EF0869A0}">
      <dgm:prSet/>
      <dgm:spPr/>
      <dgm:t>
        <a:bodyPr/>
        <a:lstStyle/>
        <a:p>
          <a:endParaRPr lang="en-US"/>
        </a:p>
      </dgm:t>
    </dgm:pt>
    <dgm:pt modelId="{02FB1B38-8F20-42B3-94CA-9CA2C91DC199}" type="pres">
      <dgm:prSet presAssocID="{78C446D5-64EF-4AC9-A8EE-02A10B3683E9}" presName="root" presStyleCnt="0">
        <dgm:presLayoutVars>
          <dgm:dir/>
          <dgm:resizeHandles val="exact"/>
        </dgm:presLayoutVars>
      </dgm:prSet>
      <dgm:spPr/>
    </dgm:pt>
    <dgm:pt modelId="{92FCEACB-61E7-4BDE-B049-BD4779F62C51}" type="pres">
      <dgm:prSet presAssocID="{10C9A66F-1503-4964-9A9D-96A6B931CFE6}" presName="compNode" presStyleCnt="0"/>
      <dgm:spPr/>
    </dgm:pt>
    <dgm:pt modelId="{D03B3012-9BB7-4645-84AB-115C9EC16C1E}" type="pres">
      <dgm:prSet presAssocID="{10C9A66F-1503-4964-9A9D-96A6B931CFE6}" presName="bgRect" presStyleLbl="bgShp" presStyleIdx="0" presStyleCnt="3"/>
      <dgm:spPr/>
    </dgm:pt>
    <dgm:pt modelId="{5F5B7515-602D-4DE4-AE8B-0466E3D5076C}" type="pres">
      <dgm:prSet presAssocID="{10C9A66F-1503-4964-9A9D-96A6B931CF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9CA31C38-CE7A-4203-A460-B0B3E5539400}" type="pres">
      <dgm:prSet presAssocID="{10C9A66F-1503-4964-9A9D-96A6B931CFE6}" presName="spaceRect" presStyleCnt="0"/>
      <dgm:spPr/>
    </dgm:pt>
    <dgm:pt modelId="{BB4F63A5-D33E-47DC-9C73-6533AB1DF6D1}" type="pres">
      <dgm:prSet presAssocID="{10C9A66F-1503-4964-9A9D-96A6B931CFE6}" presName="parTx" presStyleLbl="revTx" presStyleIdx="0" presStyleCnt="3">
        <dgm:presLayoutVars>
          <dgm:chMax val="0"/>
          <dgm:chPref val="0"/>
        </dgm:presLayoutVars>
      </dgm:prSet>
      <dgm:spPr/>
    </dgm:pt>
    <dgm:pt modelId="{BC51825B-4E17-46B7-8F54-8BA8C53FC946}" type="pres">
      <dgm:prSet presAssocID="{821F7367-5DC3-4178-B639-A7165DD8382B}" presName="sibTrans" presStyleCnt="0"/>
      <dgm:spPr/>
    </dgm:pt>
    <dgm:pt modelId="{D2F867CF-E4FF-4660-9739-F0263C38BB03}" type="pres">
      <dgm:prSet presAssocID="{BF5B4CFD-7AAD-4D44-89C3-3A684C26378C}" presName="compNode" presStyleCnt="0"/>
      <dgm:spPr/>
    </dgm:pt>
    <dgm:pt modelId="{FAE81C0B-0333-4763-B2B8-40009C952E93}" type="pres">
      <dgm:prSet presAssocID="{BF5B4CFD-7AAD-4D44-89C3-3A684C26378C}" presName="bgRect" presStyleLbl="bgShp" presStyleIdx="1" presStyleCnt="3"/>
      <dgm:spPr/>
    </dgm:pt>
    <dgm:pt modelId="{0BD2FF80-17DF-4887-833C-CE1487C43D78}" type="pres">
      <dgm:prSet presAssocID="{BF5B4CFD-7AAD-4D44-89C3-3A684C2637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52AD975-FA8A-46C4-976D-0FD4AD9200B9}" type="pres">
      <dgm:prSet presAssocID="{BF5B4CFD-7AAD-4D44-89C3-3A684C26378C}" presName="spaceRect" presStyleCnt="0"/>
      <dgm:spPr/>
    </dgm:pt>
    <dgm:pt modelId="{734E5A96-B72A-42B3-BC5E-3262176CFFD7}" type="pres">
      <dgm:prSet presAssocID="{BF5B4CFD-7AAD-4D44-89C3-3A684C26378C}" presName="parTx" presStyleLbl="revTx" presStyleIdx="1" presStyleCnt="3">
        <dgm:presLayoutVars>
          <dgm:chMax val="0"/>
          <dgm:chPref val="0"/>
        </dgm:presLayoutVars>
      </dgm:prSet>
      <dgm:spPr/>
    </dgm:pt>
    <dgm:pt modelId="{AE149F3E-97A3-4705-9A03-EC58281F3BCB}" type="pres">
      <dgm:prSet presAssocID="{2D5A538B-3037-4C5B-997C-639BA1AE0972}" presName="sibTrans" presStyleCnt="0"/>
      <dgm:spPr/>
    </dgm:pt>
    <dgm:pt modelId="{5706D57E-D2E1-4CA6-8BD0-34E077ED9469}" type="pres">
      <dgm:prSet presAssocID="{366BDDB0-07CC-4B61-A9B9-CE20FA21EBA2}" presName="compNode" presStyleCnt="0"/>
      <dgm:spPr/>
    </dgm:pt>
    <dgm:pt modelId="{D0CBD257-7AB4-47E2-A4FC-65050F7D148D}" type="pres">
      <dgm:prSet presAssocID="{366BDDB0-07CC-4B61-A9B9-CE20FA21EBA2}" presName="bgRect" presStyleLbl="bgShp" presStyleIdx="2" presStyleCnt="3"/>
      <dgm:spPr/>
    </dgm:pt>
    <dgm:pt modelId="{4045981A-EF0D-4C4D-A11C-AF833AB3D996}" type="pres">
      <dgm:prSet presAssocID="{366BDDB0-07CC-4B61-A9B9-CE20FA21EB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BBD470A-2936-478D-827D-A9F59D0E7753}" type="pres">
      <dgm:prSet presAssocID="{366BDDB0-07CC-4B61-A9B9-CE20FA21EBA2}" presName="spaceRect" presStyleCnt="0"/>
      <dgm:spPr/>
    </dgm:pt>
    <dgm:pt modelId="{0606ECE5-8EF8-4DF2-92D3-16BC389FE021}" type="pres">
      <dgm:prSet presAssocID="{366BDDB0-07CC-4B61-A9B9-CE20FA21EBA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9CBDD23-147F-4116-9226-47C9BFC3DAEC}" type="presOf" srcId="{78C446D5-64EF-4AC9-A8EE-02A10B3683E9}" destId="{02FB1B38-8F20-42B3-94CA-9CA2C91DC199}" srcOrd="0" destOrd="0" presId="urn:microsoft.com/office/officeart/2018/2/layout/IconVerticalSolidList"/>
    <dgm:cxn modelId="{12791C48-82D0-4634-87AB-56E8F4E84A79}" type="presOf" srcId="{10C9A66F-1503-4964-9A9D-96A6B931CFE6}" destId="{BB4F63A5-D33E-47DC-9C73-6533AB1DF6D1}" srcOrd="0" destOrd="0" presId="urn:microsoft.com/office/officeart/2018/2/layout/IconVerticalSolidList"/>
    <dgm:cxn modelId="{5CA8C5B4-5859-4F70-B2AD-86A387BA6585}" type="presOf" srcId="{366BDDB0-07CC-4B61-A9B9-CE20FA21EBA2}" destId="{0606ECE5-8EF8-4DF2-92D3-16BC389FE021}" srcOrd="0" destOrd="0" presId="urn:microsoft.com/office/officeart/2018/2/layout/IconVerticalSolidList"/>
    <dgm:cxn modelId="{B9D8C9B6-78D5-4C0A-829C-BE80EF0869A0}" srcId="{78C446D5-64EF-4AC9-A8EE-02A10B3683E9}" destId="{366BDDB0-07CC-4B61-A9B9-CE20FA21EBA2}" srcOrd="2" destOrd="0" parTransId="{A4BCAC4E-17BA-48E1-A761-3DEC2A8156B6}" sibTransId="{490BED4B-9435-479F-B618-84D65D887BD9}"/>
    <dgm:cxn modelId="{2DC208D4-6315-45E4-B129-2E6471D3A7A9}" srcId="{78C446D5-64EF-4AC9-A8EE-02A10B3683E9}" destId="{BF5B4CFD-7AAD-4D44-89C3-3A684C26378C}" srcOrd="1" destOrd="0" parTransId="{6E9165C8-861F-4FDB-9F1D-F036B9DA8410}" sibTransId="{2D5A538B-3037-4C5B-997C-639BA1AE0972}"/>
    <dgm:cxn modelId="{DD2629E9-05CB-4BDA-BADC-233DDC809A14}" type="presOf" srcId="{BF5B4CFD-7AAD-4D44-89C3-3A684C26378C}" destId="{734E5A96-B72A-42B3-BC5E-3262176CFFD7}" srcOrd="0" destOrd="0" presId="urn:microsoft.com/office/officeart/2018/2/layout/IconVerticalSolidList"/>
    <dgm:cxn modelId="{F07263EC-8ACB-49A6-B992-2E899766268F}" srcId="{78C446D5-64EF-4AC9-A8EE-02A10B3683E9}" destId="{10C9A66F-1503-4964-9A9D-96A6B931CFE6}" srcOrd="0" destOrd="0" parTransId="{EEEC7E3F-7AA3-4379-8005-99712504E3F7}" sibTransId="{821F7367-5DC3-4178-B639-A7165DD8382B}"/>
    <dgm:cxn modelId="{FCF956A5-71B7-41FB-8A56-160350B7A9FF}" type="presParOf" srcId="{02FB1B38-8F20-42B3-94CA-9CA2C91DC199}" destId="{92FCEACB-61E7-4BDE-B049-BD4779F62C51}" srcOrd="0" destOrd="0" presId="urn:microsoft.com/office/officeart/2018/2/layout/IconVerticalSolidList"/>
    <dgm:cxn modelId="{688ADD45-E86C-4B8D-BFBD-8EB970600F8D}" type="presParOf" srcId="{92FCEACB-61E7-4BDE-B049-BD4779F62C51}" destId="{D03B3012-9BB7-4645-84AB-115C9EC16C1E}" srcOrd="0" destOrd="0" presId="urn:microsoft.com/office/officeart/2018/2/layout/IconVerticalSolidList"/>
    <dgm:cxn modelId="{9F6F6775-5596-4929-856C-FCE76C1E5241}" type="presParOf" srcId="{92FCEACB-61E7-4BDE-B049-BD4779F62C51}" destId="{5F5B7515-602D-4DE4-AE8B-0466E3D5076C}" srcOrd="1" destOrd="0" presId="urn:microsoft.com/office/officeart/2018/2/layout/IconVerticalSolidList"/>
    <dgm:cxn modelId="{24256328-351F-4E45-8F6B-865B1BE26C55}" type="presParOf" srcId="{92FCEACB-61E7-4BDE-B049-BD4779F62C51}" destId="{9CA31C38-CE7A-4203-A460-B0B3E5539400}" srcOrd="2" destOrd="0" presId="urn:microsoft.com/office/officeart/2018/2/layout/IconVerticalSolidList"/>
    <dgm:cxn modelId="{0A9F1F8E-4567-4A8E-871A-9F30808D1A8B}" type="presParOf" srcId="{92FCEACB-61E7-4BDE-B049-BD4779F62C51}" destId="{BB4F63A5-D33E-47DC-9C73-6533AB1DF6D1}" srcOrd="3" destOrd="0" presId="urn:microsoft.com/office/officeart/2018/2/layout/IconVerticalSolidList"/>
    <dgm:cxn modelId="{FC2350E8-A8F3-4F17-9130-E232C53AFE0A}" type="presParOf" srcId="{02FB1B38-8F20-42B3-94CA-9CA2C91DC199}" destId="{BC51825B-4E17-46B7-8F54-8BA8C53FC946}" srcOrd="1" destOrd="0" presId="urn:microsoft.com/office/officeart/2018/2/layout/IconVerticalSolidList"/>
    <dgm:cxn modelId="{1E3DAF27-B64F-4166-8A7D-85D03A305B26}" type="presParOf" srcId="{02FB1B38-8F20-42B3-94CA-9CA2C91DC199}" destId="{D2F867CF-E4FF-4660-9739-F0263C38BB03}" srcOrd="2" destOrd="0" presId="urn:microsoft.com/office/officeart/2018/2/layout/IconVerticalSolidList"/>
    <dgm:cxn modelId="{EEA8A890-D9CF-44AA-B40C-0BC31B62C884}" type="presParOf" srcId="{D2F867CF-E4FF-4660-9739-F0263C38BB03}" destId="{FAE81C0B-0333-4763-B2B8-40009C952E93}" srcOrd="0" destOrd="0" presId="urn:microsoft.com/office/officeart/2018/2/layout/IconVerticalSolidList"/>
    <dgm:cxn modelId="{2BB13DDF-9EC7-4A2C-836B-0D3BAB28DC56}" type="presParOf" srcId="{D2F867CF-E4FF-4660-9739-F0263C38BB03}" destId="{0BD2FF80-17DF-4887-833C-CE1487C43D78}" srcOrd="1" destOrd="0" presId="urn:microsoft.com/office/officeart/2018/2/layout/IconVerticalSolidList"/>
    <dgm:cxn modelId="{19D9142C-9A93-416C-88BC-D641184F9878}" type="presParOf" srcId="{D2F867CF-E4FF-4660-9739-F0263C38BB03}" destId="{652AD975-FA8A-46C4-976D-0FD4AD9200B9}" srcOrd="2" destOrd="0" presId="urn:microsoft.com/office/officeart/2018/2/layout/IconVerticalSolidList"/>
    <dgm:cxn modelId="{DD07A1BF-50CD-49E4-8D07-DC07348D8E97}" type="presParOf" srcId="{D2F867CF-E4FF-4660-9739-F0263C38BB03}" destId="{734E5A96-B72A-42B3-BC5E-3262176CFFD7}" srcOrd="3" destOrd="0" presId="urn:microsoft.com/office/officeart/2018/2/layout/IconVerticalSolidList"/>
    <dgm:cxn modelId="{A70DA02A-BB61-4C8E-AAC5-A9B2538E3620}" type="presParOf" srcId="{02FB1B38-8F20-42B3-94CA-9CA2C91DC199}" destId="{AE149F3E-97A3-4705-9A03-EC58281F3BCB}" srcOrd="3" destOrd="0" presId="urn:microsoft.com/office/officeart/2018/2/layout/IconVerticalSolidList"/>
    <dgm:cxn modelId="{84996C73-974E-453D-9F81-86EED4F6BE88}" type="presParOf" srcId="{02FB1B38-8F20-42B3-94CA-9CA2C91DC199}" destId="{5706D57E-D2E1-4CA6-8BD0-34E077ED9469}" srcOrd="4" destOrd="0" presId="urn:microsoft.com/office/officeart/2018/2/layout/IconVerticalSolidList"/>
    <dgm:cxn modelId="{C4BB345D-BD06-4B33-A5CB-410E315A733B}" type="presParOf" srcId="{5706D57E-D2E1-4CA6-8BD0-34E077ED9469}" destId="{D0CBD257-7AB4-47E2-A4FC-65050F7D148D}" srcOrd="0" destOrd="0" presId="urn:microsoft.com/office/officeart/2018/2/layout/IconVerticalSolidList"/>
    <dgm:cxn modelId="{1FB2F30C-768F-41E0-880D-839F626ADE23}" type="presParOf" srcId="{5706D57E-D2E1-4CA6-8BD0-34E077ED9469}" destId="{4045981A-EF0D-4C4D-A11C-AF833AB3D996}" srcOrd="1" destOrd="0" presId="urn:microsoft.com/office/officeart/2018/2/layout/IconVerticalSolidList"/>
    <dgm:cxn modelId="{2E7949E0-3647-4A9D-959A-193C2ACD7FB8}" type="presParOf" srcId="{5706D57E-D2E1-4CA6-8BD0-34E077ED9469}" destId="{DBBD470A-2936-478D-827D-A9F59D0E7753}" srcOrd="2" destOrd="0" presId="urn:microsoft.com/office/officeart/2018/2/layout/IconVerticalSolidList"/>
    <dgm:cxn modelId="{7D8679E0-1DCA-493A-955E-0B550EEBD18A}" type="presParOf" srcId="{5706D57E-D2E1-4CA6-8BD0-34E077ED9469}" destId="{0606ECE5-8EF8-4DF2-92D3-16BC389FE0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3B3012-9BB7-4645-84AB-115C9EC16C1E}">
      <dsp:nvSpPr>
        <dsp:cNvPr id="0" name=""/>
        <dsp:cNvSpPr/>
      </dsp:nvSpPr>
      <dsp:spPr>
        <a:xfrm>
          <a:off x="0" y="51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5B7515-602D-4DE4-AE8B-0466E3D5076C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4F63A5-D33E-47DC-9C73-6533AB1DF6D1}">
      <dsp:nvSpPr>
        <dsp:cNvPr id="0" name=""/>
        <dsp:cNvSpPr/>
      </dsp:nvSpPr>
      <dsp:spPr>
        <a:xfrm>
          <a:off x="1383287" y="511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Organisations</a:t>
          </a:r>
          <a:r>
            <a:rPr lang="en-US" sz="2500" kern="1200" dirty="0"/>
            <a:t> are starting to integrate AIOps (Artificial Intelligence for IT Operations) </a:t>
          </a:r>
          <a:r>
            <a:rPr lang="en-GB" sz="2500" kern="1200" dirty="0"/>
            <a:t>into Observability platforms</a:t>
          </a:r>
          <a:endParaRPr lang="en-US" sz="2500" kern="1200" dirty="0"/>
        </a:p>
      </dsp:txBody>
      <dsp:txXfrm>
        <a:off x="1383287" y="511"/>
        <a:ext cx="9544541" cy="1197651"/>
      </dsp:txXfrm>
    </dsp:sp>
    <dsp:sp modelId="{FAE81C0B-0333-4763-B2B8-40009C952E93}">
      <dsp:nvSpPr>
        <dsp:cNvPr id="0" name=""/>
        <dsp:cNvSpPr/>
      </dsp:nvSpPr>
      <dsp:spPr>
        <a:xfrm>
          <a:off x="0" y="1497576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D2FF80-17DF-4887-833C-CE1487C43D78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5A96-B72A-42B3-BC5E-3262176CFFD7}">
      <dsp:nvSpPr>
        <dsp:cNvPr id="0" name=""/>
        <dsp:cNvSpPr/>
      </dsp:nvSpPr>
      <dsp:spPr>
        <a:xfrm>
          <a:off x="1383287" y="1497576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Focus on Cost-Efficiency and Security</a:t>
          </a:r>
          <a:endParaRPr lang="en-US" sz="2500" kern="1200" dirty="0"/>
        </a:p>
      </dsp:txBody>
      <dsp:txXfrm>
        <a:off x="1383287" y="1497576"/>
        <a:ext cx="9544541" cy="1197651"/>
      </dsp:txXfrm>
    </dsp:sp>
    <dsp:sp modelId="{D0CBD257-7AB4-47E2-A4FC-65050F7D148D}">
      <dsp:nvSpPr>
        <dsp:cNvPr id="0" name=""/>
        <dsp:cNvSpPr/>
      </dsp:nvSpPr>
      <dsp:spPr>
        <a:xfrm>
          <a:off x="0" y="2994641"/>
          <a:ext cx="10927829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5981A-EF0D-4C4D-A11C-AF833AB3D996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6ECE5-8EF8-4DF2-92D3-16BC389FE021}">
      <dsp:nvSpPr>
        <dsp:cNvPr id="0" name=""/>
        <dsp:cNvSpPr/>
      </dsp:nvSpPr>
      <dsp:spPr>
        <a:xfrm>
          <a:off x="1383287" y="2994641"/>
          <a:ext cx="95445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Multi-cloud and cross platform architectures</a:t>
          </a:r>
          <a:endParaRPr lang="en-US" sz="2500" kern="1200"/>
        </a:p>
      </dsp:txBody>
      <dsp:txXfrm>
        <a:off x="1383287" y="2994641"/>
        <a:ext cx="9544541" cy="11976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C461-5104-CB05-7685-0C2084E90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03DD7-917A-80D5-66EE-01F9D91EE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1A4D3-00C3-98B8-404D-CF53DFB5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C2F0-0BF4-4760-8DB3-BA8468355CEE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870A7-F435-CFC6-E047-FA5C5FC4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20480-A4C7-AFE1-CA17-3B89A165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359C-3947-4926-AFAF-9CEB266E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5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91AC-20A8-5444-E832-8149B795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95F25-CFDE-2364-643E-425301655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F9E0-4F98-9E29-4233-51B934AD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C2F0-0BF4-4760-8DB3-BA8468355CEE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6E93B-080E-46FF-0E86-EFEA9CBB3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25117-EFAC-A7FF-0ABA-9C2A6068D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359C-3947-4926-AFAF-9CEB266E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81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39B50-EA12-AFED-D145-6FABC53F1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796B3-3688-19D1-611C-2B5BCF90D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4CC62-C954-E9F4-C02D-C007F9082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C2F0-0BF4-4760-8DB3-BA8468355CEE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E33F-1215-2D38-D4D0-1EB1A8147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6343A-248E-D552-CE71-D3C682BFB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359C-3947-4926-AFAF-9CEB266E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3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3A2C-3E6C-FC9F-D64C-26007AA34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32C6E-5A8E-0B98-FD4F-4FD2499FE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B54FA-3872-1477-8296-5A4D4232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C2F0-0BF4-4760-8DB3-BA8468355CEE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5441E-7C71-F545-32DF-8577BF57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B2FE4-F1C8-7EBE-8FA5-71155704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359C-3947-4926-AFAF-9CEB266E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2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E8D7-85F2-0C28-F8C2-7609AACD3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E97BF-DE45-BE3A-1D58-767A27513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F8E7-B828-7FB2-C848-F2272BEA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C2F0-0BF4-4760-8DB3-BA8468355CEE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C5562-8F0C-7641-98C3-66399D80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D6714-4A09-8D53-DC52-C7281B4C9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359C-3947-4926-AFAF-9CEB266E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7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FF3E-61EA-50D1-8D72-793838DF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77E1-97A7-77F3-1117-9C453BD2D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0FF41-961B-FE0C-06CE-847B2587D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C9FBFD-6210-E2B0-33A8-1D09FDAA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C2F0-0BF4-4760-8DB3-BA8468355CEE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8EDBB-6CA8-27C9-6673-D416EA86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4DA0B-DB50-B719-2E10-04ACEFE7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359C-3947-4926-AFAF-9CEB266E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74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3960F-1D73-A24B-2549-7CA3A1CD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F6C48-DEEC-CAA9-72CC-1537FEEF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3D642-F76D-4700-5652-2E3285970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72B8B-DBD8-CB76-2F6B-BC31D25C6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BA851-13B3-5EE8-D317-32E50B3512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D810B-21FC-986D-8A96-A1716C477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C2F0-0BF4-4760-8DB3-BA8468355CEE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95A5D-7888-317C-BF57-538D61B4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04D36-66BA-0527-5CDE-9A05CD05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359C-3947-4926-AFAF-9CEB266E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1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9B3A-4F6D-1D1C-65C5-B33132E9F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F2C15-AA46-FDAA-DCA7-26D54E4E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C2F0-0BF4-4760-8DB3-BA8468355CEE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B8BE3-87D4-DD9C-DE92-F23A79B2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C9298-231C-122F-99C4-7CB25311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359C-3947-4926-AFAF-9CEB266E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69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613B2-7287-9AA7-C935-AB6574AE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C2F0-0BF4-4760-8DB3-BA8468355CEE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7869CA-F9A8-5F2B-4E50-864D92F8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74EE4-88F6-5C69-2BD4-2B6B564D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359C-3947-4926-AFAF-9CEB266E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59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40BCA-2829-C52F-0A8D-45F6C474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B09AF-DF09-FD75-F4FD-3C3684474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04942-D228-1227-AA38-5CF17B6A9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99F36-2226-B39D-8288-0EEC6AE7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C2F0-0BF4-4760-8DB3-BA8468355CEE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9FD2F-DA67-620E-1AA4-04BB6F51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87A91-7389-6CBA-C638-62616BB5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359C-3947-4926-AFAF-9CEB266E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66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3379D-55E9-FB5E-1C48-72EE3D5E7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09C74-C583-6243-A8E8-92B9C1A38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42998-9196-7E54-5ED6-06020A2F8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C9C43-19C4-E3A2-122E-CECCEAB6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FC2F0-0BF4-4760-8DB3-BA8468355CEE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A02D3-1A15-7521-A5F6-5B4D72437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FE195-BE63-577E-2903-2C2F89A7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1359C-3947-4926-AFAF-9CEB266E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019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41B22E-81F6-0FEB-DC83-479561B1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A6D06-B959-E927-58DD-D460F54A8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1A0DB-81C6-A0ED-0778-8238AEC23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2FC2F0-0BF4-4760-8DB3-BA8468355CEE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1F88E-6B0F-7BDD-F209-A3D802DD8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24685-F9C8-FE50-879F-BE5765F31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1359C-3947-4926-AFAF-9CEB266EB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60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17B35-8F58-A5B4-7CBB-4461E9DD9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Observability</a:t>
            </a:r>
            <a:endParaRPr lang="en-GB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AE7B7-3FB4-0EF7-DD94-014433BB5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Charlie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5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4D8DA-8714-D1FA-E438-7FA94E98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Future of Observability</a:t>
            </a:r>
            <a:endParaRPr lang="en-GB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87FBF-486B-A7FB-93D1-9C2CBCA4A5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63742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134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n iceberg in the water&#10;&#10;AI-generated content may be incorrect.">
            <a:extLst>
              <a:ext uri="{FF2B5EF4-FFF2-40B4-BE49-F238E27FC236}">
                <a16:creationId xmlns:a16="http://schemas.microsoft.com/office/drawing/2014/main" id="{B28A1EEA-032B-4367-47CC-B4AFD3F44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992B9-F6B6-E9C0-0744-FD3E0A2E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This is just the tip of the iceburg…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254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6408EE-C31D-37E2-2EFE-4FE8ED16F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8CF9FC-9B0C-2B13-B857-EBC43A1B6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0DE70B-5479-C71B-80AC-1CD6714D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4256F8-4AF6-F18D-7392-71F4FDCB1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009E70-9A5D-FA9F-351B-944FC0D3F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9FF9C2-E28C-E902-31B4-4E44A2A76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CB0B1C-A2D4-3FF8-D765-A6EA0A4AD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 summary…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393BFBA-38D7-B582-FD8F-EC1B4EFFF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Observability ensures that </a:t>
            </a:r>
            <a:r>
              <a:rPr lang="en-US" dirty="0" err="1"/>
              <a:t>organisations</a:t>
            </a:r>
            <a:r>
              <a:rPr lang="en-US" dirty="0"/>
              <a:t> can understand, monitor, diagnose and resolve issues and unexpected problems in complex and dynamic environments.</a:t>
            </a:r>
          </a:p>
          <a:p>
            <a:r>
              <a:rPr lang="en-US" dirty="0"/>
              <a:t>unlike monitoring, observability proactively addresses the tools and techniques to answer why a system is behaving the way that it is.</a:t>
            </a:r>
          </a:p>
          <a:p>
            <a:r>
              <a:rPr lang="en-US" dirty="0"/>
              <a:t>Observability is becoming critical in modern architectures that are complex, ensuring </a:t>
            </a:r>
            <a:r>
              <a:rPr lang="en-US" dirty="0" err="1"/>
              <a:t>organisations</a:t>
            </a:r>
            <a:r>
              <a:rPr lang="en-US" dirty="0"/>
              <a:t> reliability, improving troubleshooting efficiency and maintaining optimal performance across dynamic systems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365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F695F69-7001-421E-98A8-E7415693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95480-AB37-74A6-2A93-B7532B65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" r="1" b="1"/>
          <a:stretch/>
        </p:blipFill>
        <p:spPr>
          <a:xfrm>
            <a:off x="6096010" y="10"/>
            <a:ext cx="6095999" cy="6857990"/>
          </a:xfrm>
          <a:custGeom>
            <a:avLst/>
            <a:gdLst/>
            <a:ahLst/>
            <a:cxnLst/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4220980" y="6857999"/>
                </a:lnTo>
                <a:lnTo>
                  <a:pt x="4213164" y="6851010"/>
                </a:lnTo>
                <a:cubicBezTo>
                  <a:pt x="4181666" y="6825777"/>
                  <a:pt x="4066661" y="6744343"/>
                  <a:pt x="4062999" y="6737842"/>
                </a:cubicBezTo>
                <a:cubicBezTo>
                  <a:pt x="4024279" y="6693220"/>
                  <a:pt x="4060463" y="6731339"/>
                  <a:pt x="3994350" y="6686435"/>
                </a:cubicBezTo>
                <a:cubicBezTo>
                  <a:pt x="3947033" y="6670674"/>
                  <a:pt x="3899856" y="6566625"/>
                  <a:pt x="3859426" y="6512643"/>
                </a:cubicBezTo>
                <a:cubicBezTo>
                  <a:pt x="3843619" y="6494605"/>
                  <a:pt x="3819111" y="6476220"/>
                  <a:pt x="3795266" y="6469055"/>
                </a:cubicBezTo>
                <a:cubicBezTo>
                  <a:pt x="3772240" y="6479507"/>
                  <a:pt x="3769424" y="6446115"/>
                  <a:pt x="3752228" y="6440526"/>
                </a:cubicBezTo>
                <a:cubicBezTo>
                  <a:pt x="3742060" y="6447641"/>
                  <a:pt x="3719048" y="6424775"/>
                  <a:pt x="3716355" y="6414007"/>
                </a:cubicBezTo>
                <a:cubicBezTo>
                  <a:pt x="3729286" y="6392352"/>
                  <a:pt x="3629924" y="6387100"/>
                  <a:pt x="3629916" y="6370687"/>
                </a:cubicBezTo>
                <a:cubicBezTo>
                  <a:pt x="3600280" y="6362353"/>
                  <a:pt x="3495200" y="6368444"/>
                  <a:pt x="3479034" y="6339494"/>
                </a:cubicBezTo>
                <a:cubicBezTo>
                  <a:pt x="3420435" y="6317314"/>
                  <a:pt x="3345614" y="6290932"/>
                  <a:pt x="3319627" y="6285893"/>
                </a:cubicBezTo>
                <a:cubicBezTo>
                  <a:pt x="3282294" y="6327705"/>
                  <a:pt x="3185936" y="6185255"/>
                  <a:pt x="3075494" y="6164273"/>
                </a:cubicBezTo>
                <a:cubicBezTo>
                  <a:pt x="3059427" y="6166243"/>
                  <a:pt x="3051440" y="6164859"/>
                  <a:pt x="3050019" y="6153683"/>
                </a:cubicBezTo>
                <a:cubicBezTo>
                  <a:pt x="3016030" y="6146243"/>
                  <a:pt x="2991340" y="6114870"/>
                  <a:pt x="2963636" y="6123708"/>
                </a:cubicBezTo>
                <a:cubicBezTo>
                  <a:pt x="2928425" y="6105855"/>
                  <a:pt x="2947049" y="6092097"/>
                  <a:pt x="2914912" y="6078439"/>
                </a:cubicBezTo>
                <a:lnTo>
                  <a:pt x="2770812" y="6041758"/>
                </a:lnTo>
                <a:cubicBezTo>
                  <a:pt x="2750466" y="6034724"/>
                  <a:pt x="2729222" y="6014032"/>
                  <a:pt x="2708585" y="6007728"/>
                </a:cubicBezTo>
                <a:lnTo>
                  <a:pt x="2687072" y="6003931"/>
                </a:lnTo>
                <a:lnTo>
                  <a:pt x="2674457" y="5991515"/>
                </a:lnTo>
                <a:cubicBezTo>
                  <a:pt x="2668773" y="5988707"/>
                  <a:pt x="2661696" y="5988167"/>
                  <a:pt x="2652298" y="5991525"/>
                </a:cubicBezTo>
                <a:cubicBezTo>
                  <a:pt x="2634345" y="5986939"/>
                  <a:pt x="2583809" y="5969299"/>
                  <a:pt x="2566743" y="5963996"/>
                </a:cubicBezTo>
                <a:lnTo>
                  <a:pt x="2549903" y="5959709"/>
                </a:lnTo>
                <a:lnTo>
                  <a:pt x="2542177" y="5951723"/>
                </a:lnTo>
                <a:cubicBezTo>
                  <a:pt x="2529898" y="5945994"/>
                  <a:pt x="2498812" y="5935402"/>
                  <a:pt x="2476225" y="5925338"/>
                </a:cubicBezTo>
                <a:cubicBezTo>
                  <a:pt x="2457810" y="5911056"/>
                  <a:pt x="2433846" y="5899348"/>
                  <a:pt x="2406656" y="5891344"/>
                </a:cubicBezTo>
                <a:cubicBezTo>
                  <a:pt x="2400991" y="5896275"/>
                  <a:pt x="2393612" y="5885783"/>
                  <a:pt x="2389160" y="5883030"/>
                </a:cubicBezTo>
                <a:cubicBezTo>
                  <a:pt x="2387458" y="5886701"/>
                  <a:pt x="2375233" y="5885881"/>
                  <a:pt x="2372540" y="5881920"/>
                </a:cubicBezTo>
                <a:cubicBezTo>
                  <a:pt x="2293168" y="5849488"/>
                  <a:pt x="2325743" y="5894734"/>
                  <a:pt x="2283811" y="5862541"/>
                </a:cubicBezTo>
                <a:cubicBezTo>
                  <a:pt x="2275730" y="5859531"/>
                  <a:pt x="2268484" y="5859925"/>
                  <a:pt x="2261759" y="5861764"/>
                </a:cubicBezTo>
                <a:lnTo>
                  <a:pt x="2219265" y="5849327"/>
                </a:lnTo>
                <a:cubicBezTo>
                  <a:pt x="2203078" y="5842651"/>
                  <a:pt x="2185672" y="5837119"/>
                  <a:pt x="2167456" y="5832891"/>
                </a:cubicBezTo>
                <a:cubicBezTo>
                  <a:pt x="2161387" y="5839963"/>
                  <a:pt x="2149583" y="5826532"/>
                  <a:pt x="2143288" y="5823218"/>
                </a:cubicBezTo>
                <a:cubicBezTo>
                  <a:pt x="2141966" y="5828274"/>
                  <a:pt x="2126227" y="5828196"/>
                  <a:pt x="2121889" y="5823116"/>
                </a:cubicBezTo>
                <a:cubicBezTo>
                  <a:pt x="2013448" y="5786297"/>
                  <a:pt x="2065303" y="5844161"/>
                  <a:pt x="2004548" y="5804552"/>
                </a:cubicBezTo>
                <a:cubicBezTo>
                  <a:pt x="1993575" y="5801194"/>
                  <a:pt x="1984449" y="5802325"/>
                  <a:pt x="1976317" y="5805346"/>
                </a:cubicBezTo>
                <a:lnTo>
                  <a:pt x="1960968" y="5813703"/>
                </a:lnTo>
                <a:lnTo>
                  <a:pt x="1951886" y="5808313"/>
                </a:lnTo>
                <a:cubicBezTo>
                  <a:pt x="1914205" y="5801767"/>
                  <a:pt x="1900427" y="5810657"/>
                  <a:pt x="1881129" y="5796205"/>
                </a:cubicBezTo>
                <a:cubicBezTo>
                  <a:pt x="1847467" y="5788576"/>
                  <a:pt x="1808824" y="5783942"/>
                  <a:pt x="1778393" y="5776687"/>
                </a:cubicBezTo>
                <a:cubicBezTo>
                  <a:pt x="1764338" y="5756704"/>
                  <a:pt x="1721542" y="5761928"/>
                  <a:pt x="1698544" y="5752677"/>
                </a:cubicBezTo>
                <a:cubicBezTo>
                  <a:pt x="1688689" y="5744367"/>
                  <a:pt x="1680710" y="5741898"/>
                  <a:pt x="1667763" y="5746936"/>
                </a:cubicBezTo>
                <a:cubicBezTo>
                  <a:pt x="1622782" y="5706970"/>
                  <a:pt x="1636232" y="5740258"/>
                  <a:pt x="1589890" y="5720079"/>
                </a:cubicBezTo>
                <a:cubicBezTo>
                  <a:pt x="1550522" y="5700408"/>
                  <a:pt x="1504390" y="5684235"/>
                  <a:pt x="1470745" y="5647268"/>
                </a:cubicBezTo>
                <a:cubicBezTo>
                  <a:pt x="1465307" y="5637473"/>
                  <a:pt x="1447590" y="5631171"/>
                  <a:pt x="1431171" y="5633192"/>
                </a:cubicBezTo>
                <a:cubicBezTo>
                  <a:pt x="1428344" y="5633540"/>
                  <a:pt x="1425665" y="5634127"/>
                  <a:pt x="1423215" y="5634934"/>
                </a:cubicBezTo>
                <a:cubicBezTo>
                  <a:pt x="1404063" y="5609561"/>
                  <a:pt x="1384477" y="5616951"/>
                  <a:pt x="1377158" y="5600720"/>
                </a:cubicBezTo>
                <a:cubicBezTo>
                  <a:pt x="1337416" y="5587406"/>
                  <a:pt x="1299119" y="5594952"/>
                  <a:pt x="1292001" y="5580595"/>
                </a:cubicBezTo>
                <a:cubicBezTo>
                  <a:pt x="1270404" y="5577445"/>
                  <a:pt x="1236263" y="5586393"/>
                  <a:pt x="1224877" y="5570207"/>
                </a:cubicBezTo>
                <a:cubicBezTo>
                  <a:pt x="1218892" y="5580643"/>
                  <a:pt x="1203320" y="5557444"/>
                  <a:pt x="1188481" y="5562311"/>
                </a:cubicBezTo>
                <a:cubicBezTo>
                  <a:pt x="1177571" y="5566931"/>
                  <a:pt x="1170302" y="5560971"/>
                  <a:pt x="1160620" y="5558862"/>
                </a:cubicBezTo>
                <a:cubicBezTo>
                  <a:pt x="1146504" y="5561577"/>
                  <a:pt x="1106544" y="5545833"/>
                  <a:pt x="1097113" y="5537725"/>
                </a:cubicBezTo>
                <a:cubicBezTo>
                  <a:pt x="1076260" y="5511528"/>
                  <a:pt x="1012618" y="5517876"/>
                  <a:pt x="994944" y="5497522"/>
                </a:cubicBezTo>
                <a:cubicBezTo>
                  <a:pt x="987638" y="5493756"/>
                  <a:pt x="980141" y="5491480"/>
                  <a:pt x="972567" y="5490138"/>
                </a:cubicBezTo>
                <a:lnTo>
                  <a:pt x="927036" y="5488921"/>
                </a:lnTo>
                <a:lnTo>
                  <a:pt x="905198" y="5488488"/>
                </a:lnTo>
                <a:cubicBezTo>
                  <a:pt x="920127" y="5466532"/>
                  <a:pt x="847550" y="5479119"/>
                  <a:pt x="871473" y="5463326"/>
                </a:cubicBezTo>
                <a:cubicBezTo>
                  <a:pt x="835241" y="5455796"/>
                  <a:pt x="824844" y="5441869"/>
                  <a:pt x="787335" y="5431076"/>
                </a:cubicBezTo>
                <a:lnTo>
                  <a:pt x="646418" y="5398569"/>
                </a:lnTo>
                <a:cubicBezTo>
                  <a:pt x="594533" y="5378172"/>
                  <a:pt x="569175" y="5376706"/>
                  <a:pt x="522316" y="5365133"/>
                </a:cubicBezTo>
                <a:cubicBezTo>
                  <a:pt x="485699" y="5316148"/>
                  <a:pt x="451396" y="5327743"/>
                  <a:pt x="425051" y="5295085"/>
                </a:cubicBezTo>
                <a:cubicBezTo>
                  <a:pt x="373115" y="5280721"/>
                  <a:pt x="376598" y="5265782"/>
                  <a:pt x="318461" y="5265657"/>
                </a:cubicBezTo>
                <a:lnTo>
                  <a:pt x="266536" y="5232252"/>
                </a:lnTo>
                <a:cubicBezTo>
                  <a:pt x="254867" y="5225616"/>
                  <a:pt x="251642" y="5227516"/>
                  <a:pt x="248444" y="5225838"/>
                </a:cubicBezTo>
                <a:lnTo>
                  <a:pt x="247345" y="5222181"/>
                </a:lnTo>
                <a:lnTo>
                  <a:pt x="237345" y="5217023"/>
                </a:lnTo>
                <a:lnTo>
                  <a:pt x="219603" y="5204977"/>
                </a:lnTo>
                <a:lnTo>
                  <a:pt x="214443" y="5204489"/>
                </a:lnTo>
                <a:lnTo>
                  <a:pt x="184816" y="5189073"/>
                </a:lnTo>
                <a:lnTo>
                  <a:pt x="183534" y="5189699"/>
                </a:lnTo>
                <a:cubicBezTo>
                  <a:pt x="179981" y="5190754"/>
                  <a:pt x="176085" y="5190869"/>
                  <a:pt x="171363" y="5189023"/>
                </a:cubicBezTo>
                <a:cubicBezTo>
                  <a:pt x="165797" y="5204157"/>
                  <a:pt x="163531" y="5192594"/>
                  <a:pt x="150096" y="5185813"/>
                </a:cubicBezTo>
                <a:lnTo>
                  <a:pt x="59253" y="5172817"/>
                </a:lnTo>
                <a:lnTo>
                  <a:pt x="52526" y="5170052"/>
                </a:lnTo>
                <a:lnTo>
                  <a:pt x="52188" y="5170183"/>
                </a:lnTo>
                <a:cubicBezTo>
                  <a:pt x="50293" y="5169980"/>
                  <a:pt x="47917" y="5169219"/>
                  <a:pt x="44687" y="5167637"/>
                </a:cubicBezTo>
                <a:lnTo>
                  <a:pt x="40261" y="5165012"/>
                </a:lnTo>
                <a:lnTo>
                  <a:pt x="27209" y="5159648"/>
                </a:lnTo>
                <a:lnTo>
                  <a:pt x="21368" y="5159036"/>
                </a:lnTo>
                <a:lnTo>
                  <a:pt x="0" y="515885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2BB84-FFB1-E9A7-2AF0-689FE6342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for listening!</a:t>
            </a:r>
          </a:p>
        </p:txBody>
      </p:sp>
      <p:pic>
        <p:nvPicPr>
          <p:cNvPr id="1026" name="Picture 2" descr="Image result for JD vance edited photos">
            <a:extLst>
              <a:ext uri="{FF2B5EF4-FFF2-40B4-BE49-F238E27FC236}">
                <a16:creationId xmlns:a16="http://schemas.microsoft.com/office/drawing/2014/main" id="{B60BD09C-3330-6B97-A07E-B5DF417DDA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0671"/>
          <a:stretch/>
        </p:blipFill>
        <p:spPr bwMode="auto">
          <a:xfrm>
            <a:off x="-5388" y="10"/>
            <a:ext cx="6169518" cy="5158840"/>
          </a:xfrm>
          <a:custGeom>
            <a:avLst/>
            <a:gdLst/>
            <a:ahLst/>
            <a:cxnLst/>
            <a:rect l="l" t="t" r="r" b="b"/>
            <a:pathLst>
              <a:path w="6096000" h="5158850">
                <a:moveTo>
                  <a:pt x="0" y="0"/>
                </a:moveTo>
                <a:lnTo>
                  <a:pt x="6096000" y="0"/>
                </a:lnTo>
                <a:lnTo>
                  <a:pt x="6096000" y="5158850"/>
                </a:lnTo>
                <a:lnTo>
                  <a:pt x="5957305" y="5157644"/>
                </a:lnTo>
                <a:cubicBezTo>
                  <a:pt x="5920540" y="5151975"/>
                  <a:pt x="5887096" y="5153588"/>
                  <a:pt x="5857259" y="5143603"/>
                </a:cubicBezTo>
                <a:cubicBezTo>
                  <a:pt x="5843335" y="5146861"/>
                  <a:pt x="5830921" y="5147051"/>
                  <a:pt x="5821375" y="5137142"/>
                </a:cubicBezTo>
                <a:cubicBezTo>
                  <a:pt x="5786501" y="5134144"/>
                  <a:pt x="5775399" y="5144200"/>
                  <a:pt x="5755916" y="5131695"/>
                </a:cubicBezTo>
                <a:cubicBezTo>
                  <a:pt x="5732132" y="5146996"/>
                  <a:pt x="5732735" y="5139753"/>
                  <a:pt x="5725007" y="5132964"/>
                </a:cubicBezTo>
                <a:lnTo>
                  <a:pt x="5723810" y="5132374"/>
                </a:lnTo>
                <a:lnTo>
                  <a:pt x="5720531" y="5134578"/>
                </a:lnTo>
                <a:lnTo>
                  <a:pt x="5714795" y="5134902"/>
                </a:lnTo>
                <a:lnTo>
                  <a:pt x="5700142" y="5131655"/>
                </a:lnTo>
                <a:lnTo>
                  <a:pt x="5694799" y="5129754"/>
                </a:lnTo>
                <a:cubicBezTo>
                  <a:pt x="5691058" y="5128696"/>
                  <a:pt x="5688491" y="5128320"/>
                  <a:pt x="5686627" y="5128420"/>
                </a:cubicBezTo>
                <a:lnTo>
                  <a:pt x="5686371" y="5128603"/>
                </a:lnTo>
                <a:lnTo>
                  <a:pt x="5678819" y="5126929"/>
                </a:lnTo>
                <a:cubicBezTo>
                  <a:pt x="5666199" y="5123608"/>
                  <a:pt x="5654035" y="5119908"/>
                  <a:pt x="5642547" y="5116000"/>
                </a:cubicBezTo>
                <a:cubicBezTo>
                  <a:pt x="5629445" y="5126457"/>
                  <a:pt x="5588783" y="5104807"/>
                  <a:pt x="5587979" y="5128480"/>
                </a:cubicBezTo>
                <a:cubicBezTo>
                  <a:pt x="5572317" y="5123886"/>
                  <a:pt x="5564904" y="5112774"/>
                  <a:pt x="5566635" y="5128675"/>
                </a:cubicBezTo>
                <a:cubicBezTo>
                  <a:pt x="5561375" y="5127594"/>
                  <a:pt x="5557787" y="5128327"/>
                  <a:pt x="5554953" y="5129937"/>
                </a:cubicBezTo>
                <a:lnTo>
                  <a:pt x="5554039" y="5130763"/>
                </a:lnTo>
                <a:lnTo>
                  <a:pt x="5514254" y="5120517"/>
                </a:lnTo>
                <a:lnTo>
                  <a:pt x="5492156" y="5111382"/>
                </a:lnTo>
                <a:lnTo>
                  <a:pt x="5480446" y="5107855"/>
                </a:lnTo>
                <a:lnTo>
                  <a:pt x="5477744" y="5104402"/>
                </a:lnTo>
                <a:cubicBezTo>
                  <a:pt x="5474490" y="5102038"/>
                  <a:pt x="5469391" y="5100405"/>
                  <a:pt x="5460150" y="5100442"/>
                </a:cubicBezTo>
                <a:lnTo>
                  <a:pt x="5457901" y="5100914"/>
                </a:lnTo>
                <a:lnTo>
                  <a:pt x="5444243" y="5094201"/>
                </a:lnTo>
                <a:cubicBezTo>
                  <a:pt x="5439994" y="5091441"/>
                  <a:pt x="5436419" y="5088231"/>
                  <a:pt x="5433825" y="5084410"/>
                </a:cubicBezTo>
                <a:cubicBezTo>
                  <a:pt x="5379443" y="5093528"/>
                  <a:pt x="5336110" y="5069767"/>
                  <a:pt x="5280996" y="5063773"/>
                </a:cubicBezTo>
                <a:cubicBezTo>
                  <a:pt x="5250806" y="5055129"/>
                  <a:pt x="5168599" y="5059471"/>
                  <a:pt x="5161582" y="5030966"/>
                </a:cubicBezTo>
                <a:cubicBezTo>
                  <a:pt x="5121870" y="5022662"/>
                  <a:pt x="5095637" y="5020496"/>
                  <a:pt x="5042717" y="5013952"/>
                </a:cubicBezTo>
                <a:cubicBezTo>
                  <a:pt x="4991136" y="4983679"/>
                  <a:pt x="4902283" y="4990567"/>
                  <a:pt x="4840514" y="4970468"/>
                </a:cubicBezTo>
                <a:cubicBezTo>
                  <a:pt x="4799904" y="4987615"/>
                  <a:pt x="4824087" y="4969531"/>
                  <a:pt x="4786778" y="4967817"/>
                </a:cubicBezTo>
                <a:cubicBezTo>
                  <a:pt x="4801901" y="4948343"/>
                  <a:pt x="4739845" y="4972374"/>
                  <a:pt x="4743741" y="4948216"/>
                </a:cubicBezTo>
                <a:cubicBezTo>
                  <a:pt x="4736829" y="4948670"/>
                  <a:pt x="4730010" y="4949869"/>
                  <a:pt x="4723136" y="4951257"/>
                </a:cubicBezTo>
                <a:lnTo>
                  <a:pt x="4719535" y="4951970"/>
                </a:lnTo>
                <a:lnTo>
                  <a:pt x="4706143" y="4950704"/>
                </a:lnTo>
                <a:lnTo>
                  <a:pt x="4701098" y="4955500"/>
                </a:lnTo>
                <a:lnTo>
                  <a:pt x="4680034" y="4957289"/>
                </a:lnTo>
                <a:cubicBezTo>
                  <a:pt x="4672339" y="4957161"/>
                  <a:pt x="4664292" y="4956094"/>
                  <a:pt x="4655741" y="4953520"/>
                </a:cubicBezTo>
                <a:cubicBezTo>
                  <a:pt x="4636359" y="4940479"/>
                  <a:pt x="4599701" y="4946454"/>
                  <a:pt x="4569298" y="4940691"/>
                </a:cubicBezTo>
                <a:lnTo>
                  <a:pt x="4555978" y="4935439"/>
                </a:lnTo>
                <a:lnTo>
                  <a:pt x="4508950" y="4932725"/>
                </a:lnTo>
                <a:cubicBezTo>
                  <a:pt x="4495669" y="4931511"/>
                  <a:pt x="4482007" y="4929765"/>
                  <a:pt x="4467838" y="4927057"/>
                </a:cubicBezTo>
                <a:lnTo>
                  <a:pt x="4441949" y="4920349"/>
                </a:lnTo>
                <a:lnTo>
                  <a:pt x="4394719" y="4912853"/>
                </a:lnTo>
                <a:lnTo>
                  <a:pt x="4356810" y="4916186"/>
                </a:lnTo>
                <a:lnTo>
                  <a:pt x="4222145" y="4920166"/>
                </a:lnTo>
                <a:cubicBezTo>
                  <a:pt x="4202488" y="4924963"/>
                  <a:pt x="4184742" y="4944595"/>
                  <a:pt x="4160481" y="4934555"/>
                </a:cubicBezTo>
                <a:cubicBezTo>
                  <a:pt x="4165854" y="4945670"/>
                  <a:pt x="4131661" y="4931019"/>
                  <a:pt x="4124879" y="4940397"/>
                </a:cubicBezTo>
                <a:cubicBezTo>
                  <a:pt x="4120895" y="4948198"/>
                  <a:pt x="4109593" y="4945570"/>
                  <a:pt x="4100114" y="4947117"/>
                </a:cubicBezTo>
                <a:cubicBezTo>
                  <a:pt x="4091835" y="4954382"/>
                  <a:pt x="4045978" y="4954676"/>
                  <a:pt x="4030957" y="4950944"/>
                </a:cubicBezTo>
                <a:cubicBezTo>
                  <a:pt x="3989825" y="4935537"/>
                  <a:pt x="3946860" y="4963196"/>
                  <a:pt x="3913764" y="4951738"/>
                </a:cubicBezTo>
                <a:cubicBezTo>
                  <a:pt x="3904534" y="4951024"/>
                  <a:pt x="3896577" y="4951663"/>
                  <a:pt x="3889457" y="4953140"/>
                </a:cubicBezTo>
                <a:lnTo>
                  <a:pt x="3871115" y="4959252"/>
                </a:lnTo>
                <a:lnTo>
                  <a:pt x="3869086" y="4964946"/>
                </a:lnTo>
                <a:lnTo>
                  <a:pt x="3856124" y="4966504"/>
                </a:lnTo>
                <a:lnTo>
                  <a:pt x="3835967" y="4975175"/>
                </a:lnTo>
                <a:cubicBezTo>
                  <a:pt x="3826465" y="4950975"/>
                  <a:pt x="3782586" y="4987146"/>
                  <a:pt x="3785910" y="4965148"/>
                </a:cubicBezTo>
                <a:cubicBezTo>
                  <a:pt x="3750785" y="4971249"/>
                  <a:pt x="3699033" y="4952693"/>
                  <a:pt x="3671085" y="4977741"/>
                </a:cubicBezTo>
                <a:cubicBezTo>
                  <a:pt x="3621255" y="4982620"/>
                  <a:pt x="3562637" y="4994206"/>
                  <a:pt x="3486928" y="4994420"/>
                </a:cubicBezTo>
                <a:cubicBezTo>
                  <a:pt x="3446030" y="4994640"/>
                  <a:pt x="3343460" y="4976299"/>
                  <a:pt x="3280956" y="4975036"/>
                </a:cubicBezTo>
                <a:cubicBezTo>
                  <a:pt x="3227193" y="4980695"/>
                  <a:pt x="3256481" y="4973778"/>
                  <a:pt x="3211563" y="4993919"/>
                </a:cubicBezTo>
                <a:cubicBezTo>
                  <a:pt x="3207119" y="4990757"/>
                  <a:pt x="3170070" y="4988394"/>
                  <a:pt x="3164681" y="4986606"/>
                </a:cubicBezTo>
                <a:lnTo>
                  <a:pt x="3127171" y="4979411"/>
                </a:lnTo>
                <a:lnTo>
                  <a:pt x="3096889" y="4976795"/>
                </a:lnTo>
                <a:cubicBezTo>
                  <a:pt x="3088441" y="4978753"/>
                  <a:pt x="3082883" y="4978233"/>
                  <a:pt x="3078620" y="4976620"/>
                </a:cubicBezTo>
                <a:lnTo>
                  <a:pt x="3074275" y="4973840"/>
                </a:lnTo>
                <a:lnTo>
                  <a:pt x="3036436" y="4968613"/>
                </a:lnTo>
                <a:lnTo>
                  <a:pt x="3031995" y="4969990"/>
                </a:lnTo>
                <a:lnTo>
                  <a:pt x="2994028" y="4967956"/>
                </a:lnTo>
                <a:cubicBezTo>
                  <a:pt x="2992299" y="4970105"/>
                  <a:pt x="2989407" y="4971561"/>
                  <a:pt x="2984001" y="4971609"/>
                </a:cubicBezTo>
                <a:cubicBezTo>
                  <a:pt x="2994191" y="4986644"/>
                  <a:pt x="2981386" y="4977427"/>
                  <a:pt x="2964542" y="4976237"/>
                </a:cubicBezTo>
                <a:cubicBezTo>
                  <a:pt x="2976613" y="4999323"/>
                  <a:pt x="2927627" y="4986817"/>
                  <a:pt x="2921274" y="4999668"/>
                </a:cubicBezTo>
                <a:cubicBezTo>
                  <a:pt x="2908629" y="4998274"/>
                  <a:pt x="2895476" y="4997220"/>
                  <a:pt x="2882111" y="4996632"/>
                </a:cubicBezTo>
                <a:lnTo>
                  <a:pt x="2874282" y="4996582"/>
                </a:lnTo>
                <a:cubicBezTo>
                  <a:pt x="2874237" y="4996658"/>
                  <a:pt x="2874193" y="4996735"/>
                  <a:pt x="2874147" y="4996812"/>
                </a:cubicBezTo>
                <a:cubicBezTo>
                  <a:pt x="2872492" y="4997296"/>
                  <a:pt x="2869935" y="4997466"/>
                  <a:pt x="2865932" y="4997221"/>
                </a:cubicBezTo>
                <a:lnTo>
                  <a:pt x="2860008" y="4996489"/>
                </a:lnTo>
                <a:lnTo>
                  <a:pt x="2844819" y="4996392"/>
                </a:lnTo>
                <a:lnTo>
                  <a:pt x="2839735" y="4997900"/>
                </a:lnTo>
                <a:lnTo>
                  <a:pt x="2837922" y="5000718"/>
                </a:lnTo>
                <a:lnTo>
                  <a:pt x="2836507" y="5000394"/>
                </a:lnTo>
                <a:cubicBezTo>
                  <a:pt x="2825749" y="4995427"/>
                  <a:pt x="2822382" y="4988291"/>
                  <a:pt x="2808859" y="5008050"/>
                </a:cubicBezTo>
                <a:cubicBezTo>
                  <a:pt x="2784233" y="4999995"/>
                  <a:pt x="2779499" y="5012041"/>
                  <a:pt x="2745907" y="5016391"/>
                </a:cubicBezTo>
                <a:cubicBezTo>
                  <a:pt x="2731796" y="5008784"/>
                  <a:pt x="2720518" y="5011549"/>
                  <a:pt x="2709519" y="5017601"/>
                </a:cubicBezTo>
                <a:cubicBezTo>
                  <a:pt x="2676766" y="5014138"/>
                  <a:pt x="2646981" y="5022656"/>
                  <a:pt x="2610212" y="5024813"/>
                </a:cubicBezTo>
                <a:cubicBezTo>
                  <a:pt x="2570359" y="5014992"/>
                  <a:pt x="2550109" y="5032793"/>
                  <a:pt x="2510814" y="5035020"/>
                </a:cubicBezTo>
                <a:cubicBezTo>
                  <a:pt x="2476639" y="5017991"/>
                  <a:pt x="2482834" y="5049980"/>
                  <a:pt x="2462736" y="5056754"/>
                </a:cubicBezTo>
                <a:lnTo>
                  <a:pt x="2457050" y="5057379"/>
                </a:lnTo>
                <a:lnTo>
                  <a:pt x="2442184" y="5054901"/>
                </a:lnTo>
                <a:lnTo>
                  <a:pt x="2436703" y="5053277"/>
                </a:lnTo>
                <a:cubicBezTo>
                  <a:pt x="2432888" y="5052418"/>
                  <a:pt x="2430299" y="5052175"/>
                  <a:pt x="2428451" y="5052373"/>
                </a:cubicBezTo>
                <a:lnTo>
                  <a:pt x="2420551" y="5051292"/>
                </a:lnTo>
                <a:cubicBezTo>
                  <a:pt x="2407700" y="5048633"/>
                  <a:pt x="2395274" y="5045570"/>
                  <a:pt x="2383501" y="5042264"/>
                </a:cubicBezTo>
                <a:cubicBezTo>
                  <a:pt x="2362992" y="5043848"/>
                  <a:pt x="2317884" y="5059023"/>
                  <a:pt x="2297493" y="5060796"/>
                </a:cubicBezTo>
                <a:lnTo>
                  <a:pt x="2261156" y="5052905"/>
                </a:lnTo>
                <a:lnTo>
                  <a:pt x="2200581" y="5036274"/>
                </a:lnTo>
                <a:lnTo>
                  <a:pt x="2198380" y="5036861"/>
                </a:lnTo>
                <a:lnTo>
                  <a:pt x="2116066" y="5030866"/>
                </a:lnTo>
                <a:cubicBezTo>
                  <a:pt x="2111600" y="5028328"/>
                  <a:pt x="2059664" y="5017338"/>
                  <a:pt x="2056754" y="5013653"/>
                </a:cubicBezTo>
                <a:cubicBezTo>
                  <a:pt x="2003393" y="5025622"/>
                  <a:pt x="1998298" y="5020073"/>
                  <a:pt x="1942916" y="5016969"/>
                </a:cubicBezTo>
                <a:cubicBezTo>
                  <a:pt x="1882138" y="5005950"/>
                  <a:pt x="1836966" y="4987831"/>
                  <a:pt x="1796717" y="4981610"/>
                </a:cubicBezTo>
                <a:cubicBezTo>
                  <a:pt x="1724075" y="4970499"/>
                  <a:pt x="1636218" y="4947449"/>
                  <a:pt x="1583222" y="4942334"/>
                </a:cubicBezTo>
                <a:cubicBezTo>
                  <a:pt x="1544265" y="4961611"/>
                  <a:pt x="1556109" y="4938719"/>
                  <a:pt x="1518821" y="4938963"/>
                </a:cubicBezTo>
                <a:cubicBezTo>
                  <a:pt x="1497291" y="4936197"/>
                  <a:pt x="1483221" y="4927794"/>
                  <a:pt x="1471837" y="4925740"/>
                </a:cubicBezTo>
                <a:lnTo>
                  <a:pt x="1450515" y="4926642"/>
                </a:lnTo>
                <a:lnTo>
                  <a:pt x="1437078" y="4926078"/>
                </a:lnTo>
                <a:lnTo>
                  <a:pt x="1432462" y="4931139"/>
                </a:lnTo>
                <a:lnTo>
                  <a:pt x="1411645" y="4934032"/>
                </a:lnTo>
                <a:cubicBezTo>
                  <a:pt x="1384856" y="4931153"/>
                  <a:pt x="1306656" y="4918434"/>
                  <a:pt x="1271729" y="4913863"/>
                </a:cubicBezTo>
                <a:cubicBezTo>
                  <a:pt x="1258697" y="4907976"/>
                  <a:pt x="1213546" y="4901042"/>
                  <a:pt x="1202076" y="4906608"/>
                </a:cubicBezTo>
                <a:cubicBezTo>
                  <a:pt x="1192059" y="4906580"/>
                  <a:pt x="1182171" y="4902320"/>
                  <a:pt x="1174670" y="4909064"/>
                </a:cubicBezTo>
                <a:cubicBezTo>
                  <a:pt x="1163701" y="4916862"/>
                  <a:pt x="1136874" y="4897641"/>
                  <a:pt x="1137035" y="4908989"/>
                </a:cubicBezTo>
                <a:cubicBezTo>
                  <a:pt x="1117838" y="4895687"/>
                  <a:pt x="1091386" y="4911450"/>
                  <a:pt x="1069882" y="4912892"/>
                </a:cubicBezTo>
                <a:cubicBezTo>
                  <a:pt x="1055589" y="4900472"/>
                  <a:pt x="1024570" y="4915744"/>
                  <a:pt x="980935" y="4911119"/>
                </a:cubicBezTo>
                <a:cubicBezTo>
                  <a:pt x="947614" y="4906556"/>
                  <a:pt x="913224" y="4897403"/>
                  <a:pt x="869960" y="4885518"/>
                </a:cubicBezTo>
                <a:cubicBezTo>
                  <a:pt x="819114" y="4856727"/>
                  <a:pt x="768074" y="4850663"/>
                  <a:pt x="721345" y="4839806"/>
                </a:cubicBezTo>
                <a:cubicBezTo>
                  <a:pt x="667944" y="4829906"/>
                  <a:pt x="698286" y="4859338"/>
                  <a:pt x="635428" y="4830000"/>
                </a:cubicBezTo>
                <a:cubicBezTo>
                  <a:pt x="626286" y="4837571"/>
                  <a:pt x="617638" y="4836842"/>
                  <a:pt x="604106" y="4830842"/>
                </a:cubicBezTo>
                <a:cubicBezTo>
                  <a:pt x="583276" y="4833091"/>
                  <a:pt x="539859" y="4845979"/>
                  <a:pt x="510451" y="4843485"/>
                </a:cubicBezTo>
                <a:cubicBezTo>
                  <a:pt x="489781" y="4840800"/>
                  <a:pt x="443867" y="4818678"/>
                  <a:pt x="427656" y="4815877"/>
                </a:cubicBezTo>
                <a:cubicBezTo>
                  <a:pt x="424088" y="4817297"/>
                  <a:pt x="419580" y="4820561"/>
                  <a:pt x="413184" y="4826676"/>
                </a:cubicBezTo>
                <a:cubicBezTo>
                  <a:pt x="387673" y="4816699"/>
                  <a:pt x="379855" y="4828170"/>
                  <a:pt x="341772" y="4829671"/>
                </a:cubicBezTo>
                <a:cubicBezTo>
                  <a:pt x="327795" y="4821005"/>
                  <a:pt x="314729" y="4822794"/>
                  <a:pt x="301266" y="4827842"/>
                </a:cubicBezTo>
                <a:cubicBezTo>
                  <a:pt x="265781" y="4821714"/>
                  <a:pt x="231017" y="4827635"/>
                  <a:pt x="189886" y="4826710"/>
                </a:cubicBezTo>
                <a:cubicBezTo>
                  <a:pt x="147910" y="4813727"/>
                  <a:pt x="121702" y="4829584"/>
                  <a:pt x="77762" y="4828518"/>
                </a:cubicBezTo>
                <a:cubicBezTo>
                  <a:pt x="38733" y="4806108"/>
                  <a:pt x="44308" y="4851138"/>
                  <a:pt x="8164" y="4846203"/>
                </a:cubicBezTo>
                <a:lnTo>
                  <a:pt x="0" y="4843648"/>
                </a:lnTo>
                <a:lnTo>
                  <a:pt x="0" y="40806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20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0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2E420-322F-7A8B-2632-9895DB14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503" y="231811"/>
            <a:ext cx="5323715" cy="732825"/>
          </a:xfrm>
        </p:spPr>
        <p:txBody>
          <a:bodyPr anchor="b">
            <a:normAutofit/>
          </a:bodyPr>
          <a:lstStyle/>
          <a:p>
            <a:r>
              <a:rPr lang="en-US" sz="4000" dirty="0"/>
              <a:t>What is Observability?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7C589-00B3-167A-D20D-1704AA8B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27" y="1310199"/>
            <a:ext cx="8006290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Observability is the process of understanding the internal state of a system by analyzing its external outputs.</a:t>
            </a:r>
          </a:p>
          <a:p>
            <a:pPr marL="0" indent="0">
              <a:buNone/>
            </a:pPr>
            <a:r>
              <a:rPr lang="en-US" dirty="0"/>
              <a:t>Measures a systems current state based on the data it generates through logs, metrics, traces, and events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2EF39-7816-B65A-6746-D33C9720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931" y="1478284"/>
            <a:ext cx="3983470" cy="3452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0E57D-9ED1-6D35-9B02-27DD4C158117}"/>
              </a:ext>
            </a:extLst>
          </p:cNvPr>
          <p:cNvSpPr txBox="1"/>
          <p:nvPr/>
        </p:nvSpPr>
        <p:spPr>
          <a:xfrm>
            <a:off x="368939" y="4251489"/>
            <a:ext cx="738545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Deals with “unknown unknowns”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Not just about what is happening but why it is happening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Critical in modern distributed architectures, such as serverless systems or microservices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407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A13A2-BC54-1F68-86F0-7C357012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Monitoring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38AE7-AEFF-84DF-6FC7-B34689D48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991" y="1862754"/>
            <a:ext cx="10376705" cy="4105752"/>
          </a:xfrm>
        </p:spPr>
        <p:txBody>
          <a:bodyPr anchor="ctr">
            <a:normAutofit fontScale="92500" lnSpcReduction="10000"/>
          </a:bodyPr>
          <a:lstStyle/>
          <a:p>
            <a:endParaRPr lang="en-US" sz="2000" dirty="0"/>
          </a:p>
          <a:p>
            <a:r>
              <a:rPr lang="en-US" sz="3000" dirty="0"/>
              <a:t>Collects predefined metrics that identifies whether systems are functioning properly</a:t>
            </a:r>
          </a:p>
          <a:p>
            <a:r>
              <a:rPr lang="en-US" sz="3000" dirty="0"/>
              <a:t>Used to manage performance and can provide ongoing information</a:t>
            </a:r>
          </a:p>
          <a:p>
            <a:r>
              <a:rPr lang="en-US" sz="3000" dirty="0"/>
              <a:t>Reactive- only responds to preconfigured alerts and events</a:t>
            </a:r>
          </a:p>
          <a:p>
            <a:r>
              <a:rPr lang="en-US" sz="3000" dirty="0"/>
              <a:t>Focuses on the utilization and stability or resources</a:t>
            </a:r>
          </a:p>
          <a:p>
            <a:r>
              <a:rPr lang="en-US" sz="3000" dirty="0"/>
              <a:t>Responds only to known issues or thresholds</a:t>
            </a:r>
          </a:p>
          <a:p>
            <a:r>
              <a:rPr lang="en-US" sz="3000" dirty="0"/>
              <a:t>Deals with “known-unknowns”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87286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87695-475D-F764-A1DF-400EC58F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APM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37501-65A4-7FF3-A04D-87D987B96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10423004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Application performance monitoring</a:t>
            </a:r>
          </a:p>
          <a:p>
            <a:r>
              <a:rPr lang="en-US" dirty="0"/>
              <a:t>Toolset for tracking application health</a:t>
            </a:r>
          </a:p>
          <a:p>
            <a:r>
              <a:rPr lang="en-US" dirty="0"/>
              <a:t>Ensures optimal application performance and rapid identification of user-impacting issues</a:t>
            </a:r>
          </a:p>
          <a:p>
            <a:r>
              <a:rPr lang="en-GB" dirty="0"/>
              <a:t>End-User Experience Monitoring (measuring performance from the user’s perspective)</a:t>
            </a:r>
          </a:p>
        </p:txBody>
      </p:sp>
    </p:spTree>
    <p:extLst>
      <p:ext uri="{BB962C8B-B14F-4D97-AF65-F5344CB8AC3E}">
        <p14:creationId xmlns:p14="http://schemas.microsoft.com/office/powerpoint/2010/main" val="238183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A7310B-7613-3612-48A8-48EFD02ED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60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FA5BC-1BBF-7DAD-0E05-6D13ABA65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Telemetry data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53DB7-0E73-B107-F62F-01C57CC32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3628561"/>
            <a:ext cx="10932067" cy="5589957"/>
          </a:xfrm>
        </p:spPr>
        <p:txBody>
          <a:bodyPr anchor="ctr">
            <a:normAutofit/>
          </a:bodyPr>
          <a:lstStyle/>
          <a:p>
            <a:r>
              <a:rPr lang="en-US" dirty="0"/>
              <a:t>The automatic measurement and wireless transmission of data from remote sources </a:t>
            </a:r>
          </a:p>
          <a:p>
            <a:r>
              <a:rPr lang="en-US" dirty="0"/>
              <a:t>Sensors that monitor Physical and electrical data measure things such as voltage, temperature, pressure etc.</a:t>
            </a:r>
          </a:p>
          <a:p>
            <a:r>
              <a:rPr lang="en-US" dirty="0"/>
              <a:t> Startup and Processing times, crashes, user </a:t>
            </a:r>
            <a:r>
              <a:rPr lang="en-US" dirty="0" err="1"/>
              <a:t>behaviour</a:t>
            </a:r>
            <a:r>
              <a:rPr lang="en-US" dirty="0"/>
              <a:t> and resource use, are used to assess the state of a system</a:t>
            </a:r>
          </a:p>
          <a:p>
            <a:r>
              <a:rPr lang="en-US" dirty="0"/>
              <a:t>This data is then sent for real-time monitoring and analysis</a:t>
            </a:r>
          </a:p>
          <a:p>
            <a:r>
              <a:rPr lang="en-US" dirty="0"/>
              <a:t>Gaining insights into application performance from the user's point of view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033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97F878-8D68-091C-23DF-47F3BC840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B2297B-CF99-643A-39F4-E04399426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C619C-E597-694A-618D-B895D998F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420A57-BD95-C205-878C-1F3F04100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AF200-6D48-EF40-01E2-0D299FF9B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09051-80F5-4000-2EAC-35758B3EB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5D833-ADB8-FEF4-A04C-8286791A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Telemetry data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DE08-46E0-68CC-25A2-D06D9808B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3555718"/>
            <a:ext cx="10932067" cy="55899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There are three main pillars of Telemetry data:</a:t>
            </a:r>
          </a:p>
          <a:p>
            <a:endParaRPr lang="en-US" sz="2800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Collection: Metrics, logs, traces, events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CPU usage percentage, memory consumption, or request latency.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Timestamped records of events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Delays in services when a user requests travels from a web page to a database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Transmission: Data sent to central systems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Analysis: Insights derived for optimization and troubleshooting</a:t>
            </a:r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6071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C5211-1F77-EE30-9775-D03DB270D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Advantages of Observability</a:t>
            </a:r>
            <a:endParaRPr lang="en-GB" sz="400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A7FD9-06A6-EE2D-F8EC-74BD4269F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Offers control over dynamic environments</a:t>
            </a:r>
          </a:p>
          <a:p>
            <a:r>
              <a:rPr lang="en-US" dirty="0"/>
              <a:t>Helps provide superior control over unpredictable/dynamic networks and systems, whereas traditional monitoring may fall short</a:t>
            </a:r>
          </a:p>
          <a:p>
            <a:r>
              <a:rPr lang="en-US" dirty="0"/>
              <a:t> Issues can be proactively addressed, even if those problems were unanticipated/defined during system design</a:t>
            </a:r>
          </a:p>
          <a:p>
            <a:r>
              <a:rPr lang="en-US" dirty="0"/>
              <a:t>Great at debugging, optimizing performance, and incident response</a:t>
            </a:r>
          </a:p>
          <a:p>
            <a:r>
              <a:rPr lang="en-US" dirty="0"/>
              <a:t>Easily Scalable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4703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78AEBC-2703-1C20-05DC-38E5AC5D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Top observability platforms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8516-6925-B727-252E-99790B0D0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Splunk observability cloud</a:t>
            </a:r>
          </a:p>
          <a:p>
            <a:r>
              <a:rPr lang="en-US" dirty="0"/>
              <a:t>Dynatrace</a:t>
            </a:r>
          </a:p>
          <a:p>
            <a:r>
              <a:rPr lang="en-US" dirty="0"/>
              <a:t>IBM </a:t>
            </a:r>
            <a:r>
              <a:rPr lang="en-US" dirty="0" err="1"/>
              <a:t>Instana</a:t>
            </a:r>
            <a:r>
              <a:rPr lang="en-US" dirty="0"/>
              <a:t> </a:t>
            </a:r>
          </a:p>
          <a:p>
            <a:r>
              <a:rPr lang="en-US" dirty="0"/>
              <a:t>Azure Monitor</a:t>
            </a:r>
          </a:p>
          <a:p>
            <a:r>
              <a:rPr lang="en-US" dirty="0"/>
              <a:t>SolarWinds Observability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746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477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Observability</vt:lpstr>
      <vt:lpstr>What is Observability?</vt:lpstr>
      <vt:lpstr>Monitoring</vt:lpstr>
      <vt:lpstr>APM</vt:lpstr>
      <vt:lpstr>PowerPoint Presentation</vt:lpstr>
      <vt:lpstr>Telemetry data</vt:lpstr>
      <vt:lpstr>Telemetry data</vt:lpstr>
      <vt:lpstr>Advantages of Observability</vt:lpstr>
      <vt:lpstr>Top observability platforms</vt:lpstr>
      <vt:lpstr>Future of Observability</vt:lpstr>
      <vt:lpstr>This is just the tip of the iceburg…</vt:lpstr>
      <vt:lpstr>In summary…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daryl burrows</dc:creator>
  <cp:lastModifiedBy>daryl burrows</cp:lastModifiedBy>
  <cp:revision>2</cp:revision>
  <dcterms:created xsi:type="dcterms:W3CDTF">2025-03-04T21:28:30Z</dcterms:created>
  <dcterms:modified xsi:type="dcterms:W3CDTF">2025-03-06T17:42:51Z</dcterms:modified>
</cp:coreProperties>
</file>