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Spectral"/>
      <p:regular r:id="rId40"/>
      <p:bold r:id="rId41"/>
      <p:italic r:id="rId42"/>
      <p:boldItalic r:id="rId43"/>
    </p:embeddedFon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jfHd/SQVi61v3W7Of54N3jteCk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pectral-regular.fntdata"/><Relationship Id="rId20" Type="http://schemas.openxmlformats.org/officeDocument/2006/relationships/slide" Target="slides/slide16.xml"/><Relationship Id="rId42" Type="http://schemas.openxmlformats.org/officeDocument/2006/relationships/font" Target="fonts/Spectral-italic.fntdata"/><Relationship Id="rId41" Type="http://schemas.openxmlformats.org/officeDocument/2006/relationships/font" Target="fonts/Spectral-bold.fntdata"/><Relationship Id="rId22" Type="http://schemas.openxmlformats.org/officeDocument/2006/relationships/slide" Target="slides/slide18.xml"/><Relationship Id="rId44" Type="http://schemas.openxmlformats.org/officeDocument/2006/relationships/font" Target="fonts/CenturyGothic-regular.fntdata"/><Relationship Id="rId21" Type="http://schemas.openxmlformats.org/officeDocument/2006/relationships/slide" Target="slides/slide17.xml"/><Relationship Id="rId43" Type="http://schemas.openxmlformats.org/officeDocument/2006/relationships/font" Target="fonts/Spectral-boldItalic.fntdata"/><Relationship Id="rId24" Type="http://schemas.openxmlformats.org/officeDocument/2006/relationships/slide" Target="slides/slide20.xml"/><Relationship Id="rId46" Type="http://schemas.openxmlformats.org/officeDocument/2006/relationships/font" Target="fonts/CenturyGothic-italic.fntdata"/><Relationship Id="rId23" Type="http://schemas.openxmlformats.org/officeDocument/2006/relationships/slide" Target="slides/slide19.xml"/><Relationship Id="rId45"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CenturyGothic-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Field names for cron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Day of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Day of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Values can be comma separated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 asterisk means all possible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this command we are saying to run this every minute of every hour of every day of every day of the month in every month and every day of the week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https://www.ibm.com/docs/en/db2oc?topic=task-unix-cron-format </a:t>
            </a:r>
            <a:endParaRPr/>
          </a:p>
        </p:txBody>
      </p:sp>
      <p:sp>
        <p:nvSpPr>
          <p:cNvPr id="439" name="Google Shape;43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https://crontab-generator.org/</a:t>
            </a:r>
            <a:endParaRPr/>
          </a:p>
        </p:txBody>
      </p:sp>
      <p:sp>
        <p:nvSpPr>
          <p:cNvPr id="446" name="Google Shape;44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4c159692b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Run</a:t>
            </a:r>
            <a:endParaRPr/>
          </a:p>
        </p:txBody>
      </p:sp>
      <p:sp>
        <p:nvSpPr>
          <p:cNvPr id="489" name="Google Shape;489;g34c159692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4c159692b1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Msfconsole</a:t>
            </a:r>
            <a:endParaRPr/>
          </a:p>
          <a:p>
            <a:pPr indent="0" lvl="0" marL="0" rtl="0" algn="l">
              <a:spcBef>
                <a:spcPts val="0"/>
              </a:spcBef>
              <a:spcAft>
                <a:spcPts val="0"/>
              </a:spcAft>
              <a:buNone/>
            </a:pPr>
            <a:r>
              <a:rPr lang="en-GB"/>
              <a:t>Search</a:t>
            </a:r>
            <a:endParaRPr/>
          </a:p>
          <a:p>
            <a:pPr indent="0" lvl="0" marL="0" rtl="0" algn="l">
              <a:spcBef>
                <a:spcPts val="0"/>
              </a:spcBef>
              <a:spcAft>
                <a:spcPts val="0"/>
              </a:spcAft>
              <a:buNone/>
            </a:pPr>
            <a:r>
              <a:rPr lang="en-GB"/>
              <a:t>Use</a:t>
            </a:r>
            <a:endParaRPr/>
          </a:p>
          <a:p>
            <a:pPr indent="0" lvl="0" marL="0" rtl="0" algn="l">
              <a:spcBef>
                <a:spcPts val="0"/>
              </a:spcBef>
              <a:spcAft>
                <a:spcPts val="0"/>
              </a:spcAft>
              <a:buNone/>
            </a:pPr>
            <a:r>
              <a:rPr lang="en-GB"/>
              <a:t>Run</a:t>
            </a:r>
            <a:endParaRPr/>
          </a:p>
          <a:p>
            <a:pPr indent="0" lvl="0" marL="0" rtl="0" algn="l">
              <a:spcBef>
                <a:spcPts val="0"/>
              </a:spcBef>
              <a:spcAft>
                <a:spcPts val="0"/>
              </a:spcAft>
              <a:buNone/>
            </a:pPr>
            <a:r>
              <a:rPr lang="en-GB"/>
              <a:t>Rhosts</a:t>
            </a:r>
            <a:endParaRPr/>
          </a:p>
          <a:p>
            <a:pPr indent="0" lvl="0" marL="0" rtl="0" algn="l">
              <a:spcBef>
                <a:spcPts val="0"/>
              </a:spcBef>
              <a:spcAft>
                <a:spcPts val="0"/>
              </a:spcAft>
              <a:buNone/>
            </a:pPr>
            <a:r>
              <a:rPr lang="en-GB"/>
              <a:t>Options</a:t>
            </a:r>
            <a:endParaRPr/>
          </a:p>
        </p:txBody>
      </p:sp>
      <p:sp>
        <p:nvSpPr>
          <p:cNvPr id="496" name="Google Shape;496;g34c159692b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4c159692b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Search</a:t>
            </a:r>
            <a:endParaRPr/>
          </a:p>
          <a:p>
            <a:pPr indent="0" lvl="0" marL="0" rtl="0" algn="l">
              <a:spcBef>
                <a:spcPts val="0"/>
              </a:spcBef>
              <a:spcAft>
                <a:spcPts val="0"/>
              </a:spcAft>
              <a:buNone/>
            </a:pPr>
            <a:r>
              <a:rPr lang="en-GB"/>
              <a:t>Use</a:t>
            </a:r>
            <a:endParaRPr/>
          </a:p>
          <a:p>
            <a:pPr indent="0" lvl="0" marL="0" rtl="0" algn="l">
              <a:spcBef>
                <a:spcPts val="0"/>
              </a:spcBef>
              <a:spcAft>
                <a:spcPts val="0"/>
              </a:spcAft>
              <a:buNone/>
            </a:pPr>
            <a:r>
              <a:rPr lang="en-GB"/>
              <a:t>Run</a:t>
            </a:r>
            <a:endParaRPr/>
          </a:p>
          <a:p>
            <a:pPr indent="0" lvl="0" marL="0" rtl="0" algn="l">
              <a:spcBef>
                <a:spcPts val="0"/>
              </a:spcBef>
              <a:spcAft>
                <a:spcPts val="0"/>
              </a:spcAft>
              <a:buNone/>
            </a:pPr>
            <a:r>
              <a:rPr lang="en-GB"/>
              <a:t>Rhosts</a:t>
            </a:r>
            <a:endParaRPr/>
          </a:p>
          <a:p>
            <a:pPr indent="0" lvl="0" marL="0" rtl="0" algn="l">
              <a:spcBef>
                <a:spcPts val="0"/>
              </a:spcBef>
              <a:spcAft>
                <a:spcPts val="0"/>
              </a:spcAft>
              <a:buNone/>
            </a:pPr>
            <a:r>
              <a:rPr lang="en-GB"/>
              <a:t>Options</a:t>
            </a:r>
            <a:endParaRPr/>
          </a:p>
        </p:txBody>
      </p:sp>
      <p:sp>
        <p:nvSpPr>
          <p:cNvPr id="503" name="Google Shape;503;g34c159692b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4c159692b1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Search</a:t>
            </a:r>
            <a:endParaRPr/>
          </a:p>
          <a:p>
            <a:pPr indent="0" lvl="0" marL="0" rtl="0" algn="l">
              <a:spcBef>
                <a:spcPts val="0"/>
              </a:spcBef>
              <a:spcAft>
                <a:spcPts val="0"/>
              </a:spcAft>
              <a:buNone/>
            </a:pPr>
            <a:r>
              <a:rPr lang="en-GB"/>
              <a:t>Use</a:t>
            </a:r>
            <a:endParaRPr/>
          </a:p>
          <a:p>
            <a:pPr indent="0" lvl="0" marL="0" rtl="0" algn="l">
              <a:spcBef>
                <a:spcPts val="0"/>
              </a:spcBef>
              <a:spcAft>
                <a:spcPts val="0"/>
              </a:spcAft>
              <a:buNone/>
            </a:pPr>
            <a:r>
              <a:rPr lang="en-GB"/>
              <a:t>Run</a:t>
            </a:r>
            <a:endParaRPr/>
          </a:p>
          <a:p>
            <a:pPr indent="0" lvl="0" marL="0" rtl="0" algn="l">
              <a:spcBef>
                <a:spcPts val="0"/>
              </a:spcBef>
              <a:spcAft>
                <a:spcPts val="0"/>
              </a:spcAft>
              <a:buNone/>
            </a:pPr>
            <a:r>
              <a:rPr lang="en-GB"/>
              <a:t>Rhosts</a:t>
            </a:r>
            <a:endParaRPr/>
          </a:p>
          <a:p>
            <a:pPr indent="0" lvl="0" marL="0" rtl="0" algn="l">
              <a:spcBef>
                <a:spcPts val="0"/>
              </a:spcBef>
              <a:spcAft>
                <a:spcPts val="0"/>
              </a:spcAft>
              <a:buNone/>
            </a:pPr>
            <a:r>
              <a:rPr lang="en-GB"/>
              <a:t>Options</a:t>
            </a:r>
            <a:endParaRPr/>
          </a:p>
        </p:txBody>
      </p:sp>
      <p:sp>
        <p:nvSpPr>
          <p:cNvPr id="510" name="Google Shape;510;g34c159692b1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c159692b1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Search</a:t>
            </a:r>
            <a:endParaRPr/>
          </a:p>
          <a:p>
            <a:pPr indent="0" lvl="0" marL="0" rtl="0" algn="l">
              <a:spcBef>
                <a:spcPts val="0"/>
              </a:spcBef>
              <a:spcAft>
                <a:spcPts val="0"/>
              </a:spcAft>
              <a:buNone/>
            </a:pPr>
            <a:r>
              <a:rPr lang="en-GB"/>
              <a:t>Use</a:t>
            </a:r>
            <a:endParaRPr/>
          </a:p>
          <a:p>
            <a:pPr indent="0" lvl="0" marL="0" rtl="0" algn="l">
              <a:spcBef>
                <a:spcPts val="0"/>
              </a:spcBef>
              <a:spcAft>
                <a:spcPts val="0"/>
              </a:spcAft>
              <a:buNone/>
            </a:pPr>
            <a:r>
              <a:rPr lang="en-GB"/>
              <a:t>Run</a:t>
            </a:r>
            <a:endParaRPr/>
          </a:p>
          <a:p>
            <a:pPr indent="0" lvl="0" marL="0" rtl="0" algn="l">
              <a:spcBef>
                <a:spcPts val="0"/>
              </a:spcBef>
              <a:spcAft>
                <a:spcPts val="0"/>
              </a:spcAft>
              <a:buNone/>
            </a:pPr>
            <a:r>
              <a:rPr lang="en-GB"/>
              <a:t>Rhosts</a:t>
            </a:r>
            <a:endParaRPr/>
          </a:p>
          <a:p>
            <a:pPr indent="0" lvl="0" marL="0" rtl="0" algn="l">
              <a:spcBef>
                <a:spcPts val="0"/>
              </a:spcBef>
              <a:spcAft>
                <a:spcPts val="0"/>
              </a:spcAft>
              <a:buNone/>
            </a:pPr>
            <a:r>
              <a:rPr lang="en-GB"/>
              <a:t>Options</a:t>
            </a:r>
            <a:endParaRPr/>
          </a:p>
        </p:txBody>
      </p:sp>
      <p:sp>
        <p:nvSpPr>
          <p:cNvPr id="517" name="Google Shape;517;g34c159692b1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4c159692b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g34c159692b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https://tryhackme.com/room/blue</a:t>
            </a:r>
            <a:endParaRPr/>
          </a:p>
        </p:txBody>
      </p:sp>
      <p:sp>
        <p:nvSpPr>
          <p:cNvPr id="524" name="Google Shape;524;g34c159692b1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7fed4569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C2s are more indepth than this, would need a full talk to themselves probably. This is good enough for the purpose of today</a:t>
            </a:r>
            <a:endParaRPr/>
          </a:p>
        </p:txBody>
      </p:sp>
      <p:sp>
        <p:nvSpPr>
          <p:cNvPr id="161" name="Google Shape;161;g347fed456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Msfvenom – program name</a:t>
            </a:r>
            <a:endParaRPr/>
          </a:p>
          <a:p>
            <a:pPr indent="0" lvl="0" marL="0" rtl="0" algn="l">
              <a:spcBef>
                <a:spcPts val="0"/>
              </a:spcBef>
              <a:spcAft>
                <a:spcPts val="0"/>
              </a:spcAft>
              <a:buNone/>
            </a:pPr>
            <a:r>
              <a:rPr lang="en-GB"/>
              <a:t>-p payload selection</a:t>
            </a:r>
            <a:endParaRPr/>
          </a:p>
          <a:p>
            <a:pPr indent="0" lvl="0" marL="0" rtl="0" algn="l">
              <a:spcBef>
                <a:spcPts val="0"/>
              </a:spcBef>
              <a:spcAft>
                <a:spcPts val="0"/>
              </a:spcAft>
              <a:buNone/>
            </a:pPr>
            <a:r>
              <a:rPr lang="en-GB"/>
              <a:t>LHOST – IP address of attacker machine</a:t>
            </a:r>
            <a:endParaRPr/>
          </a:p>
          <a:p>
            <a:pPr indent="0" lvl="0" marL="0" rtl="0" algn="l">
              <a:spcBef>
                <a:spcPts val="0"/>
              </a:spcBef>
              <a:spcAft>
                <a:spcPts val="0"/>
              </a:spcAft>
              <a:buNone/>
            </a:pPr>
            <a:r>
              <a:rPr lang="en-GB"/>
              <a:t>LPORT – Port to connect to on attacker machine</a:t>
            </a:r>
            <a:endParaRPr/>
          </a:p>
          <a:p>
            <a:pPr indent="0" lvl="0" marL="0" rtl="0" algn="l">
              <a:spcBef>
                <a:spcPts val="0"/>
              </a:spcBef>
              <a:spcAft>
                <a:spcPts val="0"/>
              </a:spcAft>
              <a:buNone/>
            </a:pPr>
            <a:r>
              <a:rPr lang="en-GB"/>
              <a:t>-f  - Format</a:t>
            </a:r>
            <a:endParaRPr/>
          </a:p>
          <a:p>
            <a:pPr indent="0" lvl="0" marL="0" rtl="0" algn="l">
              <a:spcBef>
                <a:spcPts val="0"/>
              </a:spcBef>
              <a:spcAft>
                <a:spcPts val="0"/>
              </a:spcAft>
              <a:buNone/>
            </a:pPr>
            <a:r>
              <a:rPr lang="en-GB"/>
              <a:t>&gt; payload.exe – defaults to stdout &gt; redirects it to the file.</a:t>
            </a:r>
            <a:endParaRPr/>
          </a:p>
        </p:txBody>
      </p:sp>
      <p:sp>
        <p:nvSpPr>
          <p:cNvPr id="168" name="Google Shape;16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7fed4569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347fed4569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Msfvenom – program name</a:t>
            </a:r>
            <a:endParaRPr/>
          </a:p>
          <a:p>
            <a:pPr indent="0" lvl="0" marL="0" rtl="0" algn="l">
              <a:spcBef>
                <a:spcPts val="0"/>
              </a:spcBef>
              <a:spcAft>
                <a:spcPts val="0"/>
              </a:spcAft>
              <a:buNone/>
            </a:pPr>
            <a:r>
              <a:rPr lang="en-GB"/>
              <a:t>-p payload selection</a:t>
            </a:r>
            <a:endParaRPr/>
          </a:p>
          <a:p>
            <a:pPr indent="0" lvl="0" marL="0" rtl="0" algn="l">
              <a:spcBef>
                <a:spcPts val="0"/>
              </a:spcBef>
              <a:spcAft>
                <a:spcPts val="0"/>
              </a:spcAft>
              <a:buNone/>
            </a:pPr>
            <a:r>
              <a:rPr lang="en-GB"/>
              <a:t>LHOST – IP address of attacker machine</a:t>
            </a:r>
            <a:endParaRPr/>
          </a:p>
          <a:p>
            <a:pPr indent="0" lvl="0" marL="0" rtl="0" algn="l">
              <a:spcBef>
                <a:spcPts val="0"/>
              </a:spcBef>
              <a:spcAft>
                <a:spcPts val="0"/>
              </a:spcAft>
              <a:buNone/>
            </a:pPr>
            <a:r>
              <a:rPr lang="en-GB"/>
              <a:t>LPORT – Port to connect to on attacker machine</a:t>
            </a:r>
            <a:endParaRPr/>
          </a:p>
          <a:p>
            <a:pPr indent="0" lvl="0" marL="0" rtl="0" algn="l">
              <a:spcBef>
                <a:spcPts val="0"/>
              </a:spcBef>
              <a:spcAft>
                <a:spcPts val="0"/>
              </a:spcAft>
              <a:buNone/>
            </a:pPr>
            <a:r>
              <a:rPr lang="en-GB"/>
              <a:t>-f  - Format</a:t>
            </a:r>
            <a:endParaRPr/>
          </a:p>
          <a:p>
            <a:pPr indent="0" lvl="0" marL="0" rtl="0" algn="l">
              <a:spcBef>
                <a:spcPts val="0"/>
              </a:spcBef>
              <a:spcAft>
                <a:spcPts val="0"/>
              </a:spcAft>
              <a:buNone/>
            </a:pPr>
            <a:r>
              <a:rPr lang="en-GB"/>
              <a:t>&gt; payload.exe – defaults to stdout &gt; redirects it to the file.</a:t>
            </a:r>
            <a:endParaRPr/>
          </a:p>
        </p:txBody>
      </p:sp>
      <p:sp>
        <p:nvSpPr>
          <p:cNvPr id="189" name="Google Shape;189;g347fed45697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 type="subTitle"/>
          </p:nvPr>
        </p:nvSpPr>
        <p:spPr>
          <a:xfrm>
            <a:off x="1751012" y="3886200"/>
            <a:ext cx="8676222" cy="1905000"/>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100"/>
              <a:buNone/>
              <a:defRPr sz="2100">
                <a:solidFill>
                  <a:schemeClr val="lt1"/>
                </a:solidFill>
              </a:defRPr>
            </a:lvl1pPr>
            <a:lvl2pPr lvl="1" algn="ctr">
              <a:spcBef>
                <a:spcPts val="600"/>
              </a:spcBef>
              <a:spcAft>
                <a:spcPts val="0"/>
              </a:spcAft>
              <a:buSzPts val="1800"/>
              <a:buNone/>
              <a:defRPr>
                <a:solidFill>
                  <a:schemeClr val="lt1"/>
                </a:solidFill>
              </a:defRPr>
            </a:lvl2pPr>
            <a:lvl3pPr lvl="2" algn="ctr">
              <a:spcBef>
                <a:spcPts val="600"/>
              </a:spcBef>
              <a:spcAft>
                <a:spcPts val="0"/>
              </a:spcAft>
              <a:buSzPts val="1600"/>
              <a:buNone/>
              <a:defRPr>
                <a:solidFill>
                  <a:schemeClr val="lt1"/>
                </a:solidFill>
              </a:defRPr>
            </a:lvl3pPr>
            <a:lvl4pPr lvl="3" algn="ctr">
              <a:spcBef>
                <a:spcPts val="600"/>
              </a:spcBef>
              <a:spcAft>
                <a:spcPts val="0"/>
              </a:spcAft>
              <a:buSzPts val="1400"/>
              <a:buNone/>
              <a:defRPr>
                <a:solidFill>
                  <a:schemeClr val="lt1"/>
                </a:solidFill>
              </a:defRPr>
            </a:lvl4pPr>
            <a:lvl5pPr lvl="4" algn="ctr">
              <a:spcBef>
                <a:spcPts val="600"/>
              </a:spcBef>
              <a:spcAft>
                <a:spcPts val="0"/>
              </a:spcAft>
              <a:buSzPts val="14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8" name="Google Shape;18;p2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38"/>
          <p:cNvSpPr txBox="1"/>
          <p:nvPr>
            <p:ph type="title"/>
          </p:nvPr>
        </p:nvSpPr>
        <p:spPr>
          <a:xfrm>
            <a:off x="1141413" y="4732865"/>
            <a:ext cx="99060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p:nvPr>
            <p:ph idx="2" type="pic"/>
          </p:nvPr>
        </p:nvSpPr>
        <p:spPr>
          <a:xfrm>
            <a:off x="1979612" y="932112"/>
            <a:ext cx="8225944" cy="3164976"/>
          </a:xfrm>
          <a:prstGeom prst="roundRect">
            <a:avLst>
              <a:gd fmla="val 4380" name="adj"/>
            </a:avLst>
          </a:prstGeom>
          <a:noFill/>
          <a:ln cap="flat" cmpd="sng" w="38100">
            <a:solidFill>
              <a:schemeClr val="dk2"/>
            </a:solidFill>
            <a:prstDash val="solid"/>
            <a:round/>
            <a:headEnd len="sm" w="sm" type="none"/>
            <a:tailEnd len="sm" w="sm" type="none"/>
          </a:ln>
        </p:spPr>
      </p:sp>
      <p:sp>
        <p:nvSpPr>
          <p:cNvPr id="75" name="Google Shape;75;p38"/>
          <p:cNvSpPr txBox="1"/>
          <p:nvPr>
            <p:ph idx="1" type="body"/>
          </p:nvPr>
        </p:nvSpPr>
        <p:spPr>
          <a:xfrm>
            <a:off x="1141413" y="5299603"/>
            <a:ext cx="9906000" cy="493712"/>
          </a:xfrm>
          <a:prstGeom prst="rect">
            <a:avLst/>
          </a:prstGeom>
          <a:noFill/>
          <a:ln>
            <a:noFill/>
          </a:ln>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3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9"/>
          <p:cNvSpPr txBox="1"/>
          <p:nvPr>
            <p:ph type="title"/>
          </p:nvPr>
        </p:nvSpPr>
        <p:spPr>
          <a:xfrm>
            <a:off x="1141412" y="609601"/>
            <a:ext cx="9905999"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2" name="Google Shape;82;p39"/>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40"/>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GB" sz="8000" u="none" cap="none" strike="noStrike">
                <a:solidFill>
                  <a:schemeClr val="accent1"/>
                </a:solidFill>
                <a:latin typeface="Century Gothic"/>
                <a:ea typeface="Century Gothic"/>
                <a:cs typeface="Century Gothic"/>
                <a:sym typeface="Century Gothic"/>
              </a:rPr>
              <a:t>“</a:t>
            </a:r>
            <a:endParaRPr/>
          </a:p>
        </p:txBody>
      </p:sp>
      <p:sp>
        <p:nvSpPr>
          <p:cNvPr id="87" name="Google Shape;87;p40"/>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GB" sz="8000" u="none" cap="none" strike="noStrike">
                <a:solidFill>
                  <a:schemeClr val="accent1"/>
                </a:solidFill>
                <a:latin typeface="Century Gothic"/>
                <a:ea typeface="Century Gothic"/>
                <a:cs typeface="Century Gothic"/>
                <a:sym typeface="Century Gothic"/>
              </a:rPr>
              <a:t>”</a:t>
            </a:r>
            <a:endParaRPr/>
          </a:p>
        </p:txBody>
      </p:sp>
      <p:sp>
        <p:nvSpPr>
          <p:cNvPr id="88" name="Google Shape;88;p40"/>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 type="body"/>
          </p:nvPr>
        </p:nvSpPr>
        <p:spPr>
          <a:xfrm>
            <a:off x="1674812" y="3352800"/>
            <a:ext cx="8839202"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Font typeface="Century Gothic"/>
              <a:buNone/>
              <a:defRPr/>
            </a:lvl1pPr>
            <a:lvl2pPr indent="-228600" lvl="1" marL="914400" algn="l">
              <a:spcBef>
                <a:spcPts val="600"/>
              </a:spcBef>
              <a:spcAft>
                <a:spcPts val="0"/>
              </a:spcAft>
              <a:buSzPts val="1800"/>
              <a:buFont typeface="Century Gothic"/>
              <a:buNone/>
              <a:defRPr/>
            </a:lvl2pPr>
            <a:lvl3pPr indent="-228600" lvl="2" marL="1371600" algn="l">
              <a:spcBef>
                <a:spcPts val="600"/>
              </a:spcBef>
              <a:spcAft>
                <a:spcPts val="0"/>
              </a:spcAft>
              <a:buSzPts val="1600"/>
              <a:buFont typeface="Century Gothic"/>
              <a:buNone/>
              <a:defRPr/>
            </a:lvl3pPr>
            <a:lvl4pPr indent="-228600" lvl="3" marL="1828800" algn="l">
              <a:spcBef>
                <a:spcPts val="600"/>
              </a:spcBef>
              <a:spcAft>
                <a:spcPts val="0"/>
              </a:spcAft>
              <a:buSzPts val="1400"/>
              <a:buFont typeface="Century Gothic"/>
              <a:buNone/>
              <a:defRPr/>
            </a:lvl4pPr>
            <a:lvl5pPr indent="-228600" lvl="4" marL="2286000" algn="l">
              <a:spcBef>
                <a:spcPts val="600"/>
              </a:spcBef>
              <a:spcAft>
                <a:spcPts val="0"/>
              </a:spcAft>
              <a:buSzPts val="1400"/>
              <a:buFont typeface="Century Gothic"/>
              <a:buNone/>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0" name="Google Shape;90;p40"/>
          <p:cNvSpPr txBox="1"/>
          <p:nvPr>
            <p:ph idx="2" type="body"/>
          </p:nvPr>
        </p:nvSpPr>
        <p:spPr>
          <a:xfrm>
            <a:off x="1141411" y="4343400"/>
            <a:ext cx="9906000"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4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41"/>
          <p:cNvSpPr txBox="1"/>
          <p:nvPr>
            <p:ph type="title"/>
          </p:nvPr>
        </p:nvSpPr>
        <p:spPr>
          <a:xfrm>
            <a:off x="1141412" y="3308581"/>
            <a:ext cx="9906000"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 type="body"/>
          </p:nvPr>
        </p:nvSpPr>
        <p:spPr>
          <a:xfrm>
            <a:off x="1141410" y="4777381"/>
            <a:ext cx="9906001" cy="860400"/>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7" name="Google Shape;97;p4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0" name="Shape 100"/>
        <p:cNvGrpSpPr/>
        <p:nvPr/>
      </p:nvGrpSpPr>
      <p:grpSpPr>
        <a:xfrm>
          <a:off x="0" y="0"/>
          <a:ext cx="0" cy="0"/>
          <a:chOff x="0" y="0"/>
          <a:chExt cx="0" cy="0"/>
        </a:xfrm>
      </p:grpSpPr>
      <p:sp>
        <p:nvSpPr>
          <p:cNvPr id="101" name="Google Shape;101;p42"/>
          <p:cNvSpPr txBox="1"/>
          <p:nvPr/>
        </p:nvSpPr>
        <p:spPr>
          <a:xfrm>
            <a:off x="836612"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1"/>
              </a:buClr>
              <a:buSzPts val="8000"/>
              <a:buFont typeface="Century Gothic"/>
              <a:buNone/>
            </a:pPr>
            <a:r>
              <a:rPr b="0" i="0" lang="en-GB" sz="8000" u="none" cap="none" strike="noStrike">
                <a:solidFill>
                  <a:schemeClr val="accent1"/>
                </a:solidFill>
                <a:latin typeface="Century Gothic"/>
                <a:ea typeface="Century Gothic"/>
                <a:cs typeface="Century Gothic"/>
                <a:sym typeface="Century Gothic"/>
              </a:rPr>
              <a:t>“</a:t>
            </a:r>
            <a:endParaRPr/>
          </a:p>
        </p:txBody>
      </p:sp>
      <p:sp>
        <p:nvSpPr>
          <p:cNvPr id="102" name="Google Shape;102;p42"/>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accent1"/>
              </a:buClr>
              <a:buSzPts val="8000"/>
              <a:buFont typeface="Century Gothic"/>
              <a:buNone/>
            </a:pPr>
            <a:r>
              <a:rPr b="0" i="0" lang="en-GB" sz="8000" u="none" cap="none" strike="noStrike">
                <a:solidFill>
                  <a:schemeClr val="accent1"/>
                </a:solidFill>
                <a:latin typeface="Century Gothic"/>
                <a:ea typeface="Century Gothic"/>
                <a:cs typeface="Century Gothic"/>
                <a:sym typeface="Century Gothic"/>
              </a:rPr>
              <a:t>”</a:t>
            </a:r>
            <a:endParaRPr/>
          </a:p>
        </p:txBody>
      </p:sp>
      <p:sp>
        <p:nvSpPr>
          <p:cNvPr id="103" name="Google Shape;103;p42"/>
          <p:cNvSpPr txBox="1"/>
          <p:nvPr>
            <p:ph type="title"/>
          </p:nvPr>
        </p:nvSpPr>
        <p:spPr>
          <a:xfrm>
            <a:off x="1446213" y="609601"/>
            <a:ext cx="9296398"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 type="body"/>
          </p:nvPr>
        </p:nvSpPr>
        <p:spPr>
          <a:xfrm>
            <a:off x="1141412" y="3886200"/>
            <a:ext cx="9906000"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2400"/>
              <a:buNone/>
              <a:defRPr b="0" sz="24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42"/>
          <p:cNvSpPr txBox="1"/>
          <p:nvPr>
            <p:ph idx="2" type="body"/>
          </p:nvPr>
        </p:nvSpPr>
        <p:spPr>
          <a:xfrm>
            <a:off x="1141411" y="4775200"/>
            <a:ext cx="9906000"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06" name="Google Shape;106;p4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9" name="Shape 109"/>
        <p:cNvGrpSpPr/>
        <p:nvPr/>
      </p:nvGrpSpPr>
      <p:grpSpPr>
        <a:xfrm>
          <a:off x="0" y="0"/>
          <a:ext cx="0" cy="0"/>
          <a:chOff x="0" y="0"/>
          <a:chExt cx="0" cy="0"/>
        </a:xfrm>
      </p:grpSpPr>
      <p:sp>
        <p:nvSpPr>
          <p:cNvPr id="110" name="Google Shape;110;p43"/>
          <p:cNvSpPr txBox="1"/>
          <p:nvPr>
            <p:ph type="title"/>
          </p:nvPr>
        </p:nvSpPr>
        <p:spPr>
          <a:xfrm>
            <a:off x="1141412" y="609601"/>
            <a:ext cx="99059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 type="body"/>
          </p:nvPr>
        </p:nvSpPr>
        <p:spPr>
          <a:xfrm>
            <a:off x="1141412" y="3505200"/>
            <a:ext cx="99060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2800"/>
              <a:buNone/>
              <a:defRPr b="0" sz="2800" cap="none">
                <a:solidFill>
                  <a:schemeClr val="lt1"/>
                </a:solidFill>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43"/>
          <p:cNvSpPr txBox="1"/>
          <p:nvPr>
            <p:ph idx="2" type="body"/>
          </p:nvPr>
        </p:nvSpPr>
        <p:spPr>
          <a:xfrm>
            <a:off x="1141411" y="4343400"/>
            <a:ext cx="9906000"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113" name="Google Shape;113;p4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4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4"/>
          <p:cNvSpPr txBox="1"/>
          <p:nvPr>
            <p:ph idx="1" type="body"/>
          </p:nvPr>
        </p:nvSpPr>
        <p:spPr>
          <a:xfrm rot="5400000">
            <a:off x="4532312" y="-723899"/>
            <a:ext cx="3124201" cy="9905998"/>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9" name="Google Shape;119;p4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45"/>
          <p:cNvSpPr txBox="1"/>
          <p:nvPr>
            <p:ph type="title"/>
          </p:nvPr>
        </p:nvSpPr>
        <p:spPr>
          <a:xfrm rot="5400000">
            <a:off x="7351354" y="2095143"/>
            <a:ext cx="5181601" cy="2210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5"/>
          <p:cNvSpPr txBox="1"/>
          <p:nvPr>
            <p:ph idx="1" type="body"/>
          </p:nvPr>
        </p:nvSpPr>
        <p:spPr>
          <a:xfrm rot="5400000">
            <a:off x="2322512" y="-571500"/>
            <a:ext cx="5181600" cy="7543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25" name="Google Shape;125;p4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4" name="Google Shape;24;p30"/>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1751013" y="3308581"/>
            <a:ext cx="8686800"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 type="body"/>
          </p:nvPr>
        </p:nvSpPr>
        <p:spPr>
          <a:xfrm>
            <a:off x="1751011" y="4777381"/>
            <a:ext cx="8686801"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000"/>
              <a:buNone/>
              <a:defRPr sz="20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0" name="Google Shape;30;p31"/>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body"/>
          </p:nvPr>
        </p:nvSpPr>
        <p:spPr>
          <a:xfrm>
            <a:off x="1141412" y="2666999"/>
            <a:ext cx="4876800" cy="3124201"/>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6" name="Google Shape;36;p32"/>
          <p:cNvSpPr txBox="1"/>
          <p:nvPr>
            <p:ph idx="2" type="body"/>
          </p:nvPr>
        </p:nvSpPr>
        <p:spPr>
          <a:xfrm>
            <a:off x="6170612" y="2667000"/>
            <a:ext cx="4876800" cy="3124200"/>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37" name="Google Shape;37;p32"/>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 type="body"/>
          </p:nvPr>
        </p:nvSpPr>
        <p:spPr>
          <a:xfrm>
            <a:off x="1429280" y="2658533"/>
            <a:ext cx="458893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3" name="Google Shape;43;p33"/>
          <p:cNvSpPr txBox="1"/>
          <p:nvPr>
            <p:ph idx="2" type="body"/>
          </p:nvPr>
        </p:nvSpPr>
        <p:spPr>
          <a:xfrm>
            <a:off x="1141412" y="3243262"/>
            <a:ext cx="4876800"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4" name="Google Shape;44;p33"/>
          <p:cNvSpPr txBox="1"/>
          <p:nvPr>
            <p:ph idx="3" type="body"/>
          </p:nvPr>
        </p:nvSpPr>
        <p:spPr>
          <a:xfrm>
            <a:off x="6443133" y="2667000"/>
            <a:ext cx="4604280"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800"/>
              <a:buNone/>
              <a:defRPr b="0" sz="28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5" name="Google Shape;45;p33"/>
          <p:cNvSpPr txBox="1"/>
          <p:nvPr>
            <p:ph idx="4" type="body"/>
          </p:nvPr>
        </p:nvSpPr>
        <p:spPr>
          <a:xfrm>
            <a:off x="6170612" y="3243262"/>
            <a:ext cx="4876801" cy="254793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sz="1800"/>
            </a:lvl1pPr>
            <a:lvl2pPr indent="-330200" lvl="1" marL="914400" algn="l">
              <a:spcBef>
                <a:spcPts val="600"/>
              </a:spcBef>
              <a:spcAft>
                <a:spcPts val="0"/>
              </a:spcAft>
              <a:buSzPts val="1600"/>
              <a:buChar char="•"/>
              <a:defRPr sz="1600"/>
            </a:lvl2pPr>
            <a:lvl3pPr indent="-317500" lvl="2" marL="1371600" algn="l">
              <a:spcBef>
                <a:spcPts val="600"/>
              </a:spcBef>
              <a:spcAft>
                <a:spcPts val="0"/>
              </a:spcAft>
              <a:buSzPts val="1400"/>
              <a:buChar char="•"/>
              <a:defRPr sz="14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spcBef>
                <a:spcPts val="600"/>
              </a:spcBef>
              <a:spcAft>
                <a:spcPts val="0"/>
              </a:spcAft>
              <a:buSzPts val="1200"/>
              <a:buChar char="•"/>
              <a:defRPr sz="1200"/>
            </a:lvl6pPr>
            <a:lvl7pPr indent="-304800" lvl="6" marL="3200400" algn="l">
              <a:spcBef>
                <a:spcPts val="600"/>
              </a:spcBef>
              <a:spcAft>
                <a:spcPts val="0"/>
              </a:spcAft>
              <a:buSzPts val="1200"/>
              <a:buChar char="•"/>
              <a:defRPr sz="1200"/>
            </a:lvl7pPr>
            <a:lvl8pPr indent="-304800" lvl="7" marL="3657600" algn="l">
              <a:spcBef>
                <a:spcPts val="600"/>
              </a:spcBef>
              <a:spcAft>
                <a:spcPts val="0"/>
              </a:spcAft>
              <a:buSzPts val="1200"/>
              <a:buChar char="•"/>
              <a:defRPr sz="1200"/>
            </a:lvl8pPr>
            <a:lvl9pPr indent="-304800" lvl="8" marL="4114800" algn="l">
              <a:spcBef>
                <a:spcPts val="600"/>
              </a:spcBef>
              <a:spcAft>
                <a:spcPts val="600"/>
              </a:spcAft>
              <a:buSzPts val="1200"/>
              <a:buChar char="•"/>
              <a:defRPr sz="1200"/>
            </a:lvl9pPr>
          </a:lstStyle>
          <a:p/>
        </p:txBody>
      </p:sp>
      <p:sp>
        <p:nvSpPr>
          <p:cNvPr id="46" name="Google Shape;46;p33"/>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1141411" y="1600200"/>
            <a:ext cx="354912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 type="body"/>
          </p:nvPr>
        </p:nvSpPr>
        <p:spPr>
          <a:xfrm>
            <a:off x="5103812" y="609601"/>
            <a:ext cx="5943601" cy="5181600"/>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600"/>
              </a:spcBef>
              <a:spcAft>
                <a:spcPts val="0"/>
              </a:spcAft>
              <a:buSzPts val="1800"/>
              <a:buChar char="•"/>
              <a:defRPr sz="1800"/>
            </a:lvl2pPr>
            <a:lvl3pPr indent="-330200" lvl="2" marL="1371600" algn="l">
              <a:spcBef>
                <a:spcPts val="600"/>
              </a:spcBef>
              <a:spcAft>
                <a:spcPts val="0"/>
              </a:spcAft>
              <a:buSzPts val="1600"/>
              <a:buChar char="•"/>
              <a:defRPr sz="1600"/>
            </a:lvl3pPr>
            <a:lvl4pPr indent="-317500" lvl="3" marL="1828800" algn="l">
              <a:spcBef>
                <a:spcPts val="600"/>
              </a:spcBef>
              <a:spcAft>
                <a:spcPts val="0"/>
              </a:spcAft>
              <a:buSzPts val="1400"/>
              <a:buChar char="•"/>
              <a:defRPr sz="1400"/>
            </a:lvl4pPr>
            <a:lvl5pPr indent="-317500" lvl="4" marL="2286000" algn="l">
              <a:spcBef>
                <a:spcPts val="600"/>
              </a:spcBef>
              <a:spcAft>
                <a:spcPts val="0"/>
              </a:spcAft>
              <a:buSzPts val="1400"/>
              <a:buChar char="•"/>
              <a:defRPr sz="1400"/>
            </a:lvl5pPr>
            <a:lvl6pPr indent="-317500" lvl="5" marL="2743200" algn="l">
              <a:spcBef>
                <a:spcPts val="600"/>
              </a:spcBef>
              <a:spcAft>
                <a:spcPts val="0"/>
              </a:spcAft>
              <a:buSzPts val="1400"/>
              <a:buChar char="•"/>
              <a:defRPr sz="1400"/>
            </a:lvl6pPr>
            <a:lvl7pPr indent="-317500" lvl="6" marL="3200400" algn="l">
              <a:spcBef>
                <a:spcPts val="600"/>
              </a:spcBef>
              <a:spcAft>
                <a:spcPts val="0"/>
              </a:spcAft>
              <a:buSzPts val="1400"/>
              <a:buChar char="•"/>
              <a:defRPr sz="1400"/>
            </a:lvl7pPr>
            <a:lvl8pPr indent="-317500" lvl="7" marL="3657600" algn="l">
              <a:spcBef>
                <a:spcPts val="600"/>
              </a:spcBef>
              <a:spcAft>
                <a:spcPts val="0"/>
              </a:spcAft>
              <a:buSzPts val="1400"/>
              <a:buChar char="•"/>
              <a:defRPr sz="1400"/>
            </a:lvl8pPr>
            <a:lvl9pPr indent="-317500" lvl="8" marL="4114800" algn="l">
              <a:spcBef>
                <a:spcPts val="600"/>
              </a:spcBef>
              <a:spcAft>
                <a:spcPts val="600"/>
              </a:spcAft>
              <a:buSzPts val="1400"/>
              <a:buChar char="•"/>
              <a:defRPr sz="1400"/>
            </a:lvl9pPr>
          </a:lstStyle>
          <a:p/>
        </p:txBody>
      </p:sp>
      <p:sp>
        <p:nvSpPr>
          <p:cNvPr id="61" name="Google Shape;61;p36"/>
          <p:cNvSpPr txBox="1"/>
          <p:nvPr>
            <p:ph idx="2" type="body"/>
          </p:nvPr>
        </p:nvSpPr>
        <p:spPr>
          <a:xfrm>
            <a:off x="1141411"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2" name="Google Shape;62;p36"/>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141411" y="1600200"/>
            <a:ext cx="5334001"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p:nvPr>
            <p:ph idx="2" type="pic"/>
          </p:nvPr>
        </p:nvSpPr>
        <p:spPr>
          <a:xfrm>
            <a:off x="7433733" y="-18288"/>
            <a:ext cx="3276599" cy="6903720"/>
          </a:xfrm>
          <a:prstGeom prst="rect">
            <a:avLst/>
          </a:prstGeom>
          <a:noFill/>
          <a:ln cap="flat" cmpd="sng" w="38100">
            <a:solidFill>
              <a:schemeClr val="dk2"/>
            </a:solidFill>
            <a:prstDash val="solid"/>
            <a:round/>
            <a:headEnd len="sm" w="sm" type="none"/>
            <a:tailEnd len="sm" w="sm" type="none"/>
          </a:ln>
        </p:spPr>
      </p:sp>
      <p:sp>
        <p:nvSpPr>
          <p:cNvPr id="68" name="Google Shape;68;p37"/>
          <p:cNvSpPr txBox="1"/>
          <p:nvPr>
            <p:ph idx="1" type="body"/>
          </p:nvPr>
        </p:nvSpPr>
        <p:spPr>
          <a:xfrm>
            <a:off x="1141411" y="2971800"/>
            <a:ext cx="5334001" cy="18288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1800"/>
              <a:buNone/>
              <a:defRPr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37"/>
          <p:cNvSpPr txBox="1"/>
          <p:nvPr>
            <p:ph idx="10" type="dt"/>
          </p:nvPr>
        </p:nvSpPr>
        <p:spPr>
          <a:xfrm>
            <a:off x="6399212" y="5883275"/>
            <a:ext cx="914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1141412" y="5883275"/>
            <a:ext cx="5105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10742612" y="5883275"/>
            <a:ext cx="322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200"/>
              <a:buFont typeface="Century Gothic"/>
              <a:buNone/>
              <a:defRPr b="0" i="0" sz="3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8"/>
          <p:cNvSpPr txBox="1"/>
          <p:nvPr>
            <p:ph idx="1" type="body"/>
          </p:nvPr>
        </p:nvSpPr>
        <p:spPr>
          <a:xfrm>
            <a:off x="1141413" y="2666999"/>
            <a:ext cx="9905998" cy="3124201"/>
          </a:xfrm>
          <a:prstGeom prst="rect">
            <a:avLst/>
          </a:prstGeom>
          <a:noFill/>
          <a:ln>
            <a:noFill/>
          </a:ln>
        </p:spPr>
        <p:txBody>
          <a:bodyPr anchorCtr="0" anchor="ctr" bIns="45700" lIns="91425" spcFirstLastPara="1" rIns="91425" wrap="square" tIns="45700">
            <a:normAutofit/>
          </a:bodyPr>
          <a:lstStyle>
            <a:lvl1pPr indent="-355600" lvl="0" marL="457200" marR="0" rtl="0" algn="l">
              <a:spcBef>
                <a:spcPts val="400"/>
              </a:spcBef>
              <a:spcAft>
                <a:spcPts val="0"/>
              </a:spcAft>
              <a:buClr>
                <a:schemeClr val="lt1"/>
              </a:buClr>
              <a:buSzPts val="2000"/>
              <a:buFont typeface="Arial"/>
              <a:buChar char="•"/>
              <a:defRPr b="0" i="0" sz="2000" u="none" cap="small" strike="noStrike">
                <a:solidFill>
                  <a:schemeClr val="lt1"/>
                </a:solidFill>
                <a:latin typeface="Century Gothic"/>
                <a:ea typeface="Century Gothic"/>
                <a:cs typeface="Century Gothic"/>
                <a:sym typeface="Century Gothic"/>
              </a:defRPr>
            </a:lvl1pPr>
            <a:lvl2pPr indent="-342900" lvl="1" marL="914400" marR="0" rtl="0" algn="l">
              <a:spcBef>
                <a:spcPts val="600"/>
              </a:spcBef>
              <a:spcAft>
                <a:spcPts val="0"/>
              </a:spcAft>
              <a:buClr>
                <a:schemeClr val="lt1"/>
              </a:buClr>
              <a:buSzPts val="1800"/>
              <a:buFont typeface="Arial"/>
              <a:buChar char="•"/>
              <a:defRPr b="0" i="0" sz="1800" u="none" cap="small" strike="noStrike">
                <a:solidFill>
                  <a:schemeClr val="lt1"/>
                </a:solidFill>
                <a:latin typeface="Century Gothic"/>
                <a:ea typeface="Century Gothic"/>
                <a:cs typeface="Century Gothic"/>
                <a:sym typeface="Century Gothic"/>
              </a:defRPr>
            </a:lvl2pPr>
            <a:lvl3pPr indent="-330200" lvl="2" marL="1371600" marR="0" rtl="0" algn="l">
              <a:spcBef>
                <a:spcPts val="600"/>
              </a:spcBef>
              <a:spcAft>
                <a:spcPts val="0"/>
              </a:spcAft>
              <a:buClr>
                <a:schemeClr val="lt1"/>
              </a:buClr>
              <a:buSzPts val="1600"/>
              <a:buFont typeface="Arial"/>
              <a:buChar char="•"/>
              <a:defRPr b="0" i="0" sz="1600" u="none" cap="small" strike="noStrike">
                <a:solidFill>
                  <a:schemeClr val="lt1"/>
                </a:solidFill>
                <a:latin typeface="Century Gothic"/>
                <a:ea typeface="Century Gothic"/>
                <a:cs typeface="Century Gothic"/>
                <a:sym typeface="Century Gothic"/>
              </a:defRPr>
            </a:lvl3pPr>
            <a:lvl4pPr indent="-317500" lvl="3" marL="18288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4pPr>
            <a:lvl5pPr indent="-317500" lvl="4" marL="2286000" marR="0" rtl="0" algn="l">
              <a:spcBef>
                <a:spcPts val="6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9pPr>
          </a:lstStyle>
          <a:p/>
        </p:txBody>
      </p:sp>
      <p:sp>
        <p:nvSpPr>
          <p:cNvPr id="12" name="Google Shape;12;p28"/>
          <p:cNvSpPr txBox="1"/>
          <p:nvPr>
            <p:ph idx="10" type="dt"/>
          </p:nvPr>
        </p:nvSpPr>
        <p:spPr>
          <a:xfrm>
            <a:off x="8837612" y="5883275"/>
            <a:ext cx="1600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28"/>
          <p:cNvSpPr txBox="1"/>
          <p:nvPr>
            <p:ph idx="11" type="ftr"/>
          </p:nvPr>
        </p:nvSpPr>
        <p:spPr>
          <a:xfrm>
            <a:off x="1141412" y="5883275"/>
            <a:ext cx="7543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28"/>
          <p:cNvSpPr txBox="1"/>
          <p:nvPr>
            <p:ph idx="12" type="sldNum"/>
          </p:nvPr>
        </p:nvSpPr>
        <p:spPr>
          <a:xfrm>
            <a:off x="10514012"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9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9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9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9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9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9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9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9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9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ttack.mitre.org/techniques/T102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it-gorillaz/lnk2pwn" TargetMode="External"/><Relationship Id="rId4" Type="http://schemas.openxmlformats.org/officeDocument/2006/relationships/hyperlink" Target="https://github.com/Plazmaz/LNKUp" TargetMode="External"/><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ttack.mitre.org/techniques/T1546/002/" TargetMode="External"/><Relationship Id="rId4" Type="http://schemas.openxmlformats.org/officeDocument/2006/relationships/image" Target="../media/image1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ttack.mitre.org/techniques/T1098/004/"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ttack.mitre.org/techniques/T1136/001/" TargetMode="External"/><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ttack.mitre.org/techniques/T1053/00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26.png"/><Relationship Id="rId6" Type="http://schemas.openxmlformats.org/officeDocument/2006/relationships/hyperlink" Target="https://www.infosecmatter.com/metasploit-module-library/" TargetMode="External"/><Relationship Id="rId7"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2.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35.xml.rels><?xml version="1.0" encoding="UTF-8" standalone="yes"?><Relationships xmlns="http://schemas.openxmlformats.org/package/2006/relationships"><Relationship Id="rId11" Type="http://schemas.openxmlformats.org/officeDocument/2006/relationships/hyperlink" Target="https://pentestlab.blog/methodologies/red-teaming/persistence/" TargetMode="External"/><Relationship Id="rId10" Type="http://schemas.openxmlformats.org/officeDocument/2006/relationships/hyperlink" Target="https://www.cyberciti.biz/faq/how-do-i-add-jobs-to-cron-under-linux-or-unix-oses/"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it-gorillaz/lnk2pwn" TargetMode="External"/><Relationship Id="rId4" Type="http://schemas.openxmlformats.org/officeDocument/2006/relationships/hyperlink" Target="https://github.com/Plazmaz/LNKUp" TargetMode="External"/><Relationship Id="rId9" Type="http://schemas.openxmlformats.org/officeDocument/2006/relationships/hyperlink" Target="https://www.ibm.com/docs/en/db2oc?topic=task-unix-cron-format" TargetMode="External"/><Relationship Id="rId5" Type="http://schemas.openxmlformats.org/officeDocument/2006/relationships/hyperlink" Target="https://www.offensive-security.com/metasploit-unleashed/msfvenom/" TargetMode="External"/><Relationship Id="rId6" Type="http://schemas.openxmlformats.org/officeDocument/2006/relationships/hyperlink" Target="https://www.infosecmatter.com/metasploit-module-library/" TargetMode="External"/><Relationship Id="rId7" Type="http://schemas.openxmlformats.org/officeDocument/2006/relationships/hyperlink" Target="https://www.linode.com/docs/guides/linux-red-team-persistence-techniques/" TargetMode="External"/><Relationship Id="rId8" Type="http://schemas.openxmlformats.org/officeDocument/2006/relationships/hyperlink" Target="https://www.pluralsight.com/guides/user-and-group-management-linu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attack.mitre.org/techniques/T1547/00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
          <p:cNvPicPr preferRelativeResize="0"/>
          <p:nvPr/>
        </p:nvPicPr>
        <p:blipFill rotWithShape="1">
          <a:blip r:embed="rId3">
            <a:alphaModFix/>
          </a:blip>
          <a:srcRect b="0" l="0" r="0" t="0"/>
          <a:stretch/>
        </p:blipFill>
        <p:spPr>
          <a:xfrm>
            <a:off x="-1524" y="0"/>
            <a:ext cx="12192000" cy="6858000"/>
          </a:xfrm>
          <a:prstGeom prst="rect">
            <a:avLst/>
          </a:prstGeom>
          <a:noFill/>
          <a:ln>
            <a:noFill/>
          </a:ln>
        </p:spPr>
      </p:pic>
      <p:sp>
        <p:nvSpPr>
          <p:cNvPr id="133" name="Google Shape;133;p1"/>
          <p:cNvSpPr txBox="1"/>
          <p:nvPr>
            <p:ph type="ctrTitle"/>
          </p:nvPr>
        </p:nvSpPr>
        <p:spPr>
          <a:xfrm>
            <a:off x="1751012" y="609601"/>
            <a:ext cx="8676222" cy="3200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800"/>
              <a:buFont typeface="Century Gothic"/>
              <a:buNone/>
            </a:pPr>
            <a:r>
              <a:rPr lang="en-GB"/>
              <a:t>PERSISTENCE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3"/>
                                        </p:tgtEl>
                                        <p:attrNameLst>
                                          <p:attrName>style.visibility</p:attrName>
                                        </p:attrNameLst>
                                      </p:cBhvr>
                                      <p:to>
                                        <p:strVal val="visible"/>
                                      </p:to>
                                    </p:set>
                                    <p:animEffect filter="fade" transition="in">
                                      <p:cBhvr>
                                        <p:cTn dur="7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txBox="1"/>
          <p:nvPr>
            <p:ph type="title"/>
          </p:nvPr>
        </p:nvSpPr>
        <p:spPr>
          <a:xfrm>
            <a:off x="2019300" y="538956"/>
            <a:ext cx="8985250" cy="1118394"/>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3700"/>
              <a:t>METHOD 2 - SHORTCUT MANIPULATION </a:t>
            </a:r>
            <a:br>
              <a:rPr lang="en-GB" sz="3700"/>
            </a:br>
            <a:r>
              <a:rPr lang="en-GB" sz="3700" u="sng">
                <a:solidFill>
                  <a:schemeClr val="hlink"/>
                </a:solidFill>
                <a:hlinkClick r:id="rId3"/>
              </a:rPr>
              <a:t>(MITRE T1023)</a:t>
            </a:r>
            <a:endParaRPr sz="3700"/>
          </a:p>
        </p:txBody>
      </p:sp>
      <p:sp>
        <p:nvSpPr>
          <p:cNvPr id="253" name="Google Shape;253;p8"/>
          <p:cNvSpPr txBox="1"/>
          <p:nvPr>
            <p:ph idx="1" type="body"/>
          </p:nvPr>
        </p:nvSpPr>
        <p:spPr>
          <a:xfrm>
            <a:off x="1009650" y="1847849"/>
            <a:ext cx="9994900" cy="4254501"/>
          </a:xfrm>
          <a:prstGeom prst="rect">
            <a:avLst/>
          </a:prstGeom>
          <a:noFill/>
          <a:ln>
            <a:noFill/>
          </a:ln>
        </p:spPr>
        <p:txBody>
          <a:bodyPr anchorCtr="0" anchor="ctr" bIns="45700" lIns="91425" spcFirstLastPara="1" rIns="91425" wrap="square" tIns="45700">
            <a:normAutofit lnSpcReduction="10000"/>
          </a:bodyPr>
          <a:lstStyle/>
          <a:p>
            <a:pPr indent="-285750" lvl="0" marL="285750" rtl="0" algn="l">
              <a:spcBef>
                <a:spcPts val="0"/>
              </a:spcBef>
              <a:spcAft>
                <a:spcPts val="0"/>
              </a:spcAft>
              <a:buSzPts val="2000"/>
              <a:buChar char="•"/>
            </a:pPr>
            <a:r>
              <a:rPr lang="en-GB" sz="2000"/>
              <a:t>Windows shortcuts contain a reference to software installed on the system or to a file location. This is useful as your payload can hide as a shortcut and can be placed in the start-up file for a specific user. </a:t>
            </a:r>
            <a:endParaRPr/>
          </a:p>
          <a:p>
            <a:pPr indent="-285750" lvl="0" marL="285750" rtl="0" algn="l">
              <a:spcBef>
                <a:spcPts val="1000"/>
              </a:spcBef>
              <a:spcAft>
                <a:spcPts val="0"/>
              </a:spcAft>
              <a:buSzPts val="2000"/>
              <a:buChar char="•"/>
            </a:pPr>
            <a:r>
              <a:rPr lang="en-GB" sz="2000"/>
              <a:t>C:\Users\%username%\AppData\Roaming\Microsoft\Windows\Start Menu\Programs\Startup</a:t>
            </a:r>
            <a:endParaRPr/>
          </a:p>
          <a:p>
            <a:pPr indent="-285750" lvl="0" marL="285750" rtl="0" algn="l">
              <a:spcBef>
                <a:spcPts val="1000"/>
              </a:spcBef>
              <a:spcAft>
                <a:spcPts val="0"/>
              </a:spcAft>
              <a:buSzPts val="2000"/>
              <a:buChar char="•"/>
            </a:pPr>
            <a:r>
              <a:rPr lang="en-GB" sz="2000"/>
              <a:t>Pros:</a:t>
            </a:r>
            <a:endParaRPr/>
          </a:p>
          <a:p>
            <a:pPr indent="-285750" lvl="1" marL="742950" rtl="0" algn="l">
              <a:spcBef>
                <a:spcPts val="1000"/>
              </a:spcBef>
              <a:spcAft>
                <a:spcPts val="0"/>
              </a:spcAft>
              <a:buSzPts val="2000"/>
              <a:buChar char="•"/>
            </a:pPr>
            <a:r>
              <a:rPr lang="en-GB" sz="2000"/>
              <a:t>No administrative privileges required</a:t>
            </a:r>
            <a:endParaRPr/>
          </a:p>
          <a:p>
            <a:pPr indent="-285750" lvl="1" marL="742950" rtl="0" algn="l">
              <a:spcBef>
                <a:spcPts val="1000"/>
              </a:spcBef>
              <a:spcAft>
                <a:spcPts val="0"/>
              </a:spcAft>
              <a:buSzPts val="2000"/>
              <a:buChar char="•"/>
            </a:pPr>
            <a:r>
              <a:rPr lang="en-GB" sz="2000"/>
              <a:t>Very few people check this specific folder for start-up items</a:t>
            </a:r>
            <a:endParaRPr/>
          </a:p>
          <a:p>
            <a:pPr indent="-285750" lvl="0" marL="285750" rtl="0" algn="l">
              <a:spcBef>
                <a:spcPts val="1000"/>
              </a:spcBef>
              <a:spcAft>
                <a:spcPts val="0"/>
              </a:spcAft>
              <a:buSzPts val="2000"/>
              <a:buChar char="•"/>
            </a:pPr>
            <a:r>
              <a:rPr lang="en-GB" sz="2000"/>
              <a:t>Cons:</a:t>
            </a:r>
            <a:endParaRPr/>
          </a:p>
          <a:p>
            <a:pPr indent="-285750" lvl="1" marL="742950" rtl="0" algn="l">
              <a:spcBef>
                <a:spcPts val="1000"/>
              </a:spcBef>
              <a:spcAft>
                <a:spcPts val="0"/>
              </a:spcAft>
              <a:buSzPts val="2000"/>
              <a:buChar char="•"/>
            </a:pPr>
            <a:r>
              <a:rPr lang="en-GB" sz="2000"/>
              <a:t>Requires a specific user to login</a:t>
            </a:r>
            <a:endParaRPr/>
          </a:p>
          <a:p>
            <a:pPr indent="-285750" lvl="1" marL="742950" rtl="0" algn="l">
              <a:spcBef>
                <a:spcPts val="1000"/>
              </a:spcBef>
              <a:spcAft>
                <a:spcPts val="0"/>
              </a:spcAft>
              <a:buSzPts val="2000"/>
              <a:buChar char="•"/>
            </a:pPr>
            <a:r>
              <a:rPr lang="en-GB" sz="2000"/>
              <a:t>Gives you a non administrative shell if the pwned user is not an administrator.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9"/>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SHORTCUT MANIPULATION CONTINUED</a:t>
            </a:r>
            <a:endParaRPr/>
          </a:p>
        </p:txBody>
      </p:sp>
      <p:grpSp>
        <p:nvGrpSpPr>
          <p:cNvPr id="259" name="Google Shape;259;p9"/>
          <p:cNvGrpSpPr/>
          <p:nvPr/>
        </p:nvGrpSpPr>
        <p:grpSpPr>
          <a:xfrm>
            <a:off x="1141413" y="2667381"/>
            <a:ext cx="9906000" cy="3123437"/>
            <a:chOff x="0" y="381"/>
            <a:chExt cx="9906000" cy="3123437"/>
          </a:xfrm>
        </p:grpSpPr>
        <p:cxnSp>
          <p:nvCxnSpPr>
            <p:cNvPr id="260" name="Google Shape;260;p9"/>
            <p:cNvCxnSpPr/>
            <p:nvPr/>
          </p:nvCxnSpPr>
          <p:spPr>
            <a:xfrm>
              <a:off x="0" y="381"/>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61" name="Google Shape;261;p9"/>
            <p:cNvSpPr/>
            <p:nvPr/>
          </p:nvSpPr>
          <p:spPr>
            <a:xfrm>
              <a:off x="0" y="381"/>
              <a:ext cx="9906000" cy="6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txBox="1"/>
            <p:nvPr/>
          </p:nvSpPr>
          <p:spPr>
            <a:xfrm>
              <a:off x="0" y="381"/>
              <a:ext cx="9906000" cy="62468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entury Gothic"/>
                <a:buNone/>
              </a:pPr>
              <a:r>
                <a:rPr b="0" i="0" lang="en-GB" sz="1400" u="none" cap="none" strike="noStrike">
                  <a:solidFill>
                    <a:schemeClr val="lt1"/>
                  </a:solidFill>
                  <a:latin typeface="Century Gothic"/>
                  <a:ea typeface="Century Gothic"/>
                  <a:cs typeface="Century Gothic"/>
                  <a:sym typeface="Century Gothic"/>
                </a:rPr>
                <a:t>A few different tools are available.</a:t>
              </a:r>
              <a:endParaRPr b="0" i="0" sz="1400" u="none" cap="none" strike="noStrike">
                <a:solidFill>
                  <a:schemeClr val="lt1"/>
                </a:solidFill>
                <a:latin typeface="Century Gothic"/>
                <a:ea typeface="Century Gothic"/>
                <a:cs typeface="Century Gothic"/>
                <a:sym typeface="Century Gothic"/>
              </a:endParaRPr>
            </a:p>
          </p:txBody>
        </p:sp>
        <p:cxnSp>
          <p:nvCxnSpPr>
            <p:cNvPr id="263" name="Google Shape;263;p9"/>
            <p:cNvCxnSpPr/>
            <p:nvPr/>
          </p:nvCxnSpPr>
          <p:spPr>
            <a:xfrm>
              <a:off x="0" y="625068"/>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64" name="Google Shape;264;p9"/>
            <p:cNvSpPr/>
            <p:nvPr/>
          </p:nvSpPr>
          <p:spPr>
            <a:xfrm>
              <a:off x="0" y="625068"/>
              <a:ext cx="9906000" cy="6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nvSpPr>
          <p:spPr>
            <a:xfrm>
              <a:off x="0" y="625068"/>
              <a:ext cx="9906000" cy="62468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entury Gothic"/>
                <a:buNone/>
              </a:pPr>
              <a:r>
                <a:rPr b="0" i="0" lang="en-GB" sz="1400" u="none" cap="none" strike="noStrike">
                  <a:solidFill>
                    <a:schemeClr val="lt1"/>
                  </a:solidFill>
                  <a:latin typeface="Century Gothic"/>
                  <a:ea typeface="Century Gothic"/>
                  <a:cs typeface="Century Gothic"/>
                  <a:sym typeface="Century Gothic"/>
                </a:rPr>
                <a:t>C2 frameworks Empire and PoshC2 have this functionality built in</a:t>
              </a:r>
              <a:endParaRPr b="0" i="0" sz="1400" u="none" cap="none" strike="noStrike">
                <a:solidFill>
                  <a:schemeClr val="lt1"/>
                </a:solidFill>
                <a:latin typeface="Century Gothic"/>
                <a:ea typeface="Century Gothic"/>
                <a:cs typeface="Century Gothic"/>
                <a:sym typeface="Century Gothic"/>
              </a:endParaRPr>
            </a:p>
          </p:txBody>
        </p:sp>
        <p:cxnSp>
          <p:nvCxnSpPr>
            <p:cNvPr id="266" name="Google Shape;266;p9"/>
            <p:cNvCxnSpPr/>
            <p:nvPr/>
          </p:nvCxnSpPr>
          <p:spPr>
            <a:xfrm>
              <a:off x="0" y="1249756"/>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67" name="Google Shape;267;p9"/>
            <p:cNvSpPr/>
            <p:nvPr/>
          </p:nvSpPr>
          <p:spPr>
            <a:xfrm>
              <a:off x="0" y="1249756"/>
              <a:ext cx="9906000" cy="6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txBox="1"/>
            <p:nvPr/>
          </p:nvSpPr>
          <p:spPr>
            <a:xfrm>
              <a:off x="0" y="1249756"/>
              <a:ext cx="9906000" cy="62468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entury Gothic"/>
                <a:buNone/>
              </a:pPr>
              <a:r>
                <a:rPr b="0" i="0" lang="en-GB" sz="1400" u="sng" cap="none" strike="noStrike">
                  <a:solidFill>
                    <a:schemeClr val="lt1"/>
                  </a:solidFill>
                  <a:latin typeface="Century Gothic"/>
                  <a:ea typeface="Century Gothic"/>
                  <a:cs typeface="Century Gothic"/>
                  <a:sym typeface="Century Gothic"/>
                  <a:hlinkClick r:id="rId3">
                    <a:extLst>
                      <a:ext uri="{A12FA001-AC4F-418D-AE19-62706E023703}">
                        <ahyp:hlinkClr val="tx"/>
                      </a:ext>
                    </a:extLst>
                  </a:hlinkClick>
                </a:rPr>
                <a:t>lnk2pwn</a:t>
              </a:r>
              <a:r>
                <a:rPr b="0" i="0" lang="en-GB" sz="1400" u="none" cap="none" strike="noStrike">
                  <a:solidFill>
                    <a:schemeClr val="lt1"/>
                  </a:solidFill>
                  <a:latin typeface="Century Gothic"/>
                  <a:ea typeface="Century Gothic"/>
                  <a:cs typeface="Century Gothic"/>
                  <a:sym typeface="Century Gothic"/>
                </a:rPr>
                <a:t> is a common tool used to generate these shortcuts (It is a GUI though…)</a:t>
              </a:r>
              <a:endParaRPr b="0" i="0" sz="1400" u="none" cap="none" strike="noStrike">
                <a:solidFill>
                  <a:schemeClr val="lt1"/>
                </a:solidFill>
                <a:latin typeface="Century Gothic"/>
                <a:ea typeface="Century Gothic"/>
                <a:cs typeface="Century Gothic"/>
                <a:sym typeface="Century Gothic"/>
              </a:endParaRPr>
            </a:p>
          </p:txBody>
        </p:sp>
        <p:cxnSp>
          <p:nvCxnSpPr>
            <p:cNvPr id="269" name="Google Shape;269;p9"/>
            <p:cNvCxnSpPr/>
            <p:nvPr/>
          </p:nvCxnSpPr>
          <p:spPr>
            <a:xfrm>
              <a:off x="0" y="1874443"/>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70" name="Google Shape;270;p9"/>
            <p:cNvSpPr/>
            <p:nvPr/>
          </p:nvSpPr>
          <p:spPr>
            <a:xfrm>
              <a:off x="0" y="1874443"/>
              <a:ext cx="9906000" cy="6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txBox="1"/>
            <p:nvPr/>
          </p:nvSpPr>
          <p:spPr>
            <a:xfrm>
              <a:off x="0" y="1874443"/>
              <a:ext cx="9906000" cy="62468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entury Gothic"/>
                <a:buNone/>
              </a:pPr>
              <a:r>
                <a:rPr b="0" i="0" lang="en-GB" sz="1400" u="sng" cap="none" strike="noStrike">
                  <a:solidFill>
                    <a:schemeClr val="lt1"/>
                  </a:solidFill>
                  <a:latin typeface="Century Gothic"/>
                  <a:ea typeface="Century Gothic"/>
                  <a:cs typeface="Century Gothic"/>
                  <a:sym typeface="Century Gothic"/>
                  <a:hlinkClick r:id="rId4">
                    <a:extLst>
                      <a:ext uri="{A12FA001-AC4F-418D-AE19-62706E023703}">
                        <ahyp:hlinkClr val="tx"/>
                      </a:ext>
                    </a:extLst>
                  </a:hlinkClick>
                </a:rPr>
                <a:t>LNKUp</a:t>
              </a:r>
              <a:r>
                <a:rPr b="0" i="0" lang="en-GB" sz="1400" u="none" cap="none" strike="noStrike">
                  <a:solidFill>
                    <a:schemeClr val="lt1"/>
                  </a:solidFill>
                  <a:latin typeface="Century Gothic"/>
                  <a:ea typeface="Century Gothic"/>
                  <a:cs typeface="Century Gothic"/>
                  <a:sym typeface="Century Gothic"/>
                </a:rPr>
                <a:t> is a similar tool written in python and can also be used to generate these shortcuts. A added bonus of this tool is that it can be used to steal NTLM hashes and Environment variables as well as execute commands.</a:t>
              </a:r>
              <a:endParaRPr b="0" i="0" sz="1400" u="none" cap="none" strike="noStrike">
                <a:solidFill>
                  <a:schemeClr val="lt1"/>
                </a:solidFill>
                <a:latin typeface="Century Gothic"/>
                <a:ea typeface="Century Gothic"/>
                <a:cs typeface="Century Gothic"/>
                <a:sym typeface="Century Gothic"/>
              </a:endParaRPr>
            </a:p>
          </p:txBody>
        </p:sp>
        <p:cxnSp>
          <p:nvCxnSpPr>
            <p:cNvPr id="272" name="Google Shape;272;p9"/>
            <p:cNvCxnSpPr/>
            <p:nvPr/>
          </p:nvCxnSpPr>
          <p:spPr>
            <a:xfrm>
              <a:off x="0" y="2499131"/>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73" name="Google Shape;273;p9"/>
            <p:cNvSpPr/>
            <p:nvPr/>
          </p:nvSpPr>
          <p:spPr>
            <a:xfrm>
              <a:off x="0" y="2499131"/>
              <a:ext cx="9906000" cy="624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0" y="2499131"/>
              <a:ext cx="9906000" cy="624687"/>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chemeClr val="lt1"/>
                </a:buClr>
                <a:buSzPts val="1400"/>
                <a:buFont typeface="Century Gothic"/>
                <a:buNone/>
              </a:pPr>
              <a:r>
                <a:rPr b="0" i="0" lang="en-GB" sz="1400" u="none" cap="none" strike="noStrike">
                  <a:solidFill>
                    <a:schemeClr val="lt1"/>
                  </a:solidFill>
                  <a:latin typeface="Century Gothic"/>
                  <a:ea typeface="Century Gothic"/>
                  <a:cs typeface="Century Gothic"/>
                  <a:sym typeface="Century Gothic"/>
                </a:rPr>
                <a:t>Example:</a:t>
              </a:r>
              <a:endParaRPr b="0" i="0" sz="1400" u="none" cap="none" strike="noStrike">
                <a:solidFill>
                  <a:schemeClr val="lt1"/>
                </a:solidFill>
                <a:latin typeface="Century Gothic"/>
                <a:ea typeface="Century Gothic"/>
                <a:cs typeface="Century Gothic"/>
                <a:sym typeface="Century Gothic"/>
              </a:endParaRPr>
            </a:p>
          </p:txBody>
        </p:sp>
      </p:grpSp>
      <p:pic>
        <p:nvPicPr>
          <p:cNvPr id="275" name="Google Shape;275;p9"/>
          <p:cNvPicPr preferRelativeResize="0"/>
          <p:nvPr/>
        </p:nvPicPr>
        <p:blipFill rotWithShape="1">
          <a:blip r:embed="rId5">
            <a:alphaModFix/>
          </a:blip>
          <a:srcRect b="0" l="0" r="0" t="0"/>
          <a:stretch/>
        </p:blipFill>
        <p:spPr>
          <a:xfrm>
            <a:off x="1101414" y="6007100"/>
            <a:ext cx="8296275" cy="30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METHOD 3 – SCREENSAVER HIJACKING </a:t>
            </a:r>
            <a:br>
              <a:rPr lang="en-GB"/>
            </a:br>
            <a:r>
              <a:rPr lang="en-GB" u="sng">
                <a:solidFill>
                  <a:schemeClr val="hlink"/>
                </a:solidFill>
                <a:hlinkClick r:id="rId3"/>
              </a:rPr>
              <a:t>(MITRE T1546)</a:t>
            </a:r>
            <a:endParaRPr/>
          </a:p>
        </p:txBody>
      </p:sp>
      <p:grpSp>
        <p:nvGrpSpPr>
          <p:cNvPr id="281" name="Google Shape;281;p10"/>
          <p:cNvGrpSpPr/>
          <p:nvPr/>
        </p:nvGrpSpPr>
        <p:grpSpPr>
          <a:xfrm>
            <a:off x="1141413" y="2668525"/>
            <a:ext cx="9906000" cy="3121149"/>
            <a:chOff x="0" y="1525"/>
            <a:chExt cx="9906000" cy="3121149"/>
          </a:xfrm>
        </p:grpSpPr>
        <p:cxnSp>
          <p:nvCxnSpPr>
            <p:cNvPr id="282" name="Google Shape;282;p10"/>
            <p:cNvCxnSpPr/>
            <p:nvPr/>
          </p:nvCxnSpPr>
          <p:spPr>
            <a:xfrm>
              <a:off x="0" y="1525"/>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83" name="Google Shape;283;p10"/>
            <p:cNvSpPr/>
            <p:nvPr/>
          </p:nvSpPr>
          <p:spPr>
            <a:xfrm>
              <a:off x="0" y="1525"/>
              <a:ext cx="9906000" cy="10403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txBox="1"/>
            <p:nvPr/>
          </p:nvSpPr>
          <p:spPr>
            <a:xfrm>
              <a:off x="0" y="1525"/>
              <a:ext cx="9906000" cy="1040383"/>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entury Gothic"/>
                <a:buNone/>
              </a:pPr>
              <a:r>
                <a:rPr b="0" i="0" lang="en-GB" sz="2500" u="none" cap="none" strike="noStrike">
                  <a:solidFill>
                    <a:schemeClr val="lt1"/>
                  </a:solidFill>
                  <a:latin typeface="Century Gothic"/>
                  <a:ea typeface="Century Gothic"/>
                  <a:cs typeface="Century Gothic"/>
                  <a:sym typeface="Century Gothic"/>
                </a:rPr>
                <a:t>Quite a fun one this but it is quite rubbish compared to other methods.</a:t>
              </a:r>
              <a:endParaRPr b="0" i="0" sz="2500" u="none" cap="none" strike="noStrike">
                <a:solidFill>
                  <a:schemeClr val="lt1"/>
                </a:solidFill>
                <a:latin typeface="Century Gothic"/>
                <a:ea typeface="Century Gothic"/>
                <a:cs typeface="Century Gothic"/>
                <a:sym typeface="Century Gothic"/>
              </a:endParaRPr>
            </a:p>
          </p:txBody>
        </p:sp>
        <p:cxnSp>
          <p:nvCxnSpPr>
            <p:cNvPr id="285" name="Google Shape;285;p10"/>
            <p:cNvCxnSpPr/>
            <p:nvPr/>
          </p:nvCxnSpPr>
          <p:spPr>
            <a:xfrm>
              <a:off x="0" y="1041908"/>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86" name="Google Shape;286;p10"/>
            <p:cNvSpPr/>
            <p:nvPr/>
          </p:nvSpPr>
          <p:spPr>
            <a:xfrm>
              <a:off x="0" y="1041908"/>
              <a:ext cx="9906000" cy="10403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txBox="1"/>
            <p:nvPr/>
          </p:nvSpPr>
          <p:spPr>
            <a:xfrm>
              <a:off x="0" y="1041908"/>
              <a:ext cx="9906000" cy="1040383"/>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entury Gothic"/>
                <a:buNone/>
              </a:pPr>
              <a:r>
                <a:rPr b="0" i="0" lang="en-GB" sz="2500" u="none" cap="none" strike="noStrike">
                  <a:solidFill>
                    <a:schemeClr val="lt1"/>
                  </a:solidFill>
                  <a:latin typeface="Century Gothic"/>
                  <a:ea typeface="Century Gothic"/>
                  <a:cs typeface="Century Gothic"/>
                  <a:sym typeface="Century Gothic"/>
                </a:rPr>
                <a:t>Administrator permissions are not required for this.</a:t>
              </a:r>
              <a:endParaRPr b="0" i="0" sz="2500" u="none" cap="none" strike="noStrike">
                <a:solidFill>
                  <a:schemeClr val="lt1"/>
                </a:solidFill>
                <a:latin typeface="Century Gothic"/>
                <a:ea typeface="Century Gothic"/>
                <a:cs typeface="Century Gothic"/>
                <a:sym typeface="Century Gothic"/>
              </a:endParaRPr>
            </a:p>
          </p:txBody>
        </p:sp>
        <p:cxnSp>
          <p:nvCxnSpPr>
            <p:cNvPr id="288" name="Google Shape;288;p10"/>
            <p:cNvCxnSpPr/>
            <p:nvPr/>
          </p:nvCxnSpPr>
          <p:spPr>
            <a:xfrm>
              <a:off x="0" y="2082291"/>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89" name="Google Shape;289;p10"/>
            <p:cNvSpPr/>
            <p:nvPr/>
          </p:nvSpPr>
          <p:spPr>
            <a:xfrm>
              <a:off x="0" y="2082291"/>
              <a:ext cx="9906000" cy="10403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0"/>
            <p:cNvSpPr txBox="1"/>
            <p:nvPr/>
          </p:nvSpPr>
          <p:spPr>
            <a:xfrm>
              <a:off x="0" y="2082291"/>
              <a:ext cx="9906000" cy="1040383"/>
            </a:xfrm>
            <a:prstGeom prst="rect">
              <a:avLst/>
            </a:prstGeom>
            <a:noFill/>
            <a:ln>
              <a:noFill/>
            </a:ln>
          </p:spPr>
          <p:txBody>
            <a:bodyPr anchorCtr="0" anchor="t" bIns="95250" lIns="95250" spcFirstLastPara="1" rIns="95250" wrap="square" tIns="95250">
              <a:noAutofit/>
            </a:bodyPr>
            <a:lstStyle/>
            <a:p>
              <a:pPr indent="0" lvl="0" marL="0" marR="0" rtl="0" algn="l">
                <a:lnSpc>
                  <a:spcPct val="90000"/>
                </a:lnSpc>
                <a:spcBef>
                  <a:spcPts val="0"/>
                </a:spcBef>
                <a:spcAft>
                  <a:spcPts val="0"/>
                </a:spcAft>
                <a:buClr>
                  <a:schemeClr val="lt1"/>
                </a:buClr>
                <a:buSzPts val="2500"/>
                <a:buFont typeface="Century Gothic"/>
                <a:buNone/>
              </a:pPr>
              <a:r>
                <a:rPr b="0" i="0" lang="en-GB" sz="2500" u="none" cap="none" strike="noStrike">
                  <a:solidFill>
                    <a:schemeClr val="lt1"/>
                  </a:solidFill>
                  <a:latin typeface="Century Gothic"/>
                  <a:ea typeface="Century Gothic"/>
                  <a:cs typeface="Century Gothic"/>
                  <a:sym typeface="Century Gothic"/>
                </a:rPr>
                <a:t>.exe or .scr extensions can be used which increases the stealth of this technique (scr being the screensaver extension)</a:t>
              </a:r>
              <a:endParaRPr b="0" i="0" sz="2500" u="none" cap="none" strike="noStrike">
                <a:solidFill>
                  <a:schemeClr val="lt1"/>
                </a:solidFill>
                <a:latin typeface="Century Gothic"/>
                <a:ea typeface="Century Gothic"/>
                <a:cs typeface="Century Gothic"/>
                <a:sym typeface="Century Gothic"/>
              </a:endParaRPr>
            </a:p>
          </p:txBody>
        </p:sp>
      </p:grpSp>
      <p:pic>
        <p:nvPicPr>
          <p:cNvPr id="291" name="Google Shape;291;p10"/>
          <p:cNvPicPr preferRelativeResize="0"/>
          <p:nvPr/>
        </p:nvPicPr>
        <p:blipFill rotWithShape="1">
          <a:blip r:embed="rId4">
            <a:alphaModFix/>
          </a:blip>
          <a:srcRect b="0" l="0" r="0" t="0"/>
          <a:stretch/>
        </p:blipFill>
        <p:spPr>
          <a:xfrm>
            <a:off x="1141413" y="5597287"/>
            <a:ext cx="9942448" cy="387826"/>
          </a:xfrm>
          <a:prstGeom prst="rect">
            <a:avLst/>
          </a:prstGeom>
          <a:noFill/>
          <a:ln>
            <a:noFill/>
          </a:ln>
        </p:spPr>
      </p:pic>
      <p:pic>
        <p:nvPicPr>
          <p:cNvPr id="292" name="Google Shape;292;p10"/>
          <p:cNvPicPr preferRelativeResize="0"/>
          <p:nvPr/>
        </p:nvPicPr>
        <p:blipFill rotWithShape="1">
          <a:blip r:embed="rId5">
            <a:alphaModFix/>
          </a:blip>
          <a:srcRect b="0" l="0" r="0" t="0"/>
          <a:stretch/>
        </p:blipFill>
        <p:spPr>
          <a:xfrm>
            <a:off x="72821" y="6034373"/>
            <a:ext cx="12046358" cy="4585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5400"/>
              <a:buFont typeface="Century Gothic"/>
              <a:buNone/>
            </a:pPr>
            <a:r>
              <a:rPr lang="en-GB" sz="5400"/>
              <a:t>LINUX METHODS</a:t>
            </a:r>
            <a:endParaRPr/>
          </a:p>
        </p:txBody>
      </p:sp>
      <p:grpSp>
        <p:nvGrpSpPr>
          <p:cNvPr id="298" name="Google Shape;298;p11"/>
          <p:cNvGrpSpPr/>
          <p:nvPr/>
        </p:nvGrpSpPr>
        <p:grpSpPr>
          <a:xfrm>
            <a:off x="1398000" y="2635443"/>
            <a:ext cx="9396000" cy="3134163"/>
            <a:chOff x="559800" y="407356"/>
            <a:chExt cx="9396000" cy="3134163"/>
          </a:xfrm>
        </p:grpSpPr>
        <p:sp>
          <p:nvSpPr>
            <p:cNvPr id="299" name="Google Shape;299;p11"/>
            <p:cNvSpPr/>
            <p:nvPr/>
          </p:nvSpPr>
          <p:spPr>
            <a:xfrm>
              <a:off x="1747800" y="407356"/>
              <a:ext cx="1944000" cy="194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559800" y="2821519"/>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txBox="1"/>
            <p:nvPr/>
          </p:nvSpPr>
          <p:spPr>
            <a:xfrm>
              <a:off x="559800" y="2821519"/>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Linux methods are less interesting in my humble opinion, but we still need to know them.</a:t>
              </a:r>
              <a:endParaRPr b="0" i="0" sz="1700" u="none" cap="none" strike="noStrike">
                <a:solidFill>
                  <a:schemeClr val="lt1"/>
                </a:solidFill>
                <a:latin typeface="Century Gothic"/>
                <a:ea typeface="Century Gothic"/>
                <a:cs typeface="Century Gothic"/>
                <a:sym typeface="Century Gothic"/>
              </a:endParaRPr>
            </a:p>
          </p:txBody>
        </p:sp>
        <p:sp>
          <p:nvSpPr>
            <p:cNvPr id="302" name="Google Shape;302;p11"/>
            <p:cNvSpPr/>
            <p:nvPr/>
          </p:nvSpPr>
          <p:spPr>
            <a:xfrm>
              <a:off x="6823800" y="407356"/>
              <a:ext cx="1944000" cy="194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5635800" y="2821519"/>
              <a:ext cx="432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txBox="1"/>
            <p:nvPr/>
          </p:nvSpPr>
          <p:spPr>
            <a:xfrm>
              <a:off x="5635800" y="2821519"/>
              <a:ext cx="432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Some techniques require root privileges, some do not.</a:t>
              </a:r>
              <a:endParaRPr b="0" i="0" sz="17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2"/>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WHERE TO HIDE YOUR PAYLOADS (LINUX)</a:t>
            </a:r>
            <a:endParaRPr/>
          </a:p>
        </p:txBody>
      </p:sp>
      <p:grpSp>
        <p:nvGrpSpPr>
          <p:cNvPr id="310" name="Google Shape;310;p12"/>
          <p:cNvGrpSpPr/>
          <p:nvPr/>
        </p:nvGrpSpPr>
        <p:grpSpPr>
          <a:xfrm>
            <a:off x="1141413" y="2927235"/>
            <a:ext cx="9906000" cy="2603728"/>
            <a:chOff x="0" y="260235"/>
            <a:chExt cx="9906000" cy="2603728"/>
          </a:xfrm>
        </p:grpSpPr>
        <p:sp>
          <p:nvSpPr>
            <p:cNvPr id="311" name="Google Shape;311;p12"/>
            <p:cNvSpPr/>
            <p:nvPr/>
          </p:nvSpPr>
          <p:spPr>
            <a:xfrm>
              <a:off x="0" y="260235"/>
              <a:ext cx="9906000" cy="839109"/>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txBox="1"/>
            <p:nvPr/>
          </p:nvSpPr>
          <p:spPr>
            <a:xfrm>
              <a:off x="40962" y="301197"/>
              <a:ext cx="9824076" cy="757185"/>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/tmp file – standard location. Most users have rwx on that folder so it is a good place to put them. Commonly checked however.</a:t>
              </a:r>
              <a:endParaRPr b="0" i="0" sz="1500" u="none" cap="none" strike="noStrike">
                <a:solidFill>
                  <a:schemeClr val="lt1"/>
                </a:solidFill>
                <a:latin typeface="Century Gothic"/>
                <a:ea typeface="Century Gothic"/>
                <a:cs typeface="Century Gothic"/>
                <a:sym typeface="Century Gothic"/>
              </a:endParaRPr>
            </a:p>
          </p:txBody>
        </p:sp>
        <p:sp>
          <p:nvSpPr>
            <p:cNvPr id="313" name="Google Shape;313;p12"/>
            <p:cNvSpPr/>
            <p:nvPr/>
          </p:nvSpPr>
          <p:spPr>
            <a:xfrm>
              <a:off x="0" y="1142545"/>
              <a:ext cx="9906000" cy="839109"/>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txBox="1"/>
            <p:nvPr/>
          </p:nvSpPr>
          <p:spPr>
            <a:xfrm>
              <a:off x="40962" y="1183507"/>
              <a:ext cx="9824076" cy="757185"/>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Hidden folders in user areas – go through a users file system and find a nice looking directory tree. Add a . to the front of your payload and the folder it is contained in. A clever directory name could be an elipses (…) as in a ls –la the top two are . and .. making … quite difficult to spot instantly.</a:t>
              </a:r>
              <a:endParaRPr b="0" i="0" sz="1500" u="none" cap="none" strike="noStrike">
                <a:solidFill>
                  <a:schemeClr val="lt1"/>
                </a:solidFill>
                <a:latin typeface="Century Gothic"/>
                <a:ea typeface="Century Gothic"/>
                <a:cs typeface="Century Gothic"/>
                <a:sym typeface="Century Gothic"/>
              </a:endParaRPr>
            </a:p>
          </p:txBody>
        </p:sp>
        <p:sp>
          <p:nvSpPr>
            <p:cNvPr id="315" name="Google Shape;315;p12"/>
            <p:cNvSpPr/>
            <p:nvPr/>
          </p:nvSpPr>
          <p:spPr>
            <a:xfrm>
              <a:off x="0" y="2024854"/>
              <a:ext cx="9906000" cy="839109"/>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txBox="1"/>
            <p:nvPr/>
          </p:nvSpPr>
          <p:spPr>
            <a:xfrm>
              <a:off x="40962" y="2065816"/>
              <a:ext cx="9824076" cy="757185"/>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Always good to go through the other parts of the file system to look for places which may have rw access that are rarely looked at.</a:t>
              </a:r>
              <a:endParaRPr b="0" i="0" sz="15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3"/>
          <p:cNvSpPr txBox="1"/>
          <p:nvPr>
            <p:ph type="title"/>
          </p:nvPr>
        </p:nvSpPr>
        <p:spPr>
          <a:xfrm>
            <a:off x="1262100" y="349975"/>
            <a:ext cx="10515600" cy="1306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Gothic"/>
              <a:buNone/>
            </a:pPr>
            <a:r>
              <a:rPr lang="en-GB" sz="3900"/>
              <a:t>METHOD 1 – SSH KEYS </a:t>
            </a:r>
            <a:r>
              <a:rPr lang="en-GB" sz="3900" u="sng">
                <a:solidFill>
                  <a:schemeClr val="hlink"/>
                </a:solidFill>
                <a:hlinkClick r:id="rId3"/>
              </a:rPr>
              <a:t>(MITRE T1098.004)</a:t>
            </a:r>
            <a:endParaRPr sz="3900"/>
          </a:p>
        </p:txBody>
      </p:sp>
      <p:grpSp>
        <p:nvGrpSpPr>
          <p:cNvPr id="322" name="Google Shape;322;p13"/>
          <p:cNvGrpSpPr/>
          <p:nvPr/>
        </p:nvGrpSpPr>
        <p:grpSpPr>
          <a:xfrm>
            <a:off x="838200" y="1826150"/>
            <a:ext cx="6714744" cy="4302413"/>
            <a:chOff x="0" y="525"/>
            <a:chExt cx="6714744" cy="4302413"/>
          </a:xfrm>
        </p:grpSpPr>
        <p:cxnSp>
          <p:nvCxnSpPr>
            <p:cNvPr id="323" name="Google Shape;323;p13"/>
            <p:cNvCxnSpPr/>
            <p:nvPr/>
          </p:nvCxnSpPr>
          <p:spPr>
            <a:xfrm>
              <a:off x="0" y="525"/>
              <a:ext cx="6714744" cy="0"/>
            </a:xfrm>
            <a:prstGeom prst="straightConnector1">
              <a:avLst/>
            </a:prstGeom>
            <a:solidFill>
              <a:schemeClr val="accent2"/>
            </a:solidFill>
            <a:ln cap="rnd" cmpd="sng" w="19050">
              <a:solidFill>
                <a:schemeClr val="accent2"/>
              </a:solidFill>
              <a:prstDash val="solid"/>
              <a:round/>
              <a:headEnd len="sm" w="sm" type="none"/>
              <a:tailEnd len="sm" w="sm" type="none"/>
            </a:ln>
          </p:spPr>
        </p:cxnSp>
        <p:sp>
          <p:nvSpPr>
            <p:cNvPr id="324" name="Google Shape;324;p13"/>
            <p:cNvSpPr/>
            <p:nvPr/>
          </p:nvSpPr>
          <p:spPr>
            <a:xfrm>
              <a:off x="0" y="525"/>
              <a:ext cx="6714744" cy="860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txBox="1"/>
            <p:nvPr/>
          </p:nvSpPr>
          <p:spPr>
            <a:xfrm>
              <a:off x="0" y="525"/>
              <a:ext cx="6714744" cy="860482"/>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If your target has SSH open this is perfect.</a:t>
              </a:r>
              <a:endParaRPr b="0" i="0" sz="1700" u="none" cap="none" strike="noStrike">
                <a:solidFill>
                  <a:schemeClr val="lt1"/>
                </a:solidFill>
                <a:latin typeface="Century Gothic"/>
                <a:ea typeface="Century Gothic"/>
                <a:cs typeface="Century Gothic"/>
                <a:sym typeface="Century Gothic"/>
              </a:endParaRPr>
            </a:p>
          </p:txBody>
        </p:sp>
        <p:cxnSp>
          <p:nvCxnSpPr>
            <p:cNvPr id="326" name="Google Shape;326;p13"/>
            <p:cNvCxnSpPr/>
            <p:nvPr/>
          </p:nvCxnSpPr>
          <p:spPr>
            <a:xfrm>
              <a:off x="0" y="861008"/>
              <a:ext cx="6714744" cy="0"/>
            </a:xfrm>
            <a:prstGeom prst="straightConnector1">
              <a:avLst/>
            </a:prstGeom>
            <a:solidFill>
              <a:srgbClr val="C5C39C"/>
            </a:solidFill>
            <a:ln cap="rnd" cmpd="sng" w="19050">
              <a:solidFill>
                <a:srgbClr val="C5C39C"/>
              </a:solidFill>
              <a:prstDash val="solid"/>
              <a:round/>
              <a:headEnd len="sm" w="sm" type="none"/>
              <a:tailEnd len="sm" w="sm" type="none"/>
            </a:ln>
          </p:spPr>
        </p:cxnSp>
        <p:sp>
          <p:nvSpPr>
            <p:cNvPr id="327" name="Google Shape;327;p13"/>
            <p:cNvSpPr/>
            <p:nvPr/>
          </p:nvSpPr>
          <p:spPr>
            <a:xfrm>
              <a:off x="0" y="861008"/>
              <a:ext cx="6714744" cy="860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txBox="1"/>
            <p:nvPr/>
          </p:nvSpPr>
          <p:spPr>
            <a:xfrm>
              <a:off x="0" y="861008"/>
              <a:ext cx="6714744" cy="860482"/>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You can generate your own key using ssh-keygen tool (preinstalled in kali)</a:t>
              </a:r>
              <a:endParaRPr b="0" i="0" sz="1700" u="none" cap="none" strike="noStrike">
                <a:solidFill>
                  <a:schemeClr val="lt1"/>
                </a:solidFill>
                <a:latin typeface="Century Gothic"/>
                <a:ea typeface="Century Gothic"/>
                <a:cs typeface="Century Gothic"/>
                <a:sym typeface="Century Gothic"/>
              </a:endParaRPr>
            </a:p>
          </p:txBody>
        </p:sp>
        <p:cxnSp>
          <p:nvCxnSpPr>
            <p:cNvPr id="329" name="Google Shape;329;p13"/>
            <p:cNvCxnSpPr/>
            <p:nvPr/>
          </p:nvCxnSpPr>
          <p:spPr>
            <a:xfrm>
              <a:off x="0" y="1721491"/>
              <a:ext cx="6714744" cy="0"/>
            </a:xfrm>
            <a:prstGeom prst="straightConnector1">
              <a:avLst/>
            </a:prstGeom>
            <a:solidFill>
              <a:srgbClr val="CCC894"/>
            </a:solidFill>
            <a:ln cap="rnd" cmpd="sng" w="19050">
              <a:solidFill>
                <a:srgbClr val="CCC894"/>
              </a:solidFill>
              <a:prstDash val="solid"/>
              <a:round/>
              <a:headEnd len="sm" w="sm" type="none"/>
              <a:tailEnd len="sm" w="sm" type="none"/>
            </a:ln>
          </p:spPr>
        </p:cxnSp>
        <p:sp>
          <p:nvSpPr>
            <p:cNvPr id="330" name="Google Shape;330;p13"/>
            <p:cNvSpPr/>
            <p:nvPr/>
          </p:nvSpPr>
          <p:spPr>
            <a:xfrm>
              <a:off x="0" y="1721491"/>
              <a:ext cx="6714744" cy="860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
            <p:cNvSpPr txBox="1"/>
            <p:nvPr/>
          </p:nvSpPr>
          <p:spPr>
            <a:xfrm>
              <a:off x="0" y="1721491"/>
              <a:ext cx="6714744" cy="860482"/>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You can then add the contents of your public key to the authorized_keys file.</a:t>
              </a:r>
              <a:endParaRPr b="0" i="0" sz="1700" u="none" cap="none" strike="noStrike">
                <a:solidFill>
                  <a:schemeClr val="lt1"/>
                </a:solidFill>
                <a:latin typeface="Century Gothic"/>
                <a:ea typeface="Century Gothic"/>
                <a:cs typeface="Century Gothic"/>
                <a:sym typeface="Century Gothic"/>
              </a:endParaRPr>
            </a:p>
          </p:txBody>
        </p:sp>
        <p:cxnSp>
          <p:nvCxnSpPr>
            <p:cNvPr id="332" name="Google Shape;332;p13"/>
            <p:cNvCxnSpPr/>
            <p:nvPr/>
          </p:nvCxnSpPr>
          <p:spPr>
            <a:xfrm>
              <a:off x="0" y="2581973"/>
              <a:ext cx="6714744" cy="0"/>
            </a:xfrm>
            <a:prstGeom prst="straightConnector1">
              <a:avLst/>
            </a:prstGeom>
            <a:solidFill>
              <a:srgbClr val="D4CC8B"/>
            </a:solidFill>
            <a:ln cap="rnd" cmpd="sng" w="19050">
              <a:solidFill>
                <a:srgbClr val="D4CC8B"/>
              </a:solidFill>
              <a:prstDash val="solid"/>
              <a:round/>
              <a:headEnd len="sm" w="sm" type="none"/>
              <a:tailEnd len="sm" w="sm" type="none"/>
            </a:ln>
          </p:spPr>
        </p:cxnSp>
        <p:sp>
          <p:nvSpPr>
            <p:cNvPr id="333" name="Google Shape;333;p13"/>
            <p:cNvSpPr/>
            <p:nvPr/>
          </p:nvSpPr>
          <p:spPr>
            <a:xfrm>
              <a:off x="0" y="2581973"/>
              <a:ext cx="6714744" cy="860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3"/>
            <p:cNvSpPr txBox="1"/>
            <p:nvPr/>
          </p:nvSpPr>
          <p:spPr>
            <a:xfrm>
              <a:off x="0" y="2581973"/>
              <a:ext cx="6714744" cy="860482"/>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You can add this to any user but when you connect you will authorize as that user, if you can add it as root then that is the best outcome.</a:t>
              </a:r>
              <a:endParaRPr b="0" i="0" sz="1700" u="none" cap="none" strike="noStrike">
                <a:solidFill>
                  <a:schemeClr val="lt1"/>
                </a:solidFill>
                <a:latin typeface="Century Gothic"/>
                <a:ea typeface="Century Gothic"/>
                <a:cs typeface="Century Gothic"/>
                <a:sym typeface="Century Gothic"/>
              </a:endParaRPr>
            </a:p>
          </p:txBody>
        </p:sp>
        <p:cxnSp>
          <p:nvCxnSpPr>
            <p:cNvPr id="335" name="Google Shape;335;p13"/>
            <p:cNvCxnSpPr/>
            <p:nvPr/>
          </p:nvCxnSpPr>
          <p:spPr>
            <a:xfrm>
              <a:off x="0" y="3442456"/>
              <a:ext cx="6714744" cy="0"/>
            </a:xfrm>
            <a:prstGeom prst="straightConnector1">
              <a:avLst/>
            </a:prstGeom>
            <a:solidFill>
              <a:srgbClr val="DBCD83"/>
            </a:solidFill>
            <a:ln cap="rnd" cmpd="sng" w="19050">
              <a:solidFill>
                <a:srgbClr val="DBCD83"/>
              </a:solidFill>
              <a:prstDash val="solid"/>
              <a:round/>
              <a:headEnd len="sm" w="sm" type="none"/>
              <a:tailEnd len="sm" w="sm" type="none"/>
            </a:ln>
          </p:spPr>
        </p:cxnSp>
        <p:sp>
          <p:nvSpPr>
            <p:cNvPr id="336" name="Google Shape;336;p13"/>
            <p:cNvSpPr/>
            <p:nvPr/>
          </p:nvSpPr>
          <p:spPr>
            <a:xfrm>
              <a:off x="0" y="3442456"/>
              <a:ext cx="6714744" cy="8604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txBox="1"/>
            <p:nvPr/>
          </p:nvSpPr>
          <p:spPr>
            <a:xfrm>
              <a:off x="0" y="3442456"/>
              <a:ext cx="6714744" cy="860482"/>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chmod 700 /^USER^/.ssh &amp;&amp; chmod 600 /^USER/.ssh/authorized_keys</a:t>
              </a:r>
              <a:endParaRPr b="0" i="0" sz="1700" u="none" cap="none" strike="noStrike">
                <a:solidFill>
                  <a:schemeClr val="lt1"/>
                </a:solidFill>
                <a:latin typeface="Century Gothic"/>
                <a:ea typeface="Century Gothic"/>
                <a:cs typeface="Century Gothic"/>
                <a:sym typeface="Century Gothic"/>
              </a:endParaRPr>
            </a:p>
          </p:txBody>
        </p:sp>
      </p:grpSp>
      <p:pic>
        <p:nvPicPr>
          <p:cNvPr id="338" name="Google Shape;338;p13"/>
          <p:cNvPicPr preferRelativeResize="0"/>
          <p:nvPr/>
        </p:nvPicPr>
        <p:blipFill rotWithShape="1">
          <a:blip r:embed="rId4">
            <a:alphaModFix/>
          </a:blip>
          <a:srcRect b="-2" l="22936" r="22978" t="0"/>
          <a:stretch/>
        </p:blipFill>
        <p:spPr>
          <a:xfrm>
            <a:off x="7989293" y="1904282"/>
            <a:ext cx="3423093" cy="42248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1115568" y="509521"/>
            <a:ext cx="10232136" cy="101498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entury Gothic"/>
              <a:buNone/>
            </a:pPr>
            <a:r>
              <a:rPr lang="en-GB" sz="4000"/>
              <a:t>SSH KEYS CONTINUED</a:t>
            </a:r>
            <a:endParaRPr/>
          </a:p>
        </p:txBody>
      </p:sp>
      <p:grpSp>
        <p:nvGrpSpPr>
          <p:cNvPr id="344" name="Google Shape;344;p14"/>
          <p:cNvGrpSpPr/>
          <p:nvPr/>
        </p:nvGrpSpPr>
        <p:grpSpPr>
          <a:xfrm>
            <a:off x="1533636" y="1874192"/>
            <a:ext cx="9396000" cy="3932575"/>
            <a:chOff x="418068" y="200840"/>
            <a:chExt cx="9396000" cy="3932575"/>
          </a:xfrm>
        </p:grpSpPr>
        <p:sp>
          <p:nvSpPr>
            <p:cNvPr id="345" name="Google Shape;345;p14"/>
            <p:cNvSpPr/>
            <p:nvPr/>
          </p:nvSpPr>
          <p:spPr>
            <a:xfrm>
              <a:off x="1822068" y="200840"/>
              <a:ext cx="1512000" cy="1512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418068" y="1881940"/>
              <a:ext cx="43200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txBox="1"/>
            <p:nvPr/>
          </p:nvSpPr>
          <p:spPr>
            <a:xfrm>
              <a:off x="418068" y="1881940"/>
              <a:ext cx="4320000" cy="648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600"/>
                <a:buFont typeface="Century Gothic"/>
                <a:buNone/>
              </a:pPr>
              <a:r>
                <a:rPr b="1" i="0" lang="en-GB" sz="3600" u="none" cap="none" strike="noStrike">
                  <a:solidFill>
                    <a:schemeClr val="lt1"/>
                  </a:solidFill>
                  <a:latin typeface="Century Gothic"/>
                  <a:ea typeface="Century Gothic"/>
                  <a:cs typeface="Century Gothic"/>
                  <a:sym typeface="Century Gothic"/>
                </a:rPr>
                <a:t>Pros:</a:t>
              </a:r>
              <a:endParaRPr b="0" i="0" sz="3600" u="none" cap="none" strike="noStrike">
                <a:solidFill>
                  <a:schemeClr val="lt1"/>
                </a:solidFill>
                <a:latin typeface="Century Gothic"/>
                <a:ea typeface="Century Gothic"/>
                <a:cs typeface="Century Gothic"/>
                <a:sym typeface="Century Gothic"/>
              </a:endParaRPr>
            </a:p>
          </p:txBody>
        </p:sp>
        <p:sp>
          <p:nvSpPr>
            <p:cNvPr id="348" name="Google Shape;348;p14"/>
            <p:cNvSpPr/>
            <p:nvPr/>
          </p:nvSpPr>
          <p:spPr>
            <a:xfrm>
              <a:off x="418068" y="2608592"/>
              <a:ext cx="4320000" cy="15248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txBox="1"/>
            <p:nvPr/>
          </p:nvSpPr>
          <p:spPr>
            <a:xfrm>
              <a:off x="418068" y="2608592"/>
              <a:ext cx="4320000" cy="152482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If SSH is already setup this is quite stealthy as you do not need to have malware floating around the system</a:t>
              </a:r>
              <a:endParaRPr b="0" i="0" sz="170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5"/>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Allows for continued persistence beyond a password change</a:t>
              </a:r>
              <a:endParaRPr b="0" i="0" sz="1700" u="none" cap="none" strike="noStrike">
                <a:solidFill>
                  <a:schemeClr val="lt1"/>
                </a:solidFill>
                <a:latin typeface="Century Gothic"/>
                <a:ea typeface="Century Gothic"/>
                <a:cs typeface="Century Gothic"/>
                <a:sym typeface="Century Gothic"/>
              </a:endParaRPr>
            </a:p>
          </p:txBody>
        </p:sp>
        <p:sp>
          <p:nvSpPr>
            <p:cNvPr id="350" name="Google Shape;350;p14"/>
            <p:cNvSpPr/>
            <p:nvPr/>
          </p:nvSpPr>
          <p:spPr>
            <a:xfrm>
              <a:off x="6898068" y="200840"/>
              <a:ext cx="1512000" cy="1512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5494068" y="1881940"/>
              <a:ext cx="4320000" cy="6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txBox="1"/>
            <p:nvPr/>
          </p:nvSpPr>
          <p:spPr>
            <a:xfrm>
              <a:off x="5494068" y="1881940"/>
              <a:ext cx="4320000" cy="648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600"/>
                <a:buFont typeface="Century Gothic"/>
                <a:buNone/>
              </a:pPr>
              <a:r>
                <a:rPr b="1" i="0" lang="en-GB" sz="3600" u="none" cap="none" strike="noStrike">
                  <a:solidFill>
                    <a:schemeClr val="lt1"/>
                  </a:solidFill>
                  <a:latin typeface="Century Gothic"/>
                  <a:ea typeface="Century Gothic"/>
                  <a:cs typeface="Century Gothic"/>
                  <a:sym typeface="Century Gothic"/>
                </a:rPr>
                <a:t>Cons:</a:t>
              </a:r>
              <a:endParaRPr b="0" i="0" sz="3600" u="none" cap="none" strike="noStrike">
                <a:solidFill>
                  <a:schemeClr val="lt1"/>
                </a:solidFill>
                <a:latin typeface="Century Gothic"/>
                <a:ea typeface="Century Gothic"/>
                <a:cs typeface="Century Gothic"/>
                <a:sym typeface="Century Gothic"/>
              </a:endParaRPr>
            </a:p>
          </p:txBody>
        </p:sp>
        <p:sp>
          <p:nvSpPr>
            <p:cNvPr id="353" name="Google Shape;353;p14"/>
            <p:cNvSpPr/>
            <p:nvPr/>
          </p:nvSpPr>
          <p:spPr>
            <a:xfrm>
              <a:off x="5494068" y="2608592"/>
              <a:ext cx="4320000" cy="152482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txBox="1"/>
            <p:nvPr/>
          </p:nvSpPr>
          <p:spPr>
            <a:xfrm>
              <a:off x="5494068" y="2608592"/>
              <a:ext cx="4320000" cy="1524823"/>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If public key authentication is disabled in the config file then this will not work (root is needed to change the options of this)</a:t>
              </a:r>
              <a:endParaRPr b="0" i="0" sz="170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5"/>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If a user does not have a .ssh file and one suddenly appears this could be suspicious.</a:t>
              </a:r>
              <a:endParaRPr b="0" i="0" sz="17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5"/>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3100"/>
              <a:t>METHOD 2 – CREATING PRIVILEGED LOCAL ACCOUNT </a:t>
            </a:r>
            <a:r>
              <a:rPr lang="en-GB" sz="3100" u="sng">
                <a:solidFill>
                  <a:schemeClr val="hlink"/>
                </a:solidFill>
                <a:hlinkClick r:id="rId3"/>
              </a:rPr>
              <a:t>(MITRE T1136.001)</a:t>
            </a:r>
            <a:endParaRPr sz="3100"/>
          </a:p>
        </p:txBody>
      </p:sp>
      <p:grpSp>
        <p:nvGrpSpPr>
          <p:cNvPr id="360" name="Google Shape;360;p15"/>
          <p:cNvGrpSpPr/>
          <p:nvPr/>
        </p:nvGrpSpPr>
        <p:grpSpPr>
          <a:xfrm>
            <a:off x="838200" y="2634363"/>
            <a:ext cx="10515600" cy="2941329"/>
            <a:chOff x="0" y="708097"/>
            <a:chExt cx="10515600" cy="2941329"/>
          </a:xfrm>
        </p:grpSpPr>
        <p:sp>
          <p:nvSpPr>
            <p:cNvPr id="361" name="Google Shape;361;p15"/>
            <p:cNvSpPr/>
            <p:nvPr/>
          </p:nvSpPr>
          <p:spPr>
            <a:xfrm>
              <a:off x="0" y="708097"/>
              <a:ext cx="10515600" cy="1307257"/>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395445" y="1002230"/>
              <a:ext cx="718991" cy="71899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1509882" y="708097"/>
              <a:ext cx="9005717" cy="1307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txBox="1"/>
            <p:nvPr/>
          </p:nvSpPr>
          <p:spPr>
            <a:xfrm>
              <a:off x="1509882" y="708097"/>
              <a:ext cx="9005717" cy="1307257"/>
            </a:xfrm>
            <a:prstGeom prst="rect">
              <a:avLst/>
            </a:prstGeom>
            <a:noFill/>
            <a:ln>
              <a:noFill/>
            </a:ln>
          </p:spPr>
          <p:txBody>
            <a:bodyPr anchorCtr="0" anchor="ctr" bIns="138350" lIns="138350" spcFirstLastPara="1" rIns="138350" wrap="square" tIns="138350">
              <a:noAutofit/>
            </a:bodyPr>
            <a:lstStyle/>
            <a:p>
              <a:pPr indent="0" lvl="0" marL="0" marR="0" rtl="0" algn="l">
                <a:lnSpc>
                  <a:spcPct val="90000"/>
                </a:lnSpc>
                <a:spcBef>
                  <a:spcPts val="0"/>
                </a:spcBef>
                <a:spcAft>
                  <a:spcPts val="0"/>
                </a:spcAft>
                <a:buClr>
                  <a:schemeClr val="lt1"/>
                </a:buClr>
                <a:buSzPts val="2400"/>
                <a:buFont typeface="Century Gothic"/>
                <a:buNone/>
              </a:pPr>
              <a:r>
                <a:rPr b="0" i="0" lang="en-GB" sz="2400" u="none" cap="none" strike="noStrike">
                  <a:solidFill>
                    <a:schemeClr val="lt1"/>
                  </a:solidFill>
                  <a:latin typeface="Century Gothic"/>
                  <a:ea typeface="Century Gothic"/>
                  <a:cs typeface="Century Gothic"/>
                  <a:sym typeface="Century Gothic"/>
                </a:rPr>
                <a:t>Every Linux system can make new accounts, so this is a guaranteed method.</a:t>
              </a:r>
              <a:endParaRPr b="0" i="0" sz="2400" u="none" cap="none" strike="noStrike">
                <a:solidFill>
                  <a:schemeClr val="lt1"/>
                </a:solidFill>
                <a:latin typeface="Century Gothic"/>
                <a:ea typeface="Century Gothic"/>
                <a:cs typeface="Century Gothic"/>
                <a:sym typeface="Century Gothic"/>
              </a:endParaRPr>
            </a:p>
          </p:txBody>
        </p:sp>
        <p:sp>
          <p:nvSpPr>
            <p:cNvPr id="365" name="Google Shape;365;p15"/>
            <p:cNvSpPr/>
            <p:nvPr/>
          </p:nvSpPr>
          <p:spPr>
            <a:xfrm>
              <a:off x="0" y="2342169"/>
              <a:ext cx="10515600" cy="1307257"/>
            </a:xfrm>
            <a:prstGeom prst="roundRect">
              <a:avLst>
                <a:gd fmla="val 10000" name="adj"/>
              </a:avLst>
            </a:prstGeom>
            <a:solidFill>
              <a:srgbClr val="DAC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395445" y="2636302"/>
              <a:ext cx="718991" cy="71899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1509882" y="2342169"/>
              <a:ext cx="9005717" cy="13072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txBox="1"/>
            <p:nvPr/>
          </p:nvSpPr>
          <p:spPr>
            <a:xfrm>
              <a:off x="1509882" y="2342169"/>
              <a:ext cx="9005717" cy="1307257"/>
            </a:xfrm>
            <a:prstGeom prst="rect">
              <a:avLst/>
            </a:prstGeom>
            <a:noFill/>
            <a:ln>
              <a:noFill/>
            </a:ln>
          </p:spPr>
          <p:txBody>
            <a:bodyPr anchorCtr="0" anchor="ctr" bIns="138350" lIns="138350" spcFirstLastPara="1" rIns="138350" wrap="square" tIns="138350">
              <a:noAutofit/>
            </a:bodyPr>
            <a:lstStyle/>
            <a:p>
              <a:pPr indent="0" lvl="0" marL="0" marR="0" rtl="0" algn="l">
                <a:lnSpc>
                  <a:spcPct val="90000"/>
                </a:lnSpc>
                <a:spcBef>
                  <a:spcPts val="0"/>
                </a:spcBef>
                <a:spcAft>
                  <a:spcPts val="0"/>
                </a:spcAft>
                <a:buClr>
                  <a:schemeClr val="lt1"/>
                </a:buClr>
                <a:buSzPts val="2400"/>
                <a:buFont typeface="Century Gothic"/>
                <a:buNone/>
              </a:pPr>
              <a:r>
                <a:rPr b="0" i="0" lang="en-GB" sz="2400" u="none" cap="none" strike="noStrike">
                  <a:solidFill>
                    <a:schemeClr val="lt1"/>
                  </a:solidFill>
                  <a:latin typeface="Century Gothic"/>
                  <a:ea typeface="Century Gothic"/>
                  <a:cs typeface="Century Gothic"/>
                  <a:sym typeface="Century Gothic"/>
                </a:rPr>
                <a:t>Root privileges are required to create new user accounts, however. This could either be a root account or a sudoers account. Either works.</a:t>
              </a:r>
              <a:endParaRPr b="0" i="0" sz="24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type="title"/>
          </p:nvPr>
        </p:nvSpPr>
        <p:spPr>
          <a:xfrm>
            <a:off x="638881" y="457201"/>
            <a:ext cx="10909640" cy="1832654"/>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6100">
                <a:solidFill>
                  <a:schemeClr val="lt1"/>
                </a:solidFill>
                <a:latin typeface="Century Gothic"/>
                <a:ea typeface="Century Gothic"/>
                <a:cs typeface="Century Gothic"/>
                <a:sym typeface="Century Gothic"/>
              </a:rPr>
              <a:t>CREATING A PRIVILEGED ACCOUNT STEPS</a:t>
            </a:r>
            <a:endParaRPr/>
          </a:p>
        </p:txBody>
      </p:sp>
      <p:pic>
        <p:nvPicPr>
          <p:cNvPr id="374" name="Google Shape;374;p16"/>
          <p:cNvPicPr preferRelativeResize="0"/>
          <p:nvPr/>
        </p:nvPicPr>
        <p:blipFill rotWithShape="1">
          <a:blip r:embed="rId3">
            <a:alphaModFix/>
          </a:blip>
          <a:srcRect b="0" l="0" r="0" t="0"/>
          <a:stretch/>
        </p:blipFill>
        <p:spPr>
          <a:xfrm>
            <a:off x="320040" y="3217587"/>
            <a:ext cx="11548872" cy="29160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7"/>
          <p:cNvSpPr txBox="1"/>
          <p:nvPr>
            <p:ph type="title"/>
          </p:nvPr>
        </p:nvSpPr>
        <p:spPr>
          <a:xfrm>
            <a:off x="1115568" y="509521"/>
            <a:ext cx="10232136" cy="101498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4000"/>
              <a:t>PRIVILEGED LOCAL ACCOUNT CONTINUED</a:t>
            </a:r>
            <a:endParaRPr/>
          </a:p>
        </p:txBody>
      </p:sp>
      <p:grpSp>
        <p:nvGrpSpPr>
          <p:cNvPr id="380" name="Google Shape;380;p17"/>
          <p:cNvGrpSpPr/>
          <p:nvPr/>
        </p:nvGrpSpPr>
        <p:grpSpPr>
          <a:xfrm>
            <a:off x="1538223" y="1673352"/>
            <a:ext cx="9386824" cy="4334255"/>
            <a:chOff x="422655" y="0"/>
            <a:chExt cx="9386824" cy="4334255"/>
          </a:xfrm>
        </p:grpSpPr>
        <p:sp>
          <p:nvSpPr>
            <p:cNvPr id="381" name="Google Shape;381;p17"/>
            <p:cNvSpPr/>
            <p:nvPr/>
          </p:nvSpPr>
          <p:spPr>
            <a:xfrm>
              <a:off x="1825284" y="0"/>
              <a:ext cx="1510523" cy="147017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422655" y="1651568"/>
              <a:ext cx="4315781" cy="630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txBox="1"/>
            <p:nvPr/>
          </p:nvSpPr>
          <p:spPr>
            <a:xfrm>
              <a:off x="422655" y="1651568"/>
              <a:ext cx="4315781" cy="63007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600"/>
                <a:buFont typeface="Century Gothic"/>
                <a:buNone/>
              </a:pPr>
              <a:r>
                <a:rPr b="1" i="0" lang="en-GB" sz="3600" u="none" cap="none" strike="noStrike">
                  <a:solidFill>
                    <a:schemeClr val="lt1"/>
                  </a:solidFill>
                  <a:latin typeface="Century Gothic"/>
                  <a:ea typeface="Century Gothic"/>
                  <a:cs typeface="Century Gothic"/>
                  <a:sym typeface="Century Gothic"/>
                </a:rPr>
                <a:t>Pros:</a:t>
              </a:r>
              <a:endParaRPr b="0" i="0" sz="3600" u="none" cap="none" strike="noStrike">
                <a:solidFill>
                  <a:schemeClr val="lt1"/>
                </a:solidFill>
                <a:latin typeface="Century Gothic"/>
                <a:ea typeface="Century Gothic"/>
                <a:cs typeface="Century Gothic"/>
                <a:sym typeface="Century Gothic"/>
              </a:endParaRPr>
            </a:p>
          </p:txBody>
        </p:sp>
        <p:sp>
          <p:nvSpPr>
            <p:cNvPr id="384" name="Google Shape;384;p17"/>
            <p:cNvSpPr/>
            <p:nvPr/>
          </p:nvSpPr>
          <p:spPr>
            <a:xfrm>
              <a:off x="422655" y="2366011"/>
              <a:ext cx="4315781" cy="19682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txBox="1"/>
            <p:nvPr/>
          </p:nvSpPr>
          <p:spPr>
            <a:xfrm>
              <a:off x="422655" y="2366011"/>
              <a:ext cx="4315781" cy="196824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Gives you sudo access without using the root account or an existing users account. This means your command history won’t be sitting in someone elses .bash_history file</a:t>
              </a:r>
              <a:endParaRPr b="0" i="0" sz="170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5"/>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Allows for maintained access if the original entry point or password was changed</a:t>
              </a:r>
              <a:endParaRPr b="0" i="0" sz="1700" u="none" cap="none" strike="noStrike">
                <a:solidFill>
                  <a:schemeClr val="lt1"/>
                </a:solidFill>
                <a:latin typeface="Century Gothic"/>
                <a:ea typeface="Century Gothic"/>
                <a:cs typeface="Century Gothic"/>
                <a:sym typeface="Century Gothic"/>
              </a:endParaRPr>
            </a:p>
          </p:txBody>
        </p:sp>
        <p:sp>
          <p:nvSpPr>
            <p:cNvPr id="386" name="Google Shape;386;p17"/>
            <p:cNvSpPr/>
            <p:nvPr/>
          </p:nvSpPr>
          <p:spPr>
            <a:xfrm>
              <a:off x="6896327" y="0"/>
              <a:ext cx="1510523" cy="147017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5493698" y="1651568"/>
              <a:ext cx="4315781" cy="6300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txBox="1"/>
            <p:nvPr/>
          </p:nvSpPr>
          <p:spPr>
            <a:xfrm>
              <a:off x="5493698" y="1651568"/>
              <a:ext cx="4315781" cy="63007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3600"/>
                <a:buFont typeface="Century Gothic"/>
                <a:buNone/>
              </a:pPr>
              <a:r>
                <a:rPr b="1" i="0" lang="en-GB" sz="3600" u="none" cap="none" strike="noStrike">
                  <a:solidFill>
                    <a:schemeClr val="lt1"/>
                  </a:solidFill>
                  <a:latin typeface="Century Gothic"/>
                  <a:ea typeface="Century Gothic"/>
                  <a:cs typeface="Century Gothic"/>
                  <a:sym typeface="Century Gothic"/>
                </a:rPr>
                <a:t>Cons:</a:t>
              </a:r>
              <a:endParaRPr b="0" i="0" sz="3600" u="none" cap="none" strike="noStrike">
                <a:solidFill>
                  <a:schemeClr val="lt1"/>
                </a:solidFill>
                <a:latin typeface="Century Gothic"/>
                <a:ea typeface="Century Gothic"/>
                <a:cs typeface="Century Gothic"/>
                <a:sym typeface="Century Gothic"/>
              </a:endParaRPr>
            </a:p>
          </p:txBody>
        </p:sp>
        <p:sp>
          <p:nvSpPr>
            <p:cNvPr id="389" name="Google Shape;389;p17"/>
            <p:cNvSpPr/>
            <p:nvPr/>
          </p:nvSpPr>
          <p:spPr>
            <a:xfrm>
              <a:off x="5493698" y="2366011"/>
              <a:ext cx="4315781" cy="19682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txBox="1"/>
            <p:nvPr/>
          </p:nvSpPr>
          <p:spPr>
            <a:xfrm>
              <a:off x="5493698" y="2366011"/>
              <a:ext cx="4315781" cy="1968244"/>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A root user can remove the account fairly easily.</a:t>
              </a:r>
              <a:endParaRPr b="0" i="0" sz="1700" u="none" cap="none" strike="noStrike">
                <a:solidFill>
                  <a:schemeClr val="lt1"/>
                </a:solidFill>
                <a:latin typeface="Century Gothic"/>
                <a:ea typeface="Century Gothic"/>
                <a:cs typeface="Century Gothic"/>
                <a:sym typeface="Century Gothic"/>
              </a:endParaRPr>
            </a:p>
            <a:p>
              <a:pPr indent="0" lvl="0" marL="0" marR="0" rtl="0" algn="ctr">
                <a:lnSpc>
                  <a:spcPct val="90000"/>
                </a:lnSpc>
                <a:spcBef>
                  <a:spcPts val="595"/>
                </a:spcBef>
                <a:spcAft>
                  <a:spcPts val="0"/>
                </a:spcAft>
                <a:buClr>
                  <a:schemeClr val="lt1"/>
                </a:buClr>
                <a:buSzPts val="1700"/>
                <a:buFont typeface="Century Gothic"/>
                <a:buNone/>
              </a:pPr>
              <a:r>
                <a:rPr b="0" i="0" lang="en-GB" sz="1700" u="none" cap="none" strike="noStrike">
                  <a:solidFill>
                    <a:schemeClr val="lt1"/>
                  </a:solidFill>
                  <a:latin typeface="Century Gothic"/>
                  <a:ea typeface="Century Gothic"/>
                  <a:cs typeface="Century Gothic"/>
                  <a:sym typeface="Century Gothic"/>
                </a:rPr>
                <a:t>On servers with a small number of accounts this is quite easy to spot.</a:t>
              </a:r>
              <a:endParaRPr b="0" i="0" sz="17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
          <p:cNvPicPr preferRelativeResize="0"/>
          <p:nvPr/>
        </p:nvPicPr>
        <p:blipFill rotWithShape="1">
          <a:blip r:embed="rId3">
            <a:alphaModFix/>
          </a:blip>
          <a:srcRect b="0" l="0" r="0" t="0"/>
          <a:stretch/>
        </p:blipFill>
        <p:spPr>
          <a:xfrm>
            <a:off x="-1524" y="0"/>
            <a:ext cx="12192000" cy="6858000"/>
          </a:xfrm>
          <a:prstGeom prst="rect">
            <a:avLst/>
          </a:prstGeom>
          <a:noFill/>
          <a:ln>
            <a:noFill/>
          </a:ln>
        </p:spPr>
      </p:pic>
      <p:sp>
        <p:nvSpPr>
          <p:cNvPr id="139" name="Google Shape;139;p2"/>
          <p:cNvSpPr txBox="1"/>
          <p:nvPr>
            <p:ph type="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FFFF"/>
              </a:buClr>
              <a:buSzPts val="6000"/>
              <a:buFont typeface="Century Gothic"/>
              <a:buNone/>
            </a:pPr>
            <a:r>
              <a:rPr lang="en-GB" sz="6000">
                <a:solidFill>
                  <a:srgbClr val="FFFFFF"/>
                </a:solidFill>
              </a:rPr>
              <a:t>COMPULSORY DON’T DO ILLEGAL SHIT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9"/>
                                        </p:tgtEl>
                                        <p:attrNameLst>
                                          <p:attrName>style.visibility</p:attrName>
                                        </p:attrNameLst>
                                      </p:cBhvr>
                                      <p:to>
                                        <p:strVal val="visible"/>
                                      </p:to>
                                    </p:set>
                                    <p:animEffect filter="fade" transition="in">
                                      <p:cBhvr>
                                        <p:cTn dur="4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8"/>
          <p:cNvSpPr txBox="1"/>
          <p:nvPr>
            <p:ph type="title"/>
          </p:nvPr>
        </p:nvSpPr>
        <p:spPr>
          <a:xfrm>
            <a:off x="1141413" y="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METHOD 3 - .BASHRC MANIPULATION</a:t>
            </a:r>
            <a:endParaRPr/>
          </a:p>
        </p:txBody>
      </p:sp>
      <p:grpSp>
        <p:nvGrpSpPr>
          <p:cNvPr id="396" name="Google Shape;396;p18"/>
          <p:cNvGrpSpPr/>
          <p:nvPr/>
        </p:nvGrpSpPr>
        <p:grpSpPr>
          <a:xfrm>
            <a:off x="1141413" y="2790449"/>
            <a:ext cx="9906000" cy="2877301"/>
            <a:chOff x="0" y="123449"/>
            <a:chExt cx="9906000" cy="2877301"/>
          </a:xfrm>
        </p:grpSpPr>
        <p:sp>
          <p:nvSpPr>
            <p:cNvPr id="397" name="Google Shape;397;p18"/>
            <p:cNvSpPr/>
            <p:nvPr/>
          </p:nvSpPr>
          <p:spPr>
            <a:xfrm>
              <a:off x="0" y="123449"/>
              <a:ext cx="9906000" cy="91494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txBox="1"/>
            <p:nvPr/>
          </p:nvSpPr>
          <p:spPr>
            <a:xfrm>
              <a:off x="44664" y="168113"/>
              <a:ext cx="9816672" cy="825612"/>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This method does not require SSH to be installed/enabled which increases the convenience slightly.</a:t>
              </a:r>
              <a:endParaRPr b="0" i="0" sz="2300" u="none" cap="none" strike="noStrike">
                <a:solidFill>
                  <a:schemeClr val="lt1"/>
                </a:solidFill>
                <a:latin typeface="Century Gothic"/>
                <a:ea typeface="Century Gothic"/>
                <a:cs typeface="Century Gothic"/>
                <a:sym typeface="Century Gothic"/>
              </a:endParaRPr>
            </a:p>
          </p:txBody>
        </p:sp>
        <p:sp>
          <p:nvSpPr>
            <p:cNvPr id="399" name="Google Shape;399;p18"/>
            <p:cNvSpPr/>
            <p:nvPr/>
          </p:nvSpPr>
          <p:spPr>
            <a:xfrm>
              <a:off x="0" y="1104629"/>
              <a:ext cx="9906000" cy="91494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txBox="1"/>
            <p:nvPr/>
          </p:nvSpPr>
          <p:spPr>
            <a:xfrm>
              <a:off x="44664" y="1149293"/>
              <a:ext cx="9816672" cy="825612"/>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For this purpose we will use a netcat reverse shell, quite easily you could set this up to run a msfvenom payload instead if you prefer.</a:t>
              </a:r>
              <a:endParaRPr b="0" i="0" sz="2300" u="none" cap="none" strike="noStrike">
                <a:solidFill>
                  <a:schemeClr val="lt1"/>
                </a:solidFill>
                <a:latin typeface="Century Gothic"/>
                <a:ea typeface="Century Gothic"/>
                <a:cs typeface="Century Gothic"/>
                <a:sym typeface="Century Gothic"/>
              </a:endParaRPr>
            </a:p>
          </p:txBody>
        </p:sp>
        <p:sp>
          <p:nvSpPr>
            <p:cNvPr id="401" name="Google Shape;401;p18"/>
            <p:cNvSpPr/>
            <p:nvPr/>
          </p:nvSpPr>
          <p:spPr>
            <a:xfrm>
              <a:off x="0" y="2085810"/>
              <a:ext cx="9906000" cy="91494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txBox="1"/>
            <p:nvPr/>
          </p:nvSpPr>
          <p:spPr>
            <a:xfrm>
              <a:off x="44664" y="2130474"/>
              <a:ext cx="9816672" cy="825612"/>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.bashrc runs whenever the user logs in, either physically or by SSH if that is an option on the particular target.</a:t>
              </a:r>
              <a:endParaRPr b="0" i="0" sz="23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9"/>
          <p:cNvSpPr txBox="1"/>
          <p:nvPr>
            <p:ph type="title"/>
          </p:nvPr>
        </p:nvSpPr>
        <p:spPr>
          <a:xfrm>
            <a:off x="1143001" y="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.BASHRC MANIPULATION STEPS</a:t>
            </a:r>
            <a:endParaRPr/>
          </a:p>
        </p:txBody>
      </p:sp>
      <p:grpSp>
        <p:nvGrpSpPr>
          <p:cNvPr id="408" name="Google Shape;408;p19"/>
          <p:cNvGrpSpPr/>
          <p:nvPr/>
        </p:nvGrpSpPr>
        <p:grpSpPr>
          <a:xfrm>
            <a:off x="838200" y="1825625"/>
            <a:ext cx="10515600" cy="4432300"/>
            <a:chOff x="0" y="0"/>
            <a:chExt cx="10515600" cy="4432300"/>
          </a:xfrm>
        </p:grpSpPr>
        <p:cxnSp>
          <p:nvCxnSpPr>
            <p:cNvPr id="409" name="Google Shape;409;p19"/>
            <p:cNvCxnSpPr/>
            <p:nvPr/>
          </p:nvCxnSpPr>
          <p:spPr>
            <a:xfrm>
              <a:off x="0" y="0"/>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410" name="Google Shape;410;p19"/>
            <p:cNvSpPr/>
            <p:nvPr/>
          </p:nvSpPr>
          <p:spPr>
            <a:xfrm>
              <a:off x="0" y="0"/>
              <a:ext cx="10515600" cy="1108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txBox="1"/>
            <p:nvPr/>
          </p:nvSpPr>
          <p:spPr>
            <a:xfrm>
              <a:off x="0" y="0"/>
              <a:ext cx="10515600" cy="1108075"/>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GB" sz="3100" u="none" cap="none" strike="noStrike">
                  <a:solidFill>
                    <a:schemeClr val="lt1"/>
                  </a:solidFill>
                  <a:latin typeface="Century Gothic"/>
                  <a:ea typeface="Century Gothic"/>
                  <a:cs typeface="Century Gothic"/>
                  <a:sym typeface="Century Gothic"/>
                </a:rPr>
                <a:t>1) Open .bashrc in an editor of your choice (vim)</a:t>
              </a:r>
              <a:endParaRPr b="0" i="0" sz="3100" u="none" cap="none" strike="noStrike">
                <a:solidFill>
                  <a:schemeClr val="lt1"/>
                </a:solidFill>
                <a:latin typeface="Century Gothic"/>
                <a:ea typeface="Century Gothic"/>
                <a:cs typeface="Century Gothic"/>
                <a:sym typeface="Century Gothic"/>
              </a:endParaRPr>
            </a:p>
          </p:txBody>
        </p:sp>
        <p:cxnSp>
          <p:nvCxnSpPr>
            <p:cNvPr id="412" name="Google Shape;412;p19"/>
            <p:cNvCxnSpPr/>
            <p:nvPr/>
          </p:nvCxnSpPr>
          <p:spPr>
            <a:xfrm>
              <a:off x="0" y="1108074"/>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413" name="Google Shape;413;p19"/>
            <p:cNvSpPr/>
            <p:nvPr/>
          </p:nvSpPr>
          <p:spPr>
            <a:xfrm>
              <a:off x="0" y="1108075"/>
              <a:ext cx="10515600" cy="1108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txBox="1"/>
            <p:nvPr/>
          </p:nvSpPr>
          <p:spPr>
            <a:xfrm>
              <a:off x="0" y="1108075"/>
              <a:ext cx="10515600" cy="1108075"/>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GB" sz="3100" u="none" cap="none" strike="noStrike">
                  <a:solidFill>
                    <a:schemeClr val="lt1"/>
                  </a:solidFill>
                  <a:latin typeface="Century Gothic"/>
                  <a:ea typeface="Century Gothic"/>
                  <a:cs typeface="Century Gothic"/>
                  <a:sym typeface="Century Gothic"/>
                </a:rPr>
                <a:t>2) Add bash code to trigger your payload or reverse shell e.g.</a:t>
              </a:r>
              <a:endParaRPr b="0" i="0" sz="3100" u="none" cap="none" strike="noStrike">
                <a:solidFill>
                  <a:schemeClr val="lt1"/>
                </a:solidFill>
                <a:latin typeface="Century Gothic"/>
                <a:ea typeface="Century Gothic"/>
                <a:cs typeface="Century Gothic"/>
                <a:sym typeface="Century Gothic"/>
              </a:endParaRPr>
            </a:p>
          </p:txBody>
        </p:sp>
        <p:cxnSp>
          <p:nvCxnSpPr>
            <p:cNvPr id="415" name="Google Shape;415;p19"/>
            <p:cNvCxnSpPr/>
            <p:nvPr/>
          </p:nvCxnSpPr>
          <p:spPr>
            <a:xfrm>
              <a:off x="0" y="2216149"/>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416" name="Google Shape;416;p19"/>
            <p:cNvSpPr/>
            <p:nvPr/>
          </p:nvSpPr>
          <p:spPr>
            <a:xfrm>
              <a:off x="0" y="2216150"/>
              <a:ext cx="10515600" cy="1108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txBox="1"/>
            <p:nvPr/>
          </p:nvSpPr>
          <p:spPr>
            <a:xfrm>
              <a:off x="0" y="2216150"/>
              <a:ext cx="10515600" cy="1108075"/>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GB" sz="3100" u="none" cap="none" strike="noStrike">
                  <a:solidFill>
                    <a:schemeClr val="lt1"/>
                  </a:solidFill>
                  <a:latin typeface="Century Gothic"/>
                  <a:ea typeface="Century Gothic"/>
                  <a:cs typeface="Century Gothic"/>
                  <a:sym typeface="Century Gothic"/>
                </a:rPr>
                <a:t>3) On the attack machine run a listener e.g.</a:t>
              </a:r>
              <a:endParaRPr b="0" i="0" sz="3100" u="none" cap="none" strike="noStrike">
                <a:solidFill>
                  <a:schemeClr val="lt1"/>
                </a:solidFill>
                <a:latin typeface="Century Gothic"/>
                <a:ea typeface="Century Gothic"/>
                <a:cs typeface="Century Gothic"/>
                <a:sym typeface="Century Gothic"/>
              </a:endParaRPr>
            </a:p>
          </p:txBody>
        </p:sp>
        <p:cxnSp>
          <p:nvCxnSpPr>
            <p:cNvPr id="418" name="Google Shape;418;p19"/>
            <p:cNvCxnSpPr/>
            <p:nvPr/>
          </p:nvCxnSpPr>
          <p:spPr>
            <a:xfrm>
              <a:off x="0" y="3324225"/>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419" name="Google Shape;419;p19"/>
            <p:cNvSpPr/>
            <p:nvPr/>
          </p:nvSpPr>
          <p:spPr>
            <a:xfrm>
              <a:off x="0" y="3324225"/>
              <a:ext cx="10515600" cy="11080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txBox="1"/>
            <p:nvPr/>
          </p:nvSpPr>
          <p:spPr>
            <a:xfrm>
              <a:off x="0" y="3324225"/>
              <a:ext cx="10515600" cy="1108075"/>
            </a:xfrm>
            <a:prstGeom prst="rect">
              <a:avLst/>
            </a:prstGeom>
            <a:noFill/>
            <a:ln>
              <a:noFill/>
            </a:ln>
          </p:spPr>
          <p:txBody>
            <a:bodyPr anchorCtr="0" anchor="t"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entury Gothic"/>
                <a:buNone/>
              </a:pPr>
              <a:r>
                <a:rPr b="0" i="0" lang="en-GB" sz="3100" u="none" cap="none" strike="noStrike">
                  <a:solidFill>
                    <a:schemeClr val="lt1"/>
                  </a:solidFill>
                  <a:latin typeface="Century Gothic"/>
                  <a:ea typeface="Century Gothic"/>
                  <a:cs typeface="Century Gothic"/>
                  <a:sym typeface="Century Gothic"/>
                </a:rPr>
                <a:t>4) when the user next logs in the command will run and connect you to the target</a:t>
              </a:r>
              <a:endParaRPr b="0" i="0" sz="3100" u="none" cap="none" strike="noStrike">
                <a:solidFill>
                  <a:schemeClr val="lt1"/>
                </a:solidFill>
                <a:latin typeface="Century Gothic"/>
                <a:ea typeface="Century Gothic"/>
                <a:cs typeface="Century Gothic"/>
                <a:sym typeface="Century Gothic"/>
              </a:endParaRPr>
            </a:p>
          </p:txBody>
        </p:sp>
      </p:grpSp>
      <p:pic>
        <p:nvPicPr>
          <p:cNvPr id="421" name="Google Shape;421;p19"/>
          <p:cNvPicPr preferRelativeResize="0"/>
          <p:nvPr/>
        </p:nvPicPr>
        <p:blipFill rotWithShape="1">
          <a:blip r:embed="rId3">
            <a:alphaModFix/>
          </a:blip>
          <a:srcRect b="0" l="0" r="0" t="0"/>
          <a:stretch/>
        </p:blipFill>
        <p:spPr>
          <a:xfrm>
            <a:off x="5455600" y="3622787"/>
            <a:ext cx="4733925" cy="304800"/>
          </a:xfrm>
          <a:prstGeom prst="rect">
            <a:avLst/>
          </a:prstGeom>
          <a:noFill/>
          <a:ln>
            <a:noFill/>
          </a:ln>
        </p:spPr>
      </p:pic>
      <p:pic>
        <p:nvPicPr>
          <p:cNvPr id="422" name="Google Shape;422;p19"/>
          <p:cNvPicPr preferRelativeResize="0"/>
          <p:nvPr/>
        </p:nvPicPr>
        <p:blipFill rotWithShape="1">
          <a:blip r:embed="rId4">
            <a:alphaModFix/>
          </a:blip>
          <a:srcRect b="0" l="0" r="0" t="0"/>
          <a:stretch/>
        </p:blipFill>
        <p:spPr>
          <a:xfrm>
            <a:off x="838200" y="4696618"/>
            <a:ext cx="1619250" cy="38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0"/>
          <p:cNvSpPr txBox="1"/>
          <p:nvPr>
            <p:ph type="title"/>
          </p:nvPr>
        </p:nvSpPr>
        <p:spPr>
          <a:xfrm>
            <a:off x="572493" y="238539"/>
            <a:ext cx="11018520" cy="143441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Century Gothic"/>
              <a:buNone/>
            </a:pPr>
            <a:r>
              <a:rPr lang="en-GB" sz="5400"/>
              <a:t>.BASHRC CONTINUED</a:t>
            </a:r>
            <a:endParaRPr/>
          </a:p>
        </p:txBody>
      </p:sp>
      <p:sp>
        <p:nvSpPr>
          <p:cNvPr id="428" name="Google Shape;428;p20"/>
          <p:cNvSpPr txBox="1"/>
          <p:nvPr>
            <p:ph idx="1" type="body"/>
          </p:nvPr>
        </p:nvSpPr>
        <p:spPr>
          <a:xfrm>
            <a:off x="572493" y="2071316"/>
            <a:ext cx="6713552" cy="4119172"/>
          </a:xfrm>
          <a:prstGeom prst="rect">
            <a:avLst/>
          </a:prstGeom>
          <a:noFill/>
          <a:ln>
            <a:noFill/>
          </a:ln>
        </p:spPr>
        <p:txBody>
          <a:bodyPr anchorCtr="0" anchor="t" bIns="45700" lIns="91425" spcFirstLastPara="1" rIns="91425" wrap="square" tIns="45700">
            <a:normAutofit fontScale="92500" lnSpcReduction="20000"/>
          </a:bodyPr>
          <a:lstStyle/>
          <a:p>
            <a:pPr indent="-285781" lvl="0" marL="285750" rtl="0" algn="l">
              <a:spcBef>
                <a:spcPts val="0"/>
              </a:spcBef>
              <a:spcAft>
                <a:spcPts val="0"/>
              </a:spcAft>
              <a:buSzPct val="100000"/>
              <a:buChar char="•"/>
            </a:pPr>
            <a:r>
              <a:rPr lang="en-GB" sz="1900"/>
              <a:t>Pros:</a:t>
            </a:r>
            <a:endParaRPr/>
          </a:p>
          <a:p>
            <a:pPr indent="-285781" lvl="1" marL="742950" rtl="0" algn="l">
              <a:spcBef>
                <a:spcPts val="951"/>
              </a:spcBef>
              <a:spcAft>
                <a:spcPts val="0"/>
              </a:spcAft>
              <a:buSzPct val="100000"/>
              <a:buChar char="•"/>
            </a:pPr>
            <a:r>
              <a:rPr lang="en-GB" sz="1900"/>
              <a:t>SSH not required</a:t>
            </a:r>
            <a:endParaRPr/>
          </a:p>
          <a:p>
            <a:pPr indent="-285781" lvl="1" marL="742950" rtl="0" algn="l">
              <a:spcBef>
                <a:spcPts val="951"/>
              </a:spcBef>
              <a:spcAft>
                <a:spcPts val="0"/>
              </a:spcAft>
              <a:buSzPct val="100000"/>
              <a:buChar char="•"/>
            </a:pPr>
            <a:r>
              <a:rPr lang="en-GB" sz="1900"/>
              <a:t>Netcat is installed by default on most Linux distros</a:t>
            </a:r>
            <a:endParaRPr/>
          </a:p>
          <a:p>
            <a:pPr indent="-285781" lvl="1" marL="742950" rtl="0" algn="l">
              <a:spcBef>
                <a:spcPts val="951"/>
              </a:spcBef>
              <a:spcAft>
                <a:spcPts val="0"/>
              </a:spcAft>
              <a:buSzPct val="100000"/>
              <a:buChar char="•"/>
            </a:pPr>
            <a:r>
              <a:rPr lang="en-GB" sz="1900"/>
              <a:t>.bashrc file is rarely read and is a large file so hiding the code isn’t too difficult</a:t>
            </a:r>
            <a:endParaRPr/>
          </a:p>
          <a:p>
            <a:pPr indent="-285781" lvl="0" marL="285750" rtl="0" algn="l">
              <a:spcBef>
                <a:spcPts val="951"/>
              </a:spcBef>
              <a:spcAft>
                <a:spcPts val="0"/>
              </a:spcAft>
              <a:buSzPct val="100000"/>
              <a:buChar char="•"/>
            </a:pPr>
            <a:r>
              <a:rPr lang="en-GB" sz="1900"/>
              <a:t>Cons:</a:t>
            </a:r>
            <a:endParaRPr/>
          </a:p>
          <a:p>
            <a:pPr indent="-285781" lvl="1" marL="742950" rtl="0" algn="l">
              <a:spcBef>
                <a:spcPts val="951"/>
              </a:spcBef>
              <a:spcAft>
                <a:spcPts val="0"/>
              </a:spcAft>
              <a:buSzPct val="100000"/>
              <a:buChar char="•"/>
            </a:pPr>
            <a:r>
              <a:rPr lang="en-GB" sz="1900"/>
              <a:t>You need to wait for a user to login before the code is executed</a:t>
            </a:r>
            <a:endParaRPr/>
          </a:p>
          <a:p>
            <a:pPr indent="-285781" lvl="1" marL="742950" rtl="0" algn="l">
              <a:spcBef>
                <a:spcPts val="951"/>
              </a:spcBef>
              <a:spcAft>
                <a:spcPts val="0"/>
              </a:spcAft>
              <a:buSzPct val="100000"/>
              <a:buChar char="•"/>
            </a:pPr>
            <a:r>
              <a:rPr lang="en-GB" sz="1900"/>
              <a:t>The listener needs to be running at the time of login else the connection is refused.</a:t>
            </a:r>
            <a:endParaRPr/>
          </a:p>
          <a:p>
            <a:pPr indent="-285781" lvl="1" marL="742950" rtl="0" algn="l">
              <a:spcBef>
                <a:spcPts val="951"/>
              </a:spcBef>
              <a:spcAft>
                <a:spcPts val="0"/>
              </a:spcAft>
              <a:buSzPct val="100000"/>
              <a:buChar char="•"/>
            </a:pPr>
            <a:r>
              <a:rPr lang="en-GB" sz="1900"/>
              <a:t>Netcat transmits all commands and data in plain text so if there is network monitoring on your target anything you are doing can be seen.</a:t>
            </a:r>
            <a:endParaRPr/>
          </a:p>
        </p:txBody>
      </p:sp>
      <p:pic>
        <p:nvPicPr>
          <p:cNvPr descr="Close-up of several hard drives&#10;&#10;AI-generated content may be incorrect." id="429" name="Google Shape;429;p20"/>
          <p:cNvPicPr preferRelativeResize="0"/>
          <p:nvPr/>
        </p:nvPicPr>
        <p:blipFill rotWithShape="1">
          <a:blip r:embed="rId3">
            <a:alphaModFix/>
          </a:blip>
          <a:srcRect b="2" l="12350" r="33536" t="0"/>
          <a:stretch/>
        </p:blipFill>
        <p:spPr>
          <a:xfrm>
            <a:off x="7675658" y="2093976"/>
            <a:ext cx="3941064" cy="40965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4000"/>
              <a:t>METHOD 4 – CRONJOBS </a:t>
            </a:r>
            <a:r>
              <a:rPr lang="en-GB" sz="4000" u="sng">
                <a:solidFill>
                  <a:schemeClr val="hlink"/>
                </a:solidFill>
                <a:hlinkClick r:id="rId3"/>
              </a:rPr>
              <a:t>(MITRE T1053.003)</a:t>
            </a:r>
            <a:endParaRPr sz="4000"/>
          </a:p>
        </p:txBody>
      </p:sp>
      <p:sp>
        <p:nvSpPr>
          <p:cNvPr id="435" name="Google Shape;435;p21"/>
          <p:cNvSpPr txBox="1"/>
          <p:nvPr>
            <p:ph idx="1" type="body"/>
          </p:nvPr>
        </p:nvSpPr>
        <p:spPr>
          <a:xfrm>
            <a:off x="1115568" y="2481943"/>
            <a:ext cx="10168128" cy="369502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200"/>
              <a:buChar char="•"/>
            </a:pPr>
            <a:r>
              <a:rPr lang="en-GB" sz="2200"/>
              <a:t>A cronjob is a time-based service that runs applications, scripts, and other commands on a specific schedule.</a:t>
            </a:r>
            <a:endParaRPr/>
          </a:p>
          <a:p>
            <a:pPr indent="-285750" lvl="0" marL="285750" rtl="0" algn="l">
              <a:spcBef>
                <a:spcPts val="1040"/>
              </a:spcBef>
              <a:spcAft>
                <a:spcPts val="0"/>
              </a:spcAft>
              <a:buSzPts val="2200"/>
              <a:buChar char="•"/>
            </a:pPr>
            <a:r>
              <a:rPr lang="en-GB" sz="2200"/>
              <a:t>This means we can setup a cronjob to periodically try to connect to our listener.</a:t>
            </a:r>
            <a:endParaRPr/>
          </a:p>
          <a:p>
            <a:pPr indent="-285750" lvl="0" marL="285750" rtl="0" algn="l">
              <a:spcBef>
                <a:spcPts val="1040"/>
              </a:spcBef>
              <a:spcAft>
                <a:spcPts val="0"/>
              </a:spcAft>
              <a:buSzPts val="2200"/>
              <a:buChar char="•"/>
            </a:pPr>
            <a:r>
              <a:rPr lang="en-GB" sz="2200"/>
              <a:t>This method is similar to the .bashrc manipulation except it doesn’t require a user to be logged in for the payload to execute.</a:t>
            </a:r>
            <a:endParaRPr/>
          </a:p>
          <a:p>
            <a:pPr indent="-146050" lvl="0" marL="285750" rtl="0" algn="l">
              <a:spcBef>
                <a:spcPts val="1040"/>
              </a:spcBef>
              <a:spcAft>
                <a:spcPts val="0"/>
              </a:spcAft>
              <a:buSzPts val="2200"/>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ph type="title"/>
          </p:nvPr>
        </p:nvSpPr>
        <p:spPr>
          <a:xfrm>
            <a:off x="639655" y="384953"/>
            <a:ext cx="10909640" cy="12493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000"/>
              <a:buFont typeface="Century Gothic"/>
              <a:buNone/>
            </a:pPr>
            <a:r>
              <a:rPr lang="en-GB" sz="6000">
                <a:solidFill>
                  <a:schemeClr val="lt1"/>
                </a:solidFill>
                <a:latin typeface="Century Gothic"/>
                <a:ea typeface="Century Gothic"/>
                <a:cs typeface="Century Gothic"/>
                <a:sym typeface="Century Gothic"/>
              </a:rPr>
              <a:t>SETTING</a:t>
            </a:r>
            <a:r>
              <a:rPr lang="en-GB" sz="6600">
                <a:solidFill>
                  <a:schemeClr val="lt1"/>
                </a:solidFill>
                <a:latin typeface="Century Gothic"/>
                <a:ea typeface="Century Gothic"/>
                <a:cs typeface="Century Gothic"/>
                <a:sym typeface="Century Gothic"/>
              </a:rPr>
              <a:t> UP A CRONJOB</a:t>
            </a:r>
            <a:endParaRPr/>
          </a:p>
        </p:txBody>
      </p:sp>
      <p:pic>
        <p:nvPicPr>
          <p:cNvPr id="442" name="Google Shape;442;p22"/>
          <p:cNvPicPr preferRelativeResize="0"/>
          <p:nvPr/>
        </p:nvPicPr>
        <p:blipFill rotWithShape="1">
          <a:blip r:embed="rId3">
            <a:alphaModFix/>
          </a:blip>
          <a:srcRect b="0" l="0" r="0" t="0"/>
          <a:stretch/>
        </p:blipFill>
        <p:spPr>
          <a:xfrm>
            <a:off x="701460" y="2633472"/>
            <a:ext cx="10786031" cy="358635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entury Gothic"/>
              <a:buNone/>
            </a:pPr>
            <a:r>
              <a:rPr lang="en-GB" sz="4000"/>
              <a:t>CRONJOBS CONTINUED</a:t>
            </a:r>
            <a:endParaRPr/>
          </a:p>
        </p:txBody>
      </p:sp>
      <p:sp>
        <p:nvSpPr>
          <p:cNvPr id="449" name="Google Shape;449;p23"/>
          <p:cNvSpPr txBox="1"/>
          <p:nvPr>
            <p:ph idx="1" type="body"/>
          </p:nvPr>
        </p:nvSpPr>
        <p:spPr>
          <a:xfrm>
            <a:off x="1115568" y="2481943"/>
            <a:ext cx="10168128" cy="369502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200"/>
              <a:buChar char="•"/>
            </a:pPr>
            <a:r>
              <a:rPr lang="en-GB" sz="2200"/>
              <a:t>Pros:</a:t>
            </a:r>
            <a:br>
              <a:rPr lang="en-GB" sz="2200"/>
            </a:br>
            <a:r>
              <a:rPr lang="en-GB" sz="2200"/>
              <a:t>Connection can be retried as often or as little as you want meaning your listener doesn’t have to be running 24/7</a:t>
            </a:r>
            <a:endParaRPr/>
          </a:p>
          <a:p>
            <a:pPr indent="-285750" lvl="0" marL="285750" rtl="0" algn="l">
              <a:spcBef>
                <a:spcPts val="1040"/>
              </a:spcBef>
              <a:spcAft>
                <a:spcPts val="0"/>
              </a:spcAft>
              <a:buSzPts val="2200"/>
              <a:buChar char="•"/>
            </a:pPr>
            <a:r>
              <a:rPr lang="en-GB" sz="2200"/>
              <a:t>Can run any scripts from a cronjob</a:t>
            </a:r>
            <a:endParaRPr/>
          </a:p>
          <a:p>
            <a:pPr indent="-285750" lvl="0" marL="285750" rtl="0" algn="l">
              <a:spcBef>
                <a:spcPts val="1040"/>
              </a:spcBef>
              <a:spcAft>
                <a:spcPts val="0"/>
              </a:spcAft>
              <a:buSzPts val="2200"/>
              <a:buChar char="•"/>
            </a:pPr>
            <a:r>
              <a:rPr lang="en-GB" sz="2200"/>
              <a:t>Cons:</a:t>
            </a:r>
            <a:endParaRPr/>
          </a:p>
          <a:p>
            <a:pPr indent="-285750" lvl="0" marL="285750" rtl="0" algn="l">
              <a:spcBef>
                <a:spcPts val="1040"/>
              </a:spcBef>
              <a:spcAft>
                <a:spcPts val="0"/>
              </a:spcAft>
              <a:buSzPts val="2200"/>
              <a:buChar char="•"/>
            </a:pPr>
            <a:r>
              <a:rPr lang="en-GB" sz="2200"/>
              <a:t>If cron is not enabled on the system then this will not work without enabling it (required root)</a:t>
            </a:r>
            <a:endParaRPr/>
          </a:p>
          <a:p>
            <a:pPr indent="-285750" lvl="0" marL="285750" rtl="0" algn="l">
              <a:spcBef>
                <a:spcPts val="1040"/>
              </a:spcBef>
              <a:spcAft>
                <a:spcPts val="0"/>
              </a:spcAft>
              <a:buSzPts val="2200"/>
              <a:buChar char="•"/>
            </a:pPr>
            <a:r>
              <a:rPr lang="en-GB" sz="2200"/>
              <a:t>Can sometimes be temperamental.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4"/>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Gothic"/>
              <a:buNone/>
            </a:pPr>
            <a:r>
              <a:rPr lang="en-GB" sz="4000"/>
              <a:t>UNIVERSAL METHOD – METASPLOIT PERSISTENCE </a:t>
            </a:r>
            <a:endParaRPr/>
          </a:p>
        </p:txBody>
      </p:sp>
      <p:grpSp>
        <p:nvGrpSpPr>
          <p:cNvPr id="456" name="Google Shape;456;p24"/>
          <p:cNvGrpSpPr/>
          <p:nvPr/>
        </p:nvGrpSpPr>
        <p:grpSpPr>
          <a:xfrm>
            <a:off x="5303520" y="678944"/>
            <a:ext cx="6364224" cy="5509255"/>
            <a:chOff x="0" y="2288"/>
            <a:chExt cx="6364224" cy="5509255"/>
          </a:xfrm>
        </p:grpSpPr>
        <p:sp>
          <p:nvSpPr>
            <p:cNvPr id="457" name="Google Shape;457;p24"/>
            <p:cNvSpPr/>
            <p:nvPr/>
          </p:nvSpPr>
          <p:spPr>
            <a:xfrm>
              <a:off x="0" y="2288"/>
              <a:ext cx="6364224" cy="1159843"/>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350852" y="263253"/>
              <a:ext cx="637913" cy="63791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339618" y="2288"/>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txBox="1"/>
            <p:nvPr/>
          </p:nvSpPr>
          <p:spPr>
            <a:xfrm>
              <a:off x="1339618" y="2288"/>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Metasploit has a persistence module built into it. If you can get a meterpreter shell this is perfect.</a:t>
              </a:r>
              <a:endParaRPr b="0" i="0" sz="1500" u="none" cap="none" strike="noStrike">
                <a:solidFill>
                  <a:schemeClr val="lt1"/>
                </a:solidFill>
                <a:latin typeface="Century Gothic"/>
                <a:ea typeface="Century Gothic"/>
                <a:cs typeface="Century Gothic"/>
                <a:sym typeface="Century Gothic"/>
              </a:endParaRPr>
            </a:p>
          </p:txBody>
        </p:sp>
        <p:sp>
          <p:nvSpPr>
            <p:cNvPr id="461" name="Google Shape;461;p24"/>
            <p:cNvSpPr/>
            <p:nvPr/>
          </p:nvSpPr>
          <p:spPr>
            <a:xfrm>
              <a:off x="0" y="1452092"/>
              <a:ext cx="6364224" cy="1159843"/>
            </a:xfrm>
            <a:prstGeom prst="roundRect">
              <a:avLst>
                <a:gd fmla="val 10000" name="adj"/>
              </a:avLst>
            </a:prstGeom>
            <a:solidFill>
              <a:srgbClr val="DAC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350852" y="1713057"/>
              <a:ext cx="637913" cy="63791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1339618" y="1452092"/>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txBox="1"/>
            <p:nvPr/>
          </p:nvSpPr>
          <p:spPr>
            <a:xfrm>
              <a:off x="1339618" y="1452092"/>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Metasploit provides multiple different ways of getting persistence, including some of the above.</a:t>
              </a:r>
              <a:endParaRPr b="0" i="0" sz="1500" u="none" cap="none" strike="noStrike">
                <a:solidFill>
                  <a:schemeClr val="lt1"/>
                </a:solidFill>
                <a:latin typeface="Century Gothic"/>
                <a:ea typeface="Century Gothic"/>
                <a:cs typeface="Century Gothic"/>
                <a:sym typeface="Century Gothic"/>
              </a:endParaRPr>
            </a:p>
          </p:txBody>
        </p:sp>
        <p:sp>
          <p:nvSpPr>
            <p:cNvPr id="465" name="Google Shape;465;p24"/>
            <p:cNvSpPr/>
            <p:nvPr/>
          </p:nvSpPr>
          <p:spPr>
            <a:xfrm>
              <a:off x="0" y="2901896"/>
              <a:ext cx="6364224" cy="1159843"/>
            </a:xfrm>
            <a:prstGeom prst="roundRect">
              <a:avLst>
                <a:gd fmla="val 10000" name="adj"/>
              </a:avLst>
            </a:prstGeom>
            <a:solidFill>
              <a:srgbClr val="E7B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350852" y="3162861"/>
              <a:ext cx="637913" cy="637913"/>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1339618" y="2901896"/>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txBox="1"/>
            <p:nvPr/>
          </p:nvSpPr>
          <p:spPr>
            <a:xfrm>
              <a:off x="1339618" y="2901896"/>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sng" cap="none" strike="noStrike">
                  <a:solidFill>
                    <a:schemeClr val="lt1"/>
                  </a:solidFill>
                  <a:latin typeface="Century Gothic"/>
                  <a:ea typeface="Century Gothic"/>
                  <a:cs typeface="Century Gothic"/>
                  <a:sym typeface="Century Gothic"/>
                  <a:hlinkClick r:id="rId6">
                    <a:extLst>
                      <a:ext uri="{A12FA001-AC4F-418D-AE19-62706E023703}">
                        <ahyp:hlinkClr val="tx"/>
                      </a:ext>
                    </a:extLst>
                  </a:hlinkClick>
                </a:rPr>
                <a:t>https://www.infosecmatter.com/metasploit-module-library/</a:t>
              </a:r>
              <a:r>
                <a:rPr b="0" i="0" lang="en-GB" sz="1500" u="none" cap="none" strike="noStrike">
                  <a:solidFill>
                    <a:schemeClr val="lt1"/>
                  </a:solidFill>
                  <a:latin typeface="Century Gothic"/>
                  <a:ea typeface="Century Gothic"/>
                  <a:cs typeface="Century Gothic"/>
                  <a:sym typeface="Century Gothic"/>
                </a:rPr>
                <a:t> </a:t>
              </a:r>
              <a:endParaRPr b="0" i="0" sz="1500" u="none" cap="none" strike="noStrike">
                <a:solidFill>
                  <a:schemeClr val="lt1"/>
                </a:solidFill>
                <a:latin typeface="Century Gothic"/>
                <a:ea typeface="Century Gothic"/>
                <a:cs typeface="Century Gothic"/>
                <a:sym typeface="Century Gothic"/>
              </a:endParaRPr>
            </a:p>
          </p:txBody>
        </p:sp>
        <p:sp>
          <p:nvSpPr>
            <p:cNvPr id="469" name="Google Shape;469;p24"/>
            <p:cNvSpPr/>
            <p:nvPr/>
          </p:nvSpPr>
          <p:spPr>
            <a:xfrm>
              <a:off x="0" y="4351700"/>
              <a:ext cx="6364224" cy="1159843"/>
            </a:xfrm>
            <a:prstGeom prst="roundRect">
              <a:avLst>
                <a:gd fmla="val 10000" name="adj"/>
              </a:avLst>
            </a:prstGeom>
            <a:solidFill>
              <a:srgbClr val="E79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350852" y="4612665"/>
              <a:ext cx="637913" cy="637913"/>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339618" y="4351700"/>
              <a:ext cx="5024605" cy="11598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txBox="1"/>
            <p:nvPr/>
          </p:nvSpPr>
          <p:spPr>
            <a:xfrm>
              <a:off x="1339618" y="4351700"/>
              <a:ext cx="5024605" cy="1159843"/>
            </a:xfrm>
            <a:prstGeom prst="rect">
              <a:avLst/>
            </a:prstGeom>
            <a:noFill/>
            <a:ln>
              <a:noFill/>
            </a:ln>
          </p:spPr>
          <p:txBody>
            <a:bodyPr anchorCtr="0" anchor="ctr" bIns="122750" lIns="122750" spcFirstLastPara="1" rIns="122750" wrap="square" tIns="122750">
              <a:noAutofit/>
            </a:bodyPr>
            <a:lstStyle/>
            <a:p>
              <a:pPr indent="0" lvl="0" marL="0" marR="0" rtl="0" algn="l">
                <a:lnSpc>
                  <a:spcPct val="90000"/>
                </a:lnSpc>
                <a:spcBef>
                  <a:spcPts val="0"/>
                </a:spcBef>
                <a:spcAft>
                  <a:spcPts val="0"/>
                </a:spcAft>
                <a:buClr>
                  <a:schemeClr val="lt1"/>
                </a:buClr>
                <a:buSzPts val="1500"/>
                <a:buFont typeface="Century Gothic"/>
                <a:buNone/>
              </a:pPr>
              <a:r>
                <a:rPr b="0" i="0" lang="en-GB" sz="1500" u="none" cap="none" strike="noStrike">
                  <a:solidFill>
                    <a:schemeClr val="lt1"/>
                  </a:solidFill>
                  <a:latin typeface="Century Gothic"/>
                  <a:ea typeface="Century Gothic"/>
                  <a:cs typeface="Century Gothic"/>
                  <a:sym typeface="Century Gothic"/>
                </a:rPr>
                <a:t>Easy enough to find a module that will suit your purpose</a:t>
              </a:r>
              <a:endParaRPr b="0" i="0" sz="15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5"/>
          <p:cNvSpPr txBox="1"/>
          <p:nvPr>
            <p:ph type="title"/>
          </p:nvPr>
        </p:nvSpPr>
        <p:spPr>
          <a:xfrm>
            <a:off x="621792" y="1161288"/>
            <a:ext cx="3602736" cy="45262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entury Gothic"/>
              <a:buNone/>
            </a:pPr>
            <a:r>
              <a:rPr lang="en-GB" sz="4000"/>
              <a:t>METASPLOIT PERSISTENCE</a:t>
            </a:r>
            <a:endParaRPr/>
          </a:p>
        </p:txBody>
      </p:sp>
      <p:grpSp>
        <p:nvGrpSpPr>
          <p:cNvPr id="478" name="Google Shape;478;p25"/>
          <p:cNvGrpSpPr/>
          <p:nvPr/>
        </p:nvGrpSpPr>
        <p:grpSpPr>
          <a:xfrm>
            <a:off x="5303520" y="677140"/>
            <a:ext cx="6364223" cy="5512862"/>
            <a:chOff x="0" y="484"/>
            <a:chExt cx="6364223" cy="5512862"/>
          </a:xfrm>
        </p:grpSpPr>
        <p:sp>
          <p:nvSpPr>
            <p:cNvPr id="479" name="Google Shape;479;p25"/>
            <p:cNvSpPr/>
            <p:nvPr/>
          </p:nvSpPr>
          <p:spPr>
            <a:xfrm>
              <a:off x="1272844" y="484"/>
              <a:ext cx="5091379" cy="2676146"/>
            </a:xfrm>
            <a:prstGeom prst="rect">
              <a:avLst/>
            </a:prstGeom>
            <a:solidFill>
              <a:srgbClr val="E8E8E0">
                <a:alpha val="89803"/>
              </a:srgbClr>
            </a:solidFill>
            <a:ln cap="rnd" cmpd="sng" w="19050">
              <a:solidFill>
                <a:srgbClr val="E8E8E0">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txBox="1"/>
            <p:nvPr/>
          </p:nvSpPr>
          <p:spPr>
            <a:xfrm>
              <a:off x="1272844" y="484"/>
              <a:ext cx="5091379" cy="2676146"/>
            </a:xfrm>
            <a:prstGeom prst="rect">
              <a:avLst/>
            </a:prstGeom>
            <a:noFill/>
            <a:ln>
              <a:noFill/>
            </a:ln>
          </p:spPr>
          <p:txBody>
            <a:bodyPr anchorCtr="0" anchor="ctr" bIns="679725" lIns="98775" spcFirstLastPara="1" rIns="98775" wrap="square" tIns="679725">
              <a:noAutofit/>
            </a:bodyPr>
            <a:lstStyle/>
            <a:p>
              <a:pPr indent="0" lvl="0" marL="0" marR="0" rtl="0" algn="l">
                <a:lnSpc>
                  <a:spcPct val="90000"/>
                </a:lnSpc>
                <a:spcBef>
                  <a:spcPts val="0"/>
                </a:spcBef>
                <a:spcAft>
                  <a:spcPts val="0"/>
                </a:spcAft>
                <a:buClr>
                  <a:schemeClr val="lt1"/>
                </a:buClr>
                <a:buSzPts val="2400"/>
                <a:buFont typeface="Century Gothic"/>
                <a:buNone/>
              </a:pPr>
              <a:r>
                <a:rPr b="0" i="0" lang="en-GB" sz="2400" u="none" cap="none" strike="noStrike">
                  <a:solidFill>
                    <a:schemeClr val="lt1"/>
                  </a:solidFill>
                  <a:latin typeface="Century Gothic"/>
                  <a:ea typeface="Century Gothic"/>
                  <a:cs typeface="Century Gothic"/>
                  <a:sym typeface="Century Gothic"/>
                </a:rPr>
                <a:t>Simplifies the process of persistence massively</a:t>
              </a:r>
              <a:endParaRPr b="0" i="0" sz="2400" u="none" cap="none" strike="noStrike">
                <a:solidFill>
                  <a:schemeClr val="lt1"/>
                </a:solidFill>
                <a:latin typeface="Century Gothic"/>
                <a:ea typeface="Century Gothic"/>
                <a:cs typeface="Century Gothic"/>
                <a:sym typeface="Century Gothic"/>
              </a:endParaRPr>
            </a:p>
          </p:txBody>
        </p:sp>
        <p:sp>
          <p:nvSpPr>
            <p:cNvPr id="481" name="Google Shape;481;p25"/>
            <p:cNvSpPr/>
            <p:nvPr/>
          </p:nvSpPr>
          <p:spPr>
            <a:xfrm>
              <a:off x="0" y="484"/>
              <a:ext cx="1272844" cy="2676146"/>
            </a:xfrm>
            <a:prstGeom prst="rect">
              <a:avLst/>
            </a:prstGeom>
            <a:solidFill>
              <a:schemeClr val="accent2"/>
            </a:solid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txBox="1"/>
            <p:nvPr/>
          </p:nvSpPr>
          <p:spPr>
            <a:xfrm>
              <a:off x="0" y="484"/>
              <a:ext cx="1272844" cy="2676146"/>
            </a:xfrm>
            <a:prstGeom prst="rect">
              <a:avLst/>
            </a:prstGeom>
            <a:noFill/>
            <a:ln>
              <a:noFill/>
            </a:ln>
          </p:spPr>
          <p:txBody>
            <a:bodyPr anchorCtr="0" anchor="ctr" bIns="264325" lIns="67350" spcFirstLastPara="1" rIns="67350" wrap="square" tIns="264325">
              <a:noAutofit/>
            </a:bodyPr>
            <a:lstStyle/>
            <a:p>
              <a:pPr indent="0" lvl="0" marL="0" marR="0" rtl="0" algn="ctr">
                <a:lnSpc>
                  <a:spcPct val="90000"/>
                </a:lnSpc>
                <a:spcBef>
                  <a:spcPts val="0"/>
                </a:spcBef>
                <a:spcAft>
                  <a:spcPts val="0"/>
                </a:spcAft>
                <a:buClr>
                  <a:schemeClr val="lt1"/>
                </a:buClr>
                <a:buSzPts val="2800"/>
                <a:buFont typeface="Century Gothic"/>
                <a:buNone/>
              </a:pPr>
              <a:r>
                <a:rPr b="0" i="0" lang="en-GB" sz="2800" u="none" cap="none" strike="noStrike">
                  <a:solidFill>
                    <a:schemeClr val="lt1"/>
                  </a:solidFill>
                  <a:latin typeface="Century Gothic"/>
                  <a:ea typeface="Century Gothic"/>
                  <a:cs typeface="Century Gothic"/>
                  <a:sym typeface="Century Gothic"/>
                </a:rPr>
                <a:t>Pros:</a:t>
              </a:r>
              <a:endParaRPr b="0" i="0" sz="2800" u="none" cap="none" strike="noStrike">
                <a:solidFill>
                  <a:schemeClr val="lt1"/>
                </a:solidFill>
                <a:latin typeface="Century Gothic"/>
                <a:ea typeface="Century Gothic"/>
                <a:cs typeface="Century Gothic"/>
                <a:sym typeface="Century Gothic"/>
              </a:endParaRPr>
            </a:p>
          </p:txBody>
        </p:sp>
        <p:sp>
          <p:nvSpPr>
            <p:cNvPr id="483" name="Google Shape;483;p25"/>
            <p:cNvSpPr/>
            <p:nvPr/>
          </p:nvSpPr>
          <p:spPr>
            <a:xfrm>
              <a:off x="1272844" y="2837200"/>
              <a:ext cx="5091379" cy="2676146"/>
            </a:xfrm>
            <a:prstGeom prst="rect">
              <a:avLst/>
            </a:prstGeom>
            <a:solidFill>
              <a:srgbClr val="F2EED8">
                <a:alpha val="89803"/>
              </a:srgbClr>
            </a:solidFill>
            <a:ln cap="rnd" cmpd="sng" w="19050">
              <a:solidFill>
                <a:srgbClr val="F2EED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txBox="1"/>
            <p:nvPr/>
          </p:nvSpPr>
          <p:spPr>
            <a:xfrm>
              <a:off x="1272844" y="2837200"/>
              <a:ext cx="5091379" cy="2676146"/>
            </a:xfrm>
            <a:prstGeom prst="rect">
              <a:avLst/>
            </a:prstGeom>
            <a:noFill/>
            <a:ln>
              <a:noFill/>
            </a:ln>
          </p:spPr>
          <p:txBody>
            <a:bodyPr anchorCtr="0" anchor="ctr" bIns="679725" lIns="98775" spcFirstLastPara="1" rIns="98775" wrap="square" tIns="679725">
              <a:noAutofit/>
            </a:bodyPr>
            <a:lstStyle/>
            <a:p>
              <a:pPr indent="0" lvl="0" marL="0" marR="0" rtl="0" algn="l">
                <a:lnSpc>
                  <a:spcPct val="90000"/>
                </a:lnSpc>
                <a:spcBef>
                  <a:spcPts val="0"/>
                </a:spcBef>
                <a:spcAft>
                  <a:spcPts val="0"/>
                </a:spcAft>
                <a:buClr>
                  <a:schemeClr val="lt1"/>
                </a:buClr>
                <a:buSzPts val="2400"/>
                <a:buFont typeface="Century Gothic"/>
                <a:buNone/>
              </a:pPr>
              <a:r>
                <a:rPr b="0" i="0" lang="en-GB" sz="2400" u="none" cap="none" strike="noStrike">
                  <a:solidFill>
                    <a:schemeClr val="lt1"/>
                  </a:solidFill>
                  <a:latin typeface="Century Gothic"/>
                  <a:ea typeface="Century Gothic"/>
                  <a:cs typeface="Century Gothic"/>
                  <a:sym typeface="Century Gothic"/>
                </a:rPr>
                <a:t>Requires a meterpreter session to perform.</a:t>
              </a:r>
              <a:endParaRPr b="0" i="0" sz="2400" u="none" cap="none" strike="noStrike">
                <a:solidFill>
                  <a:schemeClr val="lt1"/>
                </a:solidFill>
                <a:latin typeface="Century Gothic"/>
                <a:ea typeface="Century Gothic"/>
                <a:cs typeface="Century Gothic"/>
                <a:sym typeface="Century Gothic"/>
              </a:endParaRPr>
            </a:p>
          </p:txBody>
        </p:sp>
        <p:sp>
          <p:nvSpPr>
            <p:cNvPr id="485" name="Google Shape;485;p25"/>
            <p:cNvSpPr/>
            <p:nvPr/>
          </p:nvSpPr>
          <p:spPr>
            <a:xfrm>
              <a:off x="0" y="2837200"/>
              <a:ext cx="1272844" cy="2676146"/>
            </a:xfrm>
            <a:prstGeom prst="rect">
              <a:avLst/>
            </a:prstGeom>
            <a:solidFill>
              <a:srgbClr val="DACE83"/>
            </a:solidFill>
            <a:ln cap="rnd" cmpd="sng" w="19050">
              <a:solidFill>
                <a:srgbClr val="DACE8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txBox="1"/>
            <p:nvPr/>
          </p:nvSpPr>
          <p:spPr>
            <a:xfrm>
              <a:off x="0" y="2837200"/>
              <a:ext cx="1272844" cy="2676146"/>
            </a:xfrm>
            <a:prstGeom prst="rect">
              <a:avLst/>
            </a:prstGeom>
            <a:noFill/>
            <a:ln>
              <a:noFill/>
            </a:ln>
          </p:spPr>
          <p:txBody>
            <a:bodyPr anchorCtr="0" anchor="ctr" bIns="264325" lIns="67350" spcFirstLastPara="1" rIns="67350" wrap="square" tIns="264325">
              <a:noAutofit/>
            </a:bodyPr>
            <a:lstStyle/>
            <a:p>
              <a:pPr indent="0" lvl="0" marL="0" marR="0" rtl="0" algn="ctr">
                <a:lnSpc>
                  <a:spcPct val="90000"/>
                </a:lnSpc>
                <a:spcBef>
                  <a:spcPts val="0"/>
                </a:spcBef>
                <a:spcAft>
                  <a:spcPts val="0"/>
                </a:spcAft>
                <a:buClr>
                  <a:schemeClr val="lt1"/>
                </a:buClr>
                <a:buSzPts val="2800"/>
                <a:buFont typeface="Century Gothic"/>
                <a:buNone/>
              </a:pPr>
              <a:r>
                <a:rPr b="0" i="0" lang="en-GB" sz="2800" u="none" cap="none" strike="noStrike">
                  <a:solidFill>
                    <a:schemeClr val="lt1"/>
                  </a:solidFill>
                  <a:latin typeface="Century Gothic"/>
                  <a:ea typeface="Century Gothic"/>
                  <a:cs typeface="Century Gothic"/>
                  <a:sym typeface="Century Gothic"/>
                </a:rPr>
                <a:t>Cons:</a:t>
              </a:r>
              <a:endParaRPr b="0" i="0" sz="28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34c159692b1_0_0"/>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Metasploit Commands</a:t>
            </a:r>
            <a:endParaRPr/>
          </a:p>
        </p:txBody>
      </p:sp>
      <p:sp>
        <p:nvSpPr>
          <p:cNvPr id="492" name="Google Shape;492;g34c159692b1_0_0"/>
          <p:cNvSpPr txBox="1"/>
          <p:nvPr>
            <p:ph idx="1" type="body"/>
          </p:nvPr>
        </p:nvSpPr>
        <p:spPr>
          <a:xfrm>
            <a:off x="1115575" y="4079597"/>
            <a:ext cx="10168200" cy="20976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Start the Metasploit Database, this is not a necessary step but a large number of the features within Metasploit rely on the </a:t>
            </a:r>
            <a:r>
              <a:rPr lang="en-GB" sz="2200"/>
              <a:t>database. Better to have it initialised than not.</a:t>
            </a:r>
            <a:endParaRPr/>
          </a:p>
        </p:txBody>
      </p:sp>
      <p:pic>
        <p:nvPicPr>
          <p:cNvPr id="493" name="Google Shape;493;g34c159692b1_0_0" title="Screenshot 2025-04-03 at 10.39.13.png"/>
          <p:cNvPicPr preferRelativeResize="0"/>
          <p:nvPr/>
        </p:nvPicPr>
        <p:blipFill>
          <a:blip r:embed="rId3">
            <a:alphaModFix/>
          </a:blip>
          <a:stretch>
            <a:fillRect/>
          </a:stretch>
        </p:blipFill>
        <p:spPr>
          <a:xfrm>
            <a:off x="1947688" y="1909022"/>
            <a:ext cx="8293474" cy="20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34c159692b1_0_16"/>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Metasploit Commands</a:t>
            </a:r>
            <a:endParaRPr/>
          </a:p>
        </p:txBody>
      </p:sp>
      <p:sp>
        <p:nvSpPr>
          <p:cNvPr id="499" name="Google Shape;499;g34c159692b1_0_16"/>
          <p:cNvSpPr txBox="1"/>
          <p:nvPr>
            <p:ph idx="1" type="body"/>
          </p:nvPr>
        </p:nvSpPr>
        <p:spPr>
          <a:xfrm>
            <a:off x="1115575" y="4612997"/>
            <a:ext cx="10168200" cy="20976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Now we can start the Metasploit console itself, this is where we will be running the majority of our commands from. ~ Also got to love the little messages</a:t>
            </a:r>
            <a:endParaRPr/>
          </a:p>
        </p:txBody>
      </p:sp>
      <p:pic>
        <p:nvPicPr>
          <p:cNvPr id="500" name="Google Shape;500;g34c159692b1_0_16" title="Screenshot 2025-04-03 at 12.35.29.png"/>
          <p:cNvPicPr preferRelativeResize="0"/>
          <p:nvPr/>
        </p:nvPicPr>
        <p:blipFill rotWithShape="1">
          <a:blip r:embed="rId3">
            <a:alphaModFix/>
          </a:blip>
          <a:srcRect b="14483" l="2940" r="0" t="2134"/>
          <a:stretch/>
        </p:blipFill>
        <p:spPr>
          <a:xfrm>
            <a:off x="3459588" y="1454100"/>
            <a:ext cx="5269675" cy="3779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3"/>
          <p:cNvPicPr preferRelativeResize="0"/>
          <p:nvPr/>
        </p:nvPicPr>
        <p:blipFill rotWithShape="1">
          <a:blip r:embed="rId3">
            <a:alphaModFix/>
          </a:blip>
          <a:srcRect b="0" l="0" r="0" t="0"/>
          <a:stretch/>
        </p:blipFill>
        <p:spPr>
          <a:xfrm>
            <a:off x="-1524" y="0"/>
            <a:ext cx="12192000" cy="6858000"/>
          </a:xfrm>
          <a:prstGeom prst="rect">
            <a:avLst/>
          </a:prstGeom>
          <a:noFill/>
          <a:ln>
            <a:noFill/>
          </a:ln>
        </p:spPr>
      </p:pic>
      <p:sp>
        <p:nvSpPr>
          <p:cNvPr id="145" name="Google Shape;145;p3"/>
          <p:cNvSpPr txBox="1"/>
          <p:nvPr>
            <p:ph type="title"/>
          </p:nvPr>
        </p:nvSpPr>
        <p:spPr>
          <a:xfrm>
            <a:off x="841248" y="256032"/>
            <a:ext cx="10506456" cy="101498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WHAT IS PERSISTENCE?</a:t>
            </a:r>
            <a:endParaRPr/>
          </a:p>
        </p:txBody>
      </p:sp>
      <p:grpSp>
        <p:nvGrpSpPr>
          <p:cNvPr id="146" name="Google Shape;146;p3"/>
          <p:cNvGrpSpPr/>
          <p:nvPr/>
        </p:nvGrpSpPr>
        <p:grpSpPr>
          <a:xfrm>
            <a:off x="838200" y="1926797"/>
            <a:ext cx="10515600" cy="4356460"/>
            <a:chOff x="0" y="531"/>
            <a:chExt cx="10515600" cy="4356460"/>
          </a:xfrm>
        </p:grpSpPr>
        <p:sp>
          <p:nvSpPr>
            <p:cNvPr id="147" name="Google Shape;147;p3"/>
            <p:cNvSpPr/>
            <p:nvPr/>
          </p:nvSpPr>
          <p:spPr>
            <a:xfrm>
              <a:off x="0" y="531"/>
              <a:ext cx="10515600" cy="1244702"/>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76522" y="280590"/>
              <a:ext cx="684586" cy="6845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437631" y="531"/>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txBox="1"/>
            <p:nvPr/>
          </p:nvSpPr>
          <p:spPr>
            <a:xfrm>
              <a:off x="1437631" y="531"/>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Persistence put simply is maintaining access to a system once you have gained access to the system. </a:t>
              </a:r>
              <a:endParaRPr b="0" i="0" sz="2300" u="none" cap="none" strike="noStrike">
                <a:solidFill>
                  <a:schemeClr val="lt1"/>
                </a:solidFill>
                <a:latin typeface="Century Gothic"/>
                <a:ea typeface="Century Gothic"/>
                <a:cs typeface="Century Gothic"/>
                <a:sym typeface="Century Gothic"/>
              </a:endParaRPr>
            </a:p>
          </p:txBody>
        </p:sp>
        <p:sp>
          <p:nvSpPr>
            <p:cNvPr id="151" name="Google Shape;151;p3"/>
            <p:cNvSpPr/>
            <p:nvPr/>
          </p:nvSpPr>
          <p:spPr>
            <a:xfrm>
              <a:off x="0" y="1556410"/>
              <a:ext cx="10515600" cy="1244702"/>
            </a:xfrm>
            <a:prstGeom prst="roundRect">
              <a:avLst>
                <a:gd fmla="val 10000" name="adj"/>
              </a:avLst>
            </a:prstGeom>
            <a:solidFill>
              <a:srgbClr val="DACE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376522" y="1836468"/>
              <a:ext cx="684586" cy="6845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437631" y="1556410"/>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txBox="1"/>
            <p:nvPr/>
          </p:nvSpPr>
          <p:spPr>
            <a:xfrm>
              <a:off x="1437631" y="1556410"/>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Establishing good persistence is crucial during an attack to be able to go back to the target and look for more information/flags.</a:t>
              </a:r>
              <a:endParaRPr b="0" i="0" sz="2300" u="none" cap="none" strike="noStrike">
                <a:solidFill>
                  <a:schemeClr val="lt1"/>
                </a:solidFill>
                <a:latin typeface="Century Gothic"/>
                <a:ea typeface="Century Gothic"/>
                <a:cs typeface="Century Gothic"/>
                <a:sym typeface="Century Gothic"/>
              </a:endParaRPr>
            </a:p>
          </p:txBody>
        </p:sp>
        <p:sp>
          <p:nvSpPr>
            <p:cNvPr id="155" name="Google Shape;155;p3"/>
            <p:cNvSpPr/>
            <p:nvPr/>
          </p:nvSpPr>
          <p:spPr>
            <a:xfrm>
              <a:off x="0" y="3112289"/>
              <a:ext cx="10515600" cy="1244702"/>
            </a:xfrm>
            <a:prstGeom prst="roundRect">
              <a:avLst>
                <a:gd fmla="val 10000" name="adj"/>
              </a:avLst>
            </a:prstGeom>
            <a:solidFill>
              <a:srgbClr val="E7B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76522" y="3392347"/>
              <a:ext cx="684586" cy="68458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437631" y="3112289"/>
              <a:ext cx="9077968" cy="124470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1437631" y="3112289"/>
              <a:ext cx="9077968" cy="1244702"/>
            </a:xfrm>
            <a:prstGeom prst="rect">
              <a:avLst/>
            </a:prstGeom>
            <a:noFill/>
            <a:ln>
              <a:noFill/>
            </a:ln>
          </p:spPr>
          <p:txBody>
            <a:bodyPr anchorCtr="0" anchor="ctr" bIns="131725" lIns="131725" spcFirstLastPara="1" rIns="131725" wrap="square" tIns="1317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There are a large variety of techniques for gaining persistence and it is very much dependent on the target. </a:t>
              </a:r>
              <a:endParaRPr b="0" i="0" sz="23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34c159692b1_0_23"/>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Metasploit Commands</a:t>
            </a:r>
            <a:endParaRPr/>
          </a:p>
        </p:txBody>
      </p:sp>
      <p:sp>
        <p:nvSpPr>
          <p:cNvPr id="506" name="Google Shape;506;g34c159692b1_0_23"/>
          <p:cNvSpPr txBox="1"/>
          <p:nvPr>
            <p:ph idx="1" type="body"/>
          </p:nvPr>
        </p:nvSpPr>
        <p:spPr>
          <a:xfrm>
            <a:off x="1115575" y="4612997"/>
            <a:ext cx="10168200" cy="20976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Moving onto the fun part, time to find our exploit. Based on your </a:t>
            </a:r>
            <a:r>
              <a:rPr lang="en-GB" sz="2200"/>
              <a:t>reconnaissance</a:t>
            </a:r>
            <a:r>
              <a:rPr lang="en-GB" sz="2200"/>
              <a:t> on the target you should </a:t>
            </a:r>
            <a:r>
              <a:rPr lang="en-GB" sz="2200"/>
              <a:t>have some idea of what the system is vulnerable to (remember Google is your friend here). Using the ‘search’ command within MSF we can look for payloads to use on the target.</a:t>
            </a:r>
            <a:endParaRPr sz="2200"/>
          </a:p>
        </p:txBody>
      </p:sp>
      <p:pic>
        <p:nvPicPr>
          <p:cNvPr id="507" name="Google Shape;507;g34c159692b1_0_23" title="Screenshot 2025-04-03 at 12.36.20.png"/>
          <p:cNvPicPr preferRelativeResize="0"/>
          <p:nvPr/>
        </p:nvPicPr>
        <p:blipFill>
          <a:blip r:embed="rId3">
            <a:alphaModFix/>
          </a:blip>
          <a:stretch>
            <a:fillRect/>
          </a:stretch>
        </p:blipFill>
        <p:spPr>
          <a:xfrm>
            <a:off x="2691200" y="1618300"/>
            <a:ext cx="6806451" cy="30642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34c159692b1_0_30"/>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Metasploit Commands</a:t>
            </a:r>
            <a:endParaRPr/>
          </a:p>
        </p:txBody>
      </p:sp>
      <p:sp>
        <p:nvSpPr>
          <p:cNvPr id="513" name="Google Shape;513;g34c159692b1_0_30"/>
          <p:cNvSpPr txBox="1"/>
          <p:nvPr>
            <p:ph idx="1" type="body"/>
          </p:nvPr>
        </p:nvSpPr>
        <p:spPr>
          <a:xfrm>
            <a:off x="1115575" y="3929451"/>
            <a:ext cx="10168200" cy="28575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Amazing we have found a bunch of exploits but now what. Well lets pick one. Typing in ‘use’ followed by </a:t>
            </a:r>
            <a:r>
              <a:rPr lang="en-GB" sz="2200"/>
              <a:t>the</a:t>
            </a:r>
            <a:r>
              <a:rPr lang="en-GB" sz="2200"/>
              <a:t> id number of the payload you want should set it within MSF. Now we can look at the ‘options’ we can set for that specific payload. </a:t>
            </a:r>
            <a:endParaRPr sz="2200"/>
          </a:p>
          <a:p>
            <a:pPr indent="0" lvl="0" marL="0" rtl="0" algn="l">
              <a:spcBef>
                <a:spcPts val="1040"/>
              </a:spcBef>
              <a:spcAft>
                <a:spcPts val="0"/>
              </a:spcAft>
              <a:buNone/>
            </a:pPr>
            <a:r>
              <a:rPr lang="en-GB" sz="2200"/>
              <a:t>Key options to remember are:</a:t>
            </a:r>
            <a:endParaRPr sz="2200"/>
          </a:p>
          <a:p>
            <a:pPr indent="-368300" lvl="0" marL="457200" rtl="0" algn="l">
              <a:spcBef>
                <a:spcPts val="1040"/>
              </a:spcBef>
              <a:spcAft>
                <a:spcPts val="0"/>
              </a:spcAft>
              <a:buSzPts val="2200"/>
              <a:buChar char="●"/>
            </a:pPr>
            <a:r>
              <a:rPr lang="en-GB" sz="2200"/>
              <a:t>RHOST - the machine you are attacking</a:t>
            </a:r>
            <a:endParaRPr sz="2200"/>
          </a:p>
          <a:p>
            <a:pPr indent="-368300" lvl="0" marL="457200" rtl="0" algn="l">
              <a:spcBef>
                <a:spcPts val="0"/>
              </a:spcBef>
              <a:spcAft>
                <a:spcPts val="0"/>
              </a:spcAft>
              <a:buSzPts val="2200"/>
              <a:buChar char="●"/>
            </a:pPr>
            <a:r>
              <a:rPr lang="en-GB" sz="2200"/>
              <a:t>LHOST - your local machine</a:t>
            </a:r>
            <a:endParaRPr sz="2200"/>
          </a:p>
        </p:txBody>
      </p:sp>
      <p:pic>
        <p:nvPicPr>
          <p:cNvPr id="514" name="Google Shape;514;g34c159692b1_0_30" title="Screenshot 2025-04-03 at 12.36.42.png"/>
          <p:cNvPicPr preferRelativeResize="0"/>
          <p:nvPr/>
        </p:nvPicPr>
        <p:blipFill rotWithShape="1">
          <a:blip r:embed="rId3">
            <a:alphaModFix/>
          </a:blip>
          <a:srcRect b="0" l="0" r="0" t="0"/>
          <a:stretch/>
        </p:blipFill>
        <p:spPr>
          <a:xfrm>
            <a:off x="3371963" y="1417650"/>
            <a:ext cx="5448077" cy="27374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34c159692b1_0_37"/>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Metasploit Commands</a:t>
            </a:r>
            <a:endParaRPr/>
          </a:p>
        </p:txBody>
      </p:sp>
      <p:sp>
        <p:nvSpPr>
          <p:cNvPr id="520" name="Google Shape;520;g34c159692b1_0_37"/>
          <p:cNvSpPr txBox="1"/>
          <p:nvPr>
            <p:ph idx="1" type="body"/>
          </p:nvPr>
        </p:nvSpPr>
        <p:spPr>
          <a:xfrm>
            <a:off x="1141425" y="2412251"/>
            <a:ext cx="10168200" cy="30783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All the hard work is done, we have set up the entire environment and are ready to attack but how do we?</a:t>
            </a:r>
            <a:endParaRPr sz="2200"/>
          </a:p>
          <a:p>
            <a:pPr indent="0" lvl="0" marL="0" rtl="0" algn="l">
              <a:spcBef>
                <a:spcPts val="1040"/>
              </a:spcBef>
              <a:spcAft>
                <a:spcPts val="0"/>
              </a:spcAft>
              <a:buNone/>
            </a:pPr>
            <a:r>
              <a:rPr lang="en-GB" sz="2200"/>
              <a:t>Fear not Metasploit has the very commands you are looking for, choose from either:</a:t>
            </a:r>
            <a:endParaRPr sz="2200"/>
          </a:p>
          <a:p>
            <a:pPr indent="-368300" lvl="0" marL="457200" rtl="0" algn="l">
              <a:spcBef>
                <a:spcPts val="1040"/>
              </a:spcBef>
              <a:spcAft>
                <a:spcPts val="0"/>
              </a:spcAft>
              <a:buSzPts val="2200"/>
              <a:buChar char="●"/>
            </a:pPr>
            <a:r>
              <a:rPr lang="en-GB" sz="2200"/>
              <a:t>r</a:t>
            </a:r>
            <a:r>
              <a:rPr lang="en-GB" sz="2200"/>
              <a:t>un (boring)</a:t>
            </a:r>
            <a:endParaRPr sz="2200"/>
          </a:p>
          <a:p>
            <a:pPr indent="-368300" lvl="0" marL="457200" rtl="0" algn="l">
              <a:spcBef>
                <a:spcPts val="0"/>
              </a:spcBef>
              <a:spcAft>
                <a:spcPts val="0"/>
              </a:spcAft>
              <a:buSzPts val="2200"/>
              <a:buChar char="●"/>
            </a:pPr>
            <a:r>
              <a:rPr lang="en-GB" sz="2200"/>
              <a:t>e</a:t>
            </a:r>
            <a:r>
              <a:rPr lang="en-GB" sz="2200"/>
              <a:t>xploit (now you’re a hacker)</a:t>
            </a:r>
            <a:endParaRPr sz="2200"/>
          </a:p>
          <a:p>
            <a:pPr indent="0" lvl="0" marL="0" rtl="0" algn="l">
              <a:spcBef>
                <a:spcPts val="1040"/>
              </a:spcBef>
              <a:spcAft>
                <a:spcPts val="0"/>
              </a:spcAft>
              <a:buNone/>
            </a:pPr>
            <a:r>
              <a:rPr lang="en-GB" sz="2200"/>
              <a:t>Now you’ve got the basics. This really is only scratching the surface though.</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34c159692b1_0_43"/>
          <p:cNvSpPr txBox="1"/>
          <p:nvPr>
            <p:ph idx="1" type="subTitle"/>
          </p:nvPr>
        </p:nvSpPr>
        <p:spPr>
          <a:xfrm flipH="1" rot="10800000">
            <a:off x="2130275" y="4854582"/>
            <a:ext cx="1288500" cy="95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
        <p:nvSpPr>
          <p:cNvPr id="527" name="Google Shape;527;g34c159692b1_0_43"/>
          <p:cNvSpPr txBox="1"/>
          <p:nvPr>
            <p:ph type="ctrTitle"/>
          </p:nvPr>
        </p:nvSpPr>
        <p:spPr>
          <a:xfrm>
            <a:off x="2837575" y="1625837"/>
            <a:ext cx="2687400" cy="1026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6000"/>
              <a:buNone/>
            </a:pPr>
            <a:r>
              <a:t/>
            </a:r>
            <a:endParaRPr/>
          </a:p>
        </p:txBody>
      </p:sp>
      <p:pic>
        <p:nvPicPr>
          <p:cNvPr id="528" name="Google Shape;528;g34c159692b1_0_4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529" name="Google Shape;529;g34c159692b1_0_43"/>
          <p:cNvSpPr txBox="1"/>
          <p:nvPr/>
        </p:nvSpPr>
        <p:spPr>
          <a:xfrm>
            <a:off x="4660925" y="810600"/>
            <a:ext cx="30000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en-GB" sz="4800" u="none" cap="none" strike="noStrike">
                <a:solidFill>
                  <a:schemeClr val="lt1"/>
                </a:solidFill>
                <a:latin typeface="Spectral"/>
                <a:ea typeface="Spectral"/>
                <a:cs typeface="Spectral"/>
                <a:sym typeface="Spectral"/>
              </a:rPr>
              <a:t>Your turn!</a:t>
            </a:r>
            <a:endParaRPr b="0" i="0" sz="4800" u="none" cap="none" strike="noStrike">
              <a:solidFill>
                <a:schemeClr val="lt1"/>
              </a:solidFill>
              <a:latin typeface="Spectral"/>
              <a:ea typeface="Spectral"/>
              <a:cs typeface="Spectral"/>
              <a:sym typeface="Spectral"/>
            </a:endParaRPr>
          </a:p>
        </p:txBody>
      </p:sp>
      <p:pic>
        <p:nvPicPr>
          <p:cNvPr id="530" name="Google Shape;530;g34c159692b1_0_43"/>
          <p:cNvPicPr preferRelativeResize="0"/>
          <p:nvPr/>
        </p:nvPicPr>
        <p:blipFill rotWithShape="1">
          <a:blip r:embed="rId4">
            <a:alphaModFix/>
          </a:blip>
          <a:srcRect b="0" l="0" r="0" t="0"/>
          <a:stretch/>
        </p:blipFill>
        <p:spPr>
          <a:xfrm>
            <a:off x="4180678" y="1950012"/>
            <a:ext cx="3830638" cy="2143124"/>
          </a:xfrm>
          <a:prstGeom prst="rect">
            <a:avLst/>
          </a:prstGeom>
          <a:noFill/>
          <a:ln>
            <a:noFill/>
          </a:ln>
        </p:spPr>
      </p:pic>
      <p:sp>
        <p:nvSpPr>
          <p:cNvPr id="531" name="Google Shape;531;g34c159692b1_0_43"/>
          <p:cNvSpPr txBox="1"/>
          <p:nvPr>
            <p:ph idx="4294967295" type="body"/>
          </p:nvPr>
        </p:nvSpPr>
        <p:spPr>
          <a:xfrm>
            <a:off x="1141425" y="4385325"/>
            <a:ext cx="10168200" cy="80400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ctr">
              <a:spcBef>
                <a:spcPts val="1040"/>
              </a:spcBef>
              <a:spcAft>
                <a:spcPts val="0"/>
              </a:spcAft>
              <a:buNone/>
            </a:pPr>
            <a:r>
              <a:rPr lang="en-GB" sz="4304" cap="none"/>
              <a:t>https://tryhackme.com/room/blue</a:t>
            </a:r>
            <a:endParaRPr sz="4304" cap="none"/>
          </a:p>
          <a:p>
            <a:pPr indent="0" lvl="0" marL="0" rtl="0" algn="l">
              <a:spcBef>
                <a:spcPts val="1040"/>
              </a:spcBef>
              <a:spcAft>
                <a:spcPts val="0"/>
              </a:spcAft>
              <a:buNone/>
            </a:pPr>
            <a:r>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26"/>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000"/>
              <a:buFont typeface="Century Gothic"/>
              <a:buNone/>
            </a:pPr>
            <a:r>
              <a:rPr lang="en-GB" sz="4000">
                <a:solidFill>
                  <a:schemeClr val="lt2"/>
                </a:solidFill>
                <a:latin typeface="Century Gothic"/>
                <a:ea typeface="Century Gothic"/>
                <a:cs typeface="Century Gothic"/>
                <a:sym typeface="Century Gothic"/>
              </a:rPr>
              <a:t>ANY QUESTIONS?</a:t>
            </a:r>
            <a:endParaRPr/>
          </a:p>
        </p:txBody>
      </p:sp>
      <p:pic>
        <p:nvPicPr>
          <p:cNvPr descr="Help" id="537" name="Google Shape;537;p26"/>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36"/>
                                        </p:tgtEl>
                                        <p:attrNameLst>
                                          <p:attrName>style.visibility</p:attrName>
                                        </p:attrNameLst>
                                      </p:cBhvr>
                                      <p:to>
                                        <p:strVal val="visible"/>
                                      </p:to>
                                    </p:set>
                                    <p:animEffect filter="fade" transition="in">
                                      <p:cBhvr>
                                        <p:cTn dur="700"/>
                                        <p:tgtEl>
                                          <p:spTgt spid="536"/>
                                        </p:tgtEl>
                                      </p:cBhvr>
                                    </p:animEffect>
                                  </p:childTnLst>
                                </p:cTn>
                              </p:par>
                              <p:par>
                                <p:cTn fill="hold" nodeType="withEffect" presetClass="entr" presetID="10" presetSubtype="0">
                                  <p:stCondLst>
                                    <p:cond delay="500"/>
                                  </p:stCondLst>
                                  <p:childTnLst>
                                    <p:set>
                                      <p:cBhvr>
                                        <p:cTn dur="1" fill="hold">
                                          <p:stCondLst>
                                            <p:cond delay="0"/>
                                          </p:stCondLst>
                                        </p:cTn>
                                        <p:tgtEl>
                                          <p:spTgt spid="537"/>
                                        </p:tgtEl>
                                        <p:attrNameLst>
                                          <p:attrName>style.visibility</p:attrName>
                                        </p:attrNameLst>
                                      </p:cBhvr>
                                      <p:to>
                                        <p:strVal val="visible"/>
                                      </p:to>
                                    </p:set>
                                    <p:animEffect filter="fade" transition="in">
                                      <p:cBhvr>
                                        <p:cTn dur="7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LINKS:</a:t>
            </a:r>
            <a:endParaRPr/>
          </a:p>
        </p:txBody>
      </p:sp>
      <p:grpSp>
        <p:nvGrpSpPr>
          <p:cNvPr id="543" name="Google Shape;543;p27"/>
          <p:cNvGrpSpPr/>
          <p:nvPr/>
        </p:nvGrpSpPr>
        <p:grpSpPr>
          <a:xfrm>
            <a:off x="1141413" y="2668525"/>
            <a:ext cx="9906000" cy="3121148"/>
            <a:chOff x="0" y="1525"/>
            <a:chExt cx="9906000" cy="3121148"/>
          </a:xfrm>
        </p:grpSpPr>
        <p:cxnSp>
          <p:nvCxnSpPr>
            <p:cNvPr id="544" name="Google Shape;544;p27"/>
            <p:cNvCxnSpPr/>
            <p:nvPr/>
          </p:nvCxnSpPr>
          <p:spPr>
            <a:xfrm>
              <a:off x="0" y="1525"/>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45" name="Google Shape;545;p27"/>
            <p:cNvSpPr/>
            <p:nvPr/>
          </p:nvSpPr>
          <p:spPr>
            <a:xfrm>
              <a:off x="0" y="1525"/>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txBox="1"/>
            <p:nvPr/>
          </p:nvSpPr>
          <p:spPr>
            <a:xfrm>
              <a:off x="0" y="1525"/>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Lnk2pwn - </a:t>
              </a:r>
              <a:r>
                <a:rPr b="0" i="0" lang="en-GB" sz="1200" u="sng" cap="none" strike="noStrike">
                  <a:solidFill>
                    <a:schemeClr val="lt1"/>
                  </a:solidFill>
                  <a:latin typeface="Century Gothic"/>
                  <a:ea typeface="Century Gothic"/>
                  <a:cs typeface="Century Gothic"/>
                  <a:sym typeface="Century Gothic"/>
                  <a:hlinkClick r:id="rId3">
                    <a:extLst>
                      <a:ext uri="{A12FA001-AC4F-418D-AE19-62706E023703}">
                        <ahyp:hlinkClr val="tx"/>
                      </a:ext>
                    </a:extLst>
                  </a:hlinkClick>
                </a:rPr>
                <a:t>https://github.com/it-gorillaz/lnk2pwn</a:t>
              </a:r>
              <a:endParaRPr b="0" i="0" sz="1200" u="none" cap="none" strike="noStrike">
                <a:solidFill>
                  <a:schemeClr val="lt1"/>
                </a:solidFill>
                <a:latin typeface="Century Gothic"/>
                <a:ea typeface="Century Gothic"/>
                <a:cs typeface="Century Gothic"/>
                <a:sym typeface="Century Gothic"/>
              </a:endParaRPr>
            </a:p>
          </p:txBody>
        </p:sp>
        <p:cxnSp>
          <p:nvCxnSpPr>
            <p:cNvPr id="547" name="Google Shape;547;p27"/>
            <p:cNvCxnSpPr/>
            <p:nvPr/>
          </p:nvCxnSpPr>
          <p:spPr>
            <a:xfrm>
              <a:off x="0" y="261621"/>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48" name="Google Shape;548;p27"/>
            <p:cNvSpPr/>
            <p:nvPr/>
          </p:nvSpPr>
          <p:spPr>
            <a:xfrm>
              <a:off x="0" y="261621"/>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txBox="1"/>
            <p:nvPr/>
          </p:nvSpPr>
          <p:spPr>
            <a:xfrm>
              <a:off x="0" y="261621"/>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LNKUp - </a:t>
              </a:r>
              <a:r>
                <a:rPr b="0" i="0" lang="en-GB" sz="1200" u="sng" cap="none" strike="noStrike">
                  <a:solidFill>
                    <a:schemeClr val="lt1"/>
                  </a:solidFill>
                  <a:latin typeface="Century Gothic"/>
                  <a:ea typeface="Century Gothic"/>
                  <a:cs typeface="Century Gothic"/>
                  <a:sym typeface="Century Gothic"/>
                  <a:hlinkClick r:id="rId4">
                    <a:extLst>
                      <a:ext uri="{A12FA001-AC4F-418D-AE19-62706E023703}">
                        <ahyp:hlinkClr val="tx"/>
                      </a:ext>
                    </a:extLst>
                  </a:hlinkClick>
                </a:rPr>
                <a:t>https://github.com/Plazmaz/LNKUp</a:t>
              </a:r>
              <a:endParaRPr b="0" i="0" sz="1200" u="none" cap="none" strike="noStrike">
                <a:solidFill>
                  <a:schemeClr val="lt1"/>
                </a:solidFill>
                <a:latin typeface="Century Gothic"/>
                <a:ea typeface="Century Gothic"/>
                <a:cs typeface="Century Gothic"/>
                <a:sym typeface="Century Gothic"/>
              </a:endParaRPr>
            </a:p>
          </p:txBody>
        </p:sp>
        <p:cxnSp>
          <p:nvCxnSpPr>
            <p:cNvPr id="550" name="Google Shape;550;p27"/>
            <p:cNvCxnSpPr/>
            <p:nvPr/>
          </p:nvCxnSpPr>
          <p:spPr>
            <a:xfrm>
              <a:off x="0" y="521716"/>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51" name="Google Shape;551;p27"/>
            <p:cNvSpPr/>
            <p:nvPr/>
          </p:nvSpPr>
          <p:spPr>
            <a:xfrm>
              <a:off x="0" y="521716"/>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txBox="1"/>
            <p:nvPr/>
          </p:nvSpPr>
          <p:spPr>
            <a:xfrm>
              <a:off x="0" y="521716"/>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Msfvenom - </a:t>
              </a:r>
              <a:r>
                <a:rPr b="0" i="0" lang="en-GB" sz="1200" u="sng" cap="none" strike="noStrike">
                  <a:solidFill>
                    <a:schemeClr val="lt1"/>
                  </a:solidFill>
                  <a:latin typeface="Century Gothic"/>
                  <a:ea typeface="Century Gothic"/>
                  <a:cs typeface="Century Gothic"/>
                  <a:sym typeface="Century Gothic"/>
                  <a:hlinkClick r:id="rId5">
                    <a:extLst>
                      <a:ext uri="{A12FA001-AC4F-418D-AE19-62706E023703}">
                        <ahyp:hlinkClr val="tx"/>
                      </a:ext>
                    </a:extLst>
                  </a:hlinkClick>
                </a:rPr>
                <a:t>https://www.offensive-security.com/metasploit-unleashed/msfvenom/</a:t>
              </a:r>
              <a:endParaRPr b="0" i="0" sz="1200" u="none" cap="none" strike="noStrike">
                <a:solidFill>
                  <a:schemeClr val="lt1"/>
                </a:solidFill>
                <a:latin typeface="Century Gothic"/>
                <a:ea typeface="Century Gothic"/>
                <a:cs typeface="Century Gothic"/>
                <a:sym typeface="Century Gothic"/>
              </a:endParaRPr>
            </a:p>
          </p:txBody>
        </p:sp>
        <p:cxnSp>
          <p:nvCxnSpPr>
            <p:cNvPr id="553" name="Google Shape;553;p27"/>
            <p:cNvCxnSpPr/>
            <p:nvPr/>
          </p:nvCxnSpPr>
          <p:spPr>
            <a:xfrm>
              <a:off x="0" y="781812"/>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54" name="Google Shape;554;p27"/>
            <p:cNvSpPr/>
            <p:nvPr/>
          </p:nvSpPr>
          <p:spPr>
            <a:xfrm>
              <a:off x="0" y="781812"/>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txBox="1"/>
            <p:nvPr/>
          </p:nvSpPr>
          <p:spPr>
            <a:xfrm>
              <a:off x="0" y="781812"/>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Metasploit Module List: </a:t>
              </a:r>
              <a:r>
                <a:rPr b="0" i="0" lang="en-GB" sz="1200" u="sng" cap="none" strike="noStrike">
                  <a:solidFill>
                    <a:schemeClr val="lt1"/>
                  </a:solidFill>
                  <a:latin typeface="Century Gothic"/>
                  <a:ea typeface="Century Gothic"/>
                  <a:cs typeface="Century Gothic"/>
                  <a:sym typeface="Century Gothic"/>
                  <a:hlinkClick r:id="rId6">
                    <a:extLst>
                      <a:ext uri="{A12FA001-AC4F-418D-AE19-62706E023703}">
                        <ahyp:hlinkClr val="tx"/>
                      </a:ext>
                    </a:extLst>
                  </a:hlinkClick>
                </a:rPr>
                <a:t>https://www.infosecmatter.com/metasploit-module-library/</a:t>
              </a:r>
              <a:r>
                <a:rPr b="0" i="0" lang="en-GB" sz="1200" u="none" cap="none" strike="noStrike">
                  <a:solidFill>
                    <a:schemeClr val="lt1"/>
                  </a:solidFill>
                  <a:latin typeface="Century Gothic"/>
                  <a:ea typeface="Century Gothic"/>
                  <a:cs typeface="Century Gothic"/>
                  <a:sym typeface="Century Gothic"/>
                </a:rPr>
                <a:t>  </a:t>
              </a:r>
              <a:endParaRPr b="0" i="0" sz="1200" u="none" cap="none" strike="noStrike">
                <a:solidFill>
                  <a:schemeClr val="lt1"/>
                </a:solidFill>
                <a:latin typeface="Century Gothic"/>
                <a:ea typeface="Century Gothic"/>
                <a:cs typeface="Century Gothic"/>
                <a:sym typeface="Century Gothic"/>
              </a:endParaRPr>
            </a:p>
          </p:txBody>
        </p:sp>
        <p:cxnSp>
          <p:nvCxnSpPr>
            <p:cNvPr id="556" name="Google Shape;556;p27"/>
            <p:cNvCxnSpPr/>
            <p:nvPr/>
          </p:nvCxnSpPr>
          <p:spPr>
            <a:xfrm>
              <a:off x="0" y="1041908"/>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57" name="Google Shape;557;p27"/>
            <p:cNvSpPr/>
            <p:nvPr/>
          </p:nvSpPr>
          <p:spPr>
            <a:xfrm>
              <a:off x="0" y="1041908"/>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txBox="1"/>
            <p:nvPr/>
          </p:nvSpPr>
          <p:spPr>
            <a:xfrm>
              <a:off x="0" y="1041908"/>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Linux techniques references:</a:t>
              </a:r>
              <a:endParaRPr b="0" i="0" sz="1200" u="none" cap="none" strike="noStrike">
                <a:solidFill>
                  <a:schemeClr val="lt1"/>
                </a:solidFill>
                <a:latin typeface="Century Gothic"/>
                <a:ea typeface="Century Gothic"/>
                <a:cs typeface="Century Gothic"/>
                <a:sym typeface="Century Gothic"/>
              </a:endParaRPr>
            </a:p>
          </p:txBody>
        </p:sp>
        <p:cxnSp>
          <p:nvCxnSpPr>
            <p:cNvPr id="559" name="Google Shape;559;p27"/>
            <p:cNvCxnSpPr/>
            <p:nvPr/>
          </p:nvCxnSpPr>
          <p:spPr>
            <a:xfrm>
              <a:off x="0" y="1302004"/>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60" name="Google Shape;560;p27"/>
            <p:cNvSpPr/>
            <p:nvPr/>
          </p:nvSpPr>
          <p:spPr>
            <a:xfrm>
              <a:off x="0" y="1302004"/>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txBox="1"/>
            <p:nvPr/>
          </p:nvSpPr>
          <p:spPr>
            <a:xfrm>
              <a:off x="0" y="1302004"/>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sng" cap="none" strike="noStrike">
                  <a:solidFill>
                    <a:schemeClr val="lt1"/>
                  </a:solidFill>
                  <a:latin typeface="Century Gothic"/>
                  <a:ea typeface="Century Gothic"/>
                  <a:cs typeface="Century Gothic"/>
                  <a:sym typeface="Century Gothic"/>
                  <a:hlinkClick r:id="rId7">
                    <a:extLst>
                      <a:ext uri="{A12FA001-AC4F-418D-AE19-62706E023703}">
                        <ahyp:hlinkClr val="tx"/>
                      </a:ext>
                    </a:extLst>
                  </a:hlinkClick>
                </a:rPr>
                <a:t>https://www.linode.com/docs/guides/linux-red-team-persistence-techniques/</a:t>
              </a:r>
              <a:endParaRPr b="0" i="0" sz="1200" u="none" cap="none" strike="noStrike">
                <a:solidFill>
                  <a:schemeClr val="lt1"/>
                </a:solidFill>
                <a:latin typeface="Century Gothic"/>
                <a:ea typeface="Century Gothic"/>
                <a:cs typeface="Century Gothic"/>
                <a:sym typeface="Century Gothic"/>
              </a:endParaRPr>
            </a:p>
          </p:txBody>
        </p:sp>
        <p:cxnSp>
          <p:nvCxnSpPr>
            <p:cNvPr id="562" name="Google Shape;562;p27"/>
            <p:cNvCxnSpPr/>
            <p:nvPr/>
          </p:nvCxnSpPr>
          <p:spPr>
            <a:xfrm>
              <a:off x="0" y="1562100"/>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63" name="Google Shape;563;p27"/>
            <p:cNvSpPr/>
            <p:nvPr/>
          </p:nvSpPr>
          <p:spPr>
            <a:xfrm>
              <a:off x="0" y="1562100"/>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txBox="1"/>
            <p:nvPr/>
          </p:nvSpPr>
          <p:spPr>
            <a:xfrm>
              <a:off x="0" y="1562100"/>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sng" cap="none" strike="noStrike">
                  <a:solidFill>
                    <a:schemeClr val="lt1"/>
                  </a:solidFill>
                  <a:latin typeface="Century Gothic"/>
                  <a:ea typeface="Century Gothic"/>
                  <a:cs typeface="Century Gothic"/>
                  <a:sym typeface="Century Gothic"/>
                  <a:hlinkClick r:id="rId8">
                    <a:extLst>
                      <a:ext uri="{A12FA001-AC4F-418D-AE19-62706E023703}">
                        <ahyp:hlinkClr val="tx"/>
                      </a:ext>
                    </a:extLst>
                  </a:hlinkClick>
                </a:rPr>
                <a:t>https://www.pluralsight.com/guides/user-and-group-management-linux</a:t>
              </a:r>
              <a:endParaRPr b="0" i="0" sz="1200" u="none" cap="none" strike="noStrike">
                <a:solidFill>
                  <a:schemeClr val="lt1"/>
                </a:solidFill>
                <a:latin typeface="Century Gothic"/>
                <a:ea typeface="Century Gothic"/>
                <a:cs typeface="Century Gothic"/>
                <a:sym typeface="Century Gothic"/>
              </a:endParaRPr>
            </a:p>
          </p:txBody>
        </p:sp>
        <p:cxnSp>
          <p:nvCxnSpPr>
            <p:cNvPr id="565" name="Google Shape;565;p27"/>
            <p:cNvCxnSpPr/>
            <p:nvPr/>
          </p:nvCxnSpPr>
          <p:spPr>
            <a:xfrm>
              <a:off x="0" y="1822195"/>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66" name="Google Shape;566;p27"/>
            <p:cNvSpPr/>
            <p:nvPr/>
          </p:nvSpPr>
          <p:spPr>
            <a:xfrm>
              <a:off x="0" y="1822195"/>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txBox="1"/>
            <p:nvPr/>
          </p:nvSpPr>
          <p:spPr>
            <a:xfrm>
              <a:off x="0" y="1822195"/>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sng" cap="none" strike="noStrike">
                  <a:solidFill>
                    <a:schemeClr val="lt1"/>
                  </a:solidFill>
                  <a:latin typeface="Century Gothic"/>
                  <a:ea typeface="Century Gothic"/>
                  <a:cs typeface="Century Gothic"/>
                  <a:sym typeface="Century Gothic"/>
                  <a:hlinkClick r:id="rId9">
                    <a:extLst>
                      <a:ext uri="{A12FA001-AC4F-418D-AE19-62706E023703}">
                        <ahyp:hlinkClr val="tx"/>
                      </a:ext>
                    </a:extLst>
                  </a:hlinkClick>
                </a:rPr>
                <a:t>https://www.ibm.com/docs/en/db2oc?topic=task-unix-cron-format</a:t>
              </a:r>
              <a:endParaRPr b="0" i="0" sz="1200" u="none" cap="none" strike="noStrike">
                <a:solidFill>
                  <a:schemeClr val="lt1"/>
                </a:solidFill>
                <a:latin typeface="Century Gothic"/>
                <a:ea typeface="Century Gothic"/>
                <a:cs typeface="Century Gothic"/>
                <a:sym typeface="Century Gothic"/>
              </a:endParaRPr>
            </a:p>
          </p:txBody>
        </p:sp>
        <p:cxnSp>
          <p:nvCxnSpPr>
            <p:cNvPr id="568" name="Google Shape;568;p27"/>
            <p:cNvCxnSpPr/>
            <p:nvPr/>
          </p:nvCxnSpPr>
          <p:spPr>
            <a:xfrm>
              <a:off x="0" y="2082291"/>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69" name="Google Shape;569;p27"/>
            <p:cNvSpPr/>
            <p:nvPr/>
          </p:nvSpPr>
          <p:spPr>
            <a:xfrm>
              <a:off x="0" y="2082291"/>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txBox="1"/>
            <p:nvPr/>
          </p:nvSpPr>
          <p:spPr>
            <a:xfrm>
              <a:off x="0" y="2082291"/>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sng" cap="none" strike="noStrike">
                  <a:solidFill>
                    <a:schemeClr val="lt1"/>
                  </a:solidFill>
                  <a:latin typeface="Century Gothic"/>
                  <a:ea typeface="Century Gothic"/>
                  <a:cs typeface="Century Gothic"/>
                  <a:sym typeface="Century Gothic"/>
                  <a:hlinkClick r:id="rId10">
                    <a:extLst>
                      <a:ext uri="{A12FA001-AC4F-418D-AE19-62706E023703}">
                        <ahyp:hlinkClr val="tx"/>
                      </a:ext>
                    </a:extLst>
                  </a:hlinkClick>
                </a:rPr>
                <a:t>https://www.cyberciti.biz/faq/how-do-i-add-jobs-to-cron-under-linux-or-unix-oses/</a:t>
              </a:r>
              <a:endParaRPr b="0" i="0" sz="1200" u="none" cap="none" strike="noStrike">
                <a:solidFill>
                  <a:schemeClr val="lt1"/>
                </a:solidFill>
                <a:latin typeface="Century Gothic"/>
                <a:ea typeface="Century Gothic"/>
                <a:cs typeface="Century Gothic"/>
                <a:sym typeface="Century Gothic"/>
              </a:endParaRPr>
            </a:p>
          </p:txBody>
        </p:sp>
        <p:cxnSp>
          <p:nvCxnSpPr>
            <p:cNvPr id="571" name="Google Shape;571;p27"/>
            <p:cNvCxnSpPr/>
            <p:nvPr/>
          </p:nvCxnSpPr>
          <p:spPr>
            <a:xfrm>
              <a:off x="0" y="2342387"/>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72" name="Google Shape;572;p27"/>
            <p:cNvSpPr/>
            <p:nvPr/>
          </p:nvSpPr>
          <p:spPr>
            <a:xfrm>
              <a:off x="0" y="2342387"/>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txBox="1"/>
            <p:nvPr/>
          </p:nvSpPr>
          <p:spPr>
            <a:xfrm>
              <a:off x="0" y="2342387"/>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Windows:</a:t>
              </a:r>
              <a:endParaRPr b="0" i="0" sz="1200" u="none" cap="none" strike="noStrike">
                <a:solidFill>
                  <a:schemeClr val="lt1"/>
                </a:solidFill>
                <a:latin typeface="Century Gothic"/>
                <a:ea typeface="Century Gothic"/>
                <a:cs typeface="Century Gothic"/>
                <a:sym typeface="Century Gothic"/>
              </a:endParaRPr>
            </a:p>
          </p:txBody>
        </p:sp>
        <p:cxnSp>
          <p:nvCxnSpPr>
            <p:cNvPr id="574" name="Google Shape;574;p27"/>
            <p:cNvCxnSpPr/>
            <p:nvPr/>
          </p:nvCxnSpPr>
          <p:spPr>
            <a:xfrm>
              <a:off x="0" y="2602483"/>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75" name="Google Shape;575;p27"/>
            <p:cNvSpPr/>
            <p:nvPr/>
          </p:nvSpPr>
          <p:spPr>
            <a:xfrm>
              <a:off x="0" y="2602483"/>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txBox="1"/>
            <p:nvPr/>
          </p:nvSpPr>
          <p:spPr>
            <a:xfrm>
              <a:off x="0" y="2602483"/>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sng" cap="none" strike="noStrike">
                  <a:solidFill>
                    <a:schemeClr val="lt1"/>
                  </a:solidFill>
                  <a:latin typeface="Century Gothic"/>
                  <a:ea typeface="Century Gothic"/>
                  <a:cs typeface="Century Gothic"/>
                  <a:sym typeface="Century Gothic"/>
                  <a:hlinkClick r:id="rId11">
                    <a:extLst>
                      <a:ext uri="{A12FA001-AC4F-418D-AE19-62706E023703}">
                        <ahyp:hlinkClr val="tx"/>
                      </a:ext>
                    </a:extLst>
                  </a:hlinkClick>
                </a:rPr>
                <a:t>https://pentestlab.blog/methodologies/red-teaming/persistence/</a:t>
              </a:r>
              <a:endParaRPr b="0" i="0" sz="1200" u="none" cap="none" strike="noStrike">
                <a:solidFill>
                  <a:schemeClr val="lt1"/>
                </a:solidFill>
                <a:latin typeface="Century Gothic"/>
                <a:ea typeface="Century Gothic"/>
                <a:cs typeface="Century Gothic"/>
                <a:sym typeface="Century Gothic"/>
              </a:endParaRPr>
            </a:p>
          </p:txBody>
        </p:sp>
        <p:cxnSp>
          <p:nvCxnSpPr>
            <p:cNvPr id="577" name="Google Shape;577;p27"/>
            <p:cNvCxnSpPr/>
            <p:nvPr/>
          </p:nvCxnSpPr>
          <p:spPr>
            <a:xfrm>
              <a:off x="0" y="2862578"/>
              <a:ext cx="99060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578" name="Google Shape;578;p27"/>
            <p:cNvSpPr/>
            <p:nvPr/>
          </p:nvSpPr>
          <p:spPr>
            <a:xfrm>
              <a:off x="0" y="2862578"/>
              <a:ext cx="9906000" cy="2600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txBox="1"/>
            <p:nvPr/>
          </p:nvSpPr>
          <p:spPr>
            <a:xfrm>
              <a:off x="0" y="2862578"/>
              <a:ext cx="9906000" cy="260095"/>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lang="en-GB" sz="1200">
                  <a:solidFill>
                    <a:schemeClr val="lt1"/>
                  </a:solidFill>
                  <a:latin typeface="Century Gothic"/>
                  <a:ea typeface="Century Gothic"/>
                  <a:cs typeface="Century Gothic"/>
                  <a:sym typeface="Century Gothic"/>
                </a:rPr>
                <a:t>Veil - https://github.com/Veil-Framework/Veil </a:t>
              </a:r>
              <a:endParaRPr b="0" i="0" sz="1200" u="none" cap="none" strike="noStrike">
                <a:solidFill>
                  <a:schemeClr val="lt1"/>
                </a:solidFill>
                <a:latin typeface="Century Gothic"/>
                <a:ea typeface="Century Gothic"/>
                <a:cs typeface="Century Gothic"/>
                <a:sym typeface="Century Gothic"/>
              </a:endParaRPr>
            </a:p>
          </p:txBody>
        </p:sp>
      </p:grpSp>
      <p:sp>
        <p:nvSpPr>
          <p:cNvPr id="580" name="Google Shape;580;p27"/>
          <p:cNvSpPr txBox="1"/>
          <p:nvPr/>
        </p:nvSpPr>
        <p:spPr>
          <a:xfrm>
            <a:off x="1141413" y="5758178"/>
            <a:ext cx="9906000" cy="260100"/>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Century Gothic"/>
              <a:buNone/>
            </a:pPr>
            <a:r>
              <a:rPr b="0" i="0" lang="en-GB" sz="1200" u="none" cap="none" strike="noStrike">
                <a:solidFill>
                  <a:schemeClr val="lt1"/>
                </a:solidFill>
                <a:latin typeface="Century Gothic"/>
                <a:ea typeface="Century Gothic"/>
                <a:cs typeface="Century Gothic"/>
                <a:sym typeface="Century Gothic"/>
              </a:rPr>
              <a:t>MITRE links are on individual slides</a:t>
            </a:r>
            <a:endParaRPr b="0" i="0" sz="1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47fed45697_0_0"/>
          <p:cNvSpPr txBox="1"/>
          <p:nvPr>
            <p:ph type="title"/>
          </p:nvPr>
        </p:nvSpPr>
        <p:spPr>
          <a:xfrm>
            <a:off x="1141413" y="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Command and Control</a:t>
            </a:r>
            <a:endParaRPr/>
          </a:p>
        </p:txBody>
      </p:sp>
      <p:sp>
        <p:nvSpPr>
          <p:cNvPr id="164" name="Google Shape;164;g347fed45697_0_0"/>
          <p:cNvSpPr txBox="1"/>
          <p:nvPr>
            <p:ph idx="1" type="body"/>
          </p:nvPr>
        </p:nvSpPr>
        <p:spPr>
          <a:xfrm>
            <a:off x="1141425" y="1641075"/>
            <a:ext cx="10168200" cy="4647900"/>
          </a:xfrm>
          <a:prstGeom prst="rect">
            <a:avLst/>
          </a:prstGeom>
          <a:noFill/>
          <a:ln>
            <a:noFill/>
          </a:ln>
        </p:spPr>
        <p:txBody>
          <a:bodyPr anchorCtr="0" anchor="ctr" bIns="45700" lIns="91425" spcFirstLastPara="1" rIns="91425" wrap="square" tIns="45700">
            <a:normAutofit/>
          </a:bodyPr>
          <a:lstStyle/>
          <a:p>
            <a:pPr indent="0" lvl="0" marL="0" rtl="0" algn="l">
              <a:spcBef>
                <a:spcPts val="1040"/>
              </a:spcBef>
              <a:spcAft>
                <a:spcPts val="0"/>
              </a:spcAft>
              <a:buNone/>
            </a:pPr>
            <a:r>
              <a:rPr lang="en-GB" sz="2200"/>
              <a:t>Command and Control (C2) is step 6 in the Lockheed Martin Cyber Kill Chain.</a:t>
            </a:r>
            <a:endParaRPr sz="2200"/>
          </a:p>
          <a:p>
            <a:pPr indent="0" lvl="0" marL="0" rtl="0" algn="l">
              <a:spcBef>
                <a:spcPts val="1040"/>
              </a:spcBef>
              <a:spcAft>
                <a:spcPts val="0"/>
              </a:spcAft>
              <a:buNone/>
            </a:pPr>
            <a:r>
              <a:rPr lang="en-GB" sz="2200"/>
              <a:t>C2 simply means being able to manage your sessions.</a:t>
            </a:r>
            <a:endParaRPr sz="2200"/>
          </a:p>
          <a:p>
            <a:pPr indent="0" lvl="0" marL="0" rtl="0" algn="l">
              <a:spcBef>
                <a:spcPts val="1040"/>
              </a:spcBef>
              <a:spcAft>
                <a:spcPts val="0"/>
              </a:spcAft>
              <a:buNone/>
            </a:pPr>
            <a:r>
              <a:rPr lang="en-GB" sz="2200"/>
              <a:t>Metasploit (One of the main focuses of this talk) has session handling as a part of its </a:t>
            </a:r>
            <a:r>
              <a:rPr lang="en-GB" sz="2200"/>
              <a:t>exploits (exploit/multi/handler)</a:t>
            </a:r>
            <a:endParaRPr sz="2200"/>
          </a:p>
          <a:p>
            <a:pPr indent="0" lvl="0" marL="0" rtl="0" algn="l">
              <a:spcBef>
                <a:spcPts val="1040"/>
              </a:spcBef>
              <a:spcAft>
                <a:spcPts val="0"/>
              </a:spcAft>
              <a:buNone/>
            </a:pPr>
            <a:r>
              <a:rPr lang="en-GB" sz="2200"/>
              <a:t>Specialised C2 software exists for more advanced usage and custom payloads</a:t>
            </a:r>
            <a:endParaRPr sz="2200"/>
          </a:p>
          <a:p>
            <a:pPr indent="0" lvl="0" marL="0" rtl="0" algn="l">
              <a:spcBef>
                <a:spcPts val="1040"/>
              </a:spcBef>
              <a:spcAft>
                <a:spcPts val="0"/>
              </a:spcAft>
              <a:buNone/>
            </a:pPr>
            <a:r>
              <a:rPr lang="en-GB" sz="2200"/>
              <a:t>Examples include Cobalt Strike, Sliver, Havoc, and Mythic</a:t>
            </a:r>
            <a:endParaRPr sz="2200"/>
          </a:p>
          <a:p>
            <a:pPr indent="0" lvl="0" marL="0" rtl="0" algn="l">
              <a:spcBef>
                <a:spcPts val="1040"/>
              </a:spcBef>
              <a:spcAft>
                <a:spcPts val="0"/>
              </a:spcAft>
              <a:buNone/>
            </a:pPr>
            <a:r>
              <a:rPr lang="en-GB" sz="2200"/>
              <a:t>Each C2 framework will have its own way of generating payloads, these are usually highly customisable to help evade EDR detection.</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1" name="Google Shape;171;p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TOOL – MSFVENOM</a:t>
            </a:r>
            <a:endParaRPr/>
          </a:p>
        </p:txBody>
      </p:sp>
      <p:grpSp>
        <p:nvGrpSpPr>
          <p:cNvPr id="172" name="Google Shape;172;p4"/>
          <p:cNvGrpSpPr/>
          <p:nvPr/>
        </p:nvGrpSpPr>
        <p:grpSpPr>
          <a:xfrm>
            <a:off x="838200" y="1825625"/>
            <a:ext cx="10515600" cy="3323422"/>
            <a:chOff x="0" y="0"/>
            <a:chExt cx="10515600" cy="3323422"/>
          </a:xfrm>
        </p:grpSpPr>
        <p:cxnSp>
          <p:nvCxnSpPr>
            <p:cNvPr id="173" name="Google Shape;173;p4"/>
            <p:cNvCxnSpPr/>
            <p:nvPr/>
          </p:nvCxnSpPr>
          <p:spPr>
            <a:xfrm>
              <a:off x="0" y="0"/>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74" name="Google Shape;174;p4"/>
            <p:cNvSpPr/>
            <p:nvPr/>
          </p:nvSpPr>
          <p:spPr>
            <a:xfrm>
              <a:off x="0" y="0"/>
              <a:ext cx="10515600" cy="830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0" y="0"/>
              <a:ext cx="10515600" cy="83085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MSFVenom is a payload generator used in conjunction with the Metasploit framework. </a:t>
              </a:r>
              <a:endParaRPr b="0" i="0" sz="2300" u="none" cap="none" strike="noStrike">
                <a:solidFill>
                  <a:schemeClr val="lt1"/>
                </a:solidFill>
                <a:latin typeface="Century Gothic"/>
                <a:ea typeface="Century Gothic"/>
                <a:cs typeface="Century Gothic"/>
                <a:sym typeface="Century Gothic"/>
              </a:endParaRPr>
            </a:p>
          </p:txBody>
        </p:sp>
        <p:cxnSp>
          <p:nvCxnSpPr>
            <p:cNvPr id="176" name="Google Shape;176;p4"/>
            <p:cNvCxnSpPr/>
            <p:nvPr/>
          </p:nvCxnSpPr>
          <p:spPr>
            <a:xfrm>
              <a:off x="0" y="830855"/>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77" name="Google Shape;177;p4"/>
            <p:cNvSpPr/>
            <p:nvPr/>
          </p:nvSpPr>
          <p:spPr>
            <a:xfrm>
              <a:off x="0" y="830855"/>
              <a:ext cx="10515600" cy="830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nvSpPr>
          <p:spPr>
            <a:xfrm>
              <a:off x="0" y="830855"/>
              <a:ext cx="10515600" cy="83085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Using a MSFVenom payload will allow for a meterpreter session to be used instead of a standard remote shell. </a:t>
              </a:r>
              <a:endParaRPr b="0" i="0" sz="2300" u="none" cap="none" strike="noStrike">
                <a:solidFill>
                  <a:schemeClr val="lt1"/>
                </a:solidFill>
                <a:latin typeface="Century Gothic"/>
                <a:ea typeface="Century Gothic"/>
                <a:cs typeface="Century Gothic"/>
                <a:sym typeface="Century Gothic"/>
              </a:endParaRPr>
            </a:p>
          </p:txBody>
        </p:sp>
        <p:cxnSp>
          <p:nvCxnSpPr>
            <p:cNvPr id="179" name="Google Shape;179;p4"/>
            <p:cNvCxnSpPr/>
            <p:nvPr/>
          </p:nvCxnSpPr>
          <p:spPr>
            <a:xfrm>
              <a:off x="0" y="1661711"/>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80" name="Google Shape;180;p4"/>
            <p:cNvSpPr/>
            <p:nvPr/>
          </p:nvSpPr>
          <p:spPr>
            <a:xfrm>
              <a:off x="0" y="1661711"/>
              <a:ext cx="10515600" cy="830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0" y="1661711"/>
              <a:ext cx="10515600" cy="83085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While a payload itself is not a full persistence technique being able to generate payloads quicky is useful to have in a live environment.</a:t>
              </a:r>
              <a:endParaRPr b="0" i="0" sz="2300" u="none" cap="none" strike="noStrike">
                <a:solidFill>
                  <a:schemeClr val="lt1"/>
                </a:solidFill>
                <a:latin typeface="Century Gothic"/>
                <a:ea typeface="Century Gothic"/>
                <a:cs typeface="Century Gothic"/>
                <a:sym typeface="Century Gothic"/>
              </a:endParaRPr>
            </a:p>
          </p:txBody>
        </p:sp>
        <p:cxnSp>
          <p:nvCxnSpPr>
            <p:cNvPr id="182" name="Google Shape;182;p4"/>
            <p:cNvCxnSpPr/>
            <p:nvPr/>
          </p:nvCxnSpPr>
          <p:spPr>
            <a:xfrm>
              <a:off x="0" y="2492567"/>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83" name="Google Shape;183;p4"/>
            <p:cNvSpPr/>
            <p:nvPr/>
          </p:nvSpPr>
          <p:spPr>
            <a:xfrm>
              <a:off x="0" y="2492567"/>
              <a:ext cx="10515600" cy="83085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nvSpPr>
          <p:spPr>
            <a:xfrm>
              <a:off x="0" y="2492567"/>
              <a:ext cx="10515600" cy="83085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Example command</a:t>
              </a:r>
              <a:endParaRPr b="0" i="0" sz="2300" u="none" cap="none" strike="noStrike">
                <a:solidFill>
                  <a:schemeClr val="lt1"/>
                </a:solidFill>
                <a:latin typeface="Century Gothic"/>
                <a:ea typeface="Century Gothic"/>
                <a:cs typeface="Century Gothic"/>
                <a:sym typeface="Century Gothic"/>
              </a:endParaRPr>
            </a:p>
          </p:txBody>
        </p:sp>
      </p:grpSp>
      <p:pic>
        <p:nvPicPr>
          <p:cNvPr id="185" name="Google Shape;185;p4"/>
          <p:cNvPicPr preferRelativeResize="0"/>
          <p:nvPr/>
        </p:nvPicPr>
        <p:blipFill rotWithShape="1">
          <a:blip r:embed="rId4">
            <a:alphaModFix/>
          </a:blip>
          <a:srcRect b="0" l="0" r="0" t="0"/>
          <a:stretch/>
        </p:blipFill>
        <p:spPr>
          <a:xfrm>
            <a:off x="1104900" y="5362575"/>
            <a:ext cx="9601200" cy="28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347fed45697_0_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2" name="Google Shape;192;g347fed45697_0_5"/>
          <p:cNvSpPr txBox="1"/>
          <p:nvPr>
            <p:ph type="title"/>
          </p:nvPr>
        </p:nvSpPr>
        <p:spPr>
          <a:xfrm>
            <a:off x="1141413" y="609600"/>
            <a:ext cx="9906000" cy="19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200"/>
              <a:buFont typeface="Century Gothic"/>
              <a:buNone/>
            </a:pPr>
            <a:r>
              <a:rPr lang="en-GB"/>
              <a:t>TOOL – Veil</a:t>
            </a:r>
            <a:endParaRPr/>
          </a:p>
        </p:txBody>
      </p:sp>
      <p:grpSp>
        <p:nvGrpSpPr>
          <p:cNvPr id="193" name="Google Shape;193;g347fed45697_0_5"/>
          <p:cNvGrpSpPr/>
          <p:nvPr/>
        </p:nvGrpSpPr>
        <p:grpSpPr>
          <a:xfrm>
            <a:off x="838200" y="1825625"/>
            <a:ext cx="10515600" cy="3323567"/>
            <a:chOff x="0" y="0"/>
            <a:chExt cx="10515600" cy="3323567"/>
          </a:xfrm>
        </p:grpSpPr>
        <p:cxnSp>
          <p:nvCxnSpPr>
            <p:cNvPr id="194" name="Google Shape;194;g347fed45697_0_5"/>
            <p:cNvCxnSpPr/>
            <p:nvPr/>
          </p:nvCxnSpPr>
          <p:spPr>
            <a:xfrm>
              <a:off x="0" y="0"/>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95" name="Google Shape;195;g347fed45697_0_5"/>
            <p:cNvSpPr/>
            <p:nvPr/>
          </p:nvSpPr>
          <p:spPr>
            <a:xfrm>
              <a:off x="0" y="0"/>
              <a:ext cx="10515600" cy="8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347fed45697_0_5"/>
            <p:cNvSpPr txBox="1"/>
            <p:nvPr/>
          </p:nvSpPr>
          <p:spPr>
            <a:xfrm>
              <a:off x="0" y="0"/>
              <a:ext cx="10515600" cy="83100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lang="en-GB" sz="2300">
                  <a:solidFill>
                    <a:schemeClr val="lt1"/>
                  </a:solidFill>
                  <a:latin typeface="Century Gothic"/>
                  <a:ea typeface="Century Gothic"/>
                  <a:cs typeface="Century Gothic"/>
                  <a:sym typeface="Century Gothic"/>
                </a:rPr>
                <a:t>Veil </a:t>
              </a:r>
              <a:r>
                <a:rPr b="0" i="0" lang="en-GB" sz="2300" u="none" cap="none" strike="noStrike">
                  <a:solidFill>
                    <a:schemeClr val="lt1"/>
                  </a:solidFill>
                  <a:latin typeface="Century Gothic"/>
                  <a:ea typeface="Century Gothic"/>
                  <a:cs typeface="Century Gothic"/>
                  <a:sym typeface="Century Gothic"/>
                </a:rPr>
                <a:t>is a payload generator used in conjunction with the Metasploit framework. </a:t>
              </a:r>
              <a:endParaRPr b="0" i="0" sz="2300" u="none" cap="none" strike="noStrike">
                <a:solidFill>
                  <a:schemeClr val="lt1"/>
                </a:solidFill>
                <a:latin typeface="Century Gothic"/>
                <a:ea typeface="Century Gothic"/>
                <a:cs typeface="Century Gothic"/>
                <a:sym typeface="Century Gothic"/>
              </a:endParaRPr>
            </a:p>
          </p:txBody>
        </p:sp>
        <p:cxnSp>
          <p:nvCxnSpPr>
            <p:cNvPr id="197" name="Google Shape;197;g347fed45697_0_5"/>
            <p:cNvCxnSpPr/>
            <p:nvPr/>
          </p:nvCxnSpPr>
          <p:spPr>
            <a:xfrm>
              <a:off x="0" y="830855"/>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198" name="Google Shape;198;g347fed45697_0_5"/>
            <p:cNvSpPr/>
            <p:nvPr/>
          </p:nvSpPr>
          <p:spPr>
            <a:xfrm>
              <a:off x="0" y="830855"/>
              <a:ext cx="10515600" cy="8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347fed45697_0_5"/>
            <p:cNvSpPr txBox="1"/>
            <p:nvPr/>
          </p:nvSpPr>
          <p:spPr>
            <a:xfrm>
              <a:off x="0" y="830855"/>
              <a:ext cx="10515600" cy="83100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lang="en-GB" sz="2300">
                  <a:solidFill>
                    <a:schemeClr val="lt1"/>
                  </a:solidFill>
                  <a:latin typeface="Century Gothic"/>
                  <a:ea typeface="Century Gothic"/>
                  <a:cs typeface="Century Gothic"/>
                  <a:sym typeface="Century Gothic"/>
                </a:rPr>
                <a:t>Veil works in a similar way to msfvenom, however it attempts to obfuscate the payload to help avoid detection.</a:t>
              </a:r>
              <a:endParaRPr b="0" i="0" sz="2300" u="none" cap="none" strike="noStrike">
                <a:solidFill>
                  <a:schemeClr val="lt1"/>
                </a:solidFill>
                <a:latin typeface="Century Gothic"/>
                <a:ea typeface="Century Gothic"/>
                <a:cs typeface="Century Gothic"/>
                <a:sym typeface="Century Gothic"/>
              </a:endParaRPr>
            </a:p>
          </p:txBody>
        </p:sp>
        <p:cxnSp>
          <p:nvCxnSpPr>
            <p:cNvPr id="200" name="Google Shape;200;g347fed45697_0_5"/>
            <p:cNvCxnSpPr/>
            <p:nvPr/>
          </p:nvCxnSpPr>
          <p:spPr>
            <a:xfrm>
              <a:off x="0" y="1661711"/>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01" name="Google Shape;201;g347fed45697_0_5"/>
            <p:cNvSpPr/>
            <p:nvPr/>
          </p:nvSpPr>
          <p:spPr>
            <a:xfrm>
              <a:off x="0" y="1661711"/>
              <a:ext cx="10515600" cy="8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47fed45697_0_5"/>
            <p:cNvSpPr txBox="1"/>
            <p:nvPr/>
          </p:nvSpPr>
          <p:spPr>
            <a:xfrm>
              <a:off x="0" y="1661711"/>
              <a:ext cx="10515600" cy="83100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lang="en-GB" sz="2300">
                  <a:solidFill>
                    <a:schemeClr val="lt1"/>
                  </a:solidFill>
                  <a:latin typeface="Century Gothic"/>
                  <a:ea typeface="Century Gothic"/>
                  <a:cs typeface="Century Gothic"/>
                  <a:sym typeface="Century Gothic"/>
                </a:rPr>
                <a:t>There are two main versions of Veil: Veil Framework and Veil Evasion. Veil Evasion is now deprecated (See links slide at end for latest version)</a:t>
              </a:r>
              <a:endParaRPr b="0" i="0" sz="2300" u="none" cap="none" strike="noStrike">
                <a:solidFill>
                  <a:schemeClr val="lt1"/>
                </a:solidFill>
                <a:latin typeface="Century Gothic"/>
                <a:ea typeface="Century Gothic"/>
                <a:cs typeface="Century Gothic"/>
                <a:sym typeface="Century Gothic"/>
              </a:endParaRPr>
            </a:p>
          </p:txBody>
        </p:sp>
        <p:cxnSp>
          <p:nvCxnSpPr>
            <p:cNvPr id="203" name="Google Shape;203;g347fed45697_0_5"/>
            <p:cNvCxnSpPr/>
            <p:nvPr/>
          </p:nvCxnSpPr>
          <p:spPr>
            <a:xfrm>
              <a:off x="0" y="2492567"/>
              <a:ext cx="10515600" cy="0"/>
            </a:xfrm>
            <a:prstGeom prst="straightConnector1">
              <a:avLst/>
            </a:prstGeom>
            <a:solidFill>
              <a:schemeClr val="accent1"/>
            </a:solidFill>
            <a:ln cap="rnd" cmpd="sng" w="19050">
              <a:solidFill>
                <a:schemeClr val="accent1"/>
              </a:solidFill>
              <a:prstDash val="solid"/>
              <a:round/>
              <a:headEnd len="sm" w="sm" type="none"/>
              <a:tailEnd len="sm" w="sm" type="none"/>
            </a:ln>
          </p:spPr>
        </p:cxnSp>
        <p:sp>
          <p:nvSpPr>
            <p:cNvPr id="204" name="Google Shape;204;g347fed45697_0_5"/>
            <p:cNvSpPr/>
            <p:nvPr/>
          </p:nvSpPr>
          <p:spPr>
            <a:xfrm>
              <a:off x="0" y="2492567"/>
              <a:ext cx="10515600" cy="83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47fed45697_0_5"/>
            <p:cNvSpPr txBox="1"/>
            <p:nvPr/>
          </p:nvSpPr>
          <p:spPr>
            <a:xfrm>
              <a:off x="0" y="2492567"/>
              <a:ext cx="10515600" cy="831000"/>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Example command</a:t>
              </a:r>
              <a:endParaRPr b="0" i="0" sz="2300" u="none" cap="none" strike="noStrike">
                <a:solidFill>
                  <a:schemeClr val="lt1"/>
                </a:solidFill>
                <a:latin typeface="Century Gothic"/>
                <a:ea typeface="Century Gothic"/>
                <a:cs typeface="Century Gothic"/>
                <a:sym typeface="Century Gothic"/>
              </a:endParaRPr>
            </a:p>
          </p:txBody>
        </p:sp>
      </p:grpSp>
      <p:pic>
        <p:nvPicPr>
          <p:cNvPr id="206" name="Google Shape;206;g347fed45697_0_5"/>
          <p:cNvPicPr preferRelativeResize="0"/>
          <p:nvPr/>
        </p:nvPicPr>
        <p:blipFill>
          <a:blip r:embed="rId4">
            <a:alphaModFix/>
          </a:blip>
          <a:stretch>
            <a:fillRect/>
          </a:stretch>
        </p:blipFill>
        <p:spPr>
          <a:xfrm>
            <a:off x="198825" y="5149200"/>
            <a:ext cx="11917474" cy="55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635000" y="640823"/>
            <a:ext cx="3694113" cy="558314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500"/>
              <a:buFont typeface="Century Gothic"/>
              <a:buNone/>
            </a:pPr>
            <a:r>
              <a:rPr lang="en-GB" sz="4500"/>
              <a:t>WINDOWS PERSISTENCE</a:t>
            </a:r>
            <a:endParaRPr/>
          </a:p>
        </p:txBody>
      </p:sp>
      <p:grpSp>
        <p:nvGrpSpPr>
          <p:cNvPr id="213" name="Google Shape;213;p5"/>
          <p:cNvGrpSpPr/>
          <p:nvPr/>
        </p:nvGrpSpPr>
        <p:grpSpPr>
          <a:xfrm>
            <a:off x="4648018" y="640822"/>
            <a:ext cx="6900512" cy="5536140"/>
            <a:chOff x="0" y="0"/>
            <a:chExt cx="6900512" cy="5536140"/>
          </a:xfrm>
        </p:grpSpPr>
        <p:cxnSp>
          <p:nvCxnSpPr>
            <p:cNvPr id="214" name="Google Shape;214;p5"/>
            <p:cNvCxnSpPr/>
            <p:nvPr/>
          </p:nvCxnSpPr>
          <p:spPr>
            <a:xfrm>
              <a:off x="0" y="0"/>
              <a:ext cx="6900512" cy="0"/>
            </a:xfrm>
            <a:prstGeom prst="straightConnector1">
              <a:avLst/>
            </a:prstGeom>
            <a:solidFill>
              <a:schemeClr val="accent2"/>
            </a:solidFill>
            <a:ln cap="rnd" cmpd="sng" w="19050">
              <a:solidFill>
                <a:schemeClr val="accent2"/>
              </a:solidFill>
              <a:prstDash val="solid"/>
              <a:round/>
              <a:headEnd len="sm" w="sm" type="none"/>
              <a:tailEnd len="sm" w="sm" type="none"/>
            </a:ln>
          </p:spPr>
        </p:cxnSp>
        <p:sp>
          <p:nvSpPr>
            <p:cNvPr id="215" name="Google Shape;215;p5"/>
            <p:cNvSpPr/>
            <p:nvPr/>
          </p:nvSpPr>
          <p:spPr>
            <a:xfrm>
              <a:off x="0" y="0"/>
              <a:ext cx="6900512"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txBox="1"/>
            <p:nvPr/>
          </p:nvSpPr>
          <p:spPr>
            <a:xfrm>
              <a:off x="0" y="0"/>
              <a:ext cx="6900512" cy="138403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Persistence on windows is worryingly easy to get as there are a multitude of different ways.</a:t>
              </a:r>
              <a:endParaRPr b="0" i="0" sz="2300" u="none" cap="none" strike="noStrike">
                <a:solidFill>
                  <a:schemeClr val="lt1"/>
                </a:solidFill>
                <a:latin typeface="Century Gothic"/>
                <a:ea typeface="Century Gothic"/>
                <a:cs typeface="Century Gothic"/>
                <a:sym typeface="Century Gothic"/>
              </a:endParaRPr>
            </a:p>
          </p:txBody>
        </p:sp>
        <p:cxnSp>
          <p:nvCxnSpPr>
            <p:cNvPr id="217" name="Google Shape;217;p5"/>
            <p:cNvCxnSpPr/>
            <p:nvPr/>
          </p:nvCxnSpPr>
          <p:spPr>
            <a:xfrm>
              <a:off x="0" y="1384035"/>
              <a:ext cx="6900512" cy="0"/>
            </a:xfrm>
            <a:prstGeom prst="straightConnector1">
              <a:avLst/>
            </a:prstGeom>
            <a:solidFill>
              <a:srgbClr val="DACE83"/>
            </a:solidFill>
            <a:ln cap="rnd" cmpd="sng" w="19050">
              <a:solidFill>
                <a:srgbClr val="DACE83"/>
              </a:solidFill>
              <a:prstDash val="solid"/>
              <a:round/>
              <a:headEnd len="sm" w="sm" type="none"/>
              <a:tailEnd len="sm" w="sm" type="none"/>
            </a:ln>
          </p:spPr>
        </p:cxnSp>
        <p:sp>
          <p:nvSpPr>
            <p:cNvPr id="218" name="Google Shape;218;p5"/>
            <p:cNvSpPr/>
            <p:nvPr/>
          </p:nvSpPr>
          <p:spPr>
            <a:xfrm>
              <a:off x="0" y="1384035"/>
              <a:ext cx="6900512"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txBox="1"/>
            <p:nvPr/>
          </p:nvSpPr>
          <p:spPr>
            <a:xfrm>
              <a:off x="0" y="1384035"/>
              <a:ext cx="6900512" cy="138403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Some methods require administrative permissions and some do not.</a:t>
              </a:r>
              <a:endParaRPr b="0" i="0" sz="2300" u="none" cap="none" strike="noStrike">
                <a:solidFill>
                  <a:schemeClr val="lt1"/>
                </a:solidFill>
                <a:latin typeface="Century Gothic"/>
                <a:ea typeface="Century Gothic"/>
                <a:cs typeface="Century Gothic"/>
                <a:sym typeface="Century Gothic"/>
              </a:endParaRPr>
            </a:p>
          </p:txBody>
        </p:sp>
        <p:cxnSp>
          <p:nvCxnSpPr>
            <p:cNvPr id="220" name="Google Shape;220;p5"/>
            <p:cNvCxnSpPr/>
            <p:nvPr/>
          </p:nvCxnSpPr>
          <p:spPr>
            <a:xfrm>
              <a:off x="0" y="2768070"/>
              <a:ext cx="6900512" cy="0"/>
            </a:xfrm>
            <a:prstGeom prst="straightConnector1">
              <a:avLst/>
            </a:prstGeom>
            <a:solidFill>
              <a:srgbClr val="E7BF5C"/>
            </a:solidFill>
            <a:ln cap="rnd" cmpd="sng" w="19050">
              <a:solidFill>
                <a:srgbClr val="E7BF5C"/>
              </a:solidFill>
              <a:prstDash val="solid"/>
              <a:round/>
              <a:headEnd len="sm" w="sm" type="none"/>
              <a:tailEnd len="sm" w="sm" type="none"/>
            </a:ln>
          </p:spPr>
        </p:cxnSp>
        <p:sp>
          <p:nvSpPr>
            <p:cNvPr id="221" name="Google Shape;221;p5"/>
            <p:cNvSpPr/>
            <p:nvPr/>
          </p:nvSpPr>
          <p:spPr>
            <a:xfrm>
              <a:off x="0" y="2768070"/>
              <a:ext cx="6900512"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txBox="1"/>
            <p:nvPr/>
          </p:nvSpPr>
          <p:spPr>
            <a:xfrm>
              <a:off x="0" y="2768070"/>
              <a:ext cx="6900512" cy="138403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The ones that do not are less powerful and give you less control however it will give you more time to find a privilege escalation vulnerability.</a:t>
              </a:r>
              <a:endParaRPr b="0" i="0" sz="2300" u="none" cap="none" strike="noStrike">
                <a:solidFill>
                  <a:schemeClr val="lt1"/>
                </a:solidFill>
                <a:latin typeface="Century Gothic"/>
                <a:ea typeface="Century Gothic"/>
                <a:cs typeface="Century Gothic"/>
                <a:sym typeface="Century Gothic"/>
              </a:endParaRPr>
            </a:p>
          </p:txBody>
        </p:sp>
        <p:cxnSp>
          <p:nvCxnSpPr>
            <p:cNvPr id="223" name="Google Shape;223;p5"/>
            <p:cNvCxnSpPr/>
            <p:nvPr/>
          </p:nvCxnSpPr>
          <p:spPr>
            <a:xfrm>
              <a:off x="0" y="4152105"/>
              <a:ext cx="6900512" cy="0"/>
            </a:xfrm>
            <a:prstGeom prst="straightConnector1">
              <a:avLst/>
            </a:prstGeom>
            <a:solidFill>
              <a:srgbClr val="E79F38"/>
            </a:solidFill>
            <a:ln cap="rnd" cmpd="sng" w="19050">
              <a:solidFill>
                <a:srgbClr val="E79F38"/>
              </a:solidFill>
              <a:prstDash val="solid"/>
              <a:round/>
              <a:headEnd len="sm" w="sm" type="none"/>
              <a:tailEnd len="sm" w="sm" type="none"/>
            </a:ln>
          </p:spPr>
        </p:cxnSp>
        <p:sp>
          <p:nvSpPr>
            <p:cNvPr id="224" name="Google Shape;224;p5"/>
            <p:cNvSpPr/>
            <p:nvPr/>
          </p:nvSpPr>
          <p:spPr>
            <a:xfrm>
              <a:off x="0" y="4152105"/>
              <a:ext cx="6900512" cy="13840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nvSpPr>
          <p:spPr>
            <a:xfrm>
              <a:off x="0" y="4152105"/>
              <a:ext cx="6900512" cy="1384035"/>
            </a:xfrm>
            <a:prstGeom prst="rect">
              <a:avLst/>
            </a:prstGeom>
            <a:noFill/>
            <a:ln>
              <a:noFill/>
            </a:ln>
          </p:spPr>
          <p:txBody>
            <a:bodyPr anchorCtr="0" anchor="t"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Century Gothic"/>
                <a:buNone/>
              </a:pPr>
              <a:r>
                <a:rPr b="0" i="0" lang="en-GB" sz="2300" u="none" cap="none" strike="noStrike">
                  <a:solidFill>
                    <a:schemeClr val="lt1"/>
                  </a:solidFill>
                  <a:latin typeface="Century Gothic"/>
                  <a:ea typeface="Century Gothic"/>
                  <a:cs typeface="Century Gothic"/>
                  <a:sym typeface="Century Gothic"/>
                </a:rPr>
                <a:t>The following are not all inclusive and there will be a links page at the end with some resources on persistence if you’re interested.</a:t>
              </a:r>
              <a:endParaRPr b="0" i="0" sz="23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6"/>
          <p:cNvPicPr preferRelativeResize="0"/>
          <p:nvPr/>
        </p:nvPicPr>
        <p:blipFill rotWithShape="1">
          <a:blip r:embed="rId3">
            <a:alphaModFix/>
          </a:blip>
          <a:srcRect b="0" l="0" r="0" t="0"/>
          <a:stretch/>
        </p:blipFill>
        <p:spPr>
          <a:xfrm>
            <a:off x="-1524" y="0"/>
            <a:ext cx="12192000" cy="6858000"/>
          </a:xfrm>
          <a:prstGeom prst="rect">
            <a:avLst/>
          </a:prstGeom>
          <a:noFill/>
          <a:ln>
            <a:noFill/>
          </a:ln>
        </p:spPr>
      </p:pic>
      <p:sp>
        <p:nvSpPr>
          <p:cNvPr id="231" name="Google Shape;231;p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FFFFFF"/>
              </a:buClr>
              <a:buSzPts val="4000"/>
              <a:buFont typeface="Century Gothic"/>
              <a:buNone/>
            </a:pPr>
            <a:r>
              <a:rPr lang="en-GB" sz="4000">
                <a:solidFill>
                  <a:srgbClr val="FFFFFF"/>
                </a:solidFill>
              </a:rPr>
              <a:t>WHERE TO HIDE YOUR PAYLOADS?</a:t>
            </a:r>
            <a:endParaRPr/>
          </a:p>
        </p:txBody>
      </p:sp>
      <p:grpSp>
        <p:nvGrpSpPr>
          <p:cNvPr id="232" name="Google Shape;232;p6"/>
          <p:cNvGrpSpPr/>
          <p:nvPr/>
        </p:nvGrpSpPr>
        <p:grpSpPr>
          <a:xfrm>
            <a:off x="4824019" y="1980141"/>
            <a:ext cx="6527825" cy="2884724"/>
            <a:chOff x="13760" y="1330661"/>
            <a:chExt cx="6527825" cy="2884724"/>
          </a:xfrm>
        </p:grpSpPr>
        <p:sp>
          <p:nvSpPr>
            <p:cNvPr id="233" name="Google Shape;233;p6"/>
            <p:cNvSpPr/>
            <p:nvPr/>
          </p:nvSpPr>
          <p:spPr>
            <a:xfrm>
              <a:off x="549627" y="1330661"/>
              <a:ext cx="876872" cy="876872"/>
            </a:xfrm>
            <a:prstGeom prst="rect">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3760" y="2640385"/>
              <a:ext cx="1948604" cy="157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txBox="1"/>
            <p:nvPr/>
          </p:nvSpPr>
          <p:spPr>
            <a:xfrm>
              <a:off x="13760" y="2640385"/>
              <a:ext cx="1948604" cy="157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Century Gothic"/>
                <a:buNone/>
              </a:pPr>
              <a:r>
                <a:rPr b="1" i="0" lang="en-GB" sz="1100" u="none" cap="none" strike="noStrike">
                  <a:solidFill>
                    <a:schemeClr val="lt1"/>
                  </a:solidFill>
                  <a:latin typeface="Century Gothic"/>
                  <a:ea typeface="Century Gothic"/>
                  <a:cs typeface="Century Gothic"/>
                  <a:sym typeface="Century Gothic"/>
                </a:rPr>
                <a:t>Plain sight </a:t>
              </a:r>
              <a:r>
                <a:rPr b="0" i="0" lang="en-GB" sz="1100" u="none" cap="none" strike="noStrike">
                  <a:solidFill>
                    <a:schemeClr val="lt1"/>
                  </a:solidFill>
                  <a:latin typeface="Century Gothic"/>
                  <a:ea typeface="Century Gothic"/>
                  <a:cs typeface="Century Gothic"/>
                  <a:sym typeface="Century Gothic"/>
                </a:rPr>
                <a:t>– Always a valid option. Could disguise the payload as a document or a text file and have it function in the exact way it should just with some added malware. How to do this is a whole different talk I will leave to someone else.</a:t>
              </a:r>
              <a:endParaRPr b="0" i="0" sz="1100" u="none" cap="none" strike="noStrike">
                <a:solidFill>
                  <a:schemeClr val="lt1"/>
                </a:solidFill>
                <a:latin typeface="Century Gothic"/>
                <a:ea typeface="Century Gothic"/>
                <a:cs typeface="Century Gothic"/>
                <a:sym typeface="Century Gothic"/>
              </a:endParaRPr>
            </a:p>
          </p:txBody>
        </p:sp>
        <p:sp>
          <p:nvSpPr>
            <p:cNvPr id="236" name="Google Shape;236;p6"/>
            <p:cNvSpPr/>
            <p:nvPr/>
          </p:nvSpPr>
          <p:spPr>
            <a:xfrm>
              <a:off x="2839237" y="1330661"/>
              <a:ext cx="876872" cy="876872"/>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2303371" y="2640385"/>
              <a:ext cx="1948604" cy="157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txBox="1"/>
            <p:nvPr/>
          </p:nvSpPr>
          <p:spPr>
            <a:xfrm>
              <a:off x="2303371" y="2640385"/>
              <a:ext cx="1948604" cy="157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Century Gothic"/>
                <a:buNone/>
              </a:pPr>
              <a:r>
                <a:rPr b="1" i="0" lang="en-GB" sz="1100" u="none" cap="none" strike="noStrike">
                  <a:solidFill>
                    <a:schemeClr val="lt1"/>
                  </a:solidFill>
                  <a:latin typeface="Century Gothic"/>
                  <a:ea typeface="Century Gothic"/>
                  <a:cs typeface="Century Gothic"/>
                  <a:sym typeface="Century Gothic"/>
                </a:rPr>
                <a:t>Windows Folder </a:t>
              </a:r>
              <a:r>
                <a:rPr b="0" i="0" lang="en-GB" sz="1100" u="none" cap="none" strike="noStrike">
                  <a:solidFill>
                    <a:schemeClr val="lt1"/>
                  </a:solidFill>
                  <a:latin typeface="Century Gothic"/>
                  <a:ea typeface="Century Gothic"/>
                  <a:cs typeface="Century Gothic"/>
                  <a:sym typeface="Century Gothic"/>
                </a:rPr>
                <a:t>– One of the places your average person doesn’t go. They see a large amount of scary looking files and just leave them alone. Sneaking an exe or a DLL in here would be quite easy. Downside is you need administrator permissions.</a:t>
              </a:r>
              <a:endParaRPr b="0" i="0" sz="1100" u="none" cap="none" strike="noStrike">
                <a:solidFill>
                  <a:schemeClr val="lt1"/>
                </a:solidFill>
                <a:latin typeface="Century Gothic"/>
                <a:ea typeface="Century Gothic"/>
                <a:cs typeface="Century Gothic"/>
                <a:sym typeface="Century Gothic"/>
              </a:endParaRPr>
            </a:p>
          </p:txBody>
        </p:sp>
        <p:sp>
          <p:nvSpPr>
            <p:cNvPr id="239" name="Google Shape;239;p6"/>
            <p:cNvSpPr/>
            <p:nvPr/>
          </p:nvSpPr>
          <p:spPr>
            <a:xfrm>
              <a:off x="5128847" y="1330661"/>
              <a:ext cx="876872" cy="876872"/>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4592981" y="2640385"/>
              <a:ext cx="1948604" cy="157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txBox="1"/>
            <p:nvPr/>
          </p:nvSpPr>
          <p:spPr>
            <a:xfrm>
              <a:off x="4592981" y="2640385"/>
              <a:ext cx="1948604" cy="157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Century Gothic"/>
                <a:buNone/>
              </a:pPr>
              <a:r>
                <a:rPr b="1" i="0" lang="en-GB" sz="1100" u="none" cap="none" strike="noStrike">
                  <a:solidFill>
                    <a:schemeClr val="lt1"/>
                  </a:solidFill>
                  <a:latin typeface="Century Gothic"/>
                  <a:ea typeface="Century Gothic"/>
                  <a:cs typeface="Century Gothic"/>
                  <a:sym typeface="Century Gothic"/>
                </a:rPr>
                <a:t>AppData</a:t>
              </a:r>
              <a:r>
                <a:rPr b="0" i="0" lang="en-GB" sz="1100" u="none" cap="none" strike="noStrike">
                  <a:solidFill>
                    <a:schemeClr val="lt1"/>
                  </a:solidFill>
                  <a:latin typeface="Century Gothic"/>
                  <a:ea typeface="Century Gothic"/>
                  <a:cs typeface="Century Gothic"/>
                  <a:sym typeface="Century Gothic"/>
                </a:rPr>
                <a:t> – hidden folder by default. Again most standard users don’t look here very often and even if they do if your payload has a fairly subtle name then it is highly unlikely it will be removed.</a:t>
              </a:r>
              <a:endParaRPr b="0" i="0" sz="11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7"/>
          <p:cNvSpPr txBox="1"/>
          <p:nvPr>
            <p:ph type="title"/>
          </p:nvPr>
        </p:nvSpPr>
        <p:spPr>
          <a:xfrm>
            <a:off x="2019300" y="538956"/>
            <a:ext cx="8985250" cy="1118394"/>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Century Gothic"/>
              <a:buNone/>
            </a:pPr>
            <a:r>
              <a:rPr lang="en-GB" sz="3700"/>
              <a:t>METHOD 1 – WINLOGON HELPER DLL </a:t>
            </a:r>
            <a:br>
              <a:rPr lang="en-GB" sz="3700"/>
            </a:br>
            <a:r>
              <a:rPr lang="en-GB" sz="3700" u="sng">
                <a:solidFill>
                  <a:schemeClr val="hlink"/>
                </a:solidFill>
                <a:hlinkClick r:id="rId3"/>
              </a:rPr>
              <a:t>(MITRE T1547)</a:t>
            </a:r>
            <a:endParaRPr sz="3700"/>
          </a:p>
        </p:txBody>
      </p:sp>
      <p:sp>
        <p:nvSpPr>
          <p:cNvPr id="247" name="Google Shape;247;p7"/>
          <p:cNvSpPr txBox="1"/>
          <p:nvPr>
            <p:ph idx="1" type="body"/>
          </p:nvPr>
        </p:nvSpPr>
        <p:spPr>
          <a:xfrm>
            <a:off x="1009650" y="1847849"/>
            <a:ext cx="9994900" cy="42545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000"/>
              <a:buChar char="•"/>
            </a:pPr>
            <a:r>
              <a:rPr lang="en-GB" sz="2000"/>
              <a:t>This is triggered every time a user logs in, out, shutdown, accesses the lock screen etc making it a very powerful target</a:t>
            </a:r>
            <a:endParaRPr/>
          </a:p>
          <a:p>
            <a:pPr indent="-285750" lvl="0" marL="285750" rtl="0" algn="l">
              <a:spcBef>
                <a:spcPts val="1000"/>
              </a:spcBef>
              <a:spcAft>
                <a:spcPts val="0"/>
              </a:spcAft>
              <a:buSzPts val="2000"/>
              <a:buChar char="•"/>
            </a:pPr>
            <a:r>
              <a:rPr lang="en-GB" sz="2000"/>
              <a:t>Requires administrator level cmd or Powershell access so good for after a privilege escalation vector has been exploited.</a:t>
            </a:r>
            <a:endParaRPr/>
          </a:p>
          <a:p>
            <a:pPr indent="-285750" lvl="0" marL="285750" rtl="0" algn="l">
              <a:spcBef>
                <a:spcPts val="1000"/>
              </a:spcBef>
              <a:spcAft>
                <a:spcPts val="0"/>
              </a:spcAft>
              <a:buSzPts val="2000"/>
              <a:buChar char="•"/>
            </a:pPr>
            <a:r>
              <a:rPr lang="en-GB" sz="2000"/>
              <a:t>Pros:</a:t>
            </a:r>
            <a:endParaRPr/>
          </a:p>
          <a:p>
            <a:pPr indent="-285750" lvl="1" marL="742950" rtl="0" algn="l">
              <a:spcBef>
                <a:spcPts val="1000"/>
              </a:spcBef>
              <a:spcAft>
                <a:spcPts val="0"/>
              </a:spcAft>
              <a:buSzPts val="2000"/>
              <a:buChar char="•"/>
            </a:pPr>
            <a:r>
              <a:rPr lang="en-GB" sz="2000"/>
              <a:t>Payload executed with SYSTEM level privileges on next logon</a:t>
            </a:r>
            <a:endParaRPr/>
          </a:p>
          <a:p>
            <a:pPr indent="-285750" lvl="0" marL="285750" rtl="0" algn="l">
              <a:spcBef>
                <a:spcPts val="1000"/>
              </a:spcBef>
              <a:spcAft>
                <a:spcPts val="0"/>
              </a:spcAft>
              <a:buSzPts val="2000"/>
              <a:buChar char="•"/>
            </a:pPr>
            <a:r>
              <a:rPr lang="en-GB" sz="2000"/>
              <a:t>Cons:</a:t>
            </a:r>
            <a:endParaRPr/>
          </a:p>
          <a:p>
            <a:pPr indent="-285750" lvl="1" marL="742950" rtl="0" algn="l">
              <a:spcBef>
                <a:spcPts val="1000"/>
              </a:spcBef>
              <a:spcAft>
                <a:spcPts val="0"/>
              </a:spcAft>
              <a:buSzPts val="2000"/>
              <a:buChar char="•"/>
            </a:pPr>
            <a:r>
              <a:rPr lang="en-GB" sz="2000"/>
              <a:t>Requires administrator permissions</a:t>
            </a:r>
            <a:endParaRPr/>
          </a:p>
          <a:p>
            <a:pPr indent="-158750" lvl="0" marL="285750" rtl="0" algn="l">
              <a:spcBef>
                <a:spcPts val="1000"/>
              </a:spcBef>
              <a:spcAft>
                <a:spcPts val="0"/>
              </a:spcAft>
              <a:buSzPts val="2000"/>
              <a:buNone/>
            </a:pPr>
            <a:r>
              <a:t/>
            </a:r>
            <a:endParaRPr sz="2000"/>
          </a:p>
          <a:p>
            <a:pPr indent="-158750" lvl="0" marL="285750" rtl="0" algn="l">
              <a:spcBef>
                <a:spcPts val="1000"/>
              </a:spcBef>
              <a:spcAft>
                <a:spcPts val="0"/>
              </a:spcAft>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2022-03-03T17:18:54Z</dcterms:created>
  <dc:creator>Jack Wright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0x010100D1F03AFE6067D54C8CC67D3111C28C7F</vt:lpwstr>
  </property>
</Properties>
</file>