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e122dc54e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e122dc5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e122dc54e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e122dc54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e122dc54e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e122dc5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fe122dc54e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fe122dc54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fe122dc54e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fe122dc54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e122dc54e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e122dc54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e122dc54e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e122dc54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fe122dc54e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fe122dc54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fe122dc54e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fe122dc54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e122dc54e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fe122dc54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e122dc54e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e122dc54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e122dc54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e122dc54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e122dc54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e122dc5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e122dc5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e122dc5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e122dc54e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e122dc5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e122dc54e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e122dc5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e122dc54e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e122dc5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fe122dc54e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fe122dc5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9525" y="1244575"/>
            <a:ext cx="88041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Annual DMU Hackers Careers Talk</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January 26th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Getting a Job (The Brandon Way)</a:t>
            </a:r>
            <a:endParaRPr/>
          </a:p>
        </p:txBody>
      </p:sp>
      <p:grpSp>
        <p:nvGrpSpPr>
          <p:cNvPr id="142" name="Google Shape;142;p22"/>
          <p:cNvGrpSpPr/>
          <p:nvPr/>
        </p:nvGrpSpPr>
        <p:grpSpPr>
          <a:xfrm>
            <a:off x="431925" y="1304875"/>
            <a:ext cx="2628925" cy="3416400"/>
            <a:chOff x="431925" y="1304875"/>
            <a:chExt cx="2628925" cy="3416400"/>
          </a:xfrm>
        </p:grpSpPr>
        <p:sp>
          <p:nvSpPr>
            <p:cNvPr id="143" name="Google Shape;143;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22"/>
          <p:cNvSpPr txBox="1"/>
          <p:nvPr>
            <p:ph idx="4294967295" type="body"/>
          </p:nvPr>
        </p:nvSpPr>
        <p:spPr>
          <a:xfrm>
            <a:off x="506425" y="1304875"/>
            <a:ext cx="249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Step 4: Interviews</a:t>
            </a:r>
            <a:endParaRPr sz="1300">
              <a:solidFill>
                <a:schemeClr val="lt1"/>
              </a:solidFill>
            </a:endParaRPr>
          </a:p>
        </p:txBody>
      </p:sp>
      <p:sp>
        <p:nvSpPr>
          <p:cNvPr id="146" name="Google Shape;146;p22"/>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Research the company you have applied for</a:t>
            </a:r>
            <a:endParaRPr sz="1600"/>
          </a:p>
          <a:p>
            <a:pPr indent="-330200" lvl="0" marL="457200" rtl="0" algn="l">
              <a:spcBef>
                <a:spcPts val="0"/>
              </a:spcBef>
              <a:spcAft>
                <a:spcPts val="0"/>
              </a:spcAft>
              <a:buSzPts val="1600"/>
              <a:buChar char="-"/>
            </a:pPr>
            <a:r>
              <a:rPr lang="en" sz="1600"/>
              <a:t>Research standard interview questions</a:t>
            </a:r>
            <a:endParaRPr sz="1600"/>
          </a:p>
          <a:p>
            <a:pPr indent="-330200" lvl="0" marL="457200" rtl="0" algn="l">
              <a:spcBef>
                <a:spcPts val="0"/>
              </a:spcBef>
              <a:spcAft>
                <a:spcPts val="0"/>
              </a:spcAft>
              <a:buSzPts val="1600"/>
              <a:buChar char="-"/>
            </a:pPr>
            <a:r>
              <a:rPr lang="en" sz="1600"/>
              <a:t>Remember that the interview allows you to question the company</a:t>
            </a:r>
            <a:endParaRPr sz="1600"/>
          </a:p>
        </p:txBody>
      </p:sp>
      <p:grpSp>
        <p:nvGrpSpPr>
          <p:cNvPr id="147" name="Google Shape;147;p22"/>
          <p:cNvGrpSpPr/>
          <p:nvPr/>
        </p:nvGrpSpPr>
        <p:grpSpPr>
          <a:xfrm>
            <a:off x="3320450" y="1304875"/>
            <a:ext cx="2632500" cy="3416400"/>
            <a:chOff x="3320450" y="1304875"/>
            <a:chExt cx="2632500" cy="3416400"/>
          </a:xfrm>
        </p:grpSpPr>
        <p:sp>
          <p:nvSpPr>
            <p:cNvPr id="148" name="Google Shape;148;p2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2"/>
          <p:cNvSpPr txBox="1"/>
          <p:nvPr>
            <p:ph idx="4294967295" type="body"/>
          </p:nvPr>
        </p:nvSpPr>
        <p:spPr>
          <a:xfrm>
            <a:off x="3324750" y="1304875"/>
            <a:ext cx="2709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Step 5: Post-Interview</a:t>
            </a:r>
            <a:endParaRPr sz="1100">
              <a:solidFill>
                <a:schemeClr val="lt1"/>
              </a:solidFill>
            </a:endParaRPr>
          </a:p>
        </p:txBody>
      </p:sp>
      <p:sp>
        <p:nvSpPr>
          <p:cNvPr id="151" name="Google Shape;151;p22"/>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What went well/poorly</a:t>
            </a:r>
            <a:endParaRPr sz="1600"/>
          </a:p>
          <a:p>
            <a:pPr indent="-330200" lvl="0" marL="457200" rtl="0" algn="l">
              <a:spcBef>
                <a:spcPts val="0"/>
              </a:spcBef>
              <a:spcAft>
                <a:spcPts val="0"/>
              </a:spcAft>
              <a:buSzPts val="1600"/>
              <a:buChar char="-"/>
            </a:pPr>
            <a:r>
              <a:rPr lang="en" sz="1600"/>
              <a:t>How long do you wait to hear back</a:t>
            </a:r>
            <a:endParaRPr sz="1600"/>
          </a:p>
          <a:p>
            <a:pPr indent="-330200" lvl="0" marL="457200" rtl="0" algn="l">
              <a:spcBef>
                <a:spcPts val="0"/>
              </a:spcBef>
              <a:spcAft>
                <a:spcPts val="0"/>
              </a:spcAft>
              <a:buSzPts val="1600"/>
              <a:buChar char="-"/>
            </a:pPr>
            <a:r>
              <a:rPr lang="en" sz="1600"/>
              <a:t>What can you do in the mean time</a:t>
            </a:r>
            <a:endParaRPr sz="1600"/>
          </a:p>
        </p:txBody>
      </p:sp>
      <p:grpSp>
        <p:nvGrpSpPr>
          <p:cNvPr id="152" name="Google Shape;152;p22"/>
          <p:cNvGrpSpPr/>
          <p:nvPr/>
        </p:nvGrpSpPr>
        <p:grpSpPr>
          <a:xfrm>
            <a:off x="6212550" y="1304875"/>
            <a:ext cx="2632500" cy="3416400"/>
            <a:chOff x="6212550" y="1304875"/>
            <a:chExt cx="2632500" cy="3416400"/>
          </a:xfrm>
        </p:grpSpPr>
        <p:sp>
          <p:nvSpPr>
            <p:cNvPr id="153" name="Google Shape;153;p22"/>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2"/>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6: Offer</a:t>
            </a:r>
            <a:endParaRPr>
              <a:solidFill>
                <a:schemeClr val="lt1"/>
              </a:solidFill>
            </a:endParaRPr>
          </a:p>
        </p:txBody>
      </p:sp>
      <p:sp>
        <p:nvSpPr>
          <p:cNvPr id="156" name="Google Shape;156;p22"/>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Accept or Reject, that’s the question</a:t>
            </a:r>
            <a:endParaRPr sz="1600"/>
          </a:p>
          <a:p>
            <a:pPr indent="-330200" lvl="0" marL="457200" rtl="0" algn="l">
              <a:spcBef>
                <a:spcPts val="0"/>
              </a:spcBef>
              <a:spcAft>
                <a:spcPts val="0"/>
              </a:spcAft>
              <a:buSzPts val="1600"/>
              <a:buChar char="-"/>
            </a:pPr>
            <a:r>
              <a:rPr lang="en" sz="1600"/>
              <a:t>Knowing what’s a good offer</a:t>
            </a:r>
            <a:endParaRPr sz="1600"/>
          </a:p>
          <a:p>
            <a:pPr indent="-330200" lvl="0" marL="457200" rtl="0" algn="l">
              <a:spcBef>
                <a:spcPts val="0"/>
              </a:spcBef>
              <a:spcAft>
                <a:spcPts val="0"/>
              </a:spcAft>
              <a:buSzPts val="1600"/>
              <a:buChar char="-"/>
            </a:pPr>
            <a:r>
              <a:rPr lang="en" sz="1600"/>
              <a:t>How to know when to say no</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162" name="Google Shape;16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Steps to Getting a Job</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CV Tips</a:t>
            </a:r>
            <a:endParaRPr/>
          </a:p>
        </p:txBody>
      </p:sp>
      <p:sp>
        <p:nvSpPr>
          <p:cNvPr id="168" name="Google Shape;16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Tailor it for the job in question</a:t>
            </a:r>
            <a:endParaRPr/>
          </a:p>
          <a:p>
            <a:pPr indent="-317500" lvl="1" marL="914400" rtl="0" algn="l">
              <a:spcBef>
                <a:spcPts val="0"/>
              </a:spcBef>
              <a:spcAft>
                <a:spcPts val="0"/>
              </a:spcAft>
              <a:buSzPts val="1400"/>
              <a:buChar char="-"/>
            </a:pPr>
            <a:r>
              <a:rPr lang="en"/>
              <a:t>E.g. If the job is a software development job, discuss all the different languages you can code in, offer examples of code you have </a:t>
            </a:r>
            <a:r>
              <a:rPr lang="en"/>
              <a:t>written</a:t>
            </a:r>
            <a:r>
              <a:rPr lang="en"/>
              <a:t> etc, this won’t be as useful for a Pentest job</a:t>
            </a:r>
            <a:endParaRPr/>
          </a:p>
          <a:p>
            <a:pPr indent="-342900" lvl="0" marL="457200" rtl="0" algn="l">
              <a:spcBef>
                <a:spcPts val="0"/>
              </a:spcBef>
              <a:spcAft>
                <a:spcPts val="0"/>
              </a:spcAft>
              <a:buSzPts val="1800"/>
              <a:buChar char="-"/>
            </a:pPr>
            <a:r>
              <a:rPr lang="en"/>
              <a:t>Only Include Relevant information</a:t>
            </a:r>
            <a:endParaRPr/>
          </a:p>
          <a:p>
            <a:pPr indent="-317500" lvl="1" marL="914400" rtl="0" algn="l">
              <a:spcBef>
                <a:spcPts val="0"/>
              </a:spcBef>
              <a:spcAft>
                <a:spcPts val="0"/>
              </a:spcAft>
              <a:buSzPts val="1400"/>
              <a:buChar char="-"/>
            </a:pPr>
            <a:r>
              <a:rPr lang="en"/>
              <a:t>Don’t go too in depth with details from your part-time job when applying for a Cyber Job</a:t>
            </a:r>
            <a:endParaRPr/>
          </a:p>
          <a:p>
            <a:pPr indent="-342900" lvl="0" marL="457200" rtl="0" algn="l">
              <a:spcBef>
                <a:spcPts val="0"/>
              </a:spcBef>
              <a:spcAft>
                <a:spcPts val="0"/>
              </a:spcAft>
              <a:buSzPts val="1800"/>
              <a:buChar char="-"/>
            </a:pPr>
            <a:r>
              <a:rPr lang="en"/>
              <a:t>Sell Yourself Better</a:t>
            </a:r>
            <a:endParaRPr/>
          </a:p>
          <a:p>
            <a:pPr indent="-317500" lvl="1" marL="914400" rtl="0" algn="l">
              <a:spcBef>
                <a:spcPts val="0"/>
              </a:spcBef>
              <a:spcAft>
                <a:spcPts val="0"/>
              </a:spcAft>
              <a:buSzPts val="1400"/>
              <a:buChar char="-"/>
            </a:pPr>
            <a:r>
              <a:rPr lang="en"/>
              <a:t>Don’t Undersell yourself, If you’ve done something cool, let your CV reflect it. Big yourself up</a:t>
            </a:r>
            <a:endParaRPr/>
          </a:p>
          <a:p>
            <a:pPr indent="-342900" lvl="0" marL="457200" rtl="0" algn="l">
              <a:spcBef>
                <a:spcPts val="0"/>
              </a:spcBef>
              <a:spcAft>
                <a:spcPts val="0"/>
              </a:spcAft>
              <a:buSzPts val="1800"/>
              <a:buChar char="-"/>
            </a:pPr>
            <a:r>
              <a:rPr lang="en"/>
              <a:t>Spruce up your CV with free Certifications </a:t>
            </a:r>
            <a:endParaRPr/>
          </a:p>
          <a:p>
            <a:pPr indent="-317500" lvl="1" marL="914400" rtl="0" algn="l">
              <a:spcBef>
                <a:spcPts val="0"/>
              </a:spcBef>
              <a:spcAft>
                <a:spcPts val="0"/>
              </a:spcAft>
              <a:buSzPts val="1400"/>
              <a:buChar char="-"/>
            </a:pPr>
            <a:r>
              <a:rPr lang="en"/>
              <a:t>Look for Certifications applicable to the job that you want, most can be knocked out in a hour</a:t>
            </a:r>
            <a:endParaRPr/>
          </a:p>
          <a:p>
            <a:pPr indent="-342900" lvl="0" marL="457200" rtl="0" algn="l">
              <a:spcBef>
                <a:spcPts val="0"/>
              </a:spcBef>
              <a:spcAft>
                <a:spcPts val="0"/>
              </a:spcAft>
              <a:buSzPts val="1800"/>
              <a:buChar char="-"/>
            </a:pPr>
            <a:r>
              <a:rPr lang="en"/>
              <a:t>Get People to Look at it</a:t>
            </a:r>
            <a:endParaRPr/>
          </a:p>
          <a:p>
            <a:pPr indent="-317500" lvl="1" marL="914400" rtl="0" algn="l">
              <a:spcBef>
                <a:spcPts val="0"/>
              </a:spcBef>
              <a:spcAft>
                <a:spcPts val="0"/>
              </a:spcAft>
              <a:buSzPts val="1400"/>
              <a:buChar char="-"/>
            </a:pPr>
            <a:r>
              <a:rPr lang="en"/>
              <a:t>Your friends, Uni Careers Service, Your parents, your sister, your cat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174" name="Google Shape;17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Steps to Getting a Job</a:t>
            </a:r>
            <a:endParaRPr/>
          </a:p>
          <a:p>
            <a:pPr indent="-342900" lvl="0" marL="457200" rtl="0" algn="l">
              <a:spcBef>
                <a:spcPts val="0"/>
              </a:spcBef>
              <a:spcAft>
                <a:spcPts val="0"/>
              </a:spcAft>
              <a:buSzPts val="1800"/>
              <a:buChar char="-"/>
            </a:pPr>
            <a:r>
              <a:rPr lang="en"/>
              <a:t>CV Tips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Cover Letters</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3 Easy Steps to Write a Cover Letter</a:t>
            </a:r>
            <a:endParaRPr/>
          </a:p>
          <a:p>
            <a:pPr indent="-342900" lvl="0" marL="457200" rtl="0" algn="l">
              <a:spcBef>
                <a:spcPts val="0"/>
              </a:spcBef>
              <a:spcAft>
                <a:spcPts val="0"/>
              </a:spcAft>
              <a:buSzPts val="1800"/>
              <a:buAutoNum type="arabicPeriod"/>
            </a:pPr>
            <a:r>
              <a:rPr lang="en"/>
              <a:t>Who are you </a:t>
            </a:r>
            <a:endParaRPr/>
          </a:p>
          <a:p>
            <a:pPr indent="-342900" lvl="0" marL="457200" rtl="0" algn="l">
              <a:spcBef>
                <a:spcPts val="0"/>
              </a:spcBef>
              <a:spcAft>
                <a:spcPts val="0"/>
              </a:spcAft>
              <a:buSzPts val="1800"/>
              <a:buAutoNum type="arabicPeriod"/>
            </a:pPr>
            <a:r>
              <a:rPr lang="en"/>
              <a:t>What qualifies you for the position</a:t>
            </a:r>
            <a:endParaRPr/>
          </a:p>
          <a:p>
            <a:pPr indent="-342900" lvl="0" marL="457200" rtl="0" algn="l">
              <a:spcBef>
                <a:spcPts val="0"/>
              </a:spcBef>
              <a:spcAft>
                <a:spcPts val="0"/>
              </a:spcAft>
              <a:buSzPts val="1800"/>
              <a:buAutoNum type="arabicPeriod"/>
            </a:pPr>
            <a:r>
              <a:rPr lang="en"/>
              <a:t>Why do you want the job</a:t>
            </a:r>
            <a:endParaRPr/>
          </a:p>
          <a:p>
            <a:pPr indent="-342900" lvl="0" marL="457200" rtl="0" algn="l">
              <a:spcBef>
                <a:spcPts val="0"/>
              </a:spcBef>
              <a:spcAft>
                <a:spcPts val="0"/>
              </a:spcAft>
              <a:buSzPts val="1800"/>
              <a:buChar char="-"/>
            </a:pPr>
            <a:r>
              <a:rPr lang="en"/>
              <a:t>That’s it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 literal quote from  Joe McDonnell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Steps to Getting a Job</a:t>
            </a:r>
            <a:endParaRPr/>
          </a:p>
          <a:p>
            <a:pPr indent="-342900" lvl="0" marL="457200" rtl="0" algn="l">
              <a:spcBef>
                <a:spcPts val="0"/>
              </a:spcBef>
              <a:spcAft>
                <a:spcPts val="0"/>
              </a:spcAft>
              <a:buSzPts val="1800"/>
              <a:buChar char="-"/>
            </a:pPr>
            <a:r>
              <a:rPr lang="en"/>
              <a:t>CV Tips</a:t>
            </a:r>
            <a:endParaRPr/>
          </a:p>
          <a:p>
            <a:pPr indent="-342900" lvl="0" marL="457200" rtl="0" algn="l">
              <a:spcBef>
                <a:spcPts val="0"/>
              </a:spcBef>
              <a:spcAft>
                <a:spcPts val="0"/>
              </a:spcAft>
              <a:buSzPts val="1800"/>
              <a:buChar char="-"/>
            </a:pPr>
            <a:r>
              <a:rPr lang="en"/>
              <a:t>Cover Letters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Interviews</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Research the company you are </a:t>
            </a:r>
            <a:r>
              <a:rPr lang="en"/>
              <a:t>interviewing</a:t>
            </a:r>
            <a:r>
              <a:rPr lang="en"/>
              <a:t> for</a:t>
            </a:r>
            <a:endParaRPr/>
          </a:p>
          <a:p>
            <a:pPr indent="-317500" lvl="1" marL="914400" rtl="0" algn="l">
              <a:spcBef>
                <a:spcPts val="0"/>
              </a:spcBef>
              <a:spcAft>
                <a:spcPts val="0"/>
              </a:spcAft>
              <a:buSzPts val="1400"/>
              <a:buChar char="-"/>
            </a:pPr>
            <a:r>
              <a:rPr lang="en"/>
              <a:t>The goods, the bads and especially the ugly, the more information that you have about the company, the better you will appear on the interview</a:t>
            </a:r>
            <a:endParaRPr/>
          </a:p>
          <a:p>
            <a:pPr indent="-342900" lvl="0" marL="457200" rtl="0" algn="l">
              <a:spcBef>
                <a:spcPts val="0"/>
              </a:spcBef>
              <a:spcAft>
                <a:spcPts val="0"/>
              </a:spcAft>
              <a:buSzPts val="1800"/>
              <a:buChar char="-"/>
            </a:pPr>
            <a:r>
              <a:rPr lang="en"/>
              <a:t>Common Interview Questions</a:t>
            </a:r>
            <a:endParaRPr/>
          </a:p>
          <a:p>
            <a:pPr indent="-317500" lvl="1" marL="914400" rtl="0" algn="l">
              <a:spcBef>
                <a:spcPts val="0"/>
              </a:spcBef>
              <a:spcAft>
                <a:spcPts val="0"/>
              </a:spcAft>
              <a:buSzPts val="1400"/>
              <a:buChar char="-"/>
            </a:pPr>
            <a:r>
              <a:rPr lang="en"/>
              <a:t>Why do you want this job, why do you wanna work here (see above), where do you see yourself in 5 years etc.</a:t>
            </a:r>
            <a:endParaRPr/>
          </a:p>
          <a:p>
            <a:pPr indent="-342900" lvl="0" marL="457200" rtl="0" algn="l">
              <a:spcBef>
                <a:spcPts val="0"/>
              </a:spcBef>
              <a:spcAft>
                <a:spcPts val="0"/>
              </a:spcAft>
              <a:buSzPts val="1800"/>
              <a:buChar char="-"/>
            </a:pPr>
            <a:r>
              <a:rPr lang="en"/>
              <a:t>Common technical questions</a:t>
            </a:r>
            <a:endParaRPr/>
          </a:p>
          <a:p>
            <a:pPr indent="-317500" lvl="1" marL="914400" rtl="0" algn="l">
              <a:spcBef>
                <a:spcPts val="0"/>
              </a:spcBef>
              <a:spcAft>
                <a:spcPts val="0"/>
              </a:spcAft>
              <a:buSzPts val="1400"/>
              <a:buChar char="-"/>
            </a:pPr>
            <a:r>
              <a:rPr lang="en"/>
              <a:t>Common protocols and how they are used, CIA, OSI Model</a:t>
            </a:r>
            <a:endParaRPr/>
          </a:p>
          <a:p>
            <a:pPr indent="-342900" lvl="0" marL="457200" rtl="0" algn="l">
              <a:spcBef>
                <a:spcPts val="0"/>
              </a:spcBef>
              <a:spcAft>
                <a:spcPts val="0"/>
              </a:spcAft>
              <a:buSzPts val="1800"/>
              <a:buChar char="-"/>
            </a:pPr>
            <a:r>
              <a:rPr lang="en"/>
              <a:t>Ask any question you want answered about the company</a:t>
            </a:r>
            <a:endParaRPr/>
          </a:p>
          <a:p>
            <a:pPr indent="-317500" lvl="1" marL="914400" rtl="0" algn="l">
              <a:spcBef>
                <a:spcPts val="0"/>
              </a:spcBef>
              <a:spcAft>
                <a:spcPts val="0"/>
              </a:spcAft>
              <a:buSzPts val="1400"/>
              <a:buChar char="-"/>
            </a:pPr>
            <a:r>
              <a:rPr lang="en"/>
              <a:t>Salary </a:t>
            </a:r>
            <a:r>
              <a:rPr lang="en"/>
              <a:t>Expectations</a:t>
            </a:r>
            <a:r>
              <a:rPr lang="en"/>
              <a:t>, Dress Code, Amount of Time in the Office etc.</a:t>
            </a:r>
            <a:endParaRPr/>
          </a:p>
          <a:p>
            <a:pPr indent="-342900" lvl="0" marL="457200" rtl="0" algn="l">
              <a:spcBef>
                <a:spcPts val="0"/>
              </a:spcBef>
              <a:spcAft>
                <a:spcPts val="0"/>
              </a:spcAft>
              <a:buSzPts val="1800"/>
              <a:buChar char="-"/>
            </a:pPr>
            <a:r>
              <a:rPr lang="en"/>
              <a:t>Other Tips</a:t>
            </a:r>
            <a:endParaRPr/>
          </a:p>
          <a:p>
            <a:pPr indent="-317500" lvl="1" marL="914400" rtl="0" algn="l">
              <a:spcBef>
                <a:spcPts val="0"/>
              </a:spcBef>
              <a:spcAft>
                <a:spcPts val="0"/>
              </a:spcAft>
              <a:buSzPts val="1400"/>
              <a:buChar char="-"/>
            </a:pPr>
            <a:r>
              <a:rPr lang="en"/>
              <a:t>Keep a pad and pen close during an interview and write stuff down, keep water close to hand and drink when you feel nervous or stressed (it helps more than you think), most interview panels will understand when you’re nervous and they will give you time when you ask for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198" name="Google Shape;19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Steps to Getting a Job</a:t>
            </a:r>
            <a:endParaRPr/>
          </a:p>
          <a:p>
            <a:pPr indent="-342900" lvl="0" marL="457200" rtl="0" algn="l">
              <a:spcBef>
                <a:spcPts val="0"/>
              </a:spcBef>
              <a:spcAft>
                <a:spcPts val="0"/>
              </a:spcAft>
              <a:buSzPts val="1800"/>
              <a:buChar char="-"/>
            </a:pPr>
            <a:r>
              <a:rPr lang="en"/>
              <a:t>CV Tips</a:t>
            </a:r>
            <a:endParaRPr/>
          </a:p>
          <a:p>
            <a:pPr indent="-342900" lvl="0" marL="457200" rtl="0" algn="l">
              <a:spcBef>
                <a:spcPts val="0"/>
              </a:spcBef>
              <a:spcAft>
                <a:spcPts val="0"/>
              </a:spcAft>
              <a:buSzPts val="1800"/>
              <a:buChar char="-"/>
            </a:pPr>
            <a:r>
              <a:rPr lang="en"/>
              <a:t>Cover Letters</a:t>
            </a:r>
            <a:endParaRPr/>
          </a:p>
          <a:p>
            <a:pPr indent="-342900" lvl="0" marL="457200" rtl="0" algn="l">
              <a:spcBef>
                <a:spcPts val="0"/>
              </a:spcBef>
              <a:spcAft>
                <a:spcPts val="0"/>
              </a:spcAft>
              <a:buSzPts val="1800"/>
              <a:buChar char="-"/>
            </a:pPr>
            <a:r>
              <a:rPr lang="en"/>
              <a:t>Interviews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Career Tips from Joe McDonnell</a:t>
            </a:r>
            <a:endParaRPr/>
          </a:p>
        </p:txBody>
      </p:sp>
      <p:grpSp>
        <p:nvGrpSpPr>
          <p:cNvPr id="204" name="Google Shape;204;p30"/>
          <p:cNvGrpSpPr/>
          <p:nvPr/>
        </p:nvGrpSpPr>
        <p:grpSpPr>
          <a:xfrm>
            <a:off x="431925" y="1304875"/>
            <a:ext cx="2628925" cy="3416400"/>
            <a:chOff x="431925" y="1304875"/>
            <a:chExt cx="2628925" cy="3416400"/>
          </a:xfrm>
        </p:grpSpPr>
        <p:sp>
          <p:nvSpPr>
            <p:cNvPr id="205" name="Google Shape;205;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3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First Years</a:t>
            </a:r>
            <a:endParaRPr>
              <a:solidFill>
                <a:schemeClr val="lt1"/>
              </a:solidFill>
            </a:endParaRPr>
          </a:p>
        </p:txBody>
      </p:sp>
      <p:sp>
        <p:nvSpPr>
          <p:cNvPr id="208" name="Google Shape;208;p30"/>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Play with Tools</a:t>
            </a:r>
            <a:endParaRPr sz="1600"/>
          </a:p>
          <a:p>
            <a:pPr indent="-330200" lvl="0" marL="457200" rtl="0" algn="l">
              <a:spcBef>
                <a:spcPts val="0"/>
              </a:spcBef>
              <a:spcAft>
                <a:spcPts val="0"/>
              </a:spcAft>
              <a:buSzPts val="1600"/>
              <a:buChar char="-"/>
            </a:pPr>
            <a:r>
              <a:rPr lang="en" sz="1600"/>
              <a:t>Attend CTFs</a:t>
            </a:r>
            <a:endParaRPr sz="1600"/>
          </a:p>
          <a:p>
            <a:pPr indent="-330200" lvl="0" marL="457200" rtl="0" algn="l">
              <a:spcBef>
                <a:spcPts val="0"/>
              </a:spcBef>
              <a:spcAft>
                <a:spcPts val="0"/>
              </a:spcAft>
              <a:buSzPts val="1600"/>
              <a:buChar char="-"/>
            </a:pPr>
            <a:r>
              <a:rPr lang="en" sz="1600"/>
              <a:t>Get Good with TryHackMe and HackTheBox</a:t>
            </a:r>
            <a:endParaRPr sz="1600"/>
          </a:p>
          <a:p>
            <a:pPr indent="-330200" lvl="0" marL="457200" rtl="0" algn="l">
              <a:spcBef>
                <a:spcPts val="0"/>
              </a:spcBef>
              <a:spcAft>
                <a:spcPts val="0"/>
              </a:spcAft>
              <a:buSzPts val="1600"/>
              <a:buChar char="-"/>
            </a:pPr>
            <a:r>
              <a:rPr lang="en" sz="1600"/>
              <a:t>Find your own passions</a:t>
            </a:r>
            <a:endParaRPr sz="1600"/>
          </a:p>
          <a:p>
            <a:pPr indent="-330200" lvl="0" marL="457200" rtl="0" algn="l">
              <a:spcBef>
                <a:spcPts val="0"/>
              </a:spcBef>
              <a:spcAft>
                <a:spcPts val="0"/>
              </a:spcAft>
              <a:buSzPts val="1600"/>
              <a:buChar char="-"/>
            </a:pPr>
            <a:r>
              <a:rPr lang="en" sz="1600"/>
              <a:t>Complete Side Projects</a:t>
            </a:r>
            <a:endParaRPr sz="1600"/>
          </a:p>
        </p:txBody>
      </p:sp>
      <p:grpSp>
        <p:nvGrpSpPr>
          <p:cNvPr id="209" name="Google Shape;209;p30"/>
          <p:cNvGrpSpPr/>
          <p:nvPr/>
        </p:nvGrpSpPr>
        <p:grpSpPr>
          <a:xfrm>
            <a:off x="3320450" y="1304875"/>
            <a:ext cx="2632500" cy="3416400"/>
            <a:chOff x="3320450" y="1304875"/>
            <a:chExt cx="2632500" cy="3416400"/>
          </a:xfrm>
        </p:grpSpPr>
        <p:sp>
          <p:nvSpPr>
            <p:cNvPr id="210" name="Google Shape;210;p3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txBox="1"/>
          <p:nvPr>
            <p:ph idx="4294967295" type="body"/>
          </p:nvPr>
        </p:nvSpPr>
        <p:spPr>
          <a:xfrm>
            <a:off x="33247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Second Years</a:t>
            </a:r>
            <a:endParaRPr>
              <a:solidFill>
                <a:schemeClr val="lt1"/>
              </a:solidFill>
            </a:endParaRPr>
          </a:p>
        </p:txBody>
      </p:sp>
      <p:sp>
        <p:nvSpPr>
          <p:cNvPr id="213" name="Google Shape;213;p30"/>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Aim towards getting a placement year or a summer internship (Having experience is great for getting a job post-uni)</a:t>
            </a:r>
            <a:endParaRPr sz="1600"/>
          </a:p>
          <a:p>
            <a:pPr indent="0" lvl="0" marL="457200" rtl="0" algn="l">
              <a:spcBef>
                <a:spcPts val="1600"/>
              </a:spcBef>
              <a:spcAft>
                <a:spcPts val="1600"/>
              </a:spcAft>
              <a:buNone/>
            </a:pPr>
            <a:r>
              <a:t/>
            </a:r>
            <a:endParaRPr sz="1600"/>
          </a:p>
        </p:txBody>
      </p:sp>
      <p:grpSp>
        <p:nvGrpSpPr>
          <p:cNvPr id="214" name="Google Shape;214;p30"/>
          <p:cNvGrpSpPr/>
          <p:nvPr/>
        </p:nvGrpSpPr>
        <p:grpSpPr>
          <a:xfrm>
            <a:off x="6212550" y="1304875"/>
            <a:ext cx="2632500" cy="3416400"/>
            <a:chOff x="6212550" y="1304875"/>
            <a:chExt cx="2632500" cy="3416400"/>
          </a:xfrm>
        </p:grpSpPr>
        <p:sp>
          <p:nvSpPr>
            <p:cNvPr id="215" name="Google Shape;215;p3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3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Third Years</a:t>
            </a:r>
            <a:endParaRPr>
              <a:solidFill>
                <a:schemeClr val="lt1"/>
              </a:solidFill>
            </a:endParaRPr>
          </a:p>
        </p:txBody>
      </p:sp>
      <p:sp>
        <p:nvSpPr>
          <p:cNvPr id="218" name="Google Shape;218;p3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If you didn’t do a placement, find a summer internship for experience.</a:t>
            </a:r>
            <a:endParaRPr sz="1400"/>
          </a:p>
          <a:p>
            <a:pPr indent="-317500" lvl="0" marL="457200" rtl="0" algn="l">
              <a:spcBef>
                <a:spcPts val="0"/>
              </a:spcBef>
              <a:spcAft>
                <a:spcPts val="0"/>
              </a:spcAft>
              <a:buSzPts val="1400"/>
              <a:buChar char="-"/>
            </a:pPr>
            <a:r>
              <a:rPr lang="en" sz="1400"/>
              <a:t>Graduate schemes open between November and January, get applying.</a:t>
            </a:r>
            <a:endParaRPr sz="1400"/>
          </a:p>
          <a:p>
            <a:pPr indent="-317500" lvl="0" marL="457200" rtl="0" algn="l">
              <a:spcBef>
                <a:spcPts val="0"/>
              </a:spcBef>
              <a:spcAft>
                <a:spcPts val="0"/>
              </a:spcAft>
              <a:buSzPts val="1400"/>
              <a:buChar char="-"/>
            </a:pPr>
            <a:r>
              <a:rPr lang="en" sz="1400"/>
              <a:t>Full-time positions are sometimes better than a grad scheme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Career Tips from Joe McDonnell</a:t>
            </a:r>
            <a:endParaRPr/>
          </a:p>
        </p:txBody>
      </p:sp>
      <p:sp>
        <p:nvSpPr>
          <p:cNvPr id="224" name="Google Shape;22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Companies value experience: This could be from work, CTFs, hosting talks at hackers, placements (Anyway you can squeeze in experience)</a:t>
            </a:r>
            <a:endParaRPr/>
          </a:p>
          <a:p>
            <a:pPr indent="-342900" lvl="0" marL="457200" rtl="0" algn="l">
              <a:spcBef>
                <a:spcPts val="0"/>
              </a:spcBef>
              <a:spcAft>
                <a:spcPts val="0"/>
              </a:spcAft>
              <a:buSzPts val="1800"/>
              <a:buChar char="-"/>
            </a:pPr>
            <a:r>
              <a:rPr lang="en"/>
              <a:t>Get good with tools that are specific for your chosen path: Splunk and Wireshark for a SOC role, burp for pentesting, autopsy for forensics. Be able to talk about them</a:t>
            </a:r>
            <a:endParaRPr/>
          </a:p>
          <a:p>
            <a:pPr indent="-342900" lvl="0" marL="457200" rtl="0" algn="l">
              <a:spcBef>
                <a:spcPts val="0"/>
              </a:spcBef>
              <a:spcAft>
                <a:spcPts val="0"/>
              </a:spcAft>
              <a:buSzPts val="1800"/>
              <a:buChar char="-"/>
            </a:pPr>
            <a:r>
              <a:rPr lang="en"/>
              <a:t>Think of the bigger </a:t>
            </a:r>
            <a:r>
              <a:rPr lang="en"/>
              <a:t>picture: Pick your chosen career goal and look for organisations that allow you to get to this point</a:t>
            </a:r>
            <a:endParaRPr/>
          </a:p>
          <a:p>
            <a:pPr indent="-342900" lvl="0" marL="457200" rtl="0" algn="l">
              <a:spcBef>
                <a:spcPts val="0"/>
              </a:spcBef>
              <a:spcAft>
                <a:spcPts val="0"/>
              </a:spcAft>
              <a:buSzPts val="1800"/>
              <a:buChar char="-"/>
            </a:pPr>
            <a:r>
              <a:rPr lang="en"/>
              <a:t>Generic IT experience is better than no IT Experience whatsoever.</a:t>
            </a:r>
            <a:endParaRPr/>
          </a:p>
          <a:p>
            <a:pPr indent="-342900" lvl="0" marL="457200" rtl="0" algn="l">
              <a:spcBef>
                <a:spcPts val="0"/>
              </a:spcBef>
              <a:spcAft>
                <a:spcPts val="0"/>
              </a:spcAft>
              <a:buSzPts val="1800"/>
              <a:buChar char="-"/>
            </a:pPr>
            <a:r>
              <a:rPr lang="en"/>
              <a:t>Network with people that have done what you want to do, LinkedIn is massive and there are jobs to be had</a:t>
            </a:r>
            <a:endParaRPr/>
          </a:p>
          <a:p>
            <a:pPr indent="-342900" lvl="0" marL="457200" rtl="0" algn="l">
              <a:spcBef>
                <a:spcPts val="0"/>
              </a:spcBef>
              <a:spcAft>
                <a:spcPts val="0"/>
              </a:spcAft>
              <a:buSzPts val="1800"/>
              <a:buChar char="-"/>
            </a:pPr>
            <a:r>
              <a:rPr lang="en"/>
              <a:t>If you’re stuck reach out, I have more advise than I can share in this tiny slot.</a:t>
            </a:r>
            <a:endParaRPr/>
          </a:p>
          <a:p>
            <a:pPr indent="-317500" lvl="4" marL="2286000" rtl="0" algn="l">
              <a:spcBef>
                <a:spcPts val="0"/>
              </a:spcBef>
              <a:spcAft>
                <a:spcPts val="0"/>
              </a:spcAft>
              <a:buSzPts val="1400"/>
              <a:buChar char="-"/>
            </a:pPr>
            <a:r>
              <a:rPr lang="en"/>
              <a:t>Bitsyi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230" name="Google Shape;23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Steps to Getting a Job</a:t>
            </a:r>
            <a:endParaRPr/>
          </a:p>
          <a:p>
            <a:pPr indent="-342900" lvl="0" marL="457200" rtl="0" algn="l">
              <a:spcBef>
                <a:spcPts val="0"/>
              </a:spcBef>
              <a:spcAft>
                <a:spcPts val="0"/>
              </a:spcAft>
              <a:buSzPts val="1800"/>
              <a:buChar char="-"/>
            </a:pPr>
            <a:r>
              <a:rPr lang="en"/>
              <a:t>CV Tips</a:t>
            </a:r>
            <a:endParaRPr/>
          </a:p>
          <a:p>
            <a:pPr indent="-342900" lvl="0" marL="457200" rtl="0" algn="l">
              <a:spcBef>
                <a:spcPts val="0"/>
              </a:spcBef>
              <a:spcAft>
                <a:spcPts val="0"/>
              </a:spcAft>
              <a:buSzPts val="1800"/>
              <a:buChar char="-"/>
            </a:pPr>
            <a:r>
              <a:rPr lang="en"/>
              <a:t>Cover Letters</a:t>
            </a:r>
            <a:endParaRPr/>
          </a:p>
          <a:p>
            <a:pPr indent="-342900" lvl="0" marL="457200" rtl="0" algn="l">
              <a:spcBef>
                <a:spcPts val="0"/>
              </a:spcBef>
              <a:spcAft>
                <a:spcPts val="0"/>
              </a:spcAft>
              <a:buSzPts val="1800"/>
              <a:buChar char="-"/>
            </a:pPr>
            <a:r>
              <a:rPr lang="en"/>
              <a:t>Interviews</a:t>
            </a:r>
            <a:endParaRPr/>
          </a:p>
          <a:p>
            <a:pPr indent="-342900" lvl="0" marL="457200" rtl="0" algn="l">
              <a:spcBef>
                <a:spcPts val="0"/>
              </a:spcBef>
              <a:spcAft>
                <a:spcPts val="0"/>
              </a:spcAft>
              <a:buSzPts val="1800"/>
              <a:buChar char="-"/>
            </a:pPr>
            <a:r>
              <a:rPr lang="en"/>
              <a:t>Careers Tips from Joe McDonnell</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36" name="Google Shape;23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 Information: </a:t>
            </a:r>
            <a:endParaRPr/>
          </a:p>
          <a:p>
            <a:pPr indent="0" lvl="0" marL="0" rtl="0" algn="l">
              <a:spcBef>
                <a:spcPts val="1600"/>
              </a:spcBef>
              <a:spcAft>
                <a:spcPts val="0"/>
              </a:spcAft>
              <a:buNone/>
            </a:pPr>
            <a:r>
              <a:rPr lang="en"/>
              <a:t>@MightyGlens on the Discord</a:t>
            </a:r>
            <a:endParaRPr/>
          </a:p>
          <a:p>
            <a:pPr indent="0" lvl="0" marL="0" rtl="0" algn="l">
              <a:spcBef>
                <a:spcPts val="1600"/>
              </a:spcBef>
              <a:spcAft>
                <a:spcPts val="0"/>
              </a:spcAft>
              <a:buNone/>
            </a:pPr>
            <a:r>
              <a:rPr lang="en"/>
              <a:t>Brandon Harwood on LinkedIn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Graduated with a First Class Honours in Cyber Security</a:t>
            </a:r>
            <a:endParaRPr/>
          </a:p>
          <a:p>
            <a:pPr indent="-342900" lvl="0" marL="457200" rtl="0" algn="l">
              <a:spcBef>
                <a:spcPts val="0"/>
              </a:spcBef>
              <a:spcAft>
                <a:spcPts val="0"/>
              </a:spcAft>
              <a:buSzPts val="1800"/>
              <a:buChar char="-"/>
            </a:pPr>
            <a:r>
              <a:rPr lang="en"/>
              <a:t>Chairman of DMU Hackers Society (2021-22)</a:t>
            </a:r>
            <a:endParaRPr/>
          </a:p>
          <a:p>
            <a:pPr indent="-342900" lvl="0" marL="457200" rtl="0" algn="l">
              <a:spcBef>
                <a:spcPts val="0"/>
              </a:spcBef>
              <a:spcAft>
                <a:spcPts val="0"/>
              </a:spcAft>
              <a:buSzPts val="1800"/>
              <a:buChar char="-"/>
            </a:pPr>
            <a:r>
              <a:rPr lang="en"/>
              <a:t>Winner of the best Committee Member in the DMU Hackers Awards Night ‘22</a:t>
            </a:r>
            <a:endParaRPr/>
          </a:p>
          <a:p>
            <a:pPr indent="-342900" lvl="0" marL="457200" rtl="0" algn="l">
              <a:spcBef>
                <a:spcPts val="0"/>
              </a:spcBef>
              <a:spcAft>
                <a:spcPts val="0"/>
              </a:spcAft>
              <a:buSzPts val="1800"/>
              <a:buChar char="-"/>
            </a:pPr>
            <a:r>
              <a:rPr lang="en"/>
              <a:t>5+ Years of </a:t>
            </a:r>
            <a:r>
              <a:rPr lang="en"/>
              <a:t>Theoretical</a:t>
            </a:r>
            <a:r>
              <a:rPr lang="en"/>
              <a:t> Cyber Security Experience</a:t>
            </a:r>
            <a:endParaRPr/>
          </a:p>
          <a:p>
            <a:pPr indent="-342900" lvl="0" marL="457200" rtl="0" algn="l">
              <a:spcBef>
                <a:spcPts val="0"/>
              </a:spcBef>
              <a:spcAft>
                <a:spcPts val="0"/>
              </a:spcAft>
              <a:buSzPts val="1800"/>
              <a:buChar char="-"/>
            </a:pPr>
            <a:r>
              <a:rPr lang="en"/>
              <a:t>Starting my new Position as a Cyber Security Advisor in early March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You</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do you want to do when you graduate?</a:t>
            </a:r>
            <a:endParaRPr/>
          </a:p>
          <a:p>
            <a:pPr indent="-342900" lvl="0" marL="457200" rtl="0" algn="l">
              <a:spcBef>
                <a:spcPts val="0"/>
              </a:spcBef>
              <a:spcAft>
                <a:spcPts val="0"/>
              </a:spcAft>
              <a:buSzPts val="1800"/>
              <a:buChar char="-"/>
            </a:pPr>
            <a:r>
              <a:rPr lang="en"/>
              <a:t>What do you need to do that?</a:t>
            </a:r>
            <a:endParaRPr/>
          </a:p>
          <a:p>
            <a:pPr indent="-342900" lvl="0" marL="457200" rtl="0" algn="l">
              <a:spcBef>
                <a:spcPts val="0"/>
              </a:spcBef>
              <a:spcAft>
                <a:spcPts val="0"/>
              </a:spcAft>
              <a:buSzPts val="1800"/>
              <a:buChar char="-"/>
            </a:pPr>
            <a:r>
              <a:rPr lang="en"/>
              <a:t>How do you know what you want to do?</a:t>
            </a:r>
            <a:endParaRPr/>
          </a:p>
          <a:p>
            <a:pPr indent="-342900" lvl="0" marL="457200" rtl="0" algn="l">
              <a:spcBef>
                <a:spcPts val="0"/>
              </a:spcBef>
              <a:spcAft>
                <a:spcPts val="0"/>
              </a:spcAft>
              <a:buSzPts val="1800"/>
              <a:buChar char="-"/>
            </a:pPr>
            <a:r>
              <a:rPr lang="en"/>
              <a:t>How do you know what you need to do?</a:t>
            </a:r>
            <a:endParaRPr/>
          </a:p>
          <a:p>
            <a:pPr indent="-342900" lvl="0" marL="457200" rtl="0" algn="l">
              <a:spcBef>
                <a:spcPts val="0"/>
              </a:spcBef>
              <a:spcAft>
                <a:spcPts val="0"/>
              </a:spcAft>
              <a:buSzPts val="1800"/>
              <a:buChar char="-"/>
            </a:pPr>
            <a:r>
              <a:rPr lang="en"/>
              <a:t>What things can you be picky about?</a:t>
            </a:r>
            <a:endParaRPr/>
          </a:p>
          <a:p>
            <a:pPr indent="-342900" lvl="0" marL="457200" rtl="0" algn="l">
              <a:spcBef>
                <a:spcPts val="0"/>
              </a:spcBef>
              <a:spcAft>
                <a:spcPts val="0"/>
              </a:spcAft>
              <a:buSzPts val="1800"/>
              <a:buChar char="-"/>
            </a:pPr>
            <a:r>
              <a:rPr lang="en"/>
              <a:t>How can you measure success?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Cyber Security Roles</a:t>
            </a:r>
            <a:endParaRPr/>
          </a:p>
        </p:txBody>
      </p:sp>
      <p:grpSp>
        <p:nvGrpSpPr>
          <p:cNvPr id="96" name="Google Shape;96;p19"/>
          <p:cNvGrpSpPr/>
          <p:nvPr/>
        </p:nvGrpSpPr>
        <p:grpSpPr>
          <a:xfrm>
            <a:off x="431925" y="1304875"/>
            <a:ext cx="2628925" cy="3416400"/>
            <a:chOff x="431925" y="1304875"/>
            <a:chExt cx="2628925" cy="3416400"/>
          </a:xfrm>
        </p:grpSpPr>
        <p:sp>
          <p:nvSpPr>
            <p:cNvPr id="97" name="Google Shape;97;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9"/>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Making Sh*t</a:t>
            </a:r>
            <a:endParaRPr>
              <a:solidFill>
                <a:schemeClr val="lt1"/>
              </a:solidFill>
            </a:endParaRPr>
          </a:p>
        </p:txBody>
      </p:sp>
      <p:sp>
        <p:nvSpPr>
          <p:cNvPr id="100" name="Google Shape;100;p19"/>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Secure Software Development</a:t>
            </a:r>
            <a:endParaRPr sz="1600"/>
          </a:p>
          <a:p>
            <a:pPr indent="-330200" lvl="0" marL="457200" rtl="0" algn="l">
              <a:spcBef>
                <a:spcPts val="0"/>
              </a:spcBef>
              <a:spcAft>
                <a:spcPts val="0"/>
              </a:spcAft>
              <a:buSzPts val="1600"/>
              <a:buChar char="-"/>
            </a:pPr>
            <a:r>
              <a:rPr lang="en" sz="1600"/>
              <a:t>Security Architect</a:t>
            </a:r>
            <a:endParaRPr sz="1600"/>
          </a:p>
          <a:p>
            <a:pPr indent="-330200" lvl="0" marL="457200" rtl="0" algn="l">
              <a:spcBef>
                <a:spcPts val="0"/>
              </a:spcBef>
              <a:spcAft>
                <a:spcPts val="0"/>
              </a:spcAft>
              <a:buSzPts val="1600"/>
              <a:buChar char="-"/>
            </a:pPr>
            <a:r>
              <a:rPr lang="en" sz="1600"/>
              <a:t>Design of Hacking Tools </a:t>
            </a:r>
            <a:endParaRPr sz="1600"/>
          </a:p>
        </p:txBody>
      </p:sp>
      <p:grpSp>
        <p:nvGrpSpPr>
          <p:cNvPr id="101" name="Google Shape;101;p19"/>
          <p:cNvGrpSpPr/>
          <p:nvPr/>
        </p:nvGrpSpPr>
        <p:grpSpPr>
          <a:xfrm>
            <a:off x="3320450" y="1304875"/>
            <a:ext cx="2632500" cy="3416400"/>
            <a:chOff x="3320450" y="1304875"/>
            <a:chExt cx="2632500" cy="3416400"/>
          </a:xfrm>
        </p:grpSpPr>
        <p:sp>
          <p:nvSpPr>
            <p:cNvPr id="102" name="Google Shape;102;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9"/>
          <p:cNvSpPr txBox="1"/>
          <p:nvPr>
            <p:ph idx="4294967295" type="body"/>
          </p:nvPr>
        </p:nvSpPr>
        <p:spPr>
          <a:xfrm>
            <a:off x="33247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Breaking Sh*t</a:t>
            </a:r>
            <a:endParaRPr>
              <a:solidFill>
                <a:schemeClr val="lt1"/>
              </a:solidFill>
            </a:endParaRPr>
          </a:p>
        </p:txBody>
      </p:sp>
      <p:sp>
        <p:nvSpPr>
          <p:cNvPr id="105" name="Google Shape;105;p19"/>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Physical Security Tester</a:t>
            </a:r>
            <a:endParaRPr sz="1600"/>
          </a:p>
          <a:p>
            <a:pPr indent="-330200" lvl="0" marL="457200" rtl="0" algn="l">
              <a:spcBef>
                <a:spcPts val="0"/>
              </a:spcBef>
              <a:spcAft>
                <a:spcPts val="0"/>
              </a:spcAft>
              <a:buSzPts val="1600"/>
              <a:buChar char="-"/>
            </a:pPr>
            <a:r>
              <a:rPr lang="en" sz="1600"/>
              <a:t>Penetration Tester</a:t>
            </a:r>
            <a:endParaRPr sz="1600"/>
          </a:p>
          <a:p>
            <a:pPr indent="-330200" lvl="0" marL="457200" rtl="0" algn="l">
              <a:spcBef>
                <a:spcPts val="0"/>
              </a:spcBef>
              <a:spcAft>
                <a:spcPts val="0"/>
              </a:spcAft>
              <a:buSzPts val="1600"/>
              <a:buChar char="-"/>
            </a:pPr>
            <a:r>
              <a:rPr lang="en" sz="1600"/>
              <a:t>Security Researcher</a:t>
            </a:r>
            <a:endParaRPr sz="1600"/>
          </a:p>
        </p:txBody>
      </p:sp>
      <p:grpSp>
        <p:nvGrpSpPr>
          <p:cNvPr id="106" name="Google Shape;106;p19"/>
          <p:cNvGrpSpPr/>
          <p:nvPr/>
        </p:nvGrpSpPr>
        <p:grpSpPr>
          <a:xfrm>
            <a:off x="6212550" y="1304875"/>
            <a:ext cx="2632500" cy="3416400"/>
            <a:chOff x="6212550" y="1304875"/>
            <a:chExt cx="2632500" cy="3416400"/>
          </a:xfrm>
        </p:grpSpPr>
        <p:sp>
          <p:nvSpPr>
            <p:cNvPr id="107" name="Google Shape;107;p19"/>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9"/>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Maintaining Sh*t</a:t>
            </a:r>
            <a:endParaRPr>
              <a:solidFill>
                <a:schemeClr val="lt1"/>
              </a:solidFill>
            </a:endParaRPr>
          </a:p>
        </p:txBody>
      </p:sp>
      <p:sp>
        <p:nvSpPr>
          <p:cNvPr id="110" name="Google Shape;110;p19"/>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Security Analyst</a:t>
            </a:r>
            <a:endParaRPr sz="1600"/>
          </a:p>
          <a:p>
            <a:pPr indent="-330200" lvl="0" marL="457200" rtl="0" algn="l">
              <a:spcBef>
                <a:spcPts val="0"/>
              </a:spcBef>
              <a:spcAft>
                <a:spcPts val="0"/>
              </a:spcAft>
              <a:buSzPts val="1600"/>
              <a:buChar char="-"/>
            </a:pPr>
            <a:r>
              <a:rPr lang="en" sz="1600"/>
              <a:t>GRC Advisor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Itinerary</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About Me</a:t>
            </a:r>
            <a:endParaRPr/>
          </a:p>
          <a:p>
            <a:pPr indent="-342900" lvl="0" marL="457200" rtl="0" algn="l">
              <a:spcBef>
                <a:spcPts val="0"/>
              </a:spcBef>
              <a:spcAft>
                <a:spcPts val="0"/>
              </a:spcAft>
              <a:buSzPts val="1800"/>
              <a:buChar char="-"/>
            </a:pPr>
            <a:r>
              <a:rPr lang="en"/>
              <a:t>About You</a:t>
            </a:r>
            <a:endParaRPr/>
          </a:p>
          <a:p>
            <a:pPr indent="-342900" lvl="0" marL="457200" rtl="0" algn="l">
              <a:spcBef>
                <a:spcPts val="0"/>
              </a:spcBef>
              <a:spcAft>
                <a:spcPts val="0"/>
              </a:spcAft>
              <a:buSzPts val="1800"/>
              <a:buChar char="-"/>
            </a:pPr>
            <a:r>
              <a:rPr lang="en"/>
              <a:t>Examples of Cyber Security Roles</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342900" lvl="0" marL="457200" rtl="0" algn="l">
              <a:spcBef>
                <a:spcPts val="0"/>
              </a:spcBef>
              <a:spcAft>
                <a:spcPts val="0"/>
              </a:spcAft>
              <a:buSzPts val="1800"/>
              <a:buChar char="-"/>
            </a:pPr>
            <a:r>
              <a:rPr lang="en"/>
              <a:t>????</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to Getting a Job (The Brandon Way)</a:t>
            </a:r>
            <a:endParaRPr/>
          </a:p>
        </p:txBody>
      </p:sp>
      <p:grpSp>
        <p:nvGrpSpPr>
          <p:cNvPr id="122" name="Google Shape;122;p21"/>
          <p:cNvGrpSpPr/>
          <p:nvPr/>
        </p:nvGrpSpPr>
        <p:grpSpPr>
          <a:xfrm>
            <a:off x="431925" y="1304875"/>
            <a:ext cx="2628925" cy="3416400"/>
            <a:chOff x="431925" y="1304875"/>
            <a:chExt cx="2628925" cy="3416400"/>
          </a:xfrm>
        </p:grpSpPr>
        <p:sp>
          <p:nvSpPr>
            <p:cNvPr id="123" name="Google Shape;123;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21"/>
          <p:cNvSpPr txBox="1"/>
          <p:nvPr>
            <p:ph idx="4294967295" type="body"/>
          </p:nvPr>
        </p:nvSpPr>
        <p:spPr>
          <a:xfrm>
            <a:off x="506425" y="1304875"/>
            <a:ext cx="249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Step 1: Finding the Opportunity</a:t>
            </a:r>
            <a:endParaRPr sz="1300">
              <a:solidFill>
                <a:schemeClr val="lt1"/>
              </a:solidFill>
            </a:endParaRPr>
          </a:p>
        </p:txBody>
      </p:sp>
      <p:sp>
        <p:nvSpPr>
          <p:cNvPr id="126" name="Google Shape;126;p21"/>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LinkedIn</a:t>
            </a:r>
            <a:endParaRPr sz="1600"/>
          </a:p>
          <a:p>
            <a:pPr indent="-330200" lvl="0" marL="457200" rtl="0" algn="l">
              <a:spcBef>
                <a:spcPts val="0"/>
              </a:spcBef>
              <a:spcAft>
                <a:spcPts val="0"/>
              </a:spcAft>
              <a:buSzPts val="1600"/>
              <a:buChar char="-"/>
            </a:pPr>
            <a:r>
              <a:rPr lang="en" sz="1600"/>
              <a:t>Recruitment Sites</a:t>
            </a:r>
            <a:endParaRPr sz="1600"/>
          </a:p>
          <a:p>
            <a:pPr indent="-330200" lvl="0" marL="457200" rtl="0" algn="l">
              <a:spcBef>
                <a:spcPts val="0"/>
              </a:spcBef>
              <a:spcAft>
                <a:spcPts val="0"/>
              </a:spcAft>
              <a:buSzPts val="1600"/>
              <a:buChar char="-"/>
            </a:pPr>
            <a:r>
              <a:rPr lang="en" sz="1600"/>
              <a:t>Websites of Companies you want to work for</a:t>
            </a:r>
            <a:endParaRPr sz="1600"/>
          </a:p>
        </p:txBody>
      </p:sp>
      <p:grpSp>
        <p:nvGrpSpPr>
          <p:cNvPr id="127" name="Google Shape;127;p21"/>
          <p:cNvGrpSpPr/>
          <p:nvPr/>
        </p:nvGrpSpPr>
        <p:grpSpPr>
          <a:xfrm>
            <a:off x="3320450" y="1304875"/>
            <a:ext cx="2632500" cy="3416400"/>
            <a:chOff x="3320450" y="1304875"/>
            <a:chExt cx="2632500" cy="3416400"/>
          </a:xfrm>
        </p:grpSpPr>
        <p:sp>
          <p:nvSpPr>
            <p:cNvPr id="128" name="Google Shape;128;p2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1"/>
          <p:cNvSpPr txBox="1"/>
          <p:nvPr>
            <p:ph idx="4294967295" type="body"/>
          </p:nvPr>
        </p:nvSpPr>
        <p:spPr>
          <a:xfrm>
            <a:off x="3324750" y="1304875"/>
            <a:ext cx="2709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Step 2: Applying for the Opportunity</a:t>
            </a:r>
            <a:endParaRPr sz="1100">
              <a:solidFill>
                <a:schemeClr val="lt1"/>
              </a:solidFill>
            </a:endParaRPr>
          </a:p>
        </p:txBody>
      </p:sp>
      <p:sp>
        <p:nvSpPr>
          <p:cNvPr id="131" name="Google Shape;131;p21"/>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Tailor your CV</a:t>
            </a:r>
            <a:endParaRPr sz="1600"/>
          </a:p>
          <a:p>
            <a:pPr indent="-330200" lvl="0" marL="457200" rtl="0" algn="l">
              <a:spcBef>
                <a:spcPts val="0"/>
              </a:spcBef>
              <a:spcAft>
                <a:spcPts val="0"/>
              </a:spcAft>
              <a:buSzPts val="1600"/>
              <a:buChar char="-"/>
            </a:pPr>
            <a:r>
              <a:rPr lang="en" sz="1600"/>
              <a:t>Write a Cover Letter</a:t>
            </a:r>
            <a:endParaRPr sz="1600"/>
          </a:p>
          <a:p>
            <a:pPr indent="-330200" lvl="0" marL="457200" rtl="0" algn="l">
              <a:spcBef>
                <a:spcPts val="0"/>
              </a:spcBef>
              <a:spcAft>
                <a:spcPts val="0"/>
              </a:spcAft>
              <a:buSzPts val="1600"/>
              <a:buChar char="-"/>
            </a:pPr>
            <a:r>
              <a:rPr lang="en" sz="1600"/>
              <a:t>Spruce up your LinkedIn</a:t>
            </a:r>
            <a:endParaRPr sz="1600"/>
          </a:p>
        </p:txBody>
      </p:sp>
      <p:grpSp>
        <p:nvGrpSpPr>
          <p:cNvPr id="132" name="Google Shape;132;p21"/>
          <p:cNvGrpSpPr/>
          <p:nvPr/>
        </p:nvGrpSpPr>
        <p:grpSpPr>
          <a:xfrm>
            <a:off x="6212550" y="1304875"/>
            <a:ext cx="2632500" cy="3416400"/>
            <a:chOff x="6212550" y="1304875"/>
            <a:chExt cx="2632500" cy="3416400"/>
          </a:xfrm>
        </p:grpSpPr>
        <p:sp>
          <p:nvSpPr>
            <p:cNvPr id="133" name="Google Shape;133;p2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Step 3: Assessments</a:t>
            </a:r>
            <a:endParaRPr>
              <a:solidFill>
                <a:schemeClr val="lt1"/>
              </a:solidFill>
            </a:endParaRPr>
          </a:p>
        </p:txBody>
      </p:sp>
      <p:sp>
        <p:nvSpPr>
          <p:cNvPr id="136" name="Google Shape;136;p21"/>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Play the game</a:t>
            </a:r>
            <a:endParaRPr sz="1600"/>
          </a:p>
          <a:p>
            <a:pPr indent="-330200" lvl="0" marL="457200" rtl="0" algn="l">
              <a:spcBef>
                <a:spcPts val="0"/>
              </a:spcBef>
              <a:spcAft>
                <a:spcPts val="0"/>
              </a:spcAft>
              <a:buSzPts val="1600"/>
              <a:buChar char="-"/>
            </a:pPr>
            <a:r>
              <a:rPr lang="en" sz="1600"/>
              <a:t>Use your skills</a:t>
            </a:r>
            <a:endParaRPr sz="1600"/>
          </a:p>
          <a:p>
            <a:pPr indent="-330200" lvl="0" marL="457200" rtl="0" algn="l">
              <a:spcBef>
                <a:spcPts val="0"/>
              </a:spcBef>
              <a:spcAft>
                <a:spcPts val="0"/>
              </a:spcAft>
              <a:buSzPts val="1600"/>
              <a:buChar char="-"/>
            </a:pPr>
            <a:r>
              <a:rPr lang="en" sz="1600"/>
              <a:t>Write up anything you do</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